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60" r:id="rId2"/>
    <p:sldId id="288" r:id="rId3"/>
    <p:sldId id="257" r:id="rId4"/>
    <p:sldId id="259" r:id="rId5"/>
    <p:sldId id="258" r:id="rId6"/>
    <p:sldId id="261" r:id="rId7"/>
    <p:sldId id="262" r:id="rId8"/>
    <p:sldId id="264" r:id="rId9"/>
    <p:sldId id="266" r:id="rId10"/>
    <p:sldId id="265" r:id="rId11"/>
    <p:sldId id="267" r:id="rId12"/>
    <p:sldId id="268" r:id="rId13"/>
    <p:sldId id="269" r:id="rId14"/>
    <p:sldId id="270" r:id="rId15"/>
    <p:sldId id="271" r:id="rId16"/>
    <p:sldId id="272" r:id="rId17"/>
    <p:sldId id="275" r:id="rId18"/>
    <p:sldId id="277" r:id="rId19"/>
    <p:sldId id="278" r:id="rId20"/>
    <p:sldId id="279" r:id="rId21"/>
    <p:sldId id="283" r:id="rId22"/>
    <p:sldId id="280" r:id="rId23"/>
    <p:sldId id="281" r:id="rId24"/>
    <p:sldId id="282" r:id="rId25"/>
    <p:sldId id="284" r:id="rId26"/>
    <p:sldId id="289"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91" d="100"/>
          <a:sy n="91" d="100"/>
        </p:scale>
        <p:origin x="4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4/8/2023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8.jpeg"/><Relationship Id="rId7"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1.jpeg"/><Relationship Id="rId4" Type="http://schemas.openxmlformats.org/officeDocument/2006/relationships/image" Target="../media/image9.jpeg"/><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hyperlink" Target="file:///E:\Unit%2007%20Pollution%20Lesson%205%20Skills%201\Unit%2007.%20Pollution.%20Lesson%205.%20Skills%201\Water_Pollution_PPT.fl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GB" altLang="en-US"/>
          </a:p>
        </p:txBody>
      </p:sp>
      <p:sp>
        <p:nvSpPr>
          <p:cNvPr id="12" name="Text Placeholder 11"/>
          <p:cNvSpPr>
            <a:spLocks noGrp="1"/>
          </p:cNvSpPr>
          <p:nvPr>
            <p:ph type="body" idx="1"/>
          </p:nvPr>
        </p:nvSpPr>
        <p:spPr/>
        <p:txBody>
          <a:bodyPr/>
          <a:lstStyle/>
          <a:p>
            <a:endParaRPr lang="en-GB" altLang="en-US"/>
          </a:p>
        </p:txBody>
      </p:sp>
      <p:pic>
        <p:nvPicPr>
          <p:cNvPr id="10" name="Content Placeholder 9" descr="hinh nen dep"/>
          <p:cNvPicPr>
            <a:picLocks noGrp="1" noChangeAspect="1"/>
          </p:cNvPicPr>
          <p:nvPr>
            <p:ph sz="half" idx="2"/>
          </p:nvPr>
        </p:nvPicPr>
        <p:blipFill>
          <a:blip r:embed="rId2"/>
          <a:stretch>
            <a:fillRect/>
          </a:stretch>
        </p:blipFill>
        <p:spPr>
          <a:xfrm>
            <a:off x="1115695" y="2505075"/>
            <a:ext cx="4605655" cy="3684905"/>
          </a:xfrm>
          <a:prstGeom prst="rect">
            <a:avLst/>
          </a:prstGeom>
        </p:spPr>
      </p:pic>
      <p:sp>
        <p:nvSpPr>
          <p:cNvPr id="13" name="Text Placeholder 12"/>
          <p:cNvSpPr>
            <a:spLocks noGrp="1"/>
          </p:cNvSpPr>
          <p:nvPr>
            <p:ph type="body" sz="quarter" idx="3"/>
          </p:nvPr>
        </p:nvSpPr>
        <p:spPr/>
        <p:txBody>
          <a:bodyPr/>
          <a:lstStyle/>
          <a:p>
            <a:endParaRPr lang="en-GB" altLang="en-US"/>
          </a:p>
        </p:txBody>
      </p:sp>
      <p:sp>
        <p:nvSpPr>
          <p:cNvPr id="7" name="Rectangles 6"/>
          <p:cNvSpPr/>
          <p:nvPr/>
        </p:nvSpPr>
        <p:spPr>
          <a:xfrm>
            <a:off x="838200" y="2247900"/>
            <a:ext cx="11369040" cy="3416320"/>
          </a:xfrm>
          <a:prstGeom prst="rect">
            <a:avLst/>
          </a:prstGeom>
          <a:noFill/>
          <a:ln>
            <a:noFill/>
          </a:ln>
        </p:spPr>
        <p:txBody>
          <a:bodyPr wrap="square" rtlCol="0" anchor="t">
            <a:spAutoFit/>
          </a:bodyPr>
          <a:lstStyle/>
          <a:p>
            <a:pPr algn="ctr"/>
            <a:r>
              <a:rPr lang="en-GB" altLang="en-US" sz="7200" b="1" dirty="0">
                <a:solidFill>
                  <a:srgbClr val="FF0000"/>
                </a:solidFill>
                <a:effectLst>
                  <a:outerShdw blurRad="38100" dist="25400" dir="5400000" algn="ctr" rotWithShape="0">
                    <a:srgbClr val="6E747A">
                      <a:alpha val="43000"/>
                    </a:srgbClr>
                  </a:outerShdw>
                </a:effectLst>
              </a:rPr>
              <a:t>Period 59: Unit 7: POLLUTION</a:t>
            </a:r>
          </a:p>
          <a:p>
            <a:pPr algn="ctr"/>
            <a:r>
              <a:rPr lang="en-GB" altLang="en-US" sz="7200" b="1" dirty="0" smtClean="0">
                <a:solidFill>
                  <a:srgbClr val="FF0000"/>
                </a:solidFill>
                <a:effectLst>
                  <a:outerShdw blurRad="38100" dist="25400" dir="5400000" algn="ctr" rotWithShape="0">
                    <a:srgbClr val="6E747A">
                      <a:alpha val="43000"/>
                    </a:srgbClr>
                  </a:outerShdw>
                </a:effectLst>
              </a:rPr>
              <a:t>Skills </a:t>
            </a:r>
            <a:r>
              <a:rPr lang="en-GB" altLang="en-US" sz="7200" b="1" dirty="0">
                <a:solidFill>
                  <a:srgbClr val="FF0000"/>
                </a:solidFill>
                <a:effectLst>
                  <a:outerShdw blurRad="38100" dist="25400" dir="5400000" algn="ctr" rotWithShape="0">
                    <a:srgbClr val="6E747A">
                      <a:alpha val="43000"/>
                    </a:srgbClr>
                  </a:outerShdw>
                </a:effectLst>
              </a:rPr>
              <a:t>1</a:t>
            </a:r>
          </a:p>
        </p:txBody>
      </p:sp>
      <p:sp>
        <p:nvSpPr>
          <p:cNvPr id="3" name="Content Placeholder 2"/>
          <p:cNvSpPr>
            <a:spLocks noGrp="1"/>
          </p:cNvSpPr>
          <p:nvPr>
            <p:ph sz="quarter" idx="4"/>
          </p:nvPr>
        </p:nvSpPr>
        <p:spPr/>
        <p:txBody>
          <a:bodyPr/>
          <a:lstStyle/>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ltLang="en-US"/>
          </a:p>
        </p:txBody>
      </p:sp>
      <p:sp>
        <p:nvSpPr>
          <p:cNvPr id="3" name="Content Placeholder 2"/>
          <p:cNvSpPr>
            <a:spLocks noGrp="1"/>
          </p:cNvSpPr>
          <p:nvPr>
            <p:ph sz="half" idx="1"/>
          </p:nvPr>
        </p:nvSpPr>
        <p:spPr>
          <a:xfrm>
            <a:off x="1177925" y="3025775"/>
            <a:ext cx="9836150" cy="3584575"/>
          </a:xfrm>
          <a:solidFill>
            <a:schemeClr val="accent1">
              <a:lumMod val="20000"/>
              <a:lumOff val="80000"/>
            </a:schemeClr>
          </a:solidFill>
        </p:spPr>
        <p:txBody>
          <a:bodyPr>
            <a:normAutofit lnSpcReduction="10000"/>
          </a:bodyPr>
          <a:lstStyle/>
          <a:p>
            <a:pPr>
              <a:buNone/>
            </a:pPr>
            <a:r>
              <a:rPr lang="en-US" dirty="0" smtClean="0">
                <a:latin typeface="Times New Roman" panose="02020603050405020304" charset="0"/>
                <a:cs typeface="Times New Roman" panose="02020603050405020304" charset="0"/>
                <a:sym typeface="+mn-ea"/>
              </a:rPr>
              <a:t>Water pollution can have dramatic effects. In many poor nations, there are frequent outbreaks of </a:t>
            </a:r>
            <a:r>
              <a:rPr lang="en-US" dirty="0" smtClean="0">
                <a:solidFill>
                  <a:srgbClr val="FF0000"/>
                </a:solidFill>
                <a:latin typeface="Times New Roman" panose="02020603050405020304" charset="0"/>
                <a:cs typeface="Times New Roman" panose="02020603050405020304" charset="0"/>
                <a:sym typeface="+mn-ea"/>
              </a:rPr>
              <a:t>cholera </a:t>
            </a:r>
            <a:r>
              <a:rPr lang="en-US" dirty="0" smtClean="0">
                <a:latin typeface="Times New Roman" panose="02020603050405020304" charset="0"/>
                <a:cs typeface="Times New Roman" panose="02020603050405020304" charset="0"/>
                <a:sym typeface="+mn-ea"/>
              </a:rPr>
              <a:t>and other diseases because of people drinking </a:t>
            </a:r>
            <a:r>
              <a:rPr lang="en-US" dirty="0" smtClean="0">
                <a:solidFill>
                  <a:srgbClr val="FF0000"/>
                </a:solidFill>
                <a:latin typeface="Times New Roman" panose="02020603050405020304" charset="0"/>
                <a:cs typeface="Times New Roman" panose="02020603050405020304" charset="0"/>
                <a:sym typeface="+mn-ea"/>
              </a:rPr>
              <a:t>untreated water</a:t>
            </a:r>
            <a:r>
              <a:rPr lang="en-US" dirty="0" smtClean="0">
                <a:latin typeface="Times New Roman" panose="02020603050405020304" charset="0"/>
                <a:cs typeface="Times New Roman" panose="02020603050405020304" charset="0"/>
                <a:sym typeface="+mn-ea"/>
              </a:rPr>
              <a:t>. Humans can even die if they drink contaminated water. Polluted water also causes the death of aquatic animals such as fishes, crabs, or birds. Other animals eat these dead animals and may also get sick. In addition, herbicides in water can kill aquatic plants and cause further damage to the environment.</a:t>
            </a:r>
            <a:endParaRPr lang="en-US" dirty="0" smtClean="0">
              <a:latin typeface="Times New Roman" panose="02020603050405020304" charset="0"/>
              <a:cs typeface="Times New Roman" panose="02020603050405020304" charset="0"/>
            </a:endParaRPr>
          </a:p>
          <a:p>
            <a:pPr>
              <a:buNone/>
            </a:pPr>
            <a:r>
              <a:rPr lang="en-US" dirty="0" smtClean="0">
                <a:latin typeface="Times New Roman" panose="02020603050405020304" charset="0"/>
                <a:cs typeface="Times New Roman" panose="02020603050405020304" charset="0"/>
                <a:sym typeface="+mn-ea"/>
              </a:rPr>
              <a:t>      So what should we do to reduce water pollution?</a:t>
            </a:r>
            <a:endParaRPr lang="en-US" dirty="0" smtClean="0">
              <a:latin typeface="Times New Roman" panose="02020603050405020304" charset="0"/>
              <a:cs typeface="Times New Roman" panose="02020603050405020304" charset="0"/>
            </a:endParaRPr>
          </a:p>
          <a:p>
            <a:endParaRPr lang="en-GB" altLang="en-US"/>
          </a:p>
        </p:txBody>
      </p:sp>
      <p:pic>
        <p:nvPicPr>
          <p:cNvPr id="5" name="Content Placeholder 4" descr="untreated water"/>
          <p:cNvPicPr>
            <a:picLocks noGrp="1" noChangeAspect="1"/>
          </p:cNvPicPr>
          <p:nvPr>
            <p:ph sz="half" idx="2"/>
          </p:nvPr>
        </p:nvPicPr>
        <p:blipFill>
          <a:blip r:embed="rId2"/>
          <a:stretch>
            <a:fillRect/>
          </a:stretch>
        </p:blipFill>
        <p:spPr>
          <a:xfrm>
            <a:off x="1742440" y="265430"/>
            <a:ext cx="4229735" cy="2760345"/>
          </a:xfrm>
          <a:prstGeom prst="rect">
            <a:avLst/>
          </a:prstGeom>
        </p:spPr>
      </p:pic>
      <p:pic>
        <p:nvPicPr>
          <p:cNvPr id="7" name="Picture 6" descr="bệnh tả"/>
          <p:cNvPicPr>
            <a:picLocks noChangeAspect="1"/>
          </p:cNvPicPr>
          <p:nvPr/>
        </p:nvPicPr>
        <p:blipFill>
          <a:blip r:embed="rId3"/>
          <a:stretch>
            <a:fillRect/>
          </a:stretch>
        </p:blipFill>
        <p:spPr>
          <a:xfrm>
            <a:off x="6633845" y="22860"/>
            <a:ext cx="5247640" cy="2429510"/>
          </a:xfrm>
          <a:prstGeom prst="rect">
            <a:avLst/>
          </a:prstGeom>
        </p:spPr>
      </p:pic>
      <p:cxnSp>
        <p:nvCxnSpPr>
          <p:cNvPr id="2" name="Straight Arrow Connector 1"/>
          <p:cNvCxnSpPr/>
          <p:nvPr/>
        </p:nvCxnSpPr>
        <p:spPr>
          <a:xfrm flipV="1">
            <a:off x="6990080" y="2138045"/>
            <a:ext cx="1844675" cy="13290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5" idx="2"/>
          </p:cNvCxnSpPr>
          <p:nvPr/>
        </p:nvCxnSpPr>
        <p:spPr>
          <a:xfrm flipH="1" flipV="1">
            <a:off x="3857625" y="3025775"/>
            <a:ext cx="369570" cy="8388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xit" presetSubtype="4" fill="hold" nodeType="clickEffect">
                                  <p:stCondLst>
                                    <p:cond delay="0"/>
                                  </p:stCondLst>
                                  <p:childTnLst>
                                    <p:anim calcmode="lin" valueType="num">
                                      <p:cBhvr additive="base">
                                        <p:cTn id="34" dur="500"/>
                                        <p:tgtEl>
                                          <p:spTgt spid="2"/>
                                        </p:tgtEl>
                                        <p:attrNameLst>
                                          <p:attrName>ppt_y</p:attrName>
                                        </p:attrNameLst>
                                      </p:cBhvr>
                                      <p:tavLst>
                                        <p:tav tm="0">
                                          <p:val>
                                            <p:strVal val="#ppt_y"/>
                                          </p:val>
                                        </p:tav>
                                        <p:tav tm="100000">
                                          <p:val>
                                            <p:strVal val="#ppt_y+#ppt_h*1.125000"/>
                                          </p:val>
                                        </p:tav>
                                      </p:tavLst>
                                    </p:anim>
                                    <p:animEffect transition="out" filter="wipe(down)">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2" presetClass="exit" presetSubtype="4" fill="hold" nodeType="withEffect">
                                  <p:stCondLst>
                                    <p:cond delay="0"/>
                                  </p:stCondLst>
                                  <p:childTnLst>
                                    <p:anim calcmode="lin" valueType="num">
                                      <p:cBhvr additive="base">
                                        <p:cTn id="38" dur="500"/>
                                        <p:tgtEl>
                                          <p:spTgt spid="7"/>
                                        </p:tgtEl>
                                        <p:attrNameLst>
                                          <p:attrName>ppt_y</p:attrName>
                                        </p:attrNameLst>
                                      </p:cBhvr>
                                      <p:tavLst>
                                        <p:tav tm="0">
                                          <p:val>
                                            <p:strVal val="#ppt_y"/>
                                          </p:val>
                                        </p:tav>
                                        <p:tav tm="100000">
                                          <p:val>
                                            <p:strVal val="#ppt_y+#ppt_h*1.125000"/>
                                          </p:val>
                                        </p:tav>
                                      </p:tavLst>
                                    </p:anim>
                                    <p:animEffect transition="out" filter="wipe(down)">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xit" presetSubtype="4" fill="hold" nodeType="clickEffect">
                                  <p:stCondLst>
                                    <p:cond delay="0"/>
                                  </p:stCondLst>
                                  <p:childTnLst>
                                    <p:anim calcmode="lin" valueType="num">
                                      <p:cBhvr additive="base">
                                        <p:cTn id="54" dur="500"/>
                                        <p:tgtEl>
                                          <p:spTgt spid="8"/>
                                        </p:tgtEl>
                                        <p:attrNameLst>
                                          <p:attrName>ppt_y</p:attrName>
                                        </p:attrNameLst>
                                      </p:cBhvr>
                                      <p:tavLst>
                                        <p:tav tm="0">
                                          <p:val>
                                            <p:strVal val="#ppt_y"/>
                                          </p:val>
                                        </p:tav>
                                        <p:tav tm="100000">
                                          <p:val>
                                            <p:strVal val="#ppt_y+#ppt_h*1.125000"/>
                                          </p:val>
                                        </p:tav>
                                      </p:tavLst>
                                    </p:anim>
                                    <p:animEffect transition="out" filter="wipe(down)">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12" presetClass="exit" presetSubtype="4" fill="hold" nodeType="withEffect">
                                  <p:stCondLst>
                                    <p:cond delay="0"/>
                                  </p:stCondLst>
                                  <p:childTnLst>
                                    <p:anim calcmode="lin" valueType="num">
                                      <p:cBhvr additive="base">
                                        <p:cTn id="58" dur="500"/>
                                        <p:tgtEl>
                                          <p:spTgt spid="5"/>
                                        </p:tgtEl>
                                        <p:attrNameLst>
                                          <p:attrName>ppt_y</p:attrName>
                                        </p:attrNameLst>
                                      </p:cBhvr>
                                      <p:tavLst>
                                        <p:tav tm="0">
                                          <p:val>
                                            <p:strVal val="#ppt_y"/>
                                          </p:val>
                                        </p:tav>
                                        <p:tav tm="100000">
                                          <p:val>
                                            <p:strVal val="#ppt_y+#ppt_h*1.125000"/>
                                          </p:val>
                                        </p:tav>
                                      </p:tavLst>
                                    </p:anim>
                                    <p:animEffect transition="out" filter="wipe(down)">
                                      <p:cBhvr>
                                        <p:cTn id="59" dur="500"/>
                                        <p:tgtEl>
                                          <p:spTgt spid="5"/>
                                        </p:tgtEl>
                                      </p:cBhvr>
                                    </p:animEffect>
                                    <p:set>
                                      <p:cBhvr>
                                        <p:cTn id="6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8785860" cy="4351655"/>
          </a:xfrm>
        </p:spPr>
        <p:txBody>
          <a:bodyPr>
            <a:normAutofit fontScale="90000" lnSpcReduction="20000"/>
          </a:bodyPr>
          <a:lstStyle/>
          <a:p>
            <a:r>
              <a:rPr 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contamination </a:t>
            </a:r>
            <a:r>
              <a:rPr lang="en-GB" alt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(n)/kənˌtæmɪˈneɪʃn/ sự làm bẩn</a:t>
            </a:r>
          </a:p>
          <a:p>
            <a:r>
              <a:rPr 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groundwater </a:t>
            </a:r>
            <a:r>
              <a:rPr lang="en-GB" alt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(n)/ˈɡraʊndwɔːtə(r)/ nước ngầm</a:t>
            </a:r>
          </a:p>
          <a:p>
            <a:r>
              <a:rPr lang="en-GB" alt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s</a:t>
            </a:r>
            <a:r>
              <a:rPr 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ewage </a:t>
            </a:r>
            <a:r>
              <a:rPr lang="en-GB" alt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(n)/ˈsuːɪdʒ/ nước thải</a:t>
            </a:r>
          </a:p>
          <a:p>
            <a:r>
              <a:rPr 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pesticide </a:t>
            </a:r>
            <a:r>
              <a:rPr lang="en-GB" alt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(n)/ˈpestɪsaɪd/ thuốc trừ sâu</a:t>
            </a:r>
          </a:p>
          <a:p>
            <a:r>
              <a:rPr 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insect </a:t>
            </a:r>
            <a:r>
              <a:rPr lang="en-GB" alt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(n)</a:t>
            </a:r>
            <a:r>
              <a:rPr 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/ˈɪnsekt/ </a:t>
            </a:r>
            <a:r>
              <a:rPr lang="en-GB" alt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côn trùng</a:t>
            </a:r>
            <a:endParaRPr 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endParaRPr>
          </a:p>
          <a:p>
            <a:r>
              <a:rPr 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herbicide</a:t>
            </a:r>
            <a:r>
              <a:rPr lang="en-GB" alt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(n)</a:t>
            </a:r>
            <a:r>
              <a:rPr 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/ˈhɜːbɪsaɪd/ </a:t>
            </a:r>
            <a:r>
              <a:rPr lang="en-GB" alt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thuốc diệt cỏ</a:t>
            </a:r>
            <a:endParaRPr 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endParaRPr>
          </a:p>
          <a:p>
            <a:r>
              <a:rPr 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weeds</a:t>
            </a:r>
            <a:r>
              <a:rPr lang="en-GB" alt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(n)/wiːd/ cỏ dại</a:t>
            </a:r>
          </a:p>
          <a:p>
            <a:r>
              <a:rPr 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cholera</a:t>
            </a:r>
            <a:r>
              <a:rPr lang="en-GB" alt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(n)/ˈkɒlərə/ dịch tả</a:t>
            </a:r>
          </a:p>
          <a:p>
            <a:r>
              <a:rPr 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untreated water</a:t>
            </a:r>
            <a:r>
              <a:rPr lang="en-GB" alt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rPr>
              <a:t>(n)/ˌʌnˈtriːtɪd/ /ˈwɔːtər/ nước chưa qua xử lí</a:t>
            </a:r>
          </a:p>
          <a:p>
            <a:endParaRPr 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endParaRPr>
          </a:p>
          <a:p>
            <a:endParaRPr lang="en-US" altLang="en-US" sz="3200" dirty="0" smtClean="0">
              <a:gradFill>
                <a:gsLst>
                  <a:gs pos="0">
                    <a:srgbClr val="007BD3"/>
                  </a:gs>
                  <a:gs pos="100000">
                    <a:srgbClr val="034373"/>
                  </a:gs>
                </a:gsLst>
                <a:lin scaled="0"/>
              </a:gradFill>
              <a:latin typeface="Times New Roman" panose="02020603050405020304" charset="0"/>
              <a:cs typeface="Times New Roman" panose="02020603050405020304" charset="0"/>
              <a:sym typeface="+mn-ea"/>
            </a:endParaRPr>
          </a:p>
        </p:txBody>
      </p:sp>
      <p:sp>
        <p:nvSpPr>
          <p:cNvPr id="5" name="Title 1"/>
          <p:cNvSpPr>
            <a:spLocks noGrp="1"/>
          </p:cNvSpPr>
          <p:nvPr/>
        </p:nvSpPr>
        <p:spPr>
          <a:xfrm>
            <a:off x="965200" y="49212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a:solidFill>
                  <a:srgbClr val="FF0000"/>
                </a:solidFill>
              </a:rPr>
              <a:t>I. Warm up</a:t>
            </a:r>
            <a:br>
              <a:rPr lang="en-GB" altLang="en-US">
                <a:solidFill>
                  <a:srgbClr val="FF0000"/>
                </a:solidFill>
              </a:rPr>
            </a:br>
            <a:r>
              <a:rPr lang="en-GB" altLang="en-US">
                <a:solidFill>
                  <a:srgbClr val="FF0000"/>
                </a:solidFill>
              </a:rPr>
              <a:t>II. Vocabulary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09185" cy="621665"/>
          </a:xfrm>
        </p:spPr>
        <p:txBody>
          <a:bodyPr>
            <a:normAutofit fontScale="90000"/>
          </a:bodyPr>
          <a:lstStyle/>
          <a:p>
            <a:r>
              <a:rPr lang="en-GB" altLang="en-US">
                <a:solidFill>
                  <a:srgbClr val="FF0000"/>
                </a:solidFill>
                <a:sym typeface="+mn-ea"/>
              </a:rPr>
              <a:t> Checking vocabulary</a:t>
            </a:r>
          </a:p>
        </p:txBody>
      </p:sp>
      <p:sp>
        <p:nvSpPr>
          <p:cNvPr id="6" name="Rectangles 5"/>
          <p:cNvSpPr/>
          <p:nvPr/>
        </p:nvSpPr>
        <p:spPr>
          <a:xfrm>
            <a:off x="170815" y="986790"/>
            <a:ext cx="2688590"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anose="02020603050405020304" charset="0"/>
                <a:cs typeface="Times New Roman" panose="02020603050405020304" charset="0"/>
                <a:sym typeface="+mn-ea"/>
              </a:rPr>
              <a:t>Sewage</a:t>
            </a:r>
            <a:endParaRPr lang="en-US" altLang="en-US" sz="2400" dirty="0" smtClean="0">
              <a:solidFill>
                <a:schemeClr val="bg1"/>
              </a:solidFill>
              <a:latin typeface="Times New Roman" panose="02020603050405020304" charset="0"/>
              <a:cs typeface="Times New Roman" panose="02020603050405020304" charset="0"/>
              <a:sym typeface="+mn-ea"/>
            </a:endParaRPr>
          </a:p>
        </p:txBody>
      </p:sp>
      <p:sp>
        <p:nvSpPr>
          <p:cNvPr id="7" name="Rectangles 6"/>
          <p:cNvSpPr/>
          <p:nvPr/>
        </p:nvSpPr>
        <p:spPr>
          <a:xfrm>
            <a:off x="3058795" y="986790"/>
            <a:ext cx="2688590"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anose="02020603050405020304" charset="0"/>
                <a:cs typeface="Times New Roman" panose="02020603050405020304" charset="0"/>
                <a:sym typeface="+mn-ea"/>
              </a:rPr>
              <a:t>pesticides </a:t>
            </a:r>
            <a:endParaRPr lang="en-US" altLang="en-US" sz="2400" dirty="0" smtClean="0">
              <a:solidFill>
                <a:schemeClr val="bg1"/>
              </a:solidFill>
              <a:latin typeface="Times New Roman" panose="02020603050405020304" charset="0"/>
              <a:cs typeface="Times New Roman" panose="02020603050405020304" charset="0"/>
              <a:sym typeface="+mn-ea"/>
            </a:endParaRPr>
          </a:p>
        </p:txBody>
      </p:sp>
      <p:sp>
        <p:nvSpPr>
          <p:cNvPr id="8" name="Rectangles 7"/>
          <p:cNvSpPr/>
          <p:nvPr/>
        </p:nvSpPr>
        <p:spPr>
          <a:xfrm>
            <a:off x="186690" y="1690370"/>
            <a:ext cx="2688590"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anose="02020603050405020304" charset="0"/>
                <a:cs typeface="Times New Roman" panose="02020603050405020304" charset="0"/>
                <a:sym typeface="+mn-ea"/>
              </a:rPr>
              <a:t>weeds </a:t>
            </a:r>
            <a:endParaRPr lang="en-US" altLang="en-US" sz="2400" dirty="0" smtClean="0">
              <a:solidFill>
                <a:schemeClr val="bg1"/>
              </a:solidFill>
              <a:latin typeface="Times New Roman" panose="02020603050405020304" charset="0"/>
              <a:cs typeface="Times New Roman" panose="02020603050405020304" charset="0"/>
              <a:sym typeface="+mn-ea"/>
            </a:endParaRPr>
          </a:p>
        </p:txBody>
      </p:sp>
      <p:sp>
        <p:nvSpPr>
          <p:cNvPr id="9" name="Rectangles 8"/>
          <p:cNvSpPr/>
          <p:nvPr/>
        </p:nvSpPr>
        <p:spPr>
          <a:xfrm>
            <a:off x="5862320" y="986790"/>
            <a:ext cx="2688590"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anose="02020603050405020304" charset="0"/>
                <a:cs typeface="Times New Roman" panose="02020603050405020304" charset="0"/>
                <a:sym typeface="+mn-ea"/>
              </a:rPr>
              <a:t>insects</a:t>
            </a:r>
            <a:endParaRPr lang="en-US" altLang="en-US" sz="2400" dirty="0" smtClean="0">
              <a:solidFill>
                <a:schemeClr val="bg1"/>
              </a:solidFill>
              <a:latin typeface="Times New Roman" panose="02020603050405020304" charset="0"/>
              <a:cs typeface="Times New Roman" panose="02020603050405020304" charset="0"/>
              <a:sym typeface="+mn-ea"/>
            </a:endParaRPr>
          </a:p>
        </p:txBody>
      </p:sp>
      <p:sp>
        <p:nvSpPr>
          <p:cNvPr id="10" name="Rectangles 9"/>
          <p:cNvSpPr/>
          <p:nvPr/>
        </p:nvSpPr>
        <p:spPr>
          <a:xfrm>
            <a:off x="8798560" y="986790"/>
            <a:ext cx="2688590"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anose="02020603050405020304" charset="0"/>
                <a:cs typeface="Times New Roman" panose="02020603050405020304" charset="0"/>
                <a:sym typeface="+mn-ea"/>
              </a:rPr>
              <a:t>herbicides</a:t>
            </a:r>
            <a:endParaRPr lang="en-US" altLang="en-US" sz="2400" dirty="0" smtClean="0">
              <a:solidFill>
                <a:schemeClr val="bg1"/>
              </a:solidFill>
              <a:latin typeface="Times New Roman" panose="02020603050405020304" charset="0"/>
              <a:cs typeface="Times New Roman" panose="02020603050405020304" charset="0"/>
              <a:sym typeface="+mn-ea"/>
            </a:endParaRPr>
          </a:p>
        </p:txBody>
      </p:sp>
      <p:sp>
        <p:nvSpPr>
          <p:cNvPr id="13" name="Rectangles 12"/>
          <p:cNvSpPr/>
          <p:nvPr/>
        </p:nvSpPr>
        <p:spPr>
          <a:xfrm>
            <a:off x="3058795" y="1690370"/>
            <a:ext cx="2688590"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anose="02020603050405020304" charset="0"/>
                <a:cs typeface="Times New Roman" panose="02020603050405020304" charset="0"/>
                <a:sym typeface="+mn-ea"/>
              </a:rPr>
              <a:t>cholera</a:t>
            </a:r>
            <a:endParaRPr lang="en-US" altLang="en-US" sz="2400" dirty="0" smtClean="0">
              <a:solidFill>
                <a:schemeClr val="bg1"/>
              </a:solidFill>
              <a:latin typeface="Times New Roman" panose="02020603050405020304" charset="0"/>
              <a:cs typeface="Times New Roman" panose="02020603050405020304" charset="0"/>
              <a:sym typeface="+mn-ea"/>
            </a:endParaRPr>
          </a:p>
        </p:txBody>
      </p:sp>
      <p:sp>
        <p:nvSpPr>
          <p:cNvPr id="14" name="Rectangles 13"/>
          <p:cNvSpPr/>
          <p:nvPr/>
        </p:nvSpPr>
        <p:spPr>
          <a:xfrm>
            <a:off x="5862320" y="1690370"/>
            <a:ext cx="2688590"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anose="02020603050405020304" charset="0"/>
                <a:cs typeface="Times New Roman" panose="02020603050405020304" charset="0"/>
                <a:sym typeface="+mn-ea"/>
              </a:rPr>
              <a:t>untreated water</a:t>
            </a:r>
            <a:endParaRPr lang="en-US" altLang="en-US" sz="2400" dirty="0" smtClean="0">
              <a:solidFill>
                <a:schemeClr val="bg1"/>
              </a:solidFill>
              <a:latin typeface="Times New Roman" panose="02020603050405020304" charset="0"/>
              <a:cs typeface="Times New Roman" panose="02020603050405020304" charset="0"/>
              <a:sym typeface="+mn-ea"/>
            </a:endParaRPr>
          </a:p>
        </p:txBody>
      </p:sp>
      <p:pic>
        <p:nvPicPr>
          <p:cNvPr id="15" name="Content Placeholder 7" descr="ground water"/>
          <p:cNvPicPr>
            <a:picLocks noGrp="1" noChangeAspect="1"/>
          </p:cNvPicPr>
          <p:nvPr>
            <p:ph sz="half" idx="1"/>
          </p:nvPr>
        </p:nvPicPr>
        <p:blipFill>
          <a:blip r:embed="rId2"/>
          <a:stretch>
            <a:fillRect/>
          </a:stretch>
        </p:blipFill>
        <p:spPr>
          <a:xfrm>
            <a:off x="73660" y="2475230"/>
            <a:ext cx="2914650" cy="1448435"/>
          </a:xfrm>
          <a:prstGeom prst="rect">
            <a:avLst/>
          </a:prstGeom>
        </p:spPr>
      </p:pic>
      <p:pic>
        <p:nvPicPr>
          <p:cNvPr id="16" name="Content Placeholder 5" descr="nuoc thai chua qua xu li"/>
          <p:cNvPicPr>
            <a:picLocks noGrp="1" noChangeAspect="1"/>
          </p:cNvPicPr>
          <p:nvPr>
            <p:ph sz="half" idx="2"/>
          </p:nvPr>
        </p:nvPicPr>
        <p:blipFill>
          <a:blip r:embed="rId3"/>
          <a:stretch>
            <a:fillRect/>
          </a:stretch>
        </p:blipFill>
        <p:spPr>
          <a:xfrm>
            <a:off x="3153410" y="2580005"/>
            <a:ext cx="3168650" cy="1397000"/>
          </a:xfrm>
          <a:prstGeom prst="rect">
            <a:avLst/>
          </a:prstGeom>
        </p:spPr>
      </p:pic>
      <p:pic>
        <p:nvPicPr>
          <p:cNvPr id="18" name="Picture 17" descr="thuoc tru sau"/>
          <p:cNvPicPr>
            <a:picLocks noChangeAspect="1"/>
          </p:cNvPicPr>
          <p:nvPr/>
        </p:nvPicPr>
        <p:blipFill>
          <a:blip r:embed="rId4"/>
          <a:stretch>
            <a:fillRect/>
          </a:stretch>
        </p:blipFill>
        <p:spPr>
          <a:xfrm>
            <a:off x="73660" y="4411345"/>
            <a:ext cx="2689225" cy="1953260"/>
          </a:xfrm>
          <a:prstGeom prst="rect">
            <a:avLst/>
          </a:prstGeom>
        </p:spPr>
      </p:pic>
      <p:pic>
        <p:nvPicPr>
          <p:cNvPr id="19" name="Picture 18" descr="weeds"/>
          <p:cNvPicPr>
            <a:picLocks noChangeAspect="1"/>
          </p:cNvPicPr>
          <p:nvPr/>
        </p:nvPicPr>
        <p:blipFill>
          <a:blip r:embed="rId5"/>
          <a:stretch>
            <a:fillRect/>
          </a:stretch>
        </p:blipFill>
        <p:spPr>
          <a:xfrm>
            <a:off x="8943975" y="1690370"/>
            <a:ext cx="3013075" cy="2002790"/>
          </a:xfrm>
          <a:prstGeom prst="rect">
            <a:avLst/>
          </a:prstGeom>
        </p:spPr>
      </p:pic>
      <p:pic>
        <p:nvPicPr>
          <p:cNvPr id="20" name="Content Placeholder 4" descr="untreated water"/>
          <p:cNvPicPr>
            <a:picLocks noChangeAspect="1"/>
          </p:cNvPicPr>
          <p:nvPr/>
        </p:nvPicPr>
        <p:blipFill>
          <a:blip r:embed="rId6"/>
          <a:stretch>
            <a:fillRect/>
          </a:stretch>
        </p:blipFill>
        <p:spPr>
          <a:xfrm>
            <a:off x="9261475" y="4287520"/>
            <a:ext cx="2804160" cy="2071370"/>
          </a:xfrm>
          <a:prstGeom prst="rect">
            <a:avLst/>
          </a:prstGeom>
        </p:spPr>
      </p:pic>
      <p:pic>
        <p:nvPicPr>
          <p:cNvPr id="21" name="Picture 20" descr="bệnh tả"/>
          <p:cNvPicPr>
            <a:picLocks noChangeAspect="1"/>
          </p:cNvPicPr>
          <p:nvPr/>
        </p:nvPicPr>
        <p:blipFill>
          <a:blip r:embed="rId7"/>
          <a:stretch>
            <a:fillRect/>
          </a:stretch>
        </p:blipFill>
        <p:spPr>
          <a:xfrm>
            <a:off x="6447790" y="4411345"/>
            <a:ext cx="2716530" cy="1823720"/>
          </a:xfrm>
          <a:prstGeom prst="rect">
            <a:avLst/>
          </a:prstGeom>
        </p:spPr>
      </p:pic>
      <p:pic>
        <p:nvPicPr>
          <p:cNvPr id="22" name="Picture 21" descr="thuoc diet co"/>
          <p:cNvPicPr>
            <a:picLocks noChangeAspect="1"/>
          </p:cNvPicPr>
          <p:nvPr/>
        </p:nvPicPr>
        <p:blipFill>
          <a:blip r:embed="rId8"/>
          <a:stretch>
            <a:fillRect/>
          </a:stretch>
        </p:blipFill>
        <p:spPr>
          <a:xfrm>
            <a:off x="6447790" y="2373630"/>
            <a:ext cx="2256790" cy="1731010"/>
          </a:xfrm>
          <a:prstGeom prst="rect">
            <a:avLst/>
          </a:prstGeom>
        </p:spPr>
      </p:pic>
      <p:pic>
        <p:nvPicPr>
          <p:cNvPr id="3" name="Picture 2" descr="insects hay"/>
          <p:cNvPicPr>
            <a:picLocks noChangeAspect="1"/>
          </p:cNvPicPr>
          <p:nvPr/>
        </p:nvPicPr>
        <p:blipFill>
          <a:blip r:embed="rId9"/>
          <a:stretch>
            <a:fillRect/>
          </a:stretch>
        </p:blipFill>
        <p:spPr>
          <a:xfrm>
            <a:off x="3058795" y="4380230"/>
            <a:ext cx="2917190" cy="1885950"/>
          </a:xfrm>
          <a:prstGeom prst="rect">
            <a:avLst/>
          </a:prstGeom>
        </p:spPr>
      </p:pic>
      <p:pic>
        <p:nvPicPr>
          <p:cNvPr id="4" name="Content Placeholder 7" descr="ground water"/>
          <p:cNvPicPr>
            <a:picLocks noChangeAspect="1"/>
          </p:cNvPicPr>
          <p:nvPr/>
        </p:nvPicPr>
        <p:blipFill>
          <a:blip r:embed="rId2"/>
          <a:stretch>
            <a:fillRect/>
          </a:stretch>
        </p:blipFill>
        <p:spPr>
          <a:xfrm>
            <a:off x="73660" y="2475230"/>
            <a:ext cx="2914650" cy="1448435"/>
          </a:xfrm>
          <a:prstGeom prst="rect">
            <a:avLst/>
          </a:prstGeom>
        </p:spPr>
      </p:pic>
      <p:pic>
        <p:nvPicPr>
          <p:cNvPr id="5" name="Content Placeholder 5" descr="nuoc thai chua qua xu li"/>
          <p:cNvPicPr>
            <a:picLocks noChangeAspect="1"/>
          </p:cNvPicPr>
          <p:nvPr/>
        </p:nvPicPr>
        <p:blipFill>
          <a:blip r:embed="rId3"/>
          <a:stretch>
            <a:fillRect/>
          </a:stretch>
        </p:blipFill>
        <p:spPr>
          <a:xfrm>
            <a:off x="3153410" y="2580005"/>
            <a:ext cx="3168650" cy="1397000"/>
          </a:xfrm>
          <a:prstGeom prst="rect">
            <a:avLst/>
          </a:prstGeom>
        </p:spPr>
      </p:pic>
      <p:pic>
        <p:nvPicPr>
          <p:cNvPr id="23" name="Picture 22" descr="thuoc tru sau"/>
          <p:cNvPicPr>
            <a:picLocks noChangeAspect="1"/>
          </p:cNvPicPr>
          <p:nvPr/>
        </p:nvPicPr>
        <p:blipFill>
          <a:blip r:embed="rId4"/>
          <a:stretch>
            <a:fillRect/>
          </a:stretch>
        </p:blipFill>
        <p:spPr>
          <a:xfrm>
            <a:off x="73660" y="4411345"/>
            <a:ext cx="2689225" cy="1953260"/>
          </a:xfrm>
          <a:prstGeom prst="rect">
            <a:avLst/>
          </a:prstGeom>
        </p:spPr>
      </p:pic>
      <p:pic>
        <p:nvPicPr>
          <p:cNvPr id="24" name="Picture 23" descr="weeds"/>
          <p:cNvPicPr>
            <a:picLocks noChangeAspect="1"/>
          </p:cNvPicPr>
          <p:nvPr/>
        </p:nvPicPr>
        <p:blipFill>
          <a:blip r:embed="rId5"/>
          <a:stretch>
            <a:fillRect/>
          </a:stretch>
        </p:blipFill>
        <p:spPr>
          <a:xfrm>
            <a:off x="8943975" y="1690370"/>
            <a:ext cx="3013075" cy="2002790"/>
          </a:xfrm>
          <a:prstGeom prst="rect">
            <a:avLst/>
          </a:prstGeom>
        </p:spPr>
      </p:pic>
      <p:pic>
        <p:nvPicPr>
          <p:cNvPr id="25" name="Picture 24" descr="thuoc diet co"/>
          <p:cNvPicPr>
            <a:picLocks noChangeAspect="1"/>
          </p:cNvPicPr>
          <p:nvPr/>
        </p:nvPicPr>
        <p:blipFill>
          <a:blip r:embed="rId8"/>
          <a:stretch>
            <a:fillRect/>
          </a:stretch>
        </p:blipFill>
        <p:spPr>
          <a:xfrm>
            <a:off x="6447790" y="2373630"/>
            <a:ext cx="2256790" cy="1731010"/>
          </a:xfrm>
          <a:prstGeom prst="rect">
            <a:avLst/>
          </a:prstGeom>
        </p:spPr>
      </p:pic>
      <p:sp>
        <p:nvSpPr>
          <p:cNvPr id="26" name="Rectangles 25"/>
          <p:cNvSpPr/>
          <p:nvPr/>
        </p:nvSpPr>
        <p:spPr>
          <a:xfrm>
            <a:off x="370205" y="3923665"/>
            <a:ext cx="2688590" cy="373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anose="02020603050405020304" charset="0"/>
                <a:cs typeface="Times New Roman" panose="02020603050405020304" charset="0"/>
                <a:sym typeface="+mn-ea"/>
              </a:rPr>
              <a:t>groundwater</a:t>
            </a:r>
            <a:endParaRPr lang="en-US" altLang="en-US" sz="2400" dirty="0" smtClean="0">
              <a:solidFill>
                <a:schemeClr val="bg1"/>
              </a:solidFill>
              <a:latin typeface="Times New Roman" panose="02020603050405020304" charset="0"/>
              <a:cs typeface="Times New Roman" panose="02020603050405020304" charset="0"/>
              <a:sym typeface="+mn-ea"/>
            </a:endParaRPr>
          </a:p>
        </p:txBody>
      </p:sp>
      <p:sp>
        <p:nvSpPr>
          <p:cNvPr id="27" name="Rectangles 26"/>
          <p:cNvSpPr/>
          <p:nvPr/>
        </p:nvSpPr>
        <p:spPr>
          <a:xfrm>
            <a:off x="5731510" y="426720"/>
            <a:ext cx="2688590" cy="373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anose="02020603050405020304" charset="0"/>
                <a:cs typeface="Times New Roman" panose="02020603050405020304" charset="0"/>
                <a:sym typeface="+mn-ea"/>
              </a:rPr>
              <a:t>groundwater</a:t>
            </a:r>
            <a:endParaRPr lang="en-US" altLang="en-US" sz="2400" dirty="0" smtClean="0">
              <a:solidFill>
                <a:schemeClr val="bg1"/>
              </a:solidFill>
              <a:latin typeface="Times New Roman" panose="02020603050405020304" charset="0"/>
              <a:cs typeface="Times New Roman" panose="02020603050405020304" charset="0"/>
              <a:sym typeface="+mn-ea"/>
            </a:endParaRPr>
          </a:p>
        </p:txBody>
      </p:sp>
      <p:sp>
        <p:nvSpPr>
          <p:cNvPr id="28" name="Rectangles 27"/>
          <p:cNvSpPr/>
          <p:nvPr/>
        </p:nvSpPr>
        <p:spPr>
          <a:xfrm>
            <a:off x="3173730" y="3907790"/>
            <a:ext cx="2688590"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anose="02020603050405020304" charset="0"/>
                <a:cs typeface="Times New Roman" panose="02020603050405020304" charset="0"/>
                <a:sym typeface="+mn-ea"/>
              </a:rPr>
              <a:t>Sewage</a:t>
            </a:r>
            <a:endParaRPr lang="en-US" altLang="en-US" sz="2400" dirty="0" smtClean="0">
              <a:solidFill>
                <a:schemeClr val="bg1"/>
              </a:solidFill>
              <a:latin typeface="Times New Roman" panose="02020603050405020304" charset="0"/>
              <a:cs typeface="Times New Roman" panose="02020603050405020304" charset="0"/>
              <a:sym typeface="+mn-ea"/>
            </a:endParaRPr>
          </a:p>
        </p:txBody>
      </p:sp>
      <p:sp>
        <p:nvSpPr>
          <p:cNvPr id="29" name="Rectangles 28"/>
          <p:cNvSpPr/>
          <p:nvPr/>
        </p:nvSpPr>
        <p:spPr>
          <a:xfrm>
            <a:off x="6322060" y="3923665"/>
            <a:ext cx="2688590"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dirty="0" smtClean="0">
                <a:solidFill>
                  <a:schemeClr val="bg1"/>
                </a:solidFill>
                <a:latin typeface="Times New Roman" panose="02020603050405020304" charset="0"/>
                <a:cs typeface="Times New Roman" panose="02020603050405020304" charset="0"/>
                <a:sym typeface="+mn-ea"/>
              </a:rPr>
              <a:t>herbicide</a:t>
            </a:r>
          </a:p>
        </p:txBody>
      </p:sp>
      <p:sp>
        <p:nvSpPr>
          <p:cNvPr id="30" name="Rectangles 29"/>
          <p:cNvSpPr/>
          <p:nvPr/>
        </p:nvSpPr>
        <p:spPr>
          <a:xfrm>
            <a:off x="9105900" y="3693160"/>
            <a:ext cx="2688590"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anose="02020603050405020304" charset="0"/>
                <a:cs typeface="Times New Roman" panose="02020603050405020304" charset="0"/>
                <a:sym typeface="+mn-ea"/>
              </a:rPr>
              <a:t>weeds </a:t>
            </a:r>
            <a:endParaRPr lang="en-US" altLang="en-US" sz="2400" dirty="0" smtClean="0">
              <a:solidFill>
                <a:schemeClr val="bg1"/>
              </a:solidFill>
              <a:latin typeface="Times New Roman" panose="02020603050405020304" charset="0"/>
              <a:cs typeface="Times New Roman" panose="02020603050405020304" charset="0"/>
              <a:sym typeface="+mn-ea"/>
            </a:endParaRPr>
          </a:p>
        </p:txBody>
      </p:sp>
      <p:sp>
        <p:nvSpPr>
          <p:cNvPr id="31" name="Rectangles 30"/>
          <p:cNvSpPr/>
          <p:nvPr/>
        </p:nvSpPr>
        <p:spPr>
          <a:xfrm>
            <a:off x="6417310" y="6235065"/>
            <a:ext cx="2688590"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anose="02020603050405020304" charset="0"/>
                <a:cs typeface="Times New Roman" panose="02020603050405020304" charset="0"/>
                <a:sym typeface="+mn-ea"/>
              </a:rPr>
              <a:t>cholera</a:t>
            </a:r>
            <a:endParaRPr lang="en-US" altLang="en-US" sz="2400" dirty="0" smtClean="0">
              <a:solidFill>
                <a:schemeClr val="bg1"/>
              </a:solidFill>
              <a:latin typeface="Times New Roman" panose="02020603050405020304" charset="0"/>
              <a:cs typeface="Times New Roman" panose="02020603050405020304" charset="0"/>
              <a:sym typeface="+mn-ea"/>
            </a:endParaRPr>
          </a:p>
        </p:txBody>
      </p:sp>
      <p:sp>
        <p:nvSpPr>
          <p:cNvPr id="32" name="Rectangles 31"/>
          <p:cNvSpPr/>
          <p:nvPr/>
        </p:nvSpPr>
        <p:spPr>
          <a:xfrm>
            <a:off x="9319260" y="6266180"/>
            <a:ext cx="2688590"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anose="02020603050405020304" charset="0"/>
                <a:cs typeface="Times New Roman" panose="02020603050405020304" charset="0"/>
                <a:sym typeface="+mn-ea"/>
              </a:rPr>
              <a:t>untreated water</a:t>
            </a:r>
            <a:endParaRPr lang="en-US" altLang="en-US" sz="2400" dirty="0" smtClean="0">
              <a:solidFill>
                <a:schemeClr val="bg1"/>
              </a:solidFill>
              <a:latin typeface="Times New Roman" panose="02020603050405020304" charset="0"/>
              <a:cs typeface="Times New Roman" panose="02020603050405020304" charset="0"/>
              <a:sym typeface="+mn-ea"/>
            </a:endParaRPr>
          </a:p>
        </p:txBody>
      </p:sp>
      <p:sp>
        <p:nvSpPr>
          <p:cNvPr id="33" name="Rectangles 32"/>
          <p:cNvSpPr/>
          <p:nvPr/>
        </p:nvSpPr>
        <p:spPr>
          <a:xfrm>
            <a:off x="3497580" y="6266180"/>
            <a:ext cx="2688590"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anose="02020603050405020304" charset="0"/>
                <a:cs typeface="Times New Roman" panose="02020603050405020304" charset="0"/>
                <a:sym typeface="+mn-ea"/>
              </a:rPr>
              <a:t>insects</a:t>
            </a:r>
            <a:endParaRPr lang="en-US" altLang="en-US" sz="2400" dirty="0" smtClean="0">
              <a:solidFill>
                <a:schemeClr val="bg1"/>
              </a:solidFill>
              <a:latin typeface="Times New Roman" panose="02020603050405020304" charset="0"/>
              <a:cs typeface="Times New Roman" panose="02020603050405020304" charset="0"/>
              <a:sym typeface="+mn-ea"/>
            </a:endParaRPr>
          </a:p>
        </p:txBody>
      </p:sp>
      <p:sp>
        <p:nvSpPr>
          <p:cNvPr id="34" name="Rectangles 33"/>
          <p:cNvSpPr/>
          <p:nvPr/>
        </p:nvSpPr>
        <p:spPr>
          <a:xfrm>
            <a:off x="299720" y="6235065"/>
            <a:ext cx="2688590"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dirty="0" smtClean="0">
                <a:solidFill>
                  <a:schemeClr val="bg1"/>
                </a:solidFill>
                <a:latin typeface="Times New Roman" panose="02020603050405020304" charset="0"/>
                <a:cs typeface="Times New Roman" panose="02020603050405020304" charset="0"/>
                <a:sym typeface="+mn-ea"/>
              </a:rPr>
              <a:t>pesticide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2" nodeType="clickEffect">
                                  <p:stCondLst>
                                    <p:cond delay="0"/>
                                  </p:stCondLst>
                                  <p:childTnLst>
                                    <p:set>
                                      <p:cBhvr>
                                        <p:cTn id="62" dur="1" fill="hold">
                                          <p:stCondLst>
                                            <p:cond delay="0"/>
                                          </p:stCondLst>
                                        </p:cTn>
                                        <p:tgtEl>
                                          <p:spTgt spid="2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1" presetClass="exit" presetSubtype="0" fill="hold" grpId="2" nodeType="clickEffect">
                                  <p:stCondLst>
                                    <p:cond delay="0"/>
                                  </p:stCondLst>
                                  <p:childTnLst>
                                    <p:anim calcmode="discrete" valueType="str">
                                      <p:cBhvr>
                                        <p:cTn id="72" dur="1000"/>
                                        <p:tgtEl>
                                          <p:spTgt spid="6"/>
                                        </p:tgtEl>
                                        <p:attrNameLst>
                                          <p:attrName>style.visibility</p:attrName>
                                        </p:attrNameLst>
                                      </p:cBhvr>
                                      <p:tavLst>
                                        <p:tav tm="0">
                                          <p:val>
                                            <p:strVal val="hidden"/>
                                          </p:val>
                                        </p:tav>
                                        <p:tav tm="50000">
                                          <p:val>
                                            <p:strVal val="visible"/>
                                          </p:val>
                                        </p:tav>
                                      </p:tavLst>
                                    </p:anim>
                                    <p:set>
                                      <p:cBhvr>
                                        <p:cTn id="73" dur="1" fill="hold">
                                          <p:stCondLst>
                                            <p:cond delay="999"/>
                                          </p:stCondLst>
                                        </p:cTn>
                                        <p:tgtEl>
                                          <p:spTgt spid="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2" presetClass="exit" presetSubtype="4" fill="hold" grpId="3" nodeType="clickEffect">
                                  <p:stCondLst>
                                    <p:cond delay="0"/>
                                  </p:stCondLst>
                                  <p:childTnLst>
                                    <p:anim calcmode="lin" valueType="num">
                                      <p:cBhvr additive="base">
                                        <p:cTn id="77" dur="500"/>
                                        <p:tgtEl>
                                          <p:spTgt spid="6"/>
                                        </p:tgtEl>
                                        <p:attrNameLst>
                                          <p:attrName>ppt_y</p:attrName>
                                        </p:attrNameLst>
                                      </p:cBhvr>
                                      <p:tavLst>
                                        <p:tav tm="0">
                                          <p:val>
                                            <p:strVal val="#ppt_y"/>
                                          </p:val>
                                        </p:tav>
                                        <p:tav tm="100000">
                                          <p:val>
                                            <p:strVal val="#ppt_y+#ppt_h*1.125000"/>
                                          </p:val>
                                        </p:tav>
                                      </p:tavLst>
                                    </p:anim>
                                    <p:animEffect transition="out" filter="wipe(down)">
                                      <p:cBhvr>
                                        <p:cTn id="78" dur="500"/>
                                        <p:tgtEl>
                                          <p:spTgt spid="6"/>
                                        </p:tgtEl>
                                      </p:cBhvr>
                                    </p:animEffect>
                                    <p:set>
                                      <p:cBhvr>
                                        <p:cTn id="79" dur="1" fill="hold">
                                          <p:stCondLst>
                                            <p:cond delay="499"/>
                                          </p:stCondLst>
                                        </p:cTn>
                                        <p:tgtEl>
                                          <p:spTgt spid="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additive="base">
                                        <p:cTn id="84" dur="500" fill="hold"/>
                                        <p:tgtEl>
                                          <p:spTgt spid="29"/>
                                        </p:tgtEl>
                                        <p:attrNameLst>
                                          <p:attrName>ppt_x</p:attrName>
                                        </p:attrNameLst>
                                      </p:cBhvr>
                                      <p:tavLst>
                                        <p:tav tm="0">
                                          <p:val>
                                            <p:strVal val="#ppt_x"/>
                                          </p:val>
                                        </p:tav>
                                        <p:tav tm="100000">
                                          <p:val>
                                            <p:strVal val="#ppt_x"/>
                                          </p:val>
                                        </p:tav>
                                      </p:tavLst>
                                    </p:anim>
                                    <p:anim calcmode="lin" valueType="num">
                                      <p:cBhvr additive="base">
                                        <p:cTn id="8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2" presetClass="exit" presetSubtype="4" fill="hold" grpId="0" nodeType="clickEffect">
                                  <p:stCondLst>
                                    <p:cond delay="0"/>
                                  </p:stCondLst>
                                  <p:childTnLst>
                                    <p:anim calcmode="lin" valueType="num">
                                      <p:cBhvr additive="base">
                                        <p:cTn id="89" dur="500"/>
                                        <p:tgtEl>
                                          <p:spTgt spid="7"/>
                                        </p:tgtEl>
                                        <p:attrNameLst>
                                          <p:attrName>ppt_y</p:attrName>
                                        </p:attrNameLst>
                                      </p:cBhvr>
                                      <p:tavLst>
                                        <p:tav tm="0">
                                          <p:val>
                                            <p:strVal val="#ppt_y"/>
                                          </p:val>
                                        </p:tav>
                                        <p:tav tm="100000">
                                          <p:val>
                                            <p:strVal val="#ppt_y+#ppt_h*1.125000"/>
                                          </p:val>
                                        </p:tav>
                                      </p:tavLst>
                                    </p:anim>
                                    <p:animEffect transition="out" filter="wipe(down)">
                                      <p:cBhvr>
                                        <p:cTn id="90" dur="500"/>
                                        <p:tgtEl>
                                          <p:spTgt spid="7"/>
                                        </p:tgtEl>
                                      </p:cBhvr>
                                    </p:animEffect>
                                    <p:set>
                                      <p:cBhvr>
                                        <p:cTn id="91" dur="1" fill="hold">
                                          <p:stCondLst>
                                            <p:cond delay="499"/>
                                          </p:stCondLst>
                                        </p:cTn>
                                        <p:tgtEl>
                                          <p:spTgt spid="7"/>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500" fill="hold"/>
                                        <p:tgtEl>
                                          <p:spTgt spid="30"/>
                                        </p:tgtEl>
                                        <p:attrNameLst>
                                          <p:attrName>ppt_x</p:attrName>
                                        </p:attrNameLst>
                                      </p:cBhvr>
                                      <p:tavLst>
                                        <p:tav tm="0">
                                          <p:val>
                                            <p:strVal val="#ppt_x"/>
                                          </p:val>
                                        </p:tav>
                                        <p:tav tm="100000">
                                          <p:val>
                                            <p:strVal val="#ppt_x"/>
                                          </p:val>
                                        </p:tav>
                                      </p:tavLst>
                                    </p:anim>
                                    <p:anim calcmode="lin" valueType="num">
                                      <p:cBhvr additive="base">
                                        <p:cTn id="9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 presetClass="exit" presetSubtype="10" fill="hold" grpId="2" nodeType="clickEffect">
                                  <p:stCondLst>
                                    <p:cond delay="0"/>
                                  </p:stCondLst>
                                  <p:childTnLst>
                                    <p:animEffect transition="out" filter="blinds(horizontal)">
                                      <p:cBhvr>
                                        <p:cTn id="101" dur="500"/>
                                        <p:tgtEl>
                                          <p:spTgt spid="30"/>
                                        </p:tgtEl>
                                      </p:cBhvr>
                                    </p:animEffect>
                                    <p:set>
                                      <p:cBhvr>
                                        <p:cTn id="102" dur="1" fill="hold">
                                          <p:stCondLst>
                                            <p:cond delay="499"/>
                                          </p:stCondLst>
                                        </p:cTn>
                                        <p:tgtEl>
                                          <p:spTgt spid="3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9" presetClass="exit" presetSubtype="0" fill="hold" grpId="2" nodeType="clickEffect">
                                  <p:stCondLst>
                                    <p:cond delay="0"/>
                                  </p:stCondLst>
                                  <p:childTnLst>
                                    <p:animEffect transition="out" filter="dissolve">
                                      <p:cBhvr>
                                        <p:cTn id="106" dur="500"/>
                                        <p:tgtEl>
                                          <p:spTgt spid="8"/>
                                        </p:tgtEl>
                                      </p:cBhvr>
                                    </p:animEffect>
                                    <p:set>
                                      <p:cBhvr>
                                        <p:cTn id="107" dur="1" fill="hold">
                                          <p:stCondLst>
                                            <p:cond delay="499"/>
                                          </p:stCondLst>
                                        </p:cTn>
                                        <p:tgtEl>
                                          <p:spTgt spid="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additive="base">
                                        <p:cTn id="112" dur="500" fill="hold"/>
                                        <p:tgtEl>
                                          <p:spTgt spid="34"/>
                                        </p:tgtEl>
                                        <p:attrNameLst>
                                          <p:attrName>ppt_x</p:attrName>
                                        </p:attrNameLst>
                                      </p:cBhvr>
                                      <p:tavLst>
                                        <p:tav tm="0">
                                          <p:val>
                                            <p:strVal val="#ppt_x"/>
                                          </p:val>
                                        </p:tav>
                                        <p:tav tm="100000">
                                          <p:val>
                                            <p:strVal val="#ppt_x"/>
                                          </p:val>
                                        </p:tav>
                                      </p:tavLst>
                                    </p:anim>
                                    <p:anim calcmode="lin" valueType="num">
                                      <p:cBhvr additive="base">
                                        <p:cTn id="11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2" nodeType="clickEffect">
                                  <p:stCondLst>
                                    <p:cond delay="0"/>
                                  </p:stCondLst>
                                  <p:childTnLst>
                                    <p:anim calcmode="lin" valueType="num">
                                      <p:cBhvr additive="base">
                                        <p:cTn id="117" dur="500"/>
                                        <p:tgtEl>
                                          <p:spTgt spid="10"/>
                                        </p:tgtEl>
                                        <p:attrNameLst>
                                          <p:attrName>ppt_x</p:attrName>
                                        </p:attrNameLst>
                                      </p:cBhvr>
                                      <p:tavLst>
                                        <p:tav tm="0">
                                          <p:val>
                                            <p:strVal val="ppt_x"/>
                                          </p:val>
                                        </p:tav>
                                        <p:tav tm="100000">
                                          <p:val>
                                            <p:strVal val="ppt_x"/>
                                          </p:val>
                                        </p:tav>
                                      </p:tavLst>
                                    </p:anim>
                                    <p:anim calcmode="lin" valueType="num">
                                      <p:cBhvr additive="base">
                                        <p:cTn id="118" dur="500"/>
                                        <p:tgtEl>
                                          <p:spTgt spid="10"/>
                                        </p:tgtEl>
                                        <p:attrNameLst>
                                          <p:attrName>ppt_y</p:attrName>
                                        </p:attrNameLst>
                                      </p:cBhvr>
                                      <p:tavLst>
                                        <p:tav tm="0">
                                          <p:val>
                                            <p:strVal val="ppt_y"/>
                                          </p:val>
                                        </p:tav>
                                        <p:tav tm="100000">
                                          <p:val>
                                            <p:strVal val="1+ppt_h/2"/>
                                          </p:val>
                                        </p:tav>
                                      </p:tavLst>
                                    </p:anim>
                                    <p:set>
                                      <p:cBhvr>
                                        <p:cTn id="119" dur="1" fill="hold">
                                          <p:stCondLst>
                                            <p:cond delay="499"/>
                                          </p:stCondLst>
                                        </p:cTn>
                                        <p:tgtEl>
                                          <p:spTgt spid="10"/>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additive="base">
                                        <p:cTn id="124" dur="500" fill="hold"/>
                                        <p:tgtEl>
                                          <p:spTgt spid="33"/>
                                        </p:tgtEl>
                                        <p:attrNameLst>
                                          <p:attrName>ppt_x</p:attrName>
                                        </p:attrNameLst>
                                      </p:cBhvr>
                                      <p:tavLst>
                                        <p:tav tm="0">
                                          <p:val>
                                            <p:strVal val="#ppt_x"/>
                                          </p:val>
                                        </p:tav>
                                        <p:tav tm="100000">
                                          <p:val>
                                            <p:strVal val="#ppt_x"/>
                                          </p:val>
                                        </p:tav>
                                      </p:tavLst>
                                    </p:anim>
                                    <p:anim calcmode="lin" valueType="num">
                                      <p:cBhvr additive="base">
                                        <p:cTn id="1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12" presetClass="exit" presetSubtype="4" fill="hold" grpId="2" nodeType="clickEffect">
                                  <p:stCondLst>
                                    <p:cond delay="0"/>
                                  </p:stCondLst>
                                  <p:childTnLst>
                                    <p:anim calcmode="lin" valueType="num">
                                      <p:cBhvr additive="base">
                                        <p:cTn id="129" dur="500"/>
                                        <p:tgtEl>
                                          <p:spTgt spid="9"/>
                                        </p:tgtEl>
                                        <p:attrNameLst>
                                          <p:attrName>ppt_y</p:attrName>
                                        </p:attrNameLst>
                                      </p:cBhvr>
                                      <p:tavLst>
                                        <p:tav tm="0">
                                          <p:val>
                                            <p:strVal val="#ppt_y"/>
                                          </p:val>
                                        </p:tav>
                                        <p:tav tm="100000">
                                          <p:val>
                                            <p:strVal val="#ppt_y+#ppt_h*1.125000"/>
                                          </p:val>
                                        </p:tav>
                                      </p:tavLst>
                                    </p:anim>
                                    <p:animEffect transition="out" filter="wipe(down)">
                                      <p:cBhvr>
                                        <p:cTn id="130" dur="500"/>
                                        <p:tgtEl>
                                          <p:spTgt spid="9"/>
                                        </p:tgtEl>
                                      </p:cBhvr>
                                    </p:animEffect>
                                    <p:set>
                                      <p:cBhvr>
                                        <p:cTn id="131" dur="1" fill="hold">
                                          <p:stCondLst>
                                            <p:cond delay="499"/>
                                          </p:stCondLst>
                                        </p:cTn>
                                        <p:tgtEl>
                                          <p:spTgt spid="9"/>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additive="base">
                                        <p:cTn id="136" dur="500" fill="hold"/>
                                        <p:tgtEl>
                                          <p:spTgt spid="31"/>
                                        </p:tgtEl>
                                        <p:attrNameLst>
                                          <p:attrName>ppt_x</p:attrName>
                                        </p:attrNameLst>
                                      </p:cBhvr>
                                      <p:tavLst>
                                        <p:tav tm="0">
                                          <p:val>
                                            <p:strVal val="#ppt_x"/>
                                          </p:val>
                                        </p:tav>
                                        <p:tav tm="100000">
                                          <p:val>
                                            <p:strVal val="#ppt_x"/>
                                          </p:val>
                                        </p:tav>
                                      </p:tavLst>
                                    </p:anim>
                                    <p:anim calcmode="lin" valueType="num">
                                      <p:cBhvr additive="base">
                                        <p:cTn id="13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xit" presetSubtype="4" fill="hold" grpId="2" nodeType="clickEffect">
                                  <p:stCondLst>
                                    <p:cond delay="0"/>
                                  </p:stCondLst>
                                  <p:childTnLst>
                                    <p:anim calcmode="lin" valueType="num">
                                      <p:cBhvr additive="base">
                                        <p:cTn id="141" dur="500"/>
                                        <p:tgtEl>
                                          <p:spTgt spid="13"/>
                                        </p:tgtEl>
                                        <p:attrNameLst>
                                          <p:attrName>ppt_x</p:attrName>
                                        </p:attrNameLst>
                                      </p:cBhvr>
                                      <p:tavLst>
                                        <p:tav tm="0">
                                          <p:val>
                                            <p:strVal val="ppt_x"/>
                                          </p:val>
                                        </p:tav>
                                        <p:tav tm="100000">
                                          <p:val>
                                            <p:strVal val="ppt_x"/>
                                          </p:val>
                                        </p:tav>
                                      </p:tavLst>
                                    </p:anim>
                                    <p:anim calcmode="lin" valueType="num">
                                      <p:cBhvr additive="base">
                                        <p:cTn id="142" dur="500"/>
                                        <p:tgtEl>
                                          <p:spTgt spid="13"/>
                                        </p:tgtEl>
                                        <p:attrNameLst>
                                          <p:attrName>ppt_y</p:attrName>
                                        </p:attrNameLst>
                                      </p:cBhvr>
                                      <p:tavLst>
                                        <p:tav tm="0">
                                          <p:val>
                                            <p:strVal val="ppt_y"/>
                                          </p:val>
                                        </p:tav>
                                        <p:tav tm="100000">
                                          <p:val>
                                            <p:strVal val="1+ppt_h/2"/>
                                          </p:val>
                                        </p:tav>
                                      </p:tavLst>
                                    </p:anim>
                                    <p:set>
                                      <p:cBhvr>
                                        <p:cTn id="143" dur="1" fill="hold">
                                          <p:stCondLst>
                                            <p:cond delay="499"/>
                                          </p:stCondLst>
                                        </p:cTn>
                                        <p:tgtEl>
                                          <p:spTgt spid="13"/>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32"/>
                                        </p:tgtEl>
                                        <p:attrNameLst>
                                          <p:attrName>style.visibility</p:attrName>
                                        </p:attrNameLst>
                                      </p:cBhvr>
                                      <p:to>
                                        <p:strVal val="visible"/>
                                      </p:to>
                                    </p:set>
                                    <p:anim calcmode="lin" valueType="num">
                                      <p:cBhvr additive="base">
                                        <p:cTn id="148" dur="500" fill="hold"/>
                                        <p:tgtEl>
                                          <p:spTgt spid="32"/>
                                        </p:tgtEl>
                                        <p:attrNameLst>
                                          <p:attrName>ppt_x</p:attrName>
                                        </p:attrNameLst>
                                      </p:cBhvr>
                                      <p:tavLst>
                                        <p:tav tm="0">
                                          <p:val>
                                            <p:strVal val="#ppt_x"/>
                                          </p:val>
                                        </p:tav>
                                        <p:tav tm="100000">
                                          <p:val>
                                            <p:strVal val="#ppt_x"/>
                                          </p:val>
                                        </p:tav>
                                      </p:tavLst>
                                    </p:anim>
                                    <p:anim calcmode="lin" valueType="num">
                                      <p:cBhvr additive="base">
                                        <p:cTn id="14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xit" presetSubtype="4" fill="hold" grpId="2" nodeType="clickEffect">
                                  <p:stCondLst>
                                    <p:cond delay="0"/>
                                  </p:stCondLst>
                                  <p:childTnLst>
                                    <p:anim calcmode="lin" valueType="num">
                                      <p:cBhvr additive="base">
                                        <p:cTn id="153" dur="500"/>
                                        <p:tgtEl>
                                          <p:spTgt spid="14"/>
                                        </p:tgtEl>
                                        <p:attrNameLst>
                                          <p:attrName>ppt_x</p:attrName>
                                        </p:attrNameLst>
                                      </p:cBhvr>
                                      <p:tavLst>
                                        <p:tav tm="0">
                                          <p:val>
                                            <p:strVal val="ppt_x"/>
                                          </p:val>
                                        </p:tav>
                                        <p:tav tm="100000">
                                          <p:val>
                                            <p:strVal val="ppt_x"/>
                                          </p:val>
                                        </p:tav>
                                      </p:tavLst>
                                    </p:anim>
                                    <p:anim calcmode="lin" valueType="num">
                                      <p:cBhvr additive="base">
                                        <p:cTn id="154" dur="500"/>
                                        <p:tgtEl>
                                          <p:spTgt spid="14"/>
                                        </p:tgtEl>
                                        <p:attrNameLst>
                                          <p:attrName>ppt_y</p:attrName>
                                        </p:attrNameLst>
                                      </p:cBhvr>
                                      <p:tavLst>
                                        <p:tav tm="0">
                                          <p:val>
                                            <p:strVal val="ppt_y"/>
                                          </p:val>
                                        </p:tav>
                                        <p:tav tm="100000">
                                          <p:val>
                                            <p:strVal val="1+ppt_h/2"/>
                                          </p:val>
                                        </p:tav>
                                      </p:tavLst>
                                    </p:anim>
                                    <p:set>
                                      <p:cBhvr>
                                        <p:cTn id="15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1" animBg="1"/>
      <p:bldP spid="6" grpId="2" animBg="1"/>
      <p:bldP spid="6" grpId="3" animBg="1"/>
      <p:bldP spid="7" grpId="0" animBg="1"/>
      <p:bldP spid="7" grpId="1" animBg="1"/>
      <p:bldP spid="8" grpId="0" animBg="1"/>
      <p:bldP spid="8" grpId="1" animBg="1"/>
      <p:bldP spid="8" grpId="2" animBg="1"/>
      <p:bldP spid="9" grpId="1" animBg="1"/>
      <p:bldP spid="9" grpId="2" animBg="1"/>
      <p:bldP spid="10" grpId="1" animBg="1"/>
      <p:bldP spid="10" grpId="2" animBg="1"/>
      <p:bldP spid="13" grpId="0" animBg="1"/>
      <p:bldP spid="13" grpId="1" animBg="1"/>
      <p:bldP spid="13" grpId="2" animBg="1"/>
      <p:bldP spid="14" grpId="0" animBg="1"/>
      <p:bldP spid="14" grpId="1" animBg="1"/>
      <p:bldP spid="14" grpId="2" animBg="1"/>
      <p:bldP spid="26" grpId="0" animBg="1"/>
      <p:bldP spid="26" grpId="1" animBg="1"/>
      <p:bldP spid="27" grpId="1" animBg="1"/>
      <p:bldP spid="27" grpId="2" animBg="1"/>
      <p:bldP spid="28" grpId="0" animBg="1"/>
      <p:bldP spid="29" grpId="0" animBg="1"/>
      <p:bldP spid="29" grpId="1" animBg="1"/>
      <p:bldP spid="30" grpId="0" animBg="1"/>
      <p:bldP spid="30" grpId="1" animBg="1"/>
      <p:bldP spid="30" grpId="2" animBg="1"/>
      <p:bldP spid="31" grpId="0" animBg="1"/>
      <p:bldP spid="31" grpId="1" animBg="1"/>
      <p:bldP spid="32" grpId="0" animBg="1"/>
      <p:bldP spid="32" grpId="1" animBg="1"/>
      <p:bldP spid="33" grpId="0" animBg="1"/>
      <p:bldP spid="33" grpId="1"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a:solidFill>
                  <a:srgbClr val="FF0000"/>
                </a:solidFill>
              </a:rPr>
              <a:t>III. Reading</a:t>
            </a:r>
            <a:r>
              <a:rPr lang="en-GB" altLang="en-US"/>
              <a:t/>
            </a:r>
            <a:br>
              <a:rPr lang="en-GB" altLang="en-US"/>
            </a:br>
            <a:r>
              <a:rPr lang="en-GB" altLang="en-US">
                <a:gradFill>
                  <a:gsLst>
                    <a:gs pos="0">
                      <a:srgbClr val="007BD3"/>
                    </a:gs>
                    <a:gs pos="100000">
                      <a:srgbClr val="034373"/>
                    </a:gs>
                  </a:gsLst>
                  <a:lin scaled="0"/>
                </a:gradFill>
              </a:rPr>
              <a:t>Activity 1. Reading for general ideas: Skimming</a:t>
            </a:r>
            <a:br>
              <a:rPr lang="en-GB" altLang="en-US">
                <a:gradFill>
                  <a:gsLst>
                    <a:gs pos="0">
                      <a:srgbClr val="007BD3"/>
                    </a:gs>
                    <a:gs pos="100000">
                      <a:srgbClr val="034373"/>
                    </a:gs>
                  </a:gsLst>
                  <a:lin scaled="0"/>
                </a:gradFill>
              </a:rPr>
            </a:br>
            <a:r>
              <a:rPr lang="en-GB" altLang="en-US">
                <a:gradFill>
                  <a:gsLst>
                    <a:gs pos="0">
                      <a:srgbClr val="007BD3"/>
                    </a:gs>
                    <a:gs pos="100000">
                      <a:srgbClr val="034373"/>
                    </a:gs>
                  </a:gsLst>
                  <a:lin scaled="0"/>
                </a:gradFill>
              </a:rPr>
              <a:t>then answer the questions.</a:t>
            </a:r>
          </a:p>
        </p:txBody>
      </p:sp>
      <p:sp>
        <p:nvSpPr>
          <p:cNvPr id="3" name="Content Placeholder 2"/>
          <p:cNvSpPr>
            <a:spLocks noGrp="1"/>
          </p:cNvSpPr>
          <p:nvPr>
            <p:ph sz="half" idx="1"/>
          </p:nvPr>
        </p:nvSpPr>
        <p:spPr/>
        <p:txBody>
          <a:bodyPr/>
          <a:lstStyle/>
          <a:p>
            <a:endParaRPr lang="en-GB" altLang="en-US"/>
          </a:p>
        </p:txBody>
      </p:sp>
      <p:sp>
        <p:nvSpPr>
          <p:cNvPr id="4" name="Content Placeholder 3"/>
          <p:cNvSpPr>
            <a:spLocks noGrp="1"/>
          </p:cNvSpPr>
          <p:nvPr>
            <p:ph sz="half" idx="2"/>
          </p:nvPr>
        </p:nvSpPr>
        <p:spPr/>
        <p:txBody>
          <a:bodyPr/>
          <a:lstStyle/>
          <a:p>
            <a:endParaRPr lang="en-GB" altLang="en-US"/>
          </a:p>
        </p:txBody>
      </p:sp>
      <p:sp>
        <p:nvSpPr>
          <p:cNvPr id="5" name="Content Placeholder 2"/>
          <p:cNvSpPr>
            <a:spLocks noGrp="1"/>
          </p:cNvSpPr>
          <p:nvPr/>
        </p:nvSpPr>
        <p:spPr>
          <a:xfrm>
            <a:off x="364490" y="1825625"/>
            <a:ext cx="5655310" cy="4351655"/>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FF0000"/>
                </a:solidFill>
                <a:latin typeface="Times New Roman" panose="02020603050405020304" charset="0"/>
                <a:cs typeface="Times New Roman" panose="02020603050405020304" charset="0"/>
                <a:sym typeface="+mn-ea"/>
              </a:rPr>
              <a:t>Water pollution</a:t>
            </a:r>
            <a:r>
              <a:rPr lang="en-US" dirty="0" smtClean="0">
                <a:latin typeface="Times New Roman" panose="02020603050405020304" charset="0"/>
                <a:cs typeface="Times New Roman" panose="02020603050405020304" charset="0"/>
                <a:sym typeface="+mn-ea"/>
              </a:rPr>
              <a:t> is the </a:t>
            </a:r>
            <a:r>
              <a:rPr lang="en-US" dirty="0" smtClean="0">
                <a:solidFill>
                  <a:srgbClr val="FF0000"/>
                </a:solidFill>
                <a:latin typeface="Times New Roman" panose="02020603050405020304" charset="0"/>
                <a:cs typeface="Times New Roman" panose="02020603050405020304" charset="0"/>
                <a:sym typeface="+mn-ea"/>
              </a:rPr>
              <a:t>contamination of bodies of water </a:t>
            </a:r>
            <a:r>
              <a:rPr lang="en-US" dirty="0" smtClean="0">
                <a:latin typeface="Times New Roman" panose="02020603050405020304" charset="0"/>
                <a:cs typeface="Times New Roman" panose="02020603050405020304" charset="0"/>
                <a:sym typeface="+mn-ea"/>
              </a:rPr>
              <a:t>such as lakes, rivers, oceans and groundwater (the water beneath the Earth’s surface). It is one of the most serious types of pollution.</a:t>
            </a:r>
            <a:endParaRPr lang="en-US" dirty="0" smtClean="0">
              <a:latin typeface="Times New Roman" panose="02020603050405020304" charset="0"/>
              <a:cs typeface="Times New Roman" panose="02020603050405020304" charset="0"/>
            </a:endParaRPr>
          </a:p>
          <a:p>
            <a:endParaRPr lang="en-GB" altLang="en-US"/>
          </a:p>
        </p:txBody>
      </p:sp>
      <p:sp>
        <p:nvSpPr>
          <p:cNvPr id="6" name="Notched Right Arrow 5"/>
          <p:cNvSpPr/>
          <p:nvPr/>
        </p:nvSpPr>
        <p:spPr>
          <a:xfrm>
            <a:off x="6172200" y="2487295"/>
            <a:ext cx="5829935" cy="193103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altLang="en-US" sz="2800"/>
              <a:t>What does this paragraph tell you?</a:t>
            </a:r>
          </a:p>
        </p:txBody>
      </p:sp>
      <p:sp>
        <p:nvSpPr>
          <p:cNvPr id="7" name="Up Ribbon 6"/>
          <p:cNvSpPr/>
          <p:nvPr/>
        </p:nvSpPr>
        <p:spPr>
          <a:xfrm>
            <a:off x="6941820" y="4417695"/>
            <a:ext cx="4450715" cy="176022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a:t>Definition of water pollution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P spid="6" grpId="0" animBg="1"/>
      <p:bldP spid="6" grpId="1" animBg="1"/>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a:p>
        </p:txBody>
      </p:sp>
      <p:sp>
        <p:nvSpPr>
          <p:cNvPr id="3" name="Content Placeholder 2"/>
          <p:cNvSpPr>
            <a:spLocks noGrp="1"/>
          </p:cNvSpPr>
          <p:nvPr>
            <p:ph sz="half" idx="1"/>
          </p:nvPr>
        </p:nvSpPr>
        <p:spPr/>
        <p:txBody>
          <a:bodyPr/>
          <a:lstStyle/>
          <a:p>
            <a:endParaRPr lang="en-GB" altLang="en-US"/>
          </a:p>
        </p:txBody>
      </p:sp>
      <p:sp>
        <p:nvSpPr>
          <p:cNvPr id="4" name="Content Placeholder 3"/>
          <p:cNvSpPr>
            <a:spLocks noGrp="1"/>
          </p:cNvSpPr>
          <p:nvPr>
            <p:ph sz="half" idx="2"/>
          </p:nvPr>
        </p:nvSpPr>
        <p:spPr/>
        <p:txBody>
          <a:bodyPr/>
          <a:lstStyle/>
          <a:p>
            <a:endParaRPr lang="en-GB" altLang="en-US"/>
          </a:p>
        </p:txBody>
      </p:sp>
      <p:sp>
        <p:nvSpPr>
          <p:cNvPr id="5" name="Content Placeholder 3"/>
          <p:cNvSpPr>
            <a:spLocks noGrp="1"/>
          </p:cNvSpPr>
          <p:nvPr/>
        </p:nvSpPr>
        <p:spPr>
          <a:xfrm>
            <a:off x="445770" y="365125"/>
            <a:ext cx="5574030" cy="4843145"/>
          </a:xfrm>
          <a:prstGeom prst="rect">
            <a:avLst/>
          </a:prstGeom>
          <a:solidFill>
            <a:schemeClr val="accent1">
              <a:lumMod val="20000"/>
              <a:lumOff val="80000"/>
            </a:schemeClr>
          </a:solidFill>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Times New Roman" panose="02020603050405020304" charset="0"/>
                <a:cs typeface="Times New Roman" panose="02020603050405020304" charset="0"/>
                <a:sym typeface="+mn-ea"/>
              </a:rPr>
              <a:t>Water pollution can have many different </a:t>
            </a:r>
            <a:r>
              <a:rPr lang="en-US" dirty="0" smtClean="0">
                <a:solidFill>
                  <a:srgbClr val="FF0000"/>
                </a:solidFill>
                <a:latin typeface="Times New Roman" panose="02020603050405020304" charset="0"/>
                <a:cs typeface="Times New Roman" panose="02020603050405020304" charset="0"/>
                <a:sym typeface="+mn-ea"/>
              </a:rPr>
              <a:t>causes</a:t>
            </a:r>
            <a:r>
              <a:rPr lang="en-US" dirty="0" smtClean="0">
                <a:latin typeface="Times New Roman" panose="02020603050405020304" charset="0"/>
                <a:cs typeface="Times New Roman" panose="02020603050405020304" charset="0"/>
                <a:sym typeface="+mn-ea"/>
              </a:rPr>
              <a:t>. </a:t>
            </a:r>
            <a:r>
              <a:rPr lang="en-US" dirty="0" smtClean="0">
                <a:solidFill>
                  <a:srgbClr val="FF0000"/>
                </a:solidFill>
                <a:latin typeface="Times New Roman" panose="02020603050405020304" charset="0"/>
                <a:cs typeface="Times New Roman" panose="02020603050405020304" charset="0"/>
                <a:sym typeface="+mn-ea"/>
              </a:rPr>
              <a:t>Factories dump</a:t>
            </a:r>
            <a:r>
              <a:rPr lang="en-US" dirty="0" smtClean="0">
                <a:latin typeface="Times New Roman" panose="02020603050405020304" charset="0"/>
                <a:cs typeface="Times New Roman" panose="02020603050405020304" charset="0"/>
                <a:sym typeface="+mn-ea"/>
              </a:rPr>
              <a:t> industrial </a:t>
            </a:r>
            <a:r>
              <a:rPr lang="en-US" dirty="0" smtClean="0">
                <a:solidFill>
                  <a:srgbClr val="FF0000"/>
                </a:solidFill>
                <a:latin typeface="Times New Roman" panose="02020603050405020304" charset="0"/>
                <a:cs typeface="Times New Roman" panose="02020603050405020304" charset="0"/>
                <a:sym typeface="+mn-ea"/>
              </a:rPr>
              <a:t>waste</a:t>
            </a:r>
            <a:r>
              <a:rPr lang="en-US" dirty="0" smtClean="0">
                <a:latin typeface="Times New Roman" panose="02020603050405020304" charset="0"/>
                <a:cs typeface="Times New Roman" panose="02020603050405020304" charset="0"/>
                <a:sym typeface="+mn-ea"/>
              </a:rPr>
              <a:t> into lakes and rivers. </a:t>
            </a:r>
            <a:r>
              <a:rPr lang="en-US" dirty="0" smtClean="0">
                <a:solidFill>
                  <a:srgbClr val="FF0000"/>
                </a:solidFill>
                <a:latin typeface="Times New Roman" panose="02020603050405020304" charset="0"/>
                <a:cs typeface="Times New Roman" panose="02020603050405020304" charset="0"/>
                <a:sym typeface="+mn-ea"/>
              </a:rPr>
              <a:t>Sewage</a:t>
            </a:r>
            <a:r>
              <a:rPr lang="en-US" dirty="0" smtClean="0">
                <a:solidFill>
                  <a:schemeClr val="tx1"/>
                </a:solidFill>
                <a:latin typeface="Times New Roman" panose="02020603050405020304" charset="0"/>
                <a:cs typeface="Times New Roman" panose="02020603050405020304" charset="0"/>
                <a:sym typeface="+mn-ea"/>
              </a:rPr>
              <a:t> from households is another cause. Farms using </a:t>
            </a:r>
            <a:r>
              <a:rPr lang="en-US" dirty="0" smtClean="0">
                <a:solidFill>
                  <a:srgbClr val="FF0000"/>
                </a:solidFill>
                <a:latin typeface="Times New Roman" panose="02020603050405020304" charset="0"/>
                <a:cs typeface="Times New Roman" panose="02020603050405020304" charset="0"/>
                <a:sym typeface="+mn-ea"/>
              </a:rPr>
              <a:t>pesticides</a:t>
            </a:r>
            <a:r>
              <a:rPr lang="en-US" dirty="0" smtClean="0">
                <a:solidFill>
                  <a:schemeClr val="tx1"/>
                </a:solidFill>
                <a:latin typeface="Times New Roman" panose="02020603050405020304" charset="0"/>
                <a:cs typeface="Times New Roman" panose="02020603050405020304" charset="0"/>
                <a:sym typeface="+mn-ea"/>
              </a:rPr>
              <a:t> to kill insects and </a:t>
            </a:r>
            <a:r>
              <a:rPr lang="en-US" dirty="0" smtClean="0">
                <a:solidFill>
                  <a:srgbClr val="FF0000"/>
                </a:solidFill>
                <a:latin typeface="Times New Roman" panose="02020603050405020304" charset="0"/>
                <a:cs typeface="Times New Roman" panose="02020603050405020304" charset="0"/>
                <a:sym typeface="+mn-ea"/>
              </a:rPr>
              <a:t>herbicides</a:t>
            </a:r>
            <a:r>
              <a:rPr lang="en-US" dirty="0" smtClean="0">
                <a:solidFill>
                  <a:schemeClr val="tx1"/>
                </a:solidFill>
                <a:latin typeface="Times New Roman" panose="02020603050405020304" charset="0"/>
                <a:cs typeface="Times New Roman" panose="02020603050405020304" charset="0"/>
                <a:sym typeface="+mn-ea"/>
              </a:rPr>
              <a:t> to kill weeds c</a:t>
            </a:r>
            <a:r>
              <a:rPr lang="en-US" dirty="0" smtClean="0">
                <a:latin typeface="Times New Roman" panose="02020603050405020304" charset="0"/>
                <a:cs typeface="Times New Roman" panose="02020603050405020304" charset="0"/>
                <a:sym typeface="+mn-ea"/>
              </a:rPr>
              <a:t>an also lead to water pollution. These factors cause ‘point source’ pollution while pollutants from storm water and the atmosphere result in ‘non-point source’ pollution. </a:t>
            </a:r>
            <a:endParaRPr lang="en-US" dirty="0" smtClean="0">
              <a:latin typeface="Times New Roman" panose="02020603050405020304" charset="0"/>
              <a:cs typeface="Times New Roman" panose="02020603050405020304" charset="0"/>
            </a:endParaRPr>
          </a:p>
          <a:p>
            <a:endParaRPr lang="en-GB" altLang="en-US">
              <a:ln>
                <a:solidFill>
                  <a:schemeClr val="accent1">
                    <a:lumMod val="20000"/>
                    <a:lumOff val="80000"/>
                  </a:schemeClr>
                </a:solidFill>
              </a:ln>
              <a:solidFill>
                <a:schemeClr val="accent1">
                  <a:lumMod val="40000"/>
                  <a:lumOff val="60000"/>
                </a:schemeClr>
              </a:solidFill>
            </a:endParaRPr>
          </a:p>
        </p:txBody>
      </p:sp>
      <p:sp>
        <p:nvSpPr>
          <p:cNvPr id="6" name="Notched Right Arrow 5"/>
          <p:cNvSpPr/>
          <p:nvPr/>
        </p:nvSpPr>
        <p:spPr>
          <a:xfrm>
            <a:off x="5895340" y="1212215"/>
            <a:ext cx="5734685" cy="194373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altLang="en-US" sz="2800"/>
              <a:t>Q1. What does this paragraph tell you?</a:t>
            </a:r>
          </a:p>
        </p:txBody>
      </p:sp>
      <p:sp>
        <p:nvSpPr>
          <p:cNvPr id="7" name="7-Point Star 6"/>
          <p:cNvSpPr/>
          <p:nvPr/>
        </p:nvSpPr>
        <p:spPr>
          <a:xfrm>
            <a:off x="6523355" y="3147060"/>
            <a:ext cx="5248275" cy="170815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a:t>Causes of water pollution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a:p>
        </p:txBody>
      </p:sp>
      <p:sp>
        <p:nvSpPr>
          <p:cNvPr id="3" name="Content Placeholder 2"/>
          <p:cNvSpPr>
            <a:spLocks noGrp="1"/>
          </p:cNvSpPr>
          <p:nvPr>
            <p:ph sz="half" idx="1"/>
          </p:nvPr>
        </p:nvSpPr>
        <p:spPr/>
        <p:txBody>
          <a:bodyPr/>
          <a:lstStyle/>
          <a:p>
            <a:endParaRPr lang="en-GB" altLang="en-US"/>
          </a:p>
        </p:txBody>
      </p:sp>
      <p:sp>
        <p:nvSpPr>
          <p:cNvPr id="4" name="Content Placeholder 3"/>
          <p:cNvSpPr>
            <a:spLocks noGrp="1"/>
          </p:cNvSpPr>
          <p:nvPr>
            <p:ph sz="half" idx="2"/>
          </p:nvPr>
        </p:nvSpPr>
        <p:spPr/>
        <p:txBody>
          <a:bodyPr/>
          <a:lstStyle/>
          <a:p>
            <a:endParaRPr lang="en-GB" altLang="en-US"/>
          </a:p>
        </p:txBody>
      </p:sp>
      <p:sp>
        <p:nvSpPr>
          <p:cNvPr id="5" name="Content Placeholder 2"/>
          <p:cNvSpPr>
            <a:spLocks noGrp="1"/>
          </p:cNvSpPr>
          <p:nvPr/>
        </p:nvSpPr>
        <p:spPr>
          <a:xfrm>
            <a:off x="147955" y="365125"/>
            <a:ext cx="5871845" cy="5812790"/>
          </a:xfrm>
          <a:prstGeom prst="rect">
            <a:avLst/>
          </a:prstGeom>
          <a:solidFill>
            <a:schemeClr val="accent1">
              <a:lumMod val="20000"/>
              <a:lumOff val="80000"/>
            </a:schemeClr>
          </a:solidFill>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smtClean="0">
                <a:latin typeface="Times New Roman" panose="02020603050405020304" charset="0"/>
                <a:cs typeface="Times New Roman" panose="02020603050405020304" charset="0"/>
                <a:sym typeface="+mn-ea"/>
              </a:rPr>
              <a:t>Water pollution can have dramatic effects. In many poor nations, there are frequent outbreaks of </a:t>
            </a:r>
            <a:r>
              <a:rPr lang="en-US" dirty="0" smtClean="0">
                <a:solidFill>
                  <a:srgbClr val="FF0000"/>
                </a:solidFill>
                <a:latin typeface="Times New Roman" panose="02020603050405020304" charset="0"/>
                <a:cs typeface="Times New Roman" panose="02020603050405020304" charset="0"/>
                <a:sym typeface="+mn-ea"/>
              </a:rPr>
              <a:t>cholera </a:t>
            </a:r>
            <a:r>
              <a:rPr lang="en-US" dirty="0" smtClean="0">
                <a:latin typeface="Times New Roman" panose="02020603050405020304" charset="0"/>
                <a:cs typeface="Times New Roman" panose="02020603050405020304" charset="0"/>
                <a:sym typeface="+mn-ea"/>
              </a:rPr>
              <a:t>and other </a:t>
            </a:r>
            <a:r>
              <a:rPr lang="en-US" dirty="0" smtClean="0">
                <a:solidFill>
                  <a:srgbClr val="FF0000"/>
                </a:solidFill>
                <a:latin typeface="Times New Roman" panose="02020603050405020304" charset="0"/>
                <a:cs typeface="Times New Roman" panose="02020603050405020304" charset="0"/>
                <a:sym typeface="+mn-ea"/>
              </a:rPr>
              <a:t>diseases </a:t>
            </a:r>
            <a:r>
              <a:rPr lang="en-US" dirty="0" smtClean="0">
                <a:latin typeface="Times New Roman" panose="02020603050405020304" charset="0"/>
                <a:cs typeface="Times New Roman" panose="02020603050405020304" charset="0"/>
                <a:sym typeface="+mn-ea"/>
              </a:rPr>
              <a:t>because of people drinking </a:t>
            </a:r>
            <a:r>
              <a:rPr lang="en-US" dirty="0" smtClean="0">
                <a:solidFill>
                  <a:srgbClr val="FF0000"/>
                </a:solidFill>
                <a:latin typeface="Times New Roman" panose="02020603050405020304" charset="0"/>
                <a:cs typeface="Times New Roman" panose="02020603050405020304" charset="0"/>
                <a:sym typeface="+mn-ea"/>
              </a:rPr>
              <a:t>untreated water</a:t>
            </a:r>
            <a:r>
              <a:rPr lang="en-US" dirty="0" smtClean="0">
                <a:latin typeface="Times New Roman" panose="02020603050405020304" charset="0"/>
                <a:cs typeface="Times New Roman" panose="02020603050405020304" charset="0"/>
                <a:sym typeface="+mn-ea"/>
              </a:rPr>
              <a:t>. Humans can even die if they drink contaminated water. Polluted water also causes the </a:t>
            </a:r>
            <a:r>
              <a:rPr lang="en-US" dirty="0" smtClean="0">
                <a:solidFill>
                  <a:srgbClr val="FF0000"/>
                </a:solidFill>
                <a:latin typeface="Times New Roman" panose="02020603050405020304" charset="0"/>
                <a:cs typeface="Times New Roman" panose="02020603050405020304" charset="0"/>
                <a:sym typeface="+mn-ea"/>
              </a:rPr>
              <a:t>death of aquatic animals </a:t>
            </a:r>
            <a:r>
              <a:rPr lang="en-US" dirty="0" smtClean="0">
                <a:latin typeface="Times New Roman" panose="02020603050405020304" charset="0"/>
                <a:cs typeface="Times New Roman" panose="02020603050405020304" charset="0"/>
                <a:sym typeface="+mn-ea"/>
              </a:rPr>
              <a:t>such as fishes, crabs, or birds. Other animals eat these dead animals and may also get sick. In addition, </a:t>
            </a:r>
            <a:r>
              <a:rPr lang="en-US" dirty="0" smtClean="0">
                <a:solidFill>
                  <a:schemeClr val="tx1"/>
                </a:solidFill>
                <a:latin typeface="Times New Roman" panose="02020603050405020304" charset="0"/>
                <a:cs typeface="Times New Roman" panose="02020603050405020304" charset="0"/>
                <a:sym typeface="+mn-ea"/>
              </a:rPr>
              <a:t>herbicides in water can kill aquatic plants </a:t>
            </a:r>
            <a:r>
              <a:rPr lang="en-US" dirty="0" smtClean="0">
                <a:latin typeface="Times New Roman" panose="02020603050405020304" charset="0"/>
                <a:cs typeface="Times New Roman" panose="02020603050405020304" charset="0"/>
                <a:sym typeface="+mn-ea"/>
              </a:rPr>
              <a:t>and cause further damage to the environment.</a:t>
            </a:r>
            <a:endParaRPr lang="en-US" dirty="0" smtClean="0">
              <a:latin typeface="Times New Roman" panose="02020603050405020304" charset="0"/>
              <a:cs typeface="Times New Roman" panose="02020603050405020304" charset="0"/>
            </a:endParaRPr>
          </a:p>
          <a:p>
            <a:pPr>
              <a:buNone/>
            </a:pPr>
            <a:r>
              <a:rPr lang="en-US" dirty="0" smtClean="0">
                <a:latin typeface="Times New Roman" panose="02020603050405020304" charset="0"/>
                <a:cs typeface="Times New Roman" panose="02020603050405020304" charset="0"/>
                <a:sym typeface="+mn-ea"/>
              </a:rPr>
              <a:t>      So what should we do to reduce water pollution?</a:t>
            </a:r>
            <a:endParaRPr lang="en-US" dirty="0" smtClean="0">
              <a:latin typeface="Times New Roman" panose="02020603050405020304" charset="0"/>
              <a:cs typeface="Times New Roman" panose="02020603050405020304" charset="0"/>
            </a:endParaRPr>
          </a:p>
          <a:p>
            <a:endParaRPr lang="en-GB" altLang="en-US"/>
          </a:p>
        </p:txBody>
      </p:sp>
      <p:sp>
        <p:nvSpPr>
          <p:cNvPr id="6" name="Notched Right Arrow 5"/>
          <p:cNvSpPr/>
          <p:nvPr/>
        </p:nvSpPr>
        <p:spPr>
          <a:xfrm>
            <a:off x="6019800" y="1485265"/>
            <a:ext cx="6020435" cy="178816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altLang="en-US" sz="2800"/>
              <a:t>Q2. What does this paragraph tell you?</a:t>
            </a:r>
          </a:p>
        </p:txBody>
      </p:sp>
      <p:sp>
        <p:nvSpPr>
          <p:cNvPr id="7" name="Double Wave 6"/>
          <p:cNvSpPr/>
          <p:nvPr/>
        </p:nvSpPr>
        <p:spPr>
          <a:xfrm>
            <a:off x="6534150" y="3686810"/>
            <a:ext cx="4231640" cy="1383665"/>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200"/>
              <a:t>Effects of water pollution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7" grpId="0" bldLvl="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a:p>
        </p:txBody>
      </p:sp>
      <p:sp>
        <p:nvSpPr>
          <p:cNvPr id="3" name="Content Placeholder 2"/>
          <p:cNvSpPr>
            <a:spLocks noGrp="1"/>
          </p:cNvSpPr>
          <p:nvPr>
            <p:ph sz="half" idx="1"/>
          </p:nvPr>
        </p:nvSpPr>
        <p:spPr/>
        <p:txBody>
          <a:bodyPr/>
          <a:lstStyle/>
          <a:p>
            <a:endParaRPr lang="en-GB" altLang="en-US"/>
          </a:p>
        </p:txBody>
      </p:sp>
      <p:sp>
        <p:nvSpPr>
          <p:cNvPr id="4" name="Content Placeholder 3"/>
          <p:cNvSpPr>
            <a:spLocks noGrp="1"/>
          </p:cNvSpPr>
          <p:nvPr>
            <p:ph sz="half" idx="2"/>
          </p:nvPr>
        </p:nvSpPr>
        <p:spPr/>
        <p:txBody>
          <a:bodyPr/>
          <a:lstStyle/>
          <a:p>
            <a:endParaRPr lang="en-GB" altLang="en-US"/>
          </a:p>
        </p:txBody>
      </p:sp>
      <p:sp>
        <p:nvSpPr>
          <p:cNvPr id="5" name="Content Placeholder 2"/>
          <p:cNvSpPr>
            <a:spLocks noGrp="1"/>
          </p:cNvSpPr>
          <p:nvPr/>
        </p:nvSpPr>
        <p:spPr>
          <a:xfrm>
            <a:off x="364490" y="1825625"/>
            <a:ext cx="5655310" cy="4351655"/>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solidFill>
                <a:latin typeface="Times New Roman" panose="02020603050405020304" charset="0"/>
                <a:cs typeface="Times New Roman" panose="02020603050405020304" charset="0"/>
                <a:sym typeface="+mn-ea"/>
              </a:rPr>
              <a:t>Water pollution is the contamination of bodies of water</a:t>
            </a:r>
            <a:r>
              <a:rPr lang="en-US" dirty="0" smtClean="0">
                <a:solidFill>
                  <a:srgbClr val="FF0000"/>
                </a:solidFill>
                <a:latin typeface="Times New Roman" panose="02020603050405020304" charset="0"/>
                <a:cs typeface="Times New Roman" panose="02020603050405020304" charset="0"/>
                <a:sym typeface="+mn-ea"/>
              </a:rPr>
              <a:t> </a:t>
            </a:r>
            <a:r>
              <a:rPr lang="en-US" dirty="0" smtClean="0">
                <a:latin typeface="Times New Roman" panose="02020603050405020304" charset="0"/>
                <a:cs typeface="Times New Roman" panose="02020603050405020304" charset="0"/>
                <a:sym typeface="+mn-ea"/>
              </a:rPr>
              <a:t>such as lakes, rivers, oceans and</a:t>
            </a:r>
            <a:r>
              <a:rPr lang="en-US" dirty="0" smtClean="0">
                <a:solidFill>
                  <a:srgbClr val="FF0000"/>
                </a:solidFill>
                <a:latin typeface="Times New Roman" panose="02020603050405020304" charset="0"/>
                <a:cs typeface="Times New Roman" panose="02020603050405020304" charset="0"/>
                <a:sym typeface="+mn-ea"/>
              </a:rPr>
              <a:t> groundwater</a:t>
            </a:r>
            <a:r>
              <a:rPr lang="en-US" dirty="0" smtClean="0">
                <a:latin typeface="Times New Roman" panose="02020603050405020304" charset="0"/>
                <a:cs typeface="Times New Roman" panose="02020603050405020304" charset="0"/>
                <a:sym typeface="+mn-ea"/>
              </a:rPr>
              <a:t> (the water beneath the Earth’s surface). It is one of the most serious types of pollution.</a:t>
            </a:r>
            <a:endParaRPr lang="en-US" dirty="0" smtClean="0">
              <a:latin typeface="Times New Roman" panose="02020603050405020304" charset="0"/>
              <a:cs typeface="Times New Roman" panose="02020603050405020304" charset="0"/>
            </a:endParaRPr>
          </a:p>
          <a:p>
            <a:endParaRPr lang="en-GB" altLang="en-US"/>
          </a:p>
        </p:txBody>
      </p:sp>
      <p:sp>
        <p:nvSpPr>
          <p:cNvPr id="6" name="Notched Right Arrow 5"/>
          <p:cNvSpPr/>
          <p:nvPr/>
        </p:nvSpPr>
        <p:spPr>
          <a:xfrm>
            <a:off x="6172200" y="2613660"/>
            <a:ext cx="5734685" cy="163068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altLang="en-US" sz="2800"/>
              <a:t>Q3. What is ground water?</a:t>
            </a:r>
          </a:p>
        </p:txBody>
      </p:sp>
      <p:sp>
        <p:nvSpPr>
          <p:cNvPr id="7" name="Up Ribbon 6"/>
          <p:cNvSpPr/>
          <p:nvPr/>
        </p:nvSpPr>
        <p:spPr>
          <a:xfrm>
            <a:off x="5822950" y="4578985"/>
            <a:ext cx="5569585" cy="1598295"/>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charset="0"/>
                <a:cs typeface="Times New Roman" panose="02020603050405020304" charset="0"/>
                <a:sym typeface="+mn-ea"/>
              </a:rPr>
              <a:t>the water beneath the Earth’s surface</a:t>
            </a:r>
            <a:endParaRPr lang="en-US" altLang="en-US" sz="2800" dirty="0" smtClean="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bldLvl="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a:p>
        </p:txBody>
      </p:sp>
      <p:sp>
        <p:nvSpPr>
          <p:cNvPr id="3" name="Content Placeholder 2"/>
          <p:cNvSpPr>
            <a:spLocks noGrp="1"/>
          </p:cNvSpPr>
          <p:nvPr>
            <p:ph sz="half" idx="1"/>
          </p:nvPr>
        </p:nvSpPr>
        <p:spPr/>
        <p:txBody>
          <a:bodyPr/>
          <a:lstStyle/>
          <a:p>
            <a:endParaRPr lang="en-GB" altLang="en-US"/>
          </a:p>
        </p:txBody>
      </p:sp>
      <p:sp>
        <p:nvSpPr>
          <p:cNvPr id="4" name="Content Placeholder 3"/>
          <p:cNvSpPr>
            <a:spLocks noGrp="1"/>
          </p:cNvSpPr>
          <p:nvPr>
            <p:ph sz="half" idx="2"/>
          </p:nvPr>
        </p:nvSpPr>
        <p:spPr/>
        <p:txBody>
          <a:bodyPr/>
          <a:lstStyle/>
          <a:p>
            <a:endParaRPr lang="en-GB" altLang="en-US"/>
          </a:p>
        </p:txBody>
      </p:sp>
      <p:sp>
        <p:nvSpPr>
          <p:cNvPr id="5" name="Content Placeholder 3"/>
          <p:cNvSpPr>
            <a:spLocks noGrp="1"/>
          </p:cNvSpPr>
          <p:nvPr/>
        </p:nvSpPr>
        <p:spPr>
          <a:xfrm>
            <a:off x="445770" y="365125"/>
            <a:ext cx="5574030" cy="4843145"/>
          </a:xfrm>
          <a:prstGeom prst="rect">
            <a:avLst/>
          </a:prstGeom>
          <a:solidFill>
            <a:schemeClr val="accent1">
              <a:lumMod val="20000"/>
              <a:lumOff val="80000"/>
            </a:schemeClr>
          </a:solidFill>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Times New Roman" panose="02020603050405020304" charset="0"/>
                <a:cs typeface="Times New Roman" panose="02020603050405020304" charset="0"/>
                <a:sym typeface="+mn-ea"/>
              </a:rPr>
              <a:t>Water pollution can have many different </a:t>
            </a:r>
            <a:r>
              <a:rPr lang="en-US" dirty="0" smtClean="0">
                <a:solidFill>
                  <a:srgbClr val="FF0000"/>
                </a:solidFill>
                <a:latin typeface="Times New Roman" panose="02020603050405020304" charset="0"/>
                <a:cs typeface="Times New Roman" panose="02020603050405020304" charset="0"/>
                <a:sym typeface="+mn-ea"/>
              </a:rPr>
              <a:t>causes</a:t>
            </a:r>
            <a:r>
              <a:rPr lang="en-US" dirty="0" smtClean="0">
                <a:latin typeface="Times New Roman" panose="02020603050405020304" charset="0"/>
                <a:cs typeface="Times New Roman" panose="02020603050405020304" charset="0"/>
                <a:sym typeface="+mn-ea"/>
              </a:rPr>
              <a:t>. </a:t>
            </a:r>
            <a:r>
              <a:rPr lang="en-US" dirty="0" smtClean="0">
                <a:solidFill>
                  <a:srgbClr val="FF0000"/>
                </a:solidFill>
                <a:latin typeface="Times New Roman" panose="02020603050405020304" charset="0"/>
                <a:cs typeface="Times New Roman" panose="02020603050405020304" charset="0"/>
                <a:sym typeface="+mn-ea"/>
              </a:rPr>
              <a:t>Factories dump</a:t>
            </a:r>
            <a:r>
              <a:rPr lang="en-US" dirty="0" smtClean="0">
                <a:latin typeface="Times New Roman" panose="02020603050405020304" charset="0"/>
                <a:cs typeface="Times New Roman" panose="02020603050405020304" charset="0"/>
                <a:sym typeface="+mn-ea"/>
              </a:rPr>
              <a:t> industrial </a:t>
            </a:r>
            <a:r>
              <a:rPr lang="en-US" dirty="0" smtClean="0">
                <a:solidFill>
                  <a:srgbClr val="FF0000"/>
                </a:solidFill>
                <a:latin typeface="Times New Roman" panose="02020603050405020304" charset="0"/>
                <a:cs typeface="Times New Roman" panose="02020603050405020304" charset="0"/>
                <a:sym typeface="+mn-ea"/>
              </a:rPr>
              <a:t>waste</a:t>
            </a:r>
            <a:r>
              <a:rPr lang="en-US" dirty="0" smtClean="0">
                <a:latin typeface="Times New Roman" panose="02020603050405020304" charset="0"/>
                <a:cs typeface="Times New Roman" panose="02020603050405020304" charset="0"/>
                <a:sym typeface="+mn-ea"/>
              </a:rPr>
              <a:t> into lakes and rivers. </a:t>
            </a:r>
            <a:r>
              <a:rPr lang="en-US" dirty="0" smtClean="0">
                <a:solidFill>
                  <a:srgbClr val="FF0000"/>
                </a:solidFill>
                <a:latin typeface="Times New Roman" panose="02020603050405020304" charset="0"/>
                <a:cs typeface="Times New Roman" panose="02020603050405020304" charset="0"/>
                <a:sym typeface="+mn-ea"/>
              </a:rPr>
              <a:t>Sewage</a:t>
            </a:r>
            <a:r>
              <a:rPr lang="en-US" dirty="0" smtClean="0">
                <a:solidFill>
                  <a:schemeClr val="tx1"/>
                </a:solidFill>
                <a:latin typeface="Times New Roman" panose="02020603050405020304" charset="0"/>
                <a:cs typeface="Times New Roman" panose="02020603050405020304" charset="0"/>
                <a:sym typeface="+mn-ea"/>
              </a:rPr>
              <a:t> from households is another cause. Farms using </a:t>
            </a:r>
            <a:r>
              <a:rPr lang="en-US" dirty="0" smtClean="0">
                <a:solidFill>
                  <a:srgbClr val="FF0000"/>
                </a:solidFill>
                <a:latin typeface="Times New Roman" panose="02020603050405020304" charset="0"/>
                <a:cs typeface="Times New Roman" panose="02020603050405020304" charset="0"/>
                <a:sym typeface="+mn-ea"/>
              </a:rPr>
              <a:t>pesticides</a:t>
            </a:r>
            <a:r>
              <a:rPr lang="en-US" dirty="0" smtClean="0">
                <a:solidFill>
                  <a:schemeClr val="tx1"/>
                </a:solidFill>
                <a:latin typeface="Times New Roman" panose="02020603050405020304" charset="0"/>
                <a:cs typeface="Times New Roman" panose="02020603050405020304" charset="0"/>
                <a:sym typeface="+mn-ea"/>
              </a:rPr>
              <a:t> to kill insects and </a:t>
            </a:r>
            <a:r>
              <a:rPr lang="en-US" dirty="0" smtClean="0">
                <a:solidFill>
                  <a:srgbClr val="FF0000"/>
                </a:solidFill>
                <a:latin typeface="Times New Roman" panose="02020603050405020304" charset="0"/>
                <a:cs typeface="Times New Roman" panose="02020603050405020304" charset="0"/>
                <a:sym typeface="+mn-ea"/>
              </a:rPr>
              <a:t>herbicides</a:t>
            </a:r>
            <a:r>
              <a:rPr lang="en-US" dirty="0" smtClean="0">
                <a:solidFill>
                  <a:schemeClr val="tx1"/>
                </a:solidFill>
                <a:latin typeface="Times New Roman" panose="02020603050405020304" charset="0"/>
                <a:cs typeface="Times New Roman" panose="02020603050405020304" charset="0"/>
                <a:sym typeface="+mn-ea"/>
              </a:rPr>
              <a:t> to kill weeds c</a:t>
            </a:r>
            <a:r>
              <a:rPr lang="en-US" dirty="0" smtClean="0">
                <a:latin typeface="Times New Roman" panose="02020603050405020304" charset="0"/>
                <a:cs typeface="Times New Roman" panose="02020603050405020304" charset="0"/>
                <a:sym typeface="+mn-ea"/>
              </a:rPr>
              <a:t>an also lead to water pollution. These factors cause ‘point source’ pollution while pollutants from storm water and the atmosphere result in ‘non-point source’ pollution. </a:t>
            </a:r>
            <a:endParaRPr lang="en-US" dirty="0" smtClean="0">
              <a:latin typeface="Times New Roman" panose="02020603050405020304" charset="0"/>
              <a:cs typeface="Times New Roman" panose="02020603050405020304" charset="0"/>
            </a:endParaRPr>
          </a:p>
          <a:p>
            <a:endParaRPr lang="en-GB" altLang="en-US">
              <a:ln>
                <a:solidFill>
                  <a:schemeClr val="accent1">
                    <a:lumMod val="20000"/>
                    <a:lumOff val="80000"/>
                  </a:schemeClr>
                </a:solidFill>
              </a:ln>
              <a:solidFill>
                <a:schemeClr val="accent1">
                  <a:lumMod val="40000"/>
                  <a:lumOff val="60000"/>
                </a:schemeClr>
              </a:solidFill>
            </a:endParaRPr>
          </a:p>
        </p:txBody>
      </p:sp>
      <p:sp>
        <p:nvSpPr>
          <p:cNvPr id="6" name="Notched Right Arrow 5"/>
          <p:cNvSpPr/>
          <p:nvPr/>
        </p:nvSpPr>
        <p:spPr>
          <a:xfrm>
            <a:off x="5895340" y="1212215"/>
            <a:ext cx="5734685" cy="194373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altLang="en-US" sz="2800"/>
              <a:t>Q4. What are the point source pollutants?</a:t>
            </a:r>
          </a:p>
        </p:txBody>
      </p:sp>
      <p:sp>
        <p:nvSpPr>
          <p:cNvPr id="7" name="7-Point Star 6"/>
          <p:cNvSpPr/>
          <p:nvPr/>
        </p:nvSpPr>
        <p:spPr>
          <a:xfrm>
            <a:off x="6351270" y="3147060"/>
            <a:ext cx="5671185" cy="206057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a:t>waste, sewage, pesticides, and herbicides.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a:p>
        </p:txBody>
      </p:sp>
      <p:sp>
        <p:nvSpPr>
          <p:cNvPr id="3" name="Content Placeholder 2"/>
          <p:cNvSpPr>
            <a:spLocks noGrp="1"/>
          </p:cNvSpPr>
          <p:nvPr>
            <p:ph sz="half" idx="1"/>
          </p:nvPr>
        </p:nvSpPr>
        <p:spPr/>
        <p:txBody>
          <a:bodyPr/>
          <a:lstStyle/>
          <a:p>
            <a:endParaRPr lang="en-GB" altLang="en-US"/>
          </a:p>
        </p:txBody>
      </p:sp>
      <p:sp>
        <p:nvSpPr>
          <p:cNvPr id="4" name="Content Placeholder 3"/>
          <p:cNvSpPr>
            <a:spLocks noGrp="1"/>
          </p:cNvSpPr>
          <p:nvPr>
            <p:ph sz="half" idx="2"/>
          </p:nvPr>
        </p:nvSpPr>
        <p:spPr/>
        <p:txBody>
          <a:bodyPr/>
          <a:lstStyle/>
          <a:p>
            <a:endParaRPr lang="en-GB" altLang="en-US"/>
          </a:p>
        </p:txBody>
      </p:sp>
      <p:sp>
        <p:nvSpPr>
          <p:cNvPr id="5" name="Content Placeholder 3"/>
          <p:cNvSpPr>
            <a:spLocks noGrp="1"/>
          </p:cNvSpPr>
          <p:nvPr/>
        </p:nvSpPr>
        <p:spPr>
          <a:xfrm>
            <a:off x="445770" y="365125"/>
            <a:ext cx="5574030" cy="4843145"/>
          </a:xfrm>
          <a:prstGeom prst="rect">
            <a:avLst/>
          </a:prstGeom>
          <a:solidFill>
            <a:schemeClr val="accent1">
              <a:lumMod val="20000"/>
              <a:lumOff val="80000"/>
            </a:schemeClr>
          </a:solidFill>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Times New Roman" panose="02020603050405020304" charset="0"/>
                <a:cs typeface="Times New Roman" panose="02020603050405020304" charset="0"/>
                <a:sym typeface="+mn-ea"/>
              </a:rPr>
              <a:t>Water pollution can have many different </a:t>
            </a:r>
            <a:r>
              <a:rPr lang="en-US" dirty="0" smtClean="0">
                <a:solidFill>
                  <a:srgbClr val="FF0000"/>
                </a:solidFill>
                <a:latin typeface="Times New Roman" panose="02020603050405020304" charset="0"/>
                <a:cs typeface="Times New Roman" panose="02020603050405020304" charset="0"/>
                <a:sym typeface="+mn-ea"/>
              </a:rPr>
              <a:t>causes</a:t>
            </a:r>
            <a:r>
              <a:rPr lang="en-US" dirty="0" smtClean="0">
                <a:latin typeface="Times New Roman" panose="02020603050405020304" charset="0"/>
                <a:cs typeface="Times New Roman" panose="02020603050405020304" charset="0"/>
                <a:sym typeface="+mn-ea"/>
              </a:rPr>
              <a:t>. </a:t>
            </a:r>
            <a:r>
              <a:rPr lang="en-US" dirty="0" smtClean="0">
                <a:solidFill>
                  <a:srgbClr val="FF0000"/>
                </a:solidFill>
                <a:latin typeface="Times New Roman" panose="02020603050405020304" charset="0"/>
                <a:cs typeface="Times New Roman" panose="02020603050405020304" charset="0"/>
                <a:sym typeface="+mn-ea"/>
              </a:rPr>
              <a:t>Factories dump</a:t>
            </a:r>
            <a:r>
              <a:rPr lang="en-US" dirty="0" smtClean="0">
                <a:latin typeface="Times New Roman" panose="02020603050405020304" charset="0"/>
                <a:cs typeface="Times New Roman" panose="02020603050405020304" charset="0"/>
                <a:sym typeface="+mn-ea"/>
              </a:rPr>
              <a:t> industrial </a:t>
            </a:r>
            <a:r>
              <a:rPr lang="en-US" dirty="0" smtClean="0">
                <a:solidFill>
                  <a:srgbClr val="FF0000"/>
                </a:solidFill>
                <a:latin typeface="Times New Roman" panose="02020603050405020304" charset="0"/>
                <a:cs typeface="Times New Roman" panose="02020603050405020304" charset="0"/>
                <a:sym typeface="+mn-ea"/>
              </a:rPr>
              <a:t>waste</a:t>
            </a:r>
            <a:r>
              <a:rPr lang="en-US" dirty="0" smtClean="0">
                <a:latin typeface="Times New Roman" panose="02020603050405020304" charset="0"/>
                <a:cs typeface="Times New Roman" panose="02020603050405020304" charset="0"/>
                <a:sym typeface="+mn-ea"/>
              </a:rPr>
              <a:t> into lakes and rivers. </a:t>
            </a:r>
            <a:r>
              <a:rPr lang="en-US" dirty="0" smtClean="0">
                <a:solidFill>
                  <a:srgbClr val="FF0000"/>
                </a:solidFill>
                <a:latin typeface="Times New Roman" panose="02020603050405020304" charset="0"/>
                <a:cs typeface="Times New Roman" panose="02020603050405020304" charset="0"/>
                <a:sym typeface="+mn-ea"/>
              </a:rPr>
              <a:t>Sewage</a:t>
            </a:r>
            <a:r>
              <a:rPr lang="en-US" dirty="0" smtClean="0">
                <a:solidFill>
                  <a:schemeClr val="tx1"/>
                </a:solidFill>
                <a:latin typeface="Times New Roman" panose="02020603050405020304" charset="0"/>
                <a:cs typeface="Times New Roman" panose="02020603050405020304" charset="0"/>
                <a:sym typeface="+mn-ea"/>
              </a:rPr>
              <a:t> from households is another cause. Farms using </a:t>
            </a:r>
            <a:r>
              <a:rPr lang="en-US" dirty="0" smtClean="0">
                <a:solidFill>
                  <a:srgbClr val="FF0000"/>
                </a:solidFill>
                <a:latin typeface="Times New Roman" panose="02020603050405020304" charset="0"/>
                <a:cs typeface="Times New Roman" panose="02020603050405020304" charset="0"/>
                <a:sym typeface="+mn-ea"/>
              </a:rPr>
              <a:t>pesticides</a:t>
            </a:r>
            <a:r>
              <a:rPr lang="en-US" dirty="0" smtClean="0">
                <a:solidFill>
                  <a:schemeClr val="tx1"/>
                </a:solidFill>
                <a:latin typeface="Times New Roman" panose="02020603050405020304" charset="0"/>
                <a:cs typeface="Times New Roman" panose="02020603050405020304" charset="0"/>
                <a:sym typeface="+mn-ea"/>
              </a:rPr>
              <a:t> to kill insects and </a:t>
            </a:r>
            <a:r>
              <a:rPr lang="en-US" dirty="0" smtClean="0">
                <a:solidFill>
                  <a:srgbClr val="FF0000"/>
                </a:solidFill>
                <a:latin typeface="Times New Roman" panose="02020603050405020304" charset="0"/>
                <a:cs typeface="Times New Roman" panose="02020603050405020304" charset="0"/>
                <a:sym typeface="+mn-ea"/>
              </a:rPr>
              <a:t>herbicides</a:t>
            </a:r>
            <a:r>
              <a:rPr lang="en-US" dirty="0" smtClean="0">
                <a:solidFill>
                  <a:schemeClr val="tx1"/>
                </a:solidFill>
                <a:latin typeface="Times New Roman" panose="02020603050405020304" charset="0"/>
                <a:cs typeface="Times New Roman" panose="02020603050405020304" charset="0"/>
                <a:sym typeface="+mn-ea"/>
              </a:rPr>
              <a:t> to kill weeds c</a:t>
            </a:r>
            <a:r>
              <a:rPr lang="en-US" dirty="0" smtClean="0">
                <a:latin typeface="Times New Roman" panose="02020603050405020304" charset="0"/>
                <a:cs typeface="Times New Roman" panose="02020603050405020304" charset="0"/>
                <a:sym typeface="+mn-ea"/>
              </a:rPr>
              <a:t>an also lead to water pollution. These factors cause ‘point source’ pollution while pollutants from storm water and the atmosphere result in ‘non-point source’ pollution. </a:t>
            </a:r>
            <a:endParaRPr lang="en-US" dirty="0" smtClean="0">
              <a:latin typeface="Times New Roman" panose="02020603050405020304" charset="0"/>
              <a:cs typeface="Times New Roman" panose="02020603050405020304" charset="0"/>
            </a:endParaRPr>
          </a:p>
          <a:p>
            <a:endParaRPr lang="en-GB" altLang="en-US">
              <a:ln>
                <a:solidFill>
                  <a:schemeClr val="accent1">
                    <a:lumMod val="20000"/>
                    <a:lumOff val="80000"/>
                  </a:schemeClr>
                </a:solidFill>
              </a:ln>
              <a:solidFill>
                <a:schemeClr val="accent1">
                  <a:lumMod val="40000"/>
                  <a:lumOff val="60000"/>
                </a:schemeClr>
              </a:solidFill>
            </a:endParaRPr>
          </a:p>
        </p:txBody>
      </p:sp>
      <p:sp>
        <p:nvSpPr>
          <p:cNvPr id="6" name="Notched Right Arrow 5"/>
          <p:cNvSpPr/>
          <p:nvPr/>
        </p:nvSpPr>
        <p:spPr>
          <a:xfrm>
            <a:off x="5895340" y="1212215"/>
            <a:ext cx="5734685" cy="194373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altLang="en-US" sz="2800"/>
              <a:t>Q5. What are the non-point source pollutants?</a:t>
            </a:r>
          </a:p>
        </p:txBody>
      </p:sp>
      <p:sp>
        <p:nvSpPr>
          <p:cNvPr id="7" name="7-Point Star 6"/>
          <p:cNvSpPr/>
          <p:nvPr/>
        </p:nvSpPr>
        <p:spPr>
          <a:xfrm>
            <a:off x="6351270" y="3147060"/>
            <a:ext cx="5671185" cy="206057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a:t>pollutants from storm water and the atmosphere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a:p>
        </p:txBody>
      </p:sp>
      <p:sp>
        <p:nvSpPr>
          <p:cNvPr id="3" name="Content Placeholder 2"/>
          <p:cNvSpPr>
            <a:spLocks noGrp="1"/>
          </p:cNvSpPr>
          <p:nvPr>
            <p:ph sz="half" idx="1"/>
          </p:nvPr>
        </p:nvSpPr>
        <p:spPr/>
        <p:txBody>
          <a:bodyPr/>
          <a:lstStyle/>
          <a:p>
            <a:endParaRPr lang="en-GB" altLang="en-US"/>
          </a:p>
        </p:txBody>
      </p:sp>
      <p:sp>
        <p:nvSpPr>
          <p:cNvPr id="4" name="Content Placeholder 3"/>
          <p:cNvSpPr>
            <a:spLocks noGrp="1"/>
          </p:cNvSpPr>
          <p:nvPr>
            <p:ph sz="half" idx="2"/>
          </p:nvPr>
        </p:nvSpPr>
        <p:spPr/>
        <p:txBody>
          <a:bodyPr/>
          <a:lstStyle/>
          <a:p>
            <a:endParaRPr lang="en-GB" altLang="en-US"/>
          </a:p>
        </p:txBody>
      </p:sp>
      <p:sp>
        <p:nvSpPr>
          <p:cNvPr id="5" name="Content Placeholder 2"/>
          <p:cNvSpPr>
            <a:spLocks noGrp="1"/>
          </p:cNvSpPr>
          <p:nvPr/>
        </p:nvSpPr>
        <p:spPr>
          <a:xfrm>
            <a:off x="147955" y="365125"/>
            <a:ext cx="5871845" cy="5812790"/>
          </a:xfrm>
          <a:prstGeom prst="rect">
            <a:avLst/>
          </a:prstGeom>
          <a:solidFill>
            <a:schemeClr val="accent1">
              <a:lumMod val="20000"/>
              <a:lumOff val="80000"/>
            </a:schemeClr>
          </a:solidFill>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smtClean="0">
                <a:latin typeface="Times New Roman" panose="02020603050405020304" charset="0"/>
                <a:cs typeface="Times New Roman" panose="02020603050405020304" charset="0"/>
                <a:sym typeface="+mn-ea"/>
              </a:rPr>
              <a:t>Water pollution can have dramatic effects. In many poor nations, there are frequent outbreaks of </a:t>
            </a:r>
            <a:r>
              <a:rPr lang="en-US" dirty="0" smtClean="0">
                <a:solidFill>
                  <a:srgbClr val="FF0000"/>
                </a:solidFill>
                <a:latin typeface="Times New Roman" panose="02020603050405020304" charset="0"/>
                <a:cs typeface="Times New Roman" panose="02020603050405020304" charset="0"/>
                <a:sym typeface="+mn-ea"/>
              </a:rPr>
              <a:t>cholera </a:t>
            </a:r>
            <a:r>
              <a:rPr lang="en-US" dirty="0" smtClean="0">
                <a:latin typeface="Times New Roman" panose="02020603050405020304" charset="0"/>
                <a:cs typeface="Times New Roman" panose="02020603050405020304" charset="0"/>
                <a:sym typeface="+mn-ea"/>
              </a:rPr>
              <a:t>and other </a:t>
            </a:r>
            <a:r>
              <a:rPr lang="en-US" dirty="0" smtClean="0">
                <a:solidFill>
                  <a:srgbClr val="FF0000"/>
                </a:solidFill>
                <a:latin typeface="Times New Roman" panose="02020603050405020304" charset="0"/>
                <a:cs typeface="Times New Roman" panose="02020603050405020304" charset="0"/>
                <a:sym typeface="+mn-ea"/>
              </a:rPr>
              <a:t>diseases </a:t>
            </a:r>
            <a:r>
              <a:rPr lang="en-US" dirty="0" smtClean="0">
                <a:latin typeface="Times New Roman" panose="02020603050405020304" charset="0"/>
                <a:cs typeface="Times New Roman" panose="02020603050405020304" charset="0"/>
                <a:sym typeface="+mn-ea"/>
              </a:rPr>
              <a:t>because of people drinking </a:t>
            </a:r>
            <a:r>
              <a:rPr lang="en-US" dirty="0" smtClean="0">
                <a:solidFill>
                  <a:srgbClr val="FF0000"/>
                </a:solidFill>
                <a:latin typeface="Times New Roman" panose="02020603050405020304" charset="0"/>
                <a:cs typeface="Times New Roman" panose="02020603050405020304" charset="0"/>
                <a:sym typeface="+mn-ea"/>
              </a:rPr>
              <a:t>untreated water</a:t>
            </a:r>
            <a:r>
              <a:rPr lang="en-US" dirty="0" smtClean="0">
                <a:latin typeface="Times New Roman" panose="02020603050405020304" charset="0"/>
                <a:cs typeface="Times New Roman" panose="02020603050405020304" charset="0"/>
                <a:sym typeface="+mn-ea"/>
              </a:rPr>
              <a:t>. Humans can even die if they drink contaminated water. Polluted water also causes the </a:t>
            </a:r>
            <a:r>
              <a:rPr lang="en-US" dirty="0" smtClean="0">
                <a:solidFill>
                  <a:srgbClr val="FF0000"/>
                </a:solidFill>
                <a:latin typeface="Times New Roman" panose="02020603050405020304" charset="0"/>
                <a:cs typeface="Times New Roman" panose="02020603050405020304" charset="0"/>
                <a:sym typeface="+mn-ea"/>
              </a:rPr>
              <a:t>death of aquatic animals </a:t>
            </a:r>
            <a:r>
              <a:rPr lang="en-US" dirty="0" smtClean="0">
                <a:latin typeface="Times New Roman" panose="02020603050405020304" charset="0"/>
                <a:cs typeface="Times New Roman" panose="02020603050405020304" charset="0"/>
                <a:sym typeface="+mn-ea"/>
              </a:rPr>
              <a:t>such as fishes, crabs, or birds. Other animals eat these dead animals and may also get sick. In addition, </a:t>
            </a:r>
            <a:r>
              <a:rPr lang="en-US" dirty="0" smtClean="0">
                <a:solidFill>
                  <a:srgbClr val="FF0000"/>
                </a:solidFill>
                <a:latin typeface="Times New Roman" panose="02020603050405020304" charset="0"/>
                <a:cs typeface="Times New Roman" panose="02020603050405020304" charset="0"/>
                <a:sym typeface="+mn-ea"/>
              </a:rPr>
              <a:t>herbicides</a:t>
            </a:r>
            <a:r>
              <a:rPr lang="en-US" dirty="0" smtClean="0">
                <a:latin typeface="Times New Roman" panose="02020603050405020304" charset="0"/>
                <a:cs typeface="Times New Roman" panose="02020603050405020304" charset="0"/>
                <a:sym typeface="+mn-ea"/>
              </a:rPr>
              <a:t> in water can kill </a:t>
            </a:r>
            <a:r>
              <a:rPr lang="en-US" dirty="0" smtClean="0">
                <a:solidFill>
                  <a:srgbClr val="FF0000"/>
                </a:solidFill>
                <a:latin typeface="Times New Roman" panose="02020603050405020304" charset="0"/>
                <a:cs typeface="Times New Roman" panose="02020603050405020304" charset="0"/>
                <a:sym typeface="+mn-ea"/>
              </a:rPr>
              <a:t>aquatic plants</a:t>
            </a:r>
            <a:r>
              <a:rPr lang="en-US" dirty="0" smtClean="0">
                <a:latin typeface="Times New Roman" panose="02020603050405020304" charset="0"/>
                <a:cs typeface="Times New Roman" panose="02020603050405020304" charset="0"/>
                <a:sym typeface="+mn-ea"/>
              </a:rPr>
              <a:t> and cause further damage to the environment.</a:t>
            </a:r>
            <a:endParaRPr lang="en-US" dirty="0" smtClean="0">
              <a:latin typeface="Times New Roman" panose="02020603050405020304" charset="0"/>
              <a:cs typeface="Times New Roman" panose="02020603050405020304" charset="0"/>
            </a:endParaRPr>
          </a:p>
          <a:p>
            <a:pPr>
              <a:buNone/>
            </a:pPr>
            <a:r>
              <a:rPr lang="en-US" dirty="0" smtClean="0">
                <a:latin typeface="Times New Roman" panose="02020603050405020304" charset="0"/>
                <a:cs typeface="Times New Roman" panose="02020603050405020304" charset="0"/>
                <a:sym typeface="+mn-ea"/>
              </a:rPr>
              <a:t>      So what should we do to reduce water pollution?</a:t>
            </a:r>
            <a:endParaRPr lang="en-US" dirty="0" smtClean="0">
              <a:latin typeface="Times New Roman" panose="02020603050405020304" charset="0"/>
              <a:cs typeface="Times New Roman" panose="02020603050405020304" charset="0"/>
            </a:endParaRPr>
          </a:p>
          <a:p>
            <a:endParaRPr lang="en-GB" altLang="en-US"/>
          </a:p>
        </p:txBody>
      </p:sp>
      <p:sp>
        <p:nvSpPr>
          <p:cNvPr id="6" name="Notched Right Arrow 5"/>
          <p:cNvSpPr/>
          <p:nvPr/>
        </p:nvSpPr>
        <p:spPr>
          <a:xfrm>
            <a:off x="6019800" y="1105535"/>
            <a:ext cx="5734685" cy="201041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altLang="en-US" sz="3200"/>
              <a:t>Q6. Why do people use herbicides?</a:t>
            </a:r>
          </a:p>
        </p:txBody>
      </p:sp>
      <p:sp>
        <p:nvSpPr>
          <p:cNvPr id="7" name="Double Wave 6"/>
          <p:cNvSpPr/>
          <p:nvPr/>
        </p:nvSpPr>
        <p:spPr>
          <a:xfrm>
            <a:off x="6534150" y="3686810"/>
            <a:ext cx="4231640" cy="105029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200"/>
              <a:t>to kill weeds.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ldLvl="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8" name="TextBox 7"/>
          <p:cNvSpPr txBox="1"/>
          <p:nvPr/>
        </p:nvSpPr>
        <p:spPr>
          <a:xfrm>
            <a:off x="714375" y="1933575"/>
            <a:ext cx="10641013" cy="1815882"/>
          </a:xfrm>
          <a:prstGeom prst="rect">
            <a:avLst/>
          </a:prstGeom>
          <a:noFill/>
        </p:spPr>
        <p:txBody>
          <a:bodyPr wrap="square" rtlCol="0">
            <a:spAutoFit/>
          </a:bodyPr>
          <a:lstStyle/>
          <a:p>
            <a:r>
              <a:rPr lang="en-US" sz="2800" dirty="0" smtClean="0">
                <a:solidFill>
                  <a:srgbClr val="0070C0"/>
                </a:solidFill>
              </a:rPr>
              <a:t>OBJECTIVES</a:t>
            </a:r>
          </a:p>
          <a:p>
            <a:endParaRPr lang="en-US" sz="2800" dirty="0">
              <a:solidFill>
                <a:srgbClr val="0070C0"/>
              </a:solidFill>
            </a:endParaRPr>
          </a:p>
          <a:p>
            <a:r>
              <a:rPr lang="en-US" sz="2800" dirty="0" smtClean="0">
                <a:solidFill>
                  <a:srgbClr val="0070C0"/>
                </a:solidFill>
              </a:rPr>
              <a:t>-Students learn vocabulary about pollution.</a:t>
            </a:r>
          </a:p>
          <a:p>
            <a:r>
              <a:rPr lang="en-US" sz="2800" dirty="0" smtClean="0">
                <a:solidFill>
                  <a:srgbClr val="0070C0"/>
                </a:solidFill>
              </a:rPr>
              <a:t>-You study reading and speaking skills.</a:t>
            </a:r>
            <a:endParaRPr lang="en-US" sz="2800" dirty="0">
              <a:solidFill>
                <a:srgbClr val="0070C0"/>
              </a:solidFill>
            </a:endParaRPr>
          </a:p>
        </p:txBody>
      </p:sp>
    </p:spTree>
    <p:extLst>
      <p:ext uri="{BB962C8B-B14F-4D97-AF65-F5344CB8AC3E}">
        <p14:creationId xmlns:p14="http://schemas.microsoft.com/office/powerpoint/2010/main" val="3795176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7820" y="1473200"/>
            <a:ext cx="5681980" cy="1883410"/>
          </a:xfrm>
        </p:spPr>
        <p:txBody>
          <a:bodyPr/>
          <a:lstStyle/>
          <a:p>
            <a:endParaRPr lang="en-GB" altLang="en-US"/>
          </a:p>
        </p:txBody>
      </p:sp>
      <p:sp>
        <p:nvSpPr>
          <p:cNvPr id="4" name="Content Placeholder 3"/>
          <p:cNvSpPr>
            <a:spLocks noGrp="1"/>
          </p:cNvSpPr>
          <p:nvPr>
            <p:ph sz="half" idx="2"/>
          </p:nvPr>
        </p:nvSpPr>
        <p:spPr>
          <a:xfrm>
            <a:off x="6125845" y="1473200"/>
            <a:ext cx="5791835" cy="1233170"/>
          </a:xfrm>
        </p:spPr>
        <p:txBody>
          <a:bodyPr>
            <a:normAutofit lnSpcReduction="10000"/>
          </a:bodyPr>
          <a:lstStyle/>
          <a:p>
            <a:pPr marL="0" indent="0">
              <a:buNone/>
            </a:pPr>
            <a:r>
              <a:rPr lang="en-GB" altLang="en-US"/>
              <a:t>1. If the drinking water is untreated, an outbreak of_____________may happen</a:t>
            </a:r>
          </a:p>
        </p:txBody>
      </p:sp>
      <p:sp>
        <p:nvSpPr>
          <p:cNvPr id="5" name="Title 1"/>
          <p:cNvSpPr>
            <a:spLocks noGrp="1"/>
          </p:cNvSpPr>
          <p:nvPr/>
        </p:nvSpPr>
        <p:spPr>
          <a:xfrm>
            <a:off x="628650" y="147320"/>
            <a:ext cx="11071860" cy="1325880"/>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a:solidFill>
                  <a:srgbClr val="FF0000"/>
                </a:solidFill>
              </a:rPr>
              <a:t>III. Reading</a:t>
            </a:r>
            <a:r>
              <a:rPr lang="en-GB" altLang="en-US"/>
              <a:t/>
            </a:r>
            <a:br>
              <a:rPr lang="en-GB" altLang="en-US"/>
            </a:br>
            <a:r>
              <a:rPr lang="en-GB" altLang="en-US" sz="4800">
                <a:solidFill>
                  <a:srgbClr val="0070C0"/>
                </a:solidFill>
                <a:latin typeface="Times New Roman" panose="02020603050405020304" charset="0"/>
                <a:cs typeface="Times New Roman" panose="02020603050405020304" charset="0"/>
              </a:rPr>
              <a:t>Activity 2. Reading for specific ideas: scanning</a:t>
            </a:r>
            <a:br>
              <a:rPr lang="en-GB" altLang="en-US" sz="4800">
                <a:solidFill>
                  <a:srgbClr val="0070C0"/>
                </a:solidFill>
                <a:latin typeface="Times New Roman" panose="02020603050405020304" charset="0"/>
                <a:cs typeface="Times New Roman" panose="02020603050405020304" charset="0"/>
              </a:rPr>
            </a:br>
            <a:r>
              <a:rPr lang="en-GB" altLang="en-US" sz="4800">
                <a:solidFill>
                  <a:srgbClr val="0070C0"/>
                </a:solidFill>
                <a:latin typeface="Times New Roman" panose="02020603050405020304" charset="0"/>
                <a:cs typeface="Times New Roman" panose="02020603050405020304" charset="0"/>
              </a:rPr>
              <a:t>Read the text again and fill each blank with </a:t>
            </a:r>
            <a:r>
              <a:rPr lang="en-GB" altLang="en-US" sz="4800">
                <a:solidFill>
                  <a:srgbClr val="FF0000"/>
                </a:solidFill>
                <a:latin typeface="Times New Roman" panose="02020603050405020304" charset="0"/>
                <a:cs typeface="Times New Roman" panose="02020603050405020304" charset="0"/>
              </a:rPr>
              <a:t>no more than three words</a:t>
            </a:r>
            <a:r>
              <a:rPr lang="en-GB" altLang="en-US" sz="4800">
                <a:latin typeface="Times New Roman" panose="02020603050405020304" charset="0"/>
                <a:cs typeface="Times New Roman" panose="02020603050405020304" charset="0"/>
              </a:rPr>
              <a:t>.</a:t>
            </a:r>
          </a:p>
        </p:txBody>
      </p:sp>
      <p:sp>
        <p:nvSpPr>
          <p:cNvPr id="6" name="Content Placeholder 2"/>
          <p:cNvSpPr>
            <a:spLocks noGrp="1"/>
          </p:cNvSpPr>
          <p:nvPr/>
        </p:nvSpPr>
        <p:spPr>
          <a:xfrm>
            <a:off x="147955" y="1473200"/>
            <a:ext cx="5871845" cy="4704715"/>
          </a:xfrm>
          <a:prstGeom prst="rect">
            <a:avLst/>
          </a:prstGeom>
          <a:solidFill>
            <a:schemeClr val="accent1">
              <a:lumMod val="20000"/>
              <a:lumOff val="80000"/>
            </a:schemeClr>
          </a:solidFill>
        </p:spPr>
        <p:txBody>
          <a:bodyPr vert="horz" lIns="91440" tIns="45720" rIns="91440" bIns="45720" rtlCol="0">
            <a:normAutofit fontScale="90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smtClean="0">
                <a:latin typeface="Times New Roman" panose="02020603050405020304" charset="0"/>
                <a:cs typeface="Times New Roman" panose="02020603050405020304" charset="0"/>
                <a:sym typeface="+mn-ea"/>
              </a:rPr>
              <a:t>Water pollution can have dramatic effects. In many poor nations, there are frequent outbreaks of </a:t>
            </a:r>
            <a:r>
              <a:rPr lang="en-US" dirty="0" smtClean="0">
                <a:solidFill>
                  <a:srgbClr val="FF0000"/>
                </a:solidFill>
                <a:latin typeface="Times New Roman" panose="02020603050405020304" charset="0"/>
                <a:cs typeface="Times New Roman" panose="02020603050405020304" charset="0"/>
                <a:sym typeface="+mn-ea"/>
              </a:rPr>
              <a:t>cholera </a:t>
            </a:r>
            <a:r>
              <a:rPr lang="en-US" dirty="0" smtClean="0">
                <a:latin typeface="Times New Roman" panose="02020603050405020304" charset="0"/>
                <a:cs typeface="Times New Roman" panose="02020603050405020304" charset="0"/>
                <a:sym typeface="+mn-ea"/>
              </a:rPr>
              <a:t>and other </a:t>
            </a:r>
            <a:r>
              <a:rPr lang="en-US" dirty="0" smtClean="0">
                <a:solidFill>
                  <a:srgbClr val="FF0000"/>
                </a:solidFill>
                <a:latin typeface="Times New Roman" panose="02020603050405020304" charset="0"/>
                <a:cs typeface="Times New Roman" panose="02020603050405020304" charset="0"/>
                <a:sym typeface="+mn-ea"/>
              </a:rPr>
              <a:t>diseases </a:t>
            </a:r>
            <a:r>
              <a:rPr lang="en-US" dirty="0" smtClean="0">
                <a:latin typeface="Times New Roman" panose="02020603050405020304" charset="0"/>
                <a:cs typeface="Times New Roman" panose="02020603050405020304" charset="0"/>
                <a:sym typeface="+mn-ea"/>
              </a:rPr>
              <a:t>because of people drinking </a:t>
            </a:r>
            <a:r>
              <a:rPr lang="en-US" dirty="0" smtClean="0">
                <a:solidFill>
                  <a:srgbClr val="FF0000"/>
                </a:solidFill>
                <a:latin typeface="Times New Roman" panose="02020603050405020304" charset="0"/>
                <a:cs typeface="Times New Roman" panose="02020603050405020304" charset="0"/>
                <a:sym typeface="+mn-ea"/>
              </a:rPr>
              <a:t>untreated water</a:t>
            </a:r>
            <a:r>
              <a:rPr lang="en-US" dirty="0" smtClean="0">
                <a:latin typeface="Times New Roman" panose="02020603050405020304" charset="0"/>
                <a:cs typeface="Times New Roman" panose="02020603050405020304" charset="0"/>
                <a:sym typeface="+mn-ea"/>
              </a:rPr>
              <a:t>. Humans can even die if they drink contaminated water. Polluted water also causes the </a:t>
            </a:r>
            <a:r>
              <a:rPr lang="en-US" dirty="0" smtClean="0">
                <a:solidFill>
                  <a:srgbClr val="FF0000"/>
                </a:solidFill>
                <a:latin typeface="Times New Roman" panose="02020603050405020304" charset="0"/>
                <a:cs typeface="Times New Roman" panose="02020603050405020304" charset="0"/>
                <a:sym typeface="+mn-ea"/>
              </a:rPr>
              <a:t>death of aquatic animals </a:t>
            </a:r>
            <a:r>
              <a:rPr lang="en-US" dirty="0" smtClean="0">
                <a:latin typeface="Times New Roman" panose="02020603050405020304" charset="0"/>
                <a:cs typeface="Times New Roman" panose="02020603050405020304" charset="0"/>
                <a:sym typeface="+mn-ea"/>
              </a:rPr>
              <a:t>such as fishes, crabs, or birds. Other animals eat these dead animals and may also get sick. In addition, </a:t>
            </a:r>
            <a:r>
              <a:rPr lang="en-US" dirty="0" smtClean="0">
                <a:solidFill>
                  <a:srgbClr val="FF0000"/>
                </a:solidFill>
                <a:latin typeface="Times New Roman" panose="02020603050405020304" charset="0"/>
                <a:cs typeface="Times New Roman" panose="02020603050405020304" charset="0"/>
                <a:sym typeface="+mn-ea"/>
              </a:rPr>
              <a:t>herbicides</a:t>
            </a:r>
            <a:r>
              <a:rPr lang="en-US" dirty="0" smtClean="0">
                <a:latin typeface="Times New Roman" panose="02020603050405020304" charset="0"/>
                <a:cs typeface="Times New Roman" panose="02020603050405020304" charset="0"/>
                <a:sym typeface="+mn-ea"/>
              </a:rPr>
              <a:t> in water can kill </a:t>
            </a:r>
            <a:r>
              <a:rPr lang="en-US" dirty="0" smtClean="0">
                <a:solidFill>
                  <a:srgbClr val="FF0000"/>
                </a:solidFill>
                <a:latin typeface="Times New Roman" panose="02020603050405020304" charset="0"/>
                <a:cs typeface="Times New Roman" panose="02020603050405020304" charset="0"/>
                <a:sym typeface="+mn-ea"/>
              </a:rPr>
              <a:t>aquatic plants</a:t>
            </a:r>
            <a:r>
              <a:rPr lang="en-US" dirty="0" smtClean="0">
                <a:latin typeface="Times New Roman" panose="02020603050405020304" charset="0"/>
                <a:cs typeface="Times New Roman" panose="02020603050405020304" charset="0"/>
                <a:sym typeface="+mn-ea"/>
              </a:rPr>
              <a:t> and cause further damage to the environment.</a:t>
            </a:r>
            <a:endParaRPr lang="en-US" dirty="0" smtClean="0">
              <a:latin typeface="Times New Roman" panose="02020603050405020304" charset="0"/>
              <a:cs typeface="Times New Roman" panose="02020603050405020304" charset="0"/>
            </a:endParaRPr>
          </a:p>
          <a:p>
            <a:pPr>
              <a:buNone/>
            </a:pPr>
            <a:r>
              <a:rPr lang="en-US" dirty="0" smtClean="0">
                <a:latin typeface="Times New Roman" panose="02020603050405020304" charset="0"/>
                <a:cs typeface="Times New Roman" panose="02020603050405020304" charset="0"/>
                <a:sym typeface="+mn-ea"/>
              </a:rPr>
              <a:t>      So what should we do to reduce water pollution?</a:t>
            </a:r>
            <a:endParaRPr lang="en-US" dirty="0" smtClean="0">
              <a:latin typeface="Times New Roman" panose="02020603050405020304" charset="0"/>
              <a:cs typeface="Times New Roman" panose="02020603050405020304" charset="0"/>
            </a:endParaRPr>
          </a:p>
          <a:p>
            <a:endParaRPr lang="en-GB" altLang="en-US"/>
          </a:p>
        </p:txBody>
      </p:sp>
      <p:sp>
        <p:nvSpPr>
          <p:cNvPr id="7" name="Content Placeholder 3"/>
          <p:cNvSpPr>
            <a:spLocks noGrp="1"/>
          </p:cNvSpPr>
          <p:nvPr/>
        </p:nvSpPr>
        <p:spPr>
          <a:xfrm>
            <a:off x="6221730" y="2510790"/>
            <a:ext cx="5791835" cy="1233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a:t>2. People drinking contaminated water</a:t>
            </a:r>
          </a:p>
          <a:p>
            <a:pPr marL="0" indent="0">
              <a:buNone/>
            </a:pPr>
            <a:r>
              <a:rPr lang="en-GB" altLang="en-US"/>
              <a:t> may ______________.</a:t>
            </a:r>
          </a:p>
        </p:txBody>
      </p:sp>
      <p:sp>
        <p:nvSpPr>
          <p:cNvPr id="8" name="Content Placeholder 3"/>
          <p:cNvSpPr>
            <a:spLocks noGrp="1"/>
          </p:cNvSpPr>
          <p:nvPr/>
        </p:nvSpPr>
        <p:spPr>
          <a:xfrm>
            <a:off x="6221730" y="3356610"/>
            <a:ext cx="5791835" cy="1233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a:t>3. Fish, crabs or birds may also die because of ______________</a:t>
            </a:r>
          </a:p>
        </p:txBody>
      </p:sp>
      <p:sp>
        <p:nvSpPr>
          <p:cNvPr id="9" name="Content Placeholder 3"/>
          <p:cNvSpPr>
            <a:spLocks noGrp="1"/>
          </p:cNvSpPr>
          <p:nvPr/>
        </p:nvSpPr>
        <p:spPr>
          <a:xfrm>
            <a:off x="6221730" y="4034790"/>
            <a:ext cx="5791835" cy="1233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a:t>4.Other animals may become ill if they eat the ____________animals</a:t>
            </a:r>
          </a:p>
        </p:txBody>
      </p:sp>
      <p:sp>
        <p:nvSpPr>
          <p:cNvPr id="10" name="Content Placeholder 3"/>
          <p:cNvSpPr>
            <a:spLocks noGrp="1"/>
          </p:cNvSpPr>
          <p:nvPr/>
        </p:nvSpPr>
        <p:spPr>
          <a:xfrm>
            <a:off x="6221730" y="4944745"/>
            <a:ext cx="5791835" cy="1233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a:t>5. Herbicides kill both weeds and_____________.</a:t>
            </a:r>
          </a:p>
          <a:p>
            <a:pPr marL="0" indent="0">
              <a:buNone/>
            </a:pPr>
            <a:endParaRPr lang="en-GB" altLang="en-US"/>
          </a:p>
        </p:txBody>
      </p:sp>
      <p:sp>
        <p:nvSpPr>
          <p:cNvPr id="16" name="Text Box 15"/>
          <p:cNvSpPr txBox="1"/>
          <p:nvPr/>
        </p:nvSpPr>
        <p:spPr>
          <a:xfrm>
            <a:off x="8619490" y="1761490"/>
            <a:ext cx="1905635" cy="460375"/>
          </a:xfrm>
          <a:prstGeom prst="rect">
            <a:avLst/>
          </a:prstGeom>
          <a:noFill/>
        </p:spPr>
        <p:txBody>
          <a:bodyPr wrap="square" rtlCol="0">
            <a:spAutoFit/>
          </a:bodyPr>
          <a:lstStyle/>
          <a:p>
            <a:r>
              <a:rPr lang="en-GB" altLang="en-US" sz="2400">
                <a:solidFill>
                  <a:srgbClr val="FF0000"/>
                </a:solidFill>
                <a:latin typeface="Times New Roman" panose="02020603050405020304" charset="0"/>
                <a:cs typeface="Times New Roman" panose="02020603050405020304" charset="0"/>
              </a:rPr>
              <a:t>cholera</a:t>
            </a:r>
          </a:p>
        </p:txBody>
      </p:sp>
      <p:sp>
        <p:nvSpPr>
          <p:cNvPr id="17" name="Text Box 16"/>
          <p:cNvSpPr txBox="1"/>
          <p:nvPr/>
        </p:nvSpPr>
        <p:spPr>
          <a:xfrm>
            <a:off x="7412990" y="2976245"/>
            <a:ext cx="1587500" cy="460375"/>
          </a:xfrm>
          <a:prstGeom prst="rect">
            <a:avLst/>
          </a:prstGeom>
          <a:noFill/>
        </p:spPr>
        <p:txBody>
          <a:bodyPr wrap="square" rtlCol="0">
            <a:spAutoFit/>
          </a:bodyPr>
          <a:lstStyle/>
          <a:p>
            <a:r>
              <a:rPr lang="en-GB" altLang="en-US" sz="2400">
                <a:solidFill>
                  <a:srgbClr val="FF0000"/>
                </a:solidFill>
                <a:latin typeface="Times New Roman" panose="02020603050405020304" charset="0"/>
                <a:cs typeface="Times New Roman" panose="02020603050405020304" charset="0"/>
              </a:rPr>
              <a:t>die</a:t>
            </a:r>
          </a:p>
        </p:txBody>
      </p:sp>
      <p:sp>
        <p:nvSpPr>
          <p:cNvPr id="18" name="Text Box 17"/>
          <p:cNvSpPr txBox="1"/>
          <p:nvPr/>
        </p:nvSpPr>
        <p:spPr>
          <a:xfrm>
            <a:off x="8268335" y="3666490"/>
            <a:ext cx="2508250" cy="460375"/>
          </a:xfrm>
          <a:prstGeom prst="rect">
            <a:avLst/>
          </a:prstGeom>
          <a:noFill/>
        </p:spPr>
        <p:txBody>
          <a:bodyPr wrap="square" rtlCol="0">
            <a:spAutoFit/>
          </a:bodyPr>
          <a:lstStyle/>
          <a:p>
            <a:r>
              <a:rPr lang="en-GB" altLang="en-US" sz="2400">
                <a:solidFill>
                  <a:srgbClr val="FF0000"/>
                </a:solidFill>
                <a:latin typeface="Times New Roman" panose="02020603050405020304" charset="0"/>
                <a:cs typeface="Times New Roman" panose="02020603050405020304" charset="0"/>
              </a:rPr>
              <a:t>polluted water</a:t>
            </a:r>
          </a:p>
        </p:txBody>
      </p:sp>
      <p:sp>
        <p:nvSpPr>
          <p:cNvPr id="19" name="Text Box 18"/>
          <p:cNvSpPr txBox="1"/>
          <p:nvPr/>
        </p:nvSpPr>
        <p:spPr>
          <a:xfrm>
            <a:off x="7460615" y="4420235"/>
            <a:ext cx="1746250" cy="460375"/>
          </a:xfrm>
          <a:prstGeom prst="rect">
            <a:avLst/>
          </a:prstGeom>
          <a:noFill/>
        </p:spPr>
        <p:txBody>
          <a:bodyPr wrap="square" rtlCol="0">
            <a:spAutoFit/>
          </a:bodyPr>
          <a:lstStyle/>
          <a:p>
            <a:r>
              <a:rPr lang="en-GB" altLang="en-US" sz="2400">
                <a:solidFill>
                  <a:srgbClr val="FF0000"/>
                </a:solidFill>
                <a:latin typeface="Times New Roman" panose="02020603050405020304" charset="0"/>
                <a:cs typeface="Times New Roman" panose="02020603050405020304" charset="0"/>
              </a:rPr>
              <a:t>dead</a:t>
            </a:r>
          </a:p>
        </p:txBody>
      </p:sp>
      <p:sp>
        <p:nvSpPr>
          <p:cNvPr id="20" name="Text Box 19"/>
          <p:cNvSpPr txBox="1"/>
          <p:nvPr/>
        </p:nvSpPr>
        <p:spPr>
          <a:xfrm>
            <a:off x="7254875" y="5262245"/>
            <a:ext cx="2125980" cy="460375"/>
          </a:xfrm>
          <a:prstGeom prst="rect">
            <a:avLst/>
          </a:prstGeom>
          <a:noFill/>
        </p:spPr>
        <p:txBody>
          <a:bodyPr wrap="square" rtlCol="0">
            <a:spAutoFit/>
          </a:bodyPr>
          <a:lstStyle/>
          <a:p>
            <a:r>
              <a:rPr lang="en-GB" altLang="en-US" sz="2400">
                <a:solidFill>
                  <a:srgbClr val="FF0000"/>
                </a:solidFill>
                <a:latin typeface="Times New Roman" panose="02020603050405020304" charset="0"/>
                <a:cs typeface="Times New Roman" panose="02020603050405020304" charset="0"/>
              </a:rPr>
              <a:t>aquatic plants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5" grpId="0"/>
      <p:bldP spid="5" grpId="1"/>
      <p:bldP spid="6" grpId="0" animBg="1"/>
      <p:bldP spid="6" grpId="1" animBg="1"/>
      <p:bldP spid="7" grpId="0"/>
      <p:bldP spid="7" grpId="1"/>
      <p:bldP spid="8" grpId="0"/>
      <p:bldP spid="8" grpId="1"/>
      <p:bldP spid="9" grpId="0"/>
      <p:bldP spid="9" grpId="1"/>
      <p:bldP spid="10" grpId="0"/>
      <p:bldP spid="10" grpId="1"/>
      <p:bldP spid="16" grpId="0"/>
      <p:bldP spid="16" grpId="1"/>
      <p:bldP spid="17" grpId="0"/>
      <p:bldP spid="17" grpId="1"/>
      <p:bldP spid="18" grpId="0"/>
      <p:bldP spid="18" grpId="1"/>
      <p:bldP spid="19" grpId="0"/>
      <p:bldP spid="19" grpId="1"/>
      <p:bldP spid="20" grpId="0"/>
      <p:bldP spid="20"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82270"/>
            <a:ext cx="10515600" cy="1325563"/>
          </a:xfrm>
        </p:spPr>
        <p:txBody>
          <a:bodyPr>
            <a:normAutofit/>
          </a:bodyPr>
          <a:lstStyle/>
          <a:p>
            <a:r>
              <a:rPr lang="en-GB" altLang="en-US">
                <a:solidFill>
                  <a:srgbClr val="FF0000"/>
                </a:solidFill>
              </a:rPr>
              <a:t>Activity 3. Further practice: Read the text again and decide T or F.</a:t>
            </a:r>
          </a:p>
        </p:txBody>
      </p:sp>
      <p:sp>
        <p:nvSpPr>
          <p:cNvPr id="3" name="Content Placeholder 2"/>
          <p:cNvSpPr>
            <a:spLocks noGrp="1"/>
          </p:cNvSpPr>
          <p:nvPr>
            <p:ph sz="half" idx="1"/>
          </p:nvPr>
        </p:nvSpPr>
        <p:spPr>
          <a:xfrm>
            <a:off x="838200" y="1825625"/>
            <a:ext cx="8521065" cy="803910"/>
          </a:xfrm>
        </p:spPr>
        <p:txBody>
          <a:bodyPr>
            <a:noAutofit/>
          </a:bodyPr>
          <a:lstStyle/>
          <a:p>
            <a:pPr marL="0" indent="0">
              <a:buNone/>
            </a:pPr>
            <a:r>
              <a:rPr lang="en-GB" altLang="en-US" sz="3200">
                <a:latin typeface="Times New Roman" panose="02020603050405020304" charset="0"/>
                <a:cs typeface="Times New Roman" panose="02020603050405020304" charset="0"/>
              </a:rPr>
              <a:t>1.Groundwater is the water above  the Earth's surface.</a:t>
            </a:r>
          </a:p>
        </p:txBody>
      </p:sp>
      <p:sp>
        <p:nvSpPr>
          <p:cNvPr id="6" name="Content Placeholder 2"/>
          <p:cNvSpPr>
            <a:spLocks noGrp="1"/>
          </p:cNvSpPr>
          <p:nvPr/>
        </p:nvSpPr>
        <p:spPr>
          <a:xfrm>
            <a:off x="838200" y="3027045"/>
            <a:ext cx="8521065" cy="8039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3200">
                <a:latin typeface="Times New Roman" panose="02020603050405020304" charset="0"/>
                <a:cs typeface="Times New Roman" panose="02020603050405020304" charset="0"/>
              </a:rPr>
              <a:t>2. Industrial watse, sewage, pesticides and herbicides are factors cause 'point source pollution'.</a:t>
            </a:r>
          </a:p>
        </p:txBody>
      </p:sp>
      <p:sp>
        <p:nvSpPr>
          <p:cNvPr id="7" name="Content Placeholder 2"/>
          <p:cNvSpPr>
            <a:spLocks noGrp="1"/>
          </p:cNvSpPr>
          <p:nvPr/>
        </p:nvSpPr>
        <p:spPr>
          <a:xfrm>
            <a:off x="838200" y="4091940"/>
            <a:ext cx="8521065" cy="8039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3200">
                <a:latin typeface="Times New Roman" panose="02020603050405020304" charset="0"/>
                <a:cs typeface="Times New Roman" panose="02020603050405020304" charset="0"/>
              </a:rPr>
              <a:t>3. The outbreaks of cholera, the death of aquatic animals and plants are the effects of water pollution.</a:t>
            </a:r>
          </a:p>
        </p:txBody>
      </p:sp>
      <p:sp>
        <p:nvSpPr>
          <p:cNvPr id="8" name="Content Placeholder 2"/>
          <p:cNvSpPr>
            <a:spLocks noGrp="1"/>
          </p:cNvSpPr>
          <p:nvPr/>
        </p:nvSpPr>
        <p:spPr>
          <a:xfrm>
            <a:off x="838200" y="5396230"/>
            <a:ext cx="8521065" cy="80391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3200">
                <a:latin typeface="Times New Roman" panose="02020603050405020304" charset="0"/>
                <a:cs typeface="Times New Roman" panose="02020603050405020304" charset="0"/>
              </a:rPr>
              <a:t>4. Polluted water only      make aquatic animals die.</a:t>
            </a:r>
          </a:p>
        </p:txBody>
      </p:sp>
      <p:sp>
        <p:nvSpPr>
          <p:cNvPr id="9" name="Text Box 8"/>
          <p:cNvSpPr txBox="1"/>
          <p:nvPr/>
        </p:nvSpPr>
        <p:spPr>
          <a:xfrm>
            <a:off x="9377045" y="1825625"/>
            <a:ext cx="955675" cy="645160"/>
          </a:xfrm>
          <a:prstGeom prst="rect">
            <a:avLst/>
          </a:prstGeom>
          <a:noFill/>
        </p:spPr>
        <p:txBody>
          <a:bodyPr wrap="square" rtlCol="0">
            <a:spAutoFit/>
          </a:bodyPr>
          <a:lstStyle/>
          <a:p>
            <a:r>
              <a:rPr lang="en-GB" altLang="en-US" sz="3600">
                <a:solidFill>
                  <a:srgbClr val="FF0000"/>
                </a:solidFill>
                <a:latin typeface="Times New Roman" panose="02020603050405020304" charset="0"/>
                <a:cs typeface="Times New Roman" panose="02020603050405020304" charset="0"/>
              </a:rPr>
              <a:t>F</a:t>
            </a:r>
          </a:p>
        </p:txBody>
      </p:sp>
      <p:sp>
        <p:nvSpPr>
          <p:cNvPr id="10" name="Text Box 9"/>
          <p:cNvSpPr txBox="1"/>
          <p:nvPr/>
        </p:nvSpPr>
        <p:spPr>
          <a:xfrm>
            <a:off x="9359265" y="3185795"/>
            <a:ext cx="973455" cy="645160"/>
          </a:xfrm>
          <a:prstGeom prst="rect">
            <a:avLst/>
          </a:prstGeom>
          <a:noFill/>
        </p:spPr>
        <p:txBody>
          <a:bodyPr wrap="square" rtlCol="0">
            <a:spAutoFit/>
          </a:bodyPr>
          <a:lstStyle/>
          <a:p>
            <a:r>
              <a:rPr lang="en-GB" altLang="en-US" sz="3600">
                <a:solidFill>
                  <a:srgbClr val="FF0000"/>
                </a:solidFill>
                <a:latin typeface="Times New Roman" panose="02020603050405020304" charset="0"/>
                <a:cs typeface="Times New Roman" panose="02020603050405020304" charset="0"/>
              </a:rPr>
              <a:t>T</a:t>
            </a:r>
          </a:p>
        </p:txBody>
      </p:sp>
      <p:sp>
        <p:nvSpPr>
          <p:cNvPr id="11" name="Text Box 10"/>
          <p:cNvSpPr txBox="1"/>
          <p:nvPr/>
        </p:nvSpPr>
        <p:spPr>
          <a:xfrm>
            <a:off x="9359265" y="4171315"/>
            <a:ext cx="973455" cy="645160"/>
          </a:xfrm>
          <a:prstGeom prst="rect">
            <a:avLst/>
          </a:prstGeom>
          <a:noFill/>
        </p:spPr>
        <p:txBody>
          <a:bodyPr wrap="square" rtlCol="0">
            <a:spAutoFit/>
          </a:bodyPr>
          <a:lstStyle/>
          <a:p>
            <a:r>
              <a:rPr lang="en-GB" altLang="en-US" sz="3600">
                <a:solidFill>
                  <a:srgbClr val="FF0000"/>
                </a:solidFill>
                <a:latin typeface="Times New Roman" panose="02020603050405020304" charset="0"/>
                <a:cs typeface="Times New Roman" panose="02020603050405020304" charset="0"/>
              </a:rPr>
              <a:t>T</a:t>
            </a:r>
          </a:p>
        </p:txBody>
      </p:sp>
      <p:sp>
        <p:nvSpPr>
          <p:cNvPr id="12" name="Text Box 11"/>
          <p:cNvSpPr txBox="1"/>
          <p:nvPr/>
        </p:nvSpPr>
        <p:spPr>
          <a:xfrm>
            <a:off x="9359265" y="5396230"/>
            <a:ext cx="973455" cy="645160"/>
          </a:xfrm>
          <a:prstGeom prst="rect">
            <a:avLst/>
          </a:prstGeom>
          <a:noFill/>
        </p:spPr>
        <p:txBody>
          <a:bodyPr wrap="square" rtlCol="0">
            <a:spAutoFit/>
          </a:bodyPr>
          <a:lstStyle/>
          <a:p>
            <a:r>
              <a:rPr lang="en-GB" altLang="en-US" sz="3600">
                <a:solidFill>
                  <a:srgbClr val="FF0000"/>
                </a:solidFill>
                <a:latin typeface="Times New Roman" panose="02020603050405020304" charset="0"/>
                <a:cs typeface="Times New Roman" panose="02020603050405020304" charset="0"/>
              </a:rPr>
              <a:t>F</a:t>
            </a:r>
          </a:p>
        </p:txBody>
      </p:sp>
      <p:sp>
        <p:nvSpPr>
          <p:cNvPr id="13" name="Rectangles 12"/>
          <p:cNvSpPr/>
          <p:nvPr/>
        </p:nvSpPr>
        <p:spPr>
          <a:xfrm>
            <a:off x="5374005" y="1825625"/>
            <a:ext cx="1233805" cy="5041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2400">
                <a:solidFill>
                  <a:srgbClr val="FF0000"/>
                </a:solidFill>
                <a:latin typeface="Times New Roman" panose="02020603050405020304" charset="0"/>
                <a:cs typeface="Times New Roman" panose="02020603050405020304" charset="0"/>
              </a:rPr>
              <a:t>beneath</a:t>
            </a:r>
          </a:p>
        </p:txBody>
      </p:sp>
      <p:sp>
        <p:nvSpPr>
          <p:cNvPr id="14" name="Rectangles 13"/>
          <p:cNvSpPr/>
          <p:nvPr/>
        </p:nvSpPr>
        <p:spPr>
          <a:xfrm>
            <a:off x="3757295" y="5455285"/>
            <a:ext cx="1406525" cy="5861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2400">
                <a:solidFill>
                  <a:srgbClr val="FF0000"/>
                </a:solidFill>
                <a:latin typeface="Times New Roman" panose="02020603050405020304" charset="0"/>
                <a:cs typeface="Times New Roman" panose="02020603050405020304" charset="0"/>
              </a:rPr>
              <a:t>not only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ppt_y</p:attrName>
                                        </p:attrNameLst>
                                      </p:cBhvr>
                                      <p:tavLst>
                                        <p:tav tm="0">
                                          <p:val>
                                            <p:strVal val="#ppt_y+#ppt_h*1.125000"/>
                                          </p:val>
                                        </p:tav>
                                        <p:tav tm="100000">
                                          <p:val>
                                            <p:strVal val="#ppt_y"/>
                                          </p:val>
                                        </p:tav>
                                      </p:tavLst>
                                    </p:anim>
                                    <p:animEffect transition="in" filter="wipe(up)">
                                      <p:cBhvr>
                                        <p:cTn id="22" dur="500"/>
                                        <p:tgtEl>
                                          <p:spTgt spid="7"/>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p:tgtEl>
                                          <p:spTgt spid="11"/>
                                        </p:tgtEl>
                                        <p:attrNameLst>
                                          <p:attrName>ppt_y</p:attrName>
                                        </p:attrNameLst>
                                      </p:cBhvr>
                                      <p:tavLst>
                                        <p:tav tm="0">
                                          <p:val>
                                            <p:strVal val="#ppt_y+#ppt_h*1.125000"/>
                                          </p:val>
                                        </p:tav>
                                        <p:tav tm="100000">
                                          <p:val>
                                            <p:strVal val="#ppt_y"/>
                                          </p:val>
                                        </p:tav>
                                      </p:tavLst>
                                    </p:anim>
                                    <p:animEffect transition="in" filter="wipe(up)">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p:tgtEl>
                                          <p:spTgt spid="12"/>
                                        </p:tgtEl>
                                        <p:attrNameLst>
                                          <p:attrName>ppt_y</p:attrName>
                                        </p:attrNameLst>
                                      </p:cBhvr>
                                      <p:tavLst>
                                        <p:tav tm="0">
                                          <p:val>
                                            <p:strVal val="#ppt_y+#ppt_h*1.125000"/>
                                          </p:val>
                                        </p:tav>
                                        <p:tav tm="100000">
                                          <p:val>
                                            <p:strVal val="#ppt_y"/>
                                          </p:val>
                                        </p:tav>
                                      </p:tavLst>
                                    </p:anim>
                                    <p:animEffect transition="in" filter="wipe(up)">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animBg="1"/>
      <p:bldP spid="13" grpId="1" animBg="1"/>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965" y="13970"/>
            <a:ext cx="10515600" cy="1325563"/>
          </a:xfrm>
        </p:spPr>
        <p:txBody>
          <a:bodyPr/>
          <a:lstStyle/>
          <a:p>
            <a:r>
              <a:rPr lang="en-GB" altLang="en-US" sz="3600">
                <a:solidFill>
                  <a:srgbClr val="FF0000"/>
                </a:solidFill>
              </a:rPr>
              <a:t>IV. SPEAKING</a:t>
            </a:r>
          </a:p>
        </p:txBody>
      </p:sp>
      <p:sp>
        <p:nvSpPr>
          <p:cNvPr id="5" name="Rectangles 4"/>
          <p:cNvSpPr/>
          <p:nvPr/>
        </p:nvSpPr>
        <p:spPr>
          <a:xfrm>
            <a:off x="3338195" y="253365"/>
            <a:ext cx="7913370" cy="8464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a:solidFill>
                  <a:srgbClr val="FF0000"/>
                </a:solidFill>
              </a:rPr>
              <a:t>ACT 1. WORK IN GROUPS AND DISCUSS THE SOLUTION TO WATER POLLUTION.</a:t>
            </a:r>
          </a:p>
        </p:txBody>
      </p:sp>
      <p:sp>
        <p:nvSpPr>
          <p:cNvPr id="7" name="Rounded Rectangle 6"/>
          <p:cNvSpPr/>
          <p:nvPr/>
        </p:nvSpPr>
        <p:spPr>
          <a:xfrm>
            <a:off x="4592955" y="3128010"/>
            <a:ext cx="3197225" cy="1504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a:t>SOLUTIONS TO WATER POLLUTIONS</a:t>
            </a:r>
          </a:p>
        </p:txBody>
      </p:sp>
      <p:pic>
        <p:nvPicPr>
          <p:cNvPr id="8" name="Content Placeholder 7" descr="cam su dung thuoc tru sau"/>
          <p:cNvPicPr>
            <a:picLocks noGrp="1" noChangeAspect="1"/>
          </p:cNvPicPr>
          <p:nvPr>
            <p:ph sz="half" idx="1"/>
          </p:nvPr>
        </p:nvPicPr>
        <p:blipFill>
          <a:blip r:embed="rId3"/>
          <a:stretch>
            <a:fillRect/>
          </a:stretch>
        </p:blipFill>
        <p:spPr>
          <a:xfrm>
            <a:off x="401955" y="1616710"/>
            <a:ext cx="3107055" cy="1638300"/>
          </a:xfrm>
          <a:prstGeom prst="rect">
            <a:avLst/>
          </a:prstGeom>
        </p:spPr>
      </p:pic>
      <p:pic>
        <p:nvPicPr>
          <p:cNvPr id="9" name="Content Placeholder 8" descr="thu om dau tran"/>
          <p:cNvPicPr>
            <a:picLocks noGrp="1" noChangeAspect="1"/>
          </p:cNvPicPr>
          <p:nvPr>
            <p:ph sz="half" idx="2"/>
          </p:nvPr>
        </p:nvPicPr>
        <p:blipFill>
          <a:blip r:embed="rId4"/>
          <a:stretch>
            <a:fillRect/>
          </a:stretch>
        </p:blipFill>
        <p:spPr>
          <a:xfrm>
            <a:off x="8587740" y="3957320"/>
            <a:ext cx="3404235" cy="2141855"/>
          </a:xfrm>
          <a:prstGeom prst="rect">
            <a:avLst/>
          </a:prstGeom>
        </p:spPr>
      </p:pic>
      <p:pic>
        <p:nvPicPr>
          <p:cNvPr id="10" name="Picture 9" descr="xu li nuoc thai"/>
          <p:cNvPicPr>
            <a:picLocks noChangeAspect="1"/>
          </p:cNvPicPr>
          <p:nvPr/>
        </p:nvPicPr>
        <p:blipFill>
          <a:blip r:embed="rId5"/>
          <a:stretch>
            <a:fillRect/>
          </a:stretch>
        </p:blipFill>
        <p:spPr>
          <a:xfrm>
            <a:off x="401955" y="3915410"/>
            <a:ext cx="3107055" cy="2226310"/>
          </a:xfrm>
          <a:prstGeom prst="rect">
            <a:avLst/>
          </a:prstGeom>
        </p:spPr>
      </p:pic>
      <p:pic>
        <p:nvPicPr>
          <p:cNvPr id="11" name="Picture 10" descr="trong cay"/>
          <p:cNvPicPr>
            <a:picLocks noChangeAspect="1"/>
          </p:cNvPicPr>
          <p:nvPr/>
        </p:nvPicPr>
        <p:blipFill>
          <a:blip r:embed="rId6"/>
          <a:stretch>
            <a:fillRect/>
          </a:stretch>
        </p:blipFill>
        <p:spPr>
          <a:xfrm>
            <a:off x="8613775" y="1403985"/>
            <a:ext cx="3352165" cy="1724025"/>
          </a:xfrm>
          <a:prstGeom prst="rect">
            <a:avLst/>
          </a:prstGeom>
        </p:spPr>
      </p:pic>
      <p:pic>
        <p:nvPicPr>
          <p:cNvPr id="12" name="Picture 11" descr="gom rac o bai bien"/>
          <p:cNvPicPr>
            <a:picLocks noChangeAspect="1"/>
          </p:cNvPicPr>
          <p:nvPr/>
        </p:nvPicPr>
        <p:blipFill>
          <a:blip r:embed="rId7"/>
          <a:stretch>
            <a:fillRect/>
          </a:stretch>
        </p:blipFill>
        <p:spPr>
          <a:xfrm>
            <a:off x="4222750" y="4596130"/>
            <a:ext cx="3746500" cy="1743075"/>
          </a:xfrm>
          <a:prstGeom prst="rect">
            <a:avLst/>
          </a:prstGeom>
        </p:spPr>
      </p:pic>
      <p:pic>
        <p:nvPicPr>
          <p:cNvPr id="3" name="Picture 2" descr="may-loc-nuoc-ro-loai-nao-tot-nhat-"/>
          <p:cNvPicPr>
            <a:picLocks noChangeAspect="1"/>
          </p:cNvPicPr>
          <p:nvPr/>
        </p:nvPicPr>
        <p:blipFill>
          <a:blip r:embed="rId8"/>
          <a:stretch>
            <a:fillRect/>
          </a:stretch>
        </p:blipFill>
        <p:spPr>
          <a:xfrm>
            <a:off x="4043680" y="962660"/>
            <a:ext cx="3900805" cy="1666875"/>
          </a:xfrm>
          <a:prstGeom prst="rect">
            <a:avLst/>
          </a:prstGeom>
        </p:spPr>
      </p:pic>
      <p:sp>
        <p:nvSpPr>
          <p:cNvPr id="4" name="Text Box 3"/>
          <p:cNvSpPr txBox="1"/>
          <p:nvPr/>
        </p:nvSpPr>
        <p:spPr>
          <a:xfrm>
            <a:off x="41275" y="3255010"/>
            <a:ext cx="3829050" cy="829945"/>
          </a:xfrm>
          <a:prstGeom prst="rect">
            <a:avLst/>
          </a:prstGeom>
          <a:noFill/>
        </p:spPr>
        <p:txBody>
          <a:bodyPr wrap="square" rtlCol="0">
            <a:spAutoFit/>
          </a:bodyPr>
          <a:lstStyle/>
          <a:p>
            <a:r>
              <a:rPr lang="en-GB" altLang="en-US" sz="2400">
                <a:solidFill>
                  <a:srgbClr val="FF0000"/>
                </a:solidFill>
                <a:latin typeface="Times New Roman" panose="02020603050405020304" charset="0"/>
                <a:cs typeface="Times New Roman" panose="02020603050405020304" charset="0"/>
              </a:rPr>
              <a:t>ban using pesticide and hebicides</a:t>
            </a:r>
          </a:p>
        </p:txBody>
      </p:sp>
      <p:sp>
        <p:nvSpPr>
          <p:cNvPr id="6" name="Text Box 5"/>
          <p:cNvSpPr txBox="1"/>
          <p:nvPr/>
        </p:nvSpPr>
        <p:spPr>
          <a:xfrm>
            <a:off x="497840" y="6339205"/>
            <a:ext cx="3545840" cy="429895"/>
          </a:xfrm>
          <a:prstGeom prst="rect">
            <a:avLst/>
          </a:prstGeom>
          <a:noFill/>
        </p:spPr>
        <p:txBody>
          <a:bodyPr wrap="square" rtlCol="0">
            <a:spAutoFit/>
          </a:bodyPr>
          <a:lstStyle/>
          <a:p>
            <a:r>
              <a:rPr lang="en-GB" altLang="en-US" sz="2200">
                <a:solidFill>
                  <a:srgbClr val="FF0000"/>
                </a:solidFill>
                <a:latin typeface="Times New Roman" panose="02020603050405020304" charset="0"/>
                <a:cs typeface="Times New Roman" panose="02020603050405020304" charset="0"/>
              </a:rPr>
              <a:t>treated waste water system </a:t>
            </a:r>
          </a:p>
        </p:txBody>
      </p:sp>
      <p:sp>
        <p:nvSpPr>
          <p:cNvPr id="13" name="Text Box 12"/>
          <p:cNvSpPr txBox="1"/>
          <p:nvPr/>
        </p:nvSpPr>
        <p:spPr>
          <a:xfrm>
            <a:off x="4584700" y="2767330"/>
            <a:ext cx="2729865" cy="460375"/>
          </a:xfrm>
          <a:prstGeom prst="rect">
            <a:avLst/>
          </a:prstGeom>
          <a:noFill/>
        </p:spPr>
        <p:txBody>
          <a:bodyPr wrap="square" rtlCol="0">
            <a:spAutoFit/>
          </a:bodyPr>
          <a:lstStyle/>
          <a:p>
            <a:r>
              <a:rPr lang="en-GB" altLang="en-US" sz="2400">
                <a:solidFill>
                  <a:srgbClr val="FF0000"/>
                </a:solidFill>
                <a:latin typeface="Times New Roman" panose="02020603050405020304" charset="0"/>
                <a:cs typeface="Times New Roman" panose="02020603050405020304" charset="0"/>
              </a:rPr>
              <a:t>Using purifier</a:t>
            </a:r>
          </a:p>
        </p:txBody>
      </p:sp>
      <p:sp>
        <p:nvSpPr>
          <p:cNvPr id="14" name="Text Box 13"/>
          <p:cNvSpPr txBox="1"/>
          <p:nvPr/>
        </p:nvSpPr>
        <p:spPr>
          <a:xfrm>
            <a:off x="8825865" y="3162300"/>
            <a:ext cx="3056890" cy="398780"/>
          </a:xfrm>
          <a:prstGeom prst="rect">
            <a:avLst/>
          </a:prstGeom>
          <a:noFill/>
        </p:spPr>
        <p:txBody>
          <a:bodyPr wrap="square" rtlCol="0">
            <a:spAutoFit/>
          </a:bodyPr>
          <a:lstStyle/>
          <a:p>
            <a:r>
              <a:rPr lang="en-GB" altLang="en-US" sz="2000">
                <a:solidFill>
                  <a:srgbClr val="FF0000"/>
                </a:solidFill>
                <a:latin typeface="Times New Roman" panose="02020603050405020304" charset="0"/>
                <a:cs typeface="Times New Roman" panose="02020603050405020304" charset="0"/>
              </a:rPr>
              <a:t>Plant more trees</a:t>
            </a:r>
          </a:p>
        </p:txBody>
      </p:sp>
      <p:sp>
        <p:nvSpPr>
          <p:cNvPr id="15" name="Text Box 14"/>
          <p:cNvSpPr txBox="1"/>
          <p:nvPr/>
        </p:nvSpPr>
        <p:spPr>
          <a:xfrm>
            <a:off x="9032240" y="6235700"/>
            <a:ext cx="2953385" cy="429895"/>
          </a:xfrm>
          <a:prstGeom prst="rect">
            <a:avLst/>
          </a:prstGeom>
          <a:noFill/>
        </p:spPr>
        <p:txBody>
          <a:bodyPr wrap="square" rtlCol="0">
            <a:spAutoFit/>
          </a:bodyPr>
          <a:lstStyle/>
          <a:p>
            <a:r>
              <a:rPr lang="en-GB" altLang="en-US" sz="2200">
                <a:solidFill>
                  <a:srgbClr val="FF0000"/>
                </a:solidFill>
                <a:latin typeface="Times New Roman" panose="02020603050405020304" charset="0"/>
                <a:cs typeface="Times New Roman" panose="02020603050405020304" charset="0"/>
              </a:rPr>
              <a:t>Collect oil spills</a:t>
            </a:r>
          </a:p>
        </p:txBody>
      </p:sp>
      <p:sp>
        <p:nvSpPr>
          <p:cNvPr id="16" name="Text Box 15"/>
          <p:cNvSpPr txBox="1"/>
          <p:nvPr/>
        </p:nvSpPr>
        <p:spPr>
          <a:xfrm>
            <a:off x="4412615" y="6339205"/>
            <a:ext cx="3880485" cy="429895"/>
          </a:xfrm>
          <a:prstGeom prst="rect">
            <a:avLst/>
          </a:prstGeom>
          <a:noFill/>
        </p:spPr>
        <p:txBody>
          <a:bodyPr wrap="square" rtlCol="0">
            <a:spAutoFit/>
          </a:bodyPr>
          <a:lstStyle/>
          <a:p>
            <a:r>
              <a:rPr lang="en-GB" altLang="en-US" sz="2200">
                <a:solidFill>
                  <a:srgbClr val="FF0000"/>
                </a:solidFill>
                <a:latin typeface="Times New Roman" panose="02020603050405020304" charset="0"/>
                <a:cs typeface="Times New Roman" panose="02020603050405020304" charset="0"/>
              </a:rPr>
              <a:t>Collect trash along the beach</a:t>
            </a:r>
          </a:p>
        </p:txBody>
      </p:sp>
      <p:sp>
        <p:nvSpPr>
          <p:cNvPr id="17" name="Action Button: Movie 16">
            <a:hlinkClick r:id="rId9" action="ppaction://hlinkfile"/>
          </p:cNvPr>
          <p:cNvSpPr/>
          <p:nvPr/>
        </p:nvSpPr>
        <p:spPr>
          <a:xfrm>
            <a:off x="11251565" y="253365"/>
            <a:ext cx="853440" cy="628650"/>
          </a:xfrm>
          <a:prstGeom prst="actionButtonMovi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p:tgtEl>
                                          <p:spTgt spid="4"/>
                                        </p:tgtEl>
                                        <p:attrNameLst>
                                          <p:attrName>ppt_y</p:attrName>
                                        </p:attrNameLst>
                                      </p:cBhvr>
                                      <p:tavLst>
                                        <p:tav tm="0">
                                          <p:val>
                                            <p:strVal val="#ppt_y+#ppt_h*1.125000"/>
                                          </p:val>
                                        </p:tav>
                                        <p:tav tm="100000">
                                          <p:val>
                                            <p:strVal val="#ppt_y"/>
                                          </p:val>
                                        </p:tav>
                                      </p:tavLst>
                                    </p:anim>
                                    <p:animEffect transition="in" filter="wipe(up)">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p:tgtEl>
                                          <p:spTgt spid="6"/>
                                        </p:tgtEl>
                                        <p:attrNameLst>
                                          <p:attrName>ppt_y</p:attrName>
                                        </p:attrNameLst>
                                      </p:cBhvr>
                                      <p:tavLst>
                                        <p:tav tm="0">
                                          <p:val>
                                            <p:strVal val="#ppt_y+#ppt_h*1.125000"/>
                                          </p:val>
                                        </p:tav>
                                        <p:tav tm="100000">
                                          <p:val>
                                            <p:strVal val="#ppt_y"/>
                                          </p:val>
                                        </p:tav>
                                      </p:tavLst>
                                    </p:anim>
                                    <p:animEffect transition="in" filter="wipe(up)">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p:tgtEl>
                                          <p:spTgt spid="16"/>
                                        </p:tgtEl>
                                        <p:attrNameLst>
                                          <p:attrName>ppt_y</p:attrName>
                                        </p:attrNameLst>
                                      </p:cBhvr>
                                      <p:tavLst>
                                        <p:tav tm="0">
                                          <p:val>
                                            <p:strVal val="#ppt_y+#ppt_h*1.125000"/>
                                          </p:val>
                                        </p:tav>
                                        <p:tav tm="100000">
                                          <p:val>
                                            <p:strVal val="#ppt_y"/>
                                          </p:val>
                                        </p:tav>
                                      </p:tavLst>
                                    </p:anim>
                                    <p:animEffect transition="in" filter="wipe(up)">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p:tgtEl>
                                          <p:spTgt spid="15"/>
                                        </p:tgtEl>
                                        <p:attrNameLst>
                                          <p:attrName>ppt_y</p:attrName>
                                        </p:attrNameLst>
                                      </p:cBhvr>
                                      <p:tavLst>
                                        <p:tav tm="0">
                                          <p:val>
                                            <p:strVal val="#ppt_y+#ppt_h*1.125000"/>
                                          </p:val>
                                        </p:tav>
                                        <p:tav tm="100000">
                                          <p:val>
                                            <p:strVal val="#ppt_y"/>
                                          </p:val>
                                        </p:tav>
                                      </p:tavLst>
                                    </p:anim>
                                    <p:animEffect transition="in" filter="wipe(up)">
                                      <p:cBhvr>
                                        <p:cTn id="80" dur="5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p:tgtEl>
                                          <p:spTgt spid="14"/>
                                        </p:tgtEl>
                                        <p:attrNameLst>
                                          <p:attrName>ppt_y</p:attrName>
                                        </p:attrNameLst>
                                      </p:cBhvr>
                                      <p:tavLst>
                                        <p:tav tm="0">
                                          <p:val>
                                            <p:strVal val="#ppt_y+#ppt_h*1.125000"/>
                                          </p:val>
                                        </p:tav>
                                        <p:tav tm="100000">
                                          <p:val>
                                            <p:strVal val="#ppt_y"/>
                                          </p:val>
                                        </p:tav>
                                      </p:tavLst>
                                    </p:anim>
                                    <p:animEffect transition="in" filter="wipe(up)">
                                      <p:cBhvr>
                                        <p:cTn id="86" dur="500"/>
                                        <p:tgtEl>
                                          <p:spTgt spid="14"/>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p:tgtEl>
                                          <p:spTgt spid="13"/>
                                        </p:tgtEl>
                                        <p:attrNameLst>
                                          <p:attrName>ppt_y</p:attrName>
                                        </p:attrNameLst>
                                      </p:cBhvr>
                                      <p:tavLst>
                                        <p:tav tm="0">
                                          <p:val>
                                            <p:strVal val="#ppt_y+#ppt_h*1.125000"/>
                                          </p:val>
                                        </p:tav>
                                        <p:tav tm="100000">
                                          <p:val>
                                            <p:strVal val="#ppt_y"/>
                                          </p:val>
                                        </p:tav>
                                      </p:tavLst>
                                    </p:anim>
                                    <p:animEffect transition="in" filter="wipe(up)">
                                      <p:cBhvr>
                                        <p:cTn id="9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ldLvl="0" animBg="1"/>
      <p:bldP spid="5" grpId="1" animBg="1"/>
      <p:bldP spid="7" grpId="0" bldLvl="0" animBg="1"/>
      <p:bldP spid="7" grpId="1" animBg="1"/>
      <p:bldP spid="4" grpId="0"/>
      <p:bldP spid="4" grpId="1"/>
      <p:bldP spid="6" grpId="0"/>
      <p:bldP spid="6" grpId="1"/>
      <p:bldP spid="13" grpId="0"/>
      <p:bldP spid="13" grpId="1"/>
      <p:bldP spid="14" grpId="0"/>
      <p:bldP spid="14" grpId="1"/>
      <p:bldP spid="15" grpId="0"/>
      <p:bldP spid="15" grpId="1"/>
      <p:bldP spid="16" grpId="0"/>
      <p:bldP spid="16"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965" y="13970"/>
            <a:ext cx="10515600" cy="1325563"/>
          </a:xfrm>
        </p:spPr>
        <p:txBody>
          <a:bodyPr/>
          <a:lstStyle/>
          <a:p>
            <a:r>
              <a:rPr lang="en-GB" altLang="en-US" sz="3600">
                <a:solidFill>
                  <a:srgbClr val="FF0000"/>
                </a:solidFill>
              </a:rPr>
              <a:t>SPEAKING</a:t>
            </a:r>
          </a:p>
        </p:txBody>
      </p:sp>
      <p:sp>
        <p:nvSpPr>
          <p:cNvPr id="3" name="Content Placeholder 2"/>
          <p:cNvSpPr>
            <a:spLocks noGrp="1"/>
          </p:cNvSpPr>
          <p:nvPr>
            <p:ph sz="half" idx="1"/>
          </p:nvPr>
        </p:nvSpPr>
        <p:spPr/>
        <p:txBody>
          <a:bodyPr/>
          <a:lstStyle/>
          <a:p>
            <a:endParaRPr lang="en-GB" altLang="en-US"/>
          </a:p>
        </p:txBody>
      </p:sp>
      <p:sp>
        <p:nvSpPr>
          <p:cNvPr id="4" name="Content Placeholder 3"/>
          <p:cNvSpPr>
            <a:spLocks noGrp="1"/>
          </p:cNvSpPr>
          <p:nvPr>
            <p:ph sz="half" idx="2"/>
          </p:nvPr>
        </p:nvSpPr>
        <p:spPr/>
        <p:txBody>
          <a:bodyPr/>
          <a:lstStyle/>
          <a:p>
            <a:endParaRPr lang="en-GB" altLang="en-US"/>
          </a:p>
        </p:txBody>
      </p:sp>
      <p:sp>
        <p:nvSpPr>
          <p:cNvPr id="6" name="Rectangles 5"/>
          <p:cNvSpPr/>
          <p:nvPr/>
        </p:nvSpPr>
        <p:spPr>
          <a:xfrm>
            <a:off x="532130" y="979170"/>
            <a:ext cx="7913370" cy="8464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a:solidFill>
                  <a:srgbClr val="FF0000"/>
                </a:solidFill>
              </a:rPr>
              <a:t>ACT 2. COMPLETE THE DIAGRAM OF WATER POLLUTION.</a:t>
            </a:r>
          </a:p>
        </p:txBody>
      </p:sp>
      <p:pic>
        <p:nvPicPr>
          <p:cNvPr id="7" name="Picture 6" descr="frame_circle_4"/>
          <p:cNvPicPr>
            <a:picLocks noChangeAspect="1"/>
          </p:cNvPicPr>
          <p:nvPr/>
        </p:nvPicPr>
        <p:blipFill>
          <a:blip r:embed="rId2"/>
          <a:stretch>
            <a:fillRect/>
          </a:stretch>
        </p:blipFill>
        <p:spPr>
          <a:xfrm>
            <a:off x="7349490" y="3609975"/>
            <a:ext cx="4920615" cy="2407285"/>
          </a:xfrm>
          <a:prstGeom prst="rect">
            <a:avLst/>
          </a:prstGeom>
        </p:spPr>
      </p:pic>
      <p:pic>
        <p:nvPicPr>
          <p:cNvPr id="8" name="Picture 7" descr="frame_circle_1"/>
          <p:cNvPicPr>
            <a:picLocks noChangeAspect="1"/>
          </p:cNvPicPr>
          <p:nvPr/>
        </p:nvPicPr>
        <p:blipFill>
          <a:blip r:embed="rId3"/>
          <a:stretch>
            <a:fillRect/>
          </a:stretch>
        </p:blipFill>
        <p:spPr>
          <a:xfrm>
            <a:off x="4166870" y="4629150"/>
            <a:ext cx="3495675" cy="2247265"/>
          </a:xfrm>
          <a:prstGeom prst="rect">
            <a:avLst/>
          </a:prstGeom>
        </p:spPr>
      </p:pic>
      <p:pic>
        <p:nvPicPr>
          <p:cNvPr id="9" name="Picture 8" descr="frame_circle_2"/>
          <p:cNvPicPr>
            <a:picLocks noChangeAspect="1"/>
          </p:cNvPicPr>
          <p:nvPr/>
        </p:nvPicPr>
        <p:blipFill>
          <a:blip r:embed="rId4"/>
          <a:stretch>
            <a:fillRect/>
          </a:stretch>
        </p:blipFill>
        <p:spPr>
          <a:xfrm>
            <a:off x="4122420" y="2146300"/>
            <a:ext cx="3540125" cy="1440815"/>
          </a:xfrm>
          <a:prstGeom prst="rect">
            <a:avLst/>
          </a:prstGeom>
        </p:spPr>
      </p:pic>
      <p:pic>
        <p:nvPicPr>
          <p:cNvPr id="10" name="Picture 9" descr="frame_circle_3"/>
          <p:cNvPicPr>
            <a:picLocks noChangeAspect="1"/>
          </p:cNvPicPr>
          <p:nvPr/>
        </p:nvPicPr>
        <p:blipFill>
          <a:blip r:embed="rId5"/>
          <a:stretch>
            <a:fillRect/>
          </a:stretch>
        </p:blipFill>
        <p:spPr>
          <a:xfrm>
            <a:off x="359410" y="3380105"/>
            <a:ext cx="3917950" cy="2583180"/>
          </a:xfrm>
          <a:prstGeom prst="rect">
            <a:avLst/>
          </a:prstGeom>
        </p:spPr>
      </p:pic>
      <p:sp>
        <p:nvSpPr>
          <p:cNvPr id="11" name="Text Box 10"/>
          <p:cNvSpPr txBox="1"/>
          <p:nvPr/>
        </p:nvSpPr>
        <p:spPr>
          <a:xfrm>
            <a:off x="4529455" y="2388235"/>
            <a:ext cx="3495675" cy="891540"/>
          </a:xfrm>
          <a:prstGeom prst="rect">
            <a:avLst/>
          </a:prstGeom>
          <a:noFill/>
        </p:spPr>
        <p:txBody>
          <a:bodyPr wrap="square" rtlCol="0">
            <a:spAutoFit/>
          </a:bodyPr>
          <a:lstStyle/>
          <a:p>
            <a:r>
              <a:rPr lang="en-GB" altLang="en-US" sz="2800">
                <a:solidFill>
                  <a:srgbClr val="FFFF00"/>
                </a:solidFill>
              </a:rPr>
              <a:t>WATER POLLUTION: </a:t>
            </a:r>
          </a:p>
          <a:p>
            <a:r>
              <a:rPr lang="en-GB" altLang="en-US" sz="2400">
                <a:solidFill>
                  <a:srgbClr val="FFFF00"/>
                </a:solidFill>
              </a:rPr>
              <a:t>Definition:________</a:t>
            </a:r>
            <a:r>
              <a:rPr lang="en-GB" altLang="en-US" sz="2400">
                <a:gradFill>
                  <a:gsLst>
                    <a:gs pos="0">
                      <a:srgbClr val="7B32B2"/>
                    </a:gs>
                    <a:gs pos="100000">
                      <a:srgbClr val="401A5D"/>
                    </a:gs>
                  </a:gsLst>
                  <a:lin scaled="0"/>
                </a:gradFill>
              </a:rPr>
              <a:t>___</a:t>
            </a:r>
          </a:p>
        </p:txBody>
      </p:sp>
      <p:sp>
        <p:nvSpPr>
          <p:cNvPr id="12" name="Text Box 11"/>
          <p:cNvSpPr txBox="1"/>
          <p:nvPr/>
        </p:nvSpPr>
        <p:spPr>
          <a:xfrm>
            <a:off x="838200" y="3887470"/>
            <a:ext cx="3259455" cy="1568450"/>
          </a:xfrm>
          <a:prstGeom prst="rect">
            <a:avLst/>
          </a:prstGeom>
          <a:noFill/>
        </p:spPr>
        <p:txBody>
          <a:bodyPr wrap="square" rtlCol="0">
            <a:spAutoFit/>
          </a:bodyPr>
          <a:lstStyle/>
          <a:p>
            <a:r>
              <a:rPr lang="en-GB" altLang="en-US" sz="2400" b="1">
                <a:latin typeface="Times New Roman" panose="02020603050405020304" charset="0"/>
                <a:cs typeface="Times New Roman" panose="02020603050405020304" charset="0"/>
              </a:rPr>
              <a:t>CAUSES</a:t>
            </a:r>
            <a:endParaRPr lang="en-GB" altLang="en-US" sz="2400">
              <a:latin typeface="Times New Roman" panose="02020603050405020304" charset="0"/>
              <a:cs typeface="Times New Roman" panose="02020603050405020304" charset="0"/>
            </a:endParaRPr>
          </a:p>
          <a:p>
            <a:r>
              <a:rPr lang="en-GB" altLang="en-US" sz="2400">
                <a:latin typeface="Times New Roman" panose="02020603050405020304" charset="0"/>
                <a:cs typeface="Times New Roman" panose="02020603050405020304" charset="0"/>
              </a:rPr>
              <a:t>- Point source pollutants</a:t>
            </a:r>
          </a:p>
          <a:p>
            <a:r>
              <a:rPr lang="en-GB" altLang="en-US" sz="2400">
                <a:latin typeface="Times New Roman" panose="02020603050405020304" charset="0"/>
                <a:cs typeface="Times New Roman" panose="02020603050405020304" charset="0"/>
              </a:rPr>
              <a:t>- Non-point source pollutants</a:t>
            </a:r>
          </a:p>
        </p:txBody>
      </p:sp>
      <p:sp>
        <p:nvSpPr>
          <p:cNvPr id="14" name="Text Box 13"/>
          <p:cNvSpPr txBox="1"/>
          <p:nvPr/>
        </p:nvSpPr>
        <p:spPr>
          <a:xfrm>
            <a:off x="5311775" y="4629150"/>
            <a:ext cx="2350770" cy="1568450"/>
          </a:xfrm>
          <a:prstGeom prst="rect">
            <a:avLst/>
          </a:prstGeom>
          <a:noFill/>
        </p:spPr>
        <p:txBody>
          <a:bodyPr wrap="square" rtlCol="0">
            <a:spAutoFit/>
          </a:bodyPr>
          <a:lstStyle/>
          <a:p>
            <a:r>
              <a:rPr lang="en-GB" altLang="en-US" sz="2400" b="1">
                <a:latin typeface="Times New Roman" panose="02020603050405020304" charset="0"/>
                <a:cs typeface="Times New Roman" panose="02020603050405020304" charset="0"/>
              </a:rPr>
              <a:t>EFFECTS</a:t>
            </a:r>
          </a:p>
          <a:p>
            <a:r>
              <a:rPr lang="en-GB" altLang="en-US" sz="2400">
                <a:latin typeface="Times New Roman" panose="02020603050405020304" charset="0"/>
                <a:cs typeface="Times New Roman" panose="02020603050405020304" charset="0"/>
              </a:rPr>
              <a:t>- Humans:__</a:t>
            </a:r>
          </a:p>
          <a:p>
            <a:r>
              <a:rPr lang="en-GB" altLang="en-US" sz="2400">
                <a:latin typeface="Times New Roman" panose="02020603050405020304" charset="0"/>
                <a:cs typeface="Times New Roman" panose="02020603050405020304" charset="0"/>
              </a:rPr>
              <a:t>- Animals:___</a:t>
            </a:r>
          </a:p>
          <a:p>
            <a:r>
              <a:rPr lang="en-GB" altLang="en-US" sz="2400">
                <a:latin typeface="Times New Roman" panose="02020603050405020304" charset="0"/>
                <a:cs typeface="Times New Roman" panose="02020603050405020304" charset="0"/>
              </a:rPr>
              <a:t>- Plants:____</a:t>
            </a:r>
          </a:p>
        </p:txBody>
      </p:sp>
      <p:sp>
        <p:nvSpPr>
          <p:cNvPr id="15" name="Text Box 14"/>
          <p:cNvSpPr txBox="1"/>
          <p:nvPr/>
        </p:nvSpPr>
        <p:spPr>
          <a:xfrm>
            <a:off x="8768080" y="4029710"/>
            <a:ext cx="2685415" cy="1568450"/>
          </a:xfrm>
          <a:prstGeom prst="rect">
            <a:avLst/>
          </a:prstGeom>
          <a:noFill/>
        </p:spPr>
        <p:txBody>
          <a:bodyPr wrap="square" rtlCol="0">
            <a:spAutoFit/>
          </a:bodyPr>
          <a:lstStyle/>
          <a:p>
            <a:r>
              <a:rPr lang="en-GB" altLang="en-US" sz="2400">
                <a:latin typeface="Times New Roman" panose="02020603050405020304" charset="0"/>
                <a:cs typeface="Times New Roman" panose="02020603050405020304" charset="0"/>
              </a:rPr>
              <a:t>SOLUTIONS:</a:t>
            </a:r>
          </a:p>
          <a:p>
            <a:r>
              <a:rPr lang="en-GB" altLang="en-US" sz="2400">
                <a:latin typeface="Times New Roman" panose="02020603050405020304" charset="0"/>
                <a:cs typeface="Times New Roman" panose="02020603050405020304" charset="0"/>
              </a:rPr>
              <a:t>-________</a:t>
            </a:r>
          </a:p>
          <a:p>
            <a:r>
              <a:rPr lang="en-GB" altLang="en-US" sz="2400">
                <a:latin typeface="Times New Roman" panose="02020603050405020304" charset="0"/>
                <a:cs typeface="Times New Roman" panose="02020603050405020304" charset="0"/>
              </a:rPr>
              <a:t>-_____</a:t>
            </a:r>
          </a:p>
          <a:p>
            <a:r>
              <a:rPr lang="en-GB" altLang="en-US" sz="2400">
                <a:latin typeface="Times New Roman" panose="02020603050405020304" charset="0"/>
                <a:cs typeface="Times New Roman" panose="02020603050405020304" charset="0"/>
              </a:rPr>
              <a:t>-_____</a:t>
            </a:r>
          </a:p>
        </p:txBody>
      </p:sp>
      <p:sp>
        <p:nvSpPr>
          <p:cNvPr id="16" name="Left Arrow 15"/>
          <p:cNvSpPr/>
          <p:nvPr/>
        </p:nvSpPr>
        <p:spPr>
          <a:xfrm rot="20100000">
            <a:off x="3572510" y="3122295"/>
            <a:ext cx="752475" cy="344805"/>
          </a:xfrm>
          <a:prstGeom prst="lef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tLang="en-US">
              <a:solidFill>
                <a:srgbClr val="FF0000"/>
              </a:solidFill>
            </a:endParaRPr>
          </a:p>
        </p:txBody>
      </p:sp>
      <p:sp>
        <p:nvSpPr>
          <p:cNvPr id="17" name="Left Arrow 16"/>
          <p:cNvSpPr/>
          <p:nvPr/>
        </p:nvSpPr>
        <p:spPr>
          <a:xfrm rot="16380000">
            <a:off x="5568950" y="4041775"/>
            <a:ext cx="928370" cy="234950"/>
          </a:xfrm>
          <a:prstGeom prst="lef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tLang="en-US">
              <a:solidFill>
                <a:srgbClr val="FF0000"/>
              </a:solidFill>
            </a:endParaRPr>
          </a:p>
        </p:txBody>
      </p:sp>
      <p:sp>
        <p:nvSpPr>
          <p:cNvPr id="18" name="Left Arrow 17"/>
          <p:cNvSpPr/>
          <p:nvPr/>
        </p:nvSpPr>
        <p:spPr>
          <a:xfrm rot="13200000">
            <a:off x="7183755" y="3594100"/>
            <a:ext cx="1080135" cy="240030"/>
          </a:xfrm>
          <a:prstGeom prst="lef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diamond(in)">
                                      <p:cBhvr>
                                        <p:cTn id="6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4" grpId="0"/>
      <p:bldP spid="14" grpId="1"/>
      <p:bldP spid="15" grpId="0"/>
      <p:bldP spid="15" grpId="1"/>
      <p:bldP spid="16" grpId="0" animBg="1"/>
      <p:bldP spid="16" grpId="1" animBg="1"/>
      <p:bldP spid="17" grpId="0" bldLvl="0" animBg="1"/>
      <p:bldP spid="17" grpId="1" animBg="1"/>
      <p:bldP spid="18" grpId="0" bldLvl="0" animBg="1"/>
      <p:bldP spid="1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a:p>
        </p:txBody>
      </p:sp>
      <p:sp>
        <p:nvSpPr>
          <p:cNvPr id="3" name="Content Placeholder 2"/>
          <p:cNvSpPr>
            <a:spLocks noGrp="1"/>
          </p:cNvSpPr>
          <p:nvPr>
            <p:ph sz="half" idx="1"/>
          </p:nvPr>
        </p:nvSpPr>
        <p:spPr/>
        <p:txBody>
          <a:bodyPr/>
          <a:lstStyle/>
          <a:p>
            <a:endParaRPr lang="en-GB" altLang="en-US"/>
          </a:p>
        </p:txBody>
      </p:sp>
      <p:sp>
        <p:nvSpPr>
          <p:cNvPr id="4" name="Content Placeholder 3"/>
          <p:cNvSpPr>
            <a:spLocks noGrp="1"/>
          </p:cNvSpPr>
          <p:nvPr>
            <p:ph sz="half" idx="2"/>
          </p:nvPr>
        </p:nvSpPr>
        <p:spPr/>
        <p:txBody>
          <a:bodyPr/>
          <a:lstStyle/>
          <a:p>
            <a:endParaRPr lang="en-GB" altLang="en-US"/>
          </a:p>
        </p:txBody>
      </p:sp>
      <p:sp>
        <p:nvSpPr>
          <p:cNvPr id="5" name="Title 1"/>
          <p:cNvSpPr>
            <a:spLocks noGrp="1"/>
          </p:cNvSpPr>
          <p:nvPr/>
        </p:nvSpPr>
        <p:spPr>
          <a:xfrm>
            <a:off x="735965" y="139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600">
                <a:solidFill>
                  <a:srgbClr val="FF0000"/>
                </a:solidFill>
              </a:rPr>
              <a:t>SPEAKING</a:t>
            </a:r>
          </a:p>
        </p:txBody>
      </p:sp>
      <p:sp>
        <p:nvSpPr>
          <p:cNvPr id="6" name="Rectangles 5"/>
          <p:cNvSpPr/>
          <p:nvPr/>
        </p:nvSpPr>
        <p:spPr>
          <a:xfrm>
            <a:off x="735965" y="1122045"/>
            <a:ext cx="7913370" cy="8464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a:solidFill>
                  <a:srgbClr val="FF0000"/>
                </a:solidFill>
              </a:rPr>
              <a:t>ACT 3. MAKE A PRESENTATION ABOUT WATER POLLUTION.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a:p>
        </p:txBody>
      </p:sp>
      <p:sp>
        <p:nvSpPr>
          <p:cNvPr id="3" name="Content Placeholder 2"/>
          <p:cNvSpPr>
            <a:spLocks noGrp="1"/>
          </p:cNvSpPr>
          <p:nvPr>
            <p:ph sz="half" idx="1"/>
          </p:nvPr>
        </p:nvSpPr>
        <p:spPr/>
        <p:txBody>
          <a:bodyPr/>
          <a:lstStyle/>
          <a:p>
            <a:endParaRPr lang="en-GB" altLang="en-US"/>
          </a:p>
        </p:txBody>
      </p:sp>
      <p:sp>
        <p:nvSpPr>
          <p:cNvPr id="4" name="Content Placeholder 3"/>
          <p:cNvSpPr>
            <a:spLocks noGrp="1"/>
          </p:cNvSpPr>
          <p:nvPr>
            <p:ph sz="half" idx="2"/>
          </p:nvPr>
        </p:nvSpPr>
        <p:spPr/>
        <p:txBody>
          <a:bodyPr/>
          <a:lstStyle/>
          <a:p>
            <a:endParaRPr lang="en-GB" altLang="en-US"/>
          </a:p>
        </p:txBody>
      </p:sp>
      <p:sp>
        <p:nvSpPr>
          <p:cNvPr id="5" name="Oval 1"/>
          <p:cNvSpPr/>
          <p:nvPr/>
        </p:nvSpPr>
        <p:spPr>
          <a:xfrm>
            <a:off x="328295" y="39370"/>
            <a:ext cx="4667885" cy="2700655"/>
          </a:xfrm>
          <a:prstGeom prst="ellipse">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kern="100">
                <a:latin typeface="Times New Roman" panose="02020603050405020304"/>
                <a:ea typeface="SimSun" panose="02010600030101010101" pitchFamily="2" charset="-122"/>
                <a:cs typeface="Times New Roman" panose="02020603050405020304"/>
                <a:sym typeface="Times New Roman" panose="02020603050405020304"/>
              </a:rPr>
              <a:t>WATER POLUTION</a:t>
            </a:r>
          </a:p>
          <a:p>
            <a:pPr algn="ctr"/>
            <a:r>
              <a:rPr lang="en-US" altLang="zh-CN" sz="2000" b="1" kern="100">
                <a:latin typeface="Times New Roman" panose="02020603050405020304"/>
                <a:ea typeface="SimSun" panose="02010600030101010101" pitchFamily="2" charset="-122"/>
                <a:cs typeface="Times New Roman" panose="02020603050405020304"/>
                <a:sym typeface="Times New Roman" panose="02020603050405020304"/>
              </a:rPr>
              <a:t>Definition</a:t>
            </a:r>
            <a:r>
              <a:rPr lang="en-US" altLang="zh-CN" sz="2000" kern="100">
                <a:latin typeface="Times New Roman" panose="02020603050405020304"/>
                <a:ea typeface="SimSun" panose="02010600030101010101" pitchFamily="2" charset="-122"/>
                <a:cs typeface="Times New Roman" panose="02020603050405020304"/>
                <a:sym typeface="Times New Roman" panose="02020603050405020304"/>
              </a:rPr>
              <a:t>: the contamination of body water, such as lakes, rivers, oceans, and ground water</a:t>
            </a:r>
          </a:p>
        </p:txBody>
      </p:sp>
      <p:sp>
        <p:nvSpPr>
          <p:cNvPr id="6" name="Oval 2"/>
          <p:cNvSpPr/>
          <p:nvPr/>
        </p:nvSpPr>
        <p:spPr>
          <a:xfrm>
            <a:off x="328295" y="3180080"/>
            <a:ext cx="7065645" cy="3535680"/>
          </a:xfrm>
          <a:prstGeom prst="ellipse">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kern="100">
                <a:latin typeface="Times New Roman" panose="02020603050405020304"/>
                <a:ea typeface="SimSun" panose="02010600030101010101" pitchFamily="2" charset="-122"/>
                <a:cs typeface="Times New Roman" panose="02020603050405020304"/>
                <a:sym typeface="Times New Roman" panose="02020603050405020304"/>
              </a:rPr>
              <a:t>CAUSES</a:t>
            </a:r>
          </a:p>
          <a:p>
            <a:pPr marL="83185" indent="-83185" algn="l"/>
            <a:r>
              <a:rPr lang="en-US" altLang="zh-CN" sz="2400" b="1" kern="100">
                <a:latin typeface="Times New Roman" panose="02020603050405020304"/>
                <a:ea typeface="SimSun" panose="02010600030101010101" pitchFamily="2" charset="-122"/>
                <a:cs typeface="Times New Roman" panose="02020603050405020304"/>
                <a:sym typeface="Times New Roman" panose="02020603050405020304"/>
              </a:rPr>
              <a:t>- Point source pollutants: </a:t>
            </a:r>
          </a:p>
          <a:p>
            <a:pPr marL="83185" indent="-83185" algn="l"/>
            <a:r>
              <a:rPr lang="en-US" altLang="zh-CN" sz="2400" b="1" kern="100">
                <a:latin typeface="Times New Roman" panose="02020603050405020304"/>
                <a:ea typeface="SimSun" panose="02010600030101010101" pitchFamily="2" charset="-122"/>
                <a:cs typeface="Times New Roman" panose="02020603050405020304"/>
                <a:sym typeface="Times New Roman" panose="02020603050405020304"/>
              </a:rPr>
              <a:t>+</a:t>
            </a:r>
            <a:r>
              <a:rPr lang="en-US" altLang="zh-CN" sz="2400" kern="100">
                <a:latin typeface="Times New Roman" panose="02020603050405020304"/>
                <a:ea typeface="SimSun" panose="02010600030101010101" pitchFamily="2" charset="-122"/>
                <a:cs typeface="Times New Roman" panose="02020603050405020304"/>
                <a:sym typeface="Times New Roman" panose="02020603050405020304"/>
              </a:rPr>
              <a:t> Factories dump waste into lakes, river.</a:t>
            </a:r>
          </a:p>
          <a:p>
            <a:pPr algn="l"/>
            <a:r>
              <a:rPr lang="en-US" altLang="zh-CN" sz="2400" kern="100">
                <a:latin typeface="Times New Roman" panose="02020603050405020304"/>
                <a:ea typeface="SimSun" panose="02010600030101010101" pitchFamily="2" charset="-122"/>
                <a:cs typeface="Times New Roman" panose="02020603050405020304"/>
                <a:sym typeface="Times New Roman" panose="02020603050405020304"/>
              </a:rPr>
              <a:t>+ sewage from households</a:t>
            </a:r>
          </a:p>
          <a:p>
            <a:pPr algn="l"/>
            <a:r>
              <a:rPr lang="en-US" altLang="zh-CN" sz="2400" kern="100">
                <a:latin typeface="Times New Roman" panose="02020603050405020304"/>
                <a:ea typeface="SimSun" panose="02010600030101010101" pitchFamily="2" charset="-122"/>
                <a:cs typeface="Times New Roman" panose="02020603050405020304"/>
                <a:sym typeface="Times New Roman" panose="02020603050405020304"/>
              </a:rPr>
              <a:t>+ pesticides and herbicides</a:t>
            </a:r>
          </a:p>
          <a:p>
            <a:pPr algn="l"/>
            <a:r>
              <a:rPr lang="en-US" altLang="zh-CN" sz="2400" b="1" kern="100">
                <a:latin typeface="Times New Roman" panose="02020603050405020304"/>
                <a:ea typeface="SimSun" panose="02010600030101010101" pitchFamily="2" charset="-122"/>
                <a:cs typeface="Times New Roman" panose="02020603050405020304"/>
                <a:sym typeface="Times New Roman" panose="02020603050405020304"/>
              </a:rPr>
              <a:t>- Non-point source pollutants:</a:t>
            </a:r>
          </a:p>
          <a:p>
            <a:pPr algn="l"/>
            <a:r>
              <a:rPr lang="en-US" altLang="zh-CN" sz="2400" b="1" kern="100">
                <a:latin typeface="Times New Roman" panose="02020603050405020304"/>
                <a:ea typeface="SimSun" panose="02010600030101010101" pitchFamily="2" charset="-122"/>
                <a:cs typeface="Times New Roman" panose="02020603050405020304"/>
                <a:sym typeface="Times New Roman" panose="02020603050405020304"/>
              </a:rPr>
              <a:t> +</a:t>
            </a:r>
            <a:r>
              <a:rPr lang="en-US" altLang="zh-CN" sz="2400" kern="100">
                <a:latin typeface="Times New Roman" panose="02020603050405020304"/>
                <a:ea typeface="SimSun" panose="02010600030101010101" pitchFamily="2" charset="-122"/>
                <a:cs typeface="Times New Roman" panose="02020603050405020304"/>
                <a:sym typeface="Times New Roman" panose="02020603050405020304"/>
              </a:rPr>
              <a:t> pollutants from storm water and the atmosphere.</a:t>
            </a:r>
          </a:p>
        </p:txBody>
      </p:sp>
      <p:sp>
        <p:nvSpPr>
          <p:cNvPr id="7" name="Oval 3"/>
          <p:cNvSpPr/>
          <p:nvPr/>
        </p:nvSpPr>
        <p:spPr>
          <a:xfrm>
            <a:off x="7533005" y="3649980"/>
            <a:ext cx="4464685" cy="3253105"/>
          </a:xfrm>
          <a:prstGeom prst="ellipse">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b="1" kern="100">
                <a:latin typeface="Times New Roman" panose="02020603050405020304"/>
                <a:ea typeface="SimSun" panose="02010600030101010101" pitchFamily="2" charset="-122"/>
                <a:cs typeface="Times New Roman" panose="02020603050405020304"/>
                <a:sym typeface="Times New Roman" panose="02020603050405020304"/>
              </a:rPr>
              <a:t>EFFECTS</a:t>
            </a:r>
          </a:p>
          <a:p>
            <a:pPr algn="ctr"/>
            <a:r>
              <a:rPr lang="en-US" altLang="zh-CN" b="1" kern="100">
                <a:latin typeface="Times New Roman" panose="02020603050405020304"/>
                <a:ea typeface="SimSun" panose="02010600030101010101" pitchFamily="2" charset="-122"/>
                <a:cs typeface="Times New Roman" panose="02020603050405020304"/>
                <a:sym typeface="Times New Roman" panose="02020603050405020304"/>
              </a:rPr>
              <a:t>Humans:</a:t>
            </a:r>
            <a:r>
              <a:rPr lang="en-US" altLang="zh-CN" kern="100">
                <a:latin typeface="Times New Roman" panose="02020603050405020304"/>
                <a:ea typeface="SimSun" panose="02010600030101010101" pitchFamily="2" charset="-122"/>
                <a:cs typeface="Times New Roman" panose="02020603050405020304"/>
                <a:sym typeface="Times New Roman" panose="02020603050405020304"/>
              </a:rPr>
              <a:t> outbreaks o cholera and other diseases or die</a:t>
            </a:r>
          </a:p>
          <a:p>
            <a:pPr algn="ctr"/>
            <a:r>
              <a:rPr lang="en-US" altLang="zh-CN" b="1" kern="100">
                <a:latin typeface="Times New Roman" panose="02020603050405020304"/>
                <a:ea typeface="SimSun" panose="02010600030101010101" pitchFamily="2" charset="-122"/>
                <a:cs typeface="Times New Roman" panose="02020603050405020304"/>
                <a:sym typeface="Times New Roman" panose="02020603050405020304"/>
              </a:rPr>
              <a:t>Animals: </a:t>
            </a:r>
            <a:r>
              <a:rPr lang="en-US" altLang="zh-CN" kern="100">
                <a:latin typeface="Times New Roman" panose="02020603050405020304"/>
                <a:ea typeface="SimSun" panose="02010600030101010101" pitchFamily="2" charset="-122"/>
                <a:cs typeface="Times New Roman" panose="02020603050405020304"/>
                <a:sym typeface="Times New Roman" panose="02020603050405020304"/>
              </a:rPr>
              <a:t>some aquatic animals such as fish, crabs, bird may die or get sick.</a:t>
            </a:r>
          </a:p>
          <a:p>
            <a:pPr algn="ctr"/>
            <a:r>
              <a:rPr lang="en-US" altLang="zh-CN" kern="100">
                <a:latin typeface="Times New Roman" panose="02020603050405020304"/>
                <a:ea typeface="SimSun" panose="02010600030101010101" pitchFamily="2" charset="-122"/>
                <a:cs typeface="Times New Roman" panose="02020603050405020304"/>
                <a:sym typeface="Times New Roman" panose="02020603050405020304"/>
              </a:rPr>
              <a:t>Plants: die.</a:t>
            </a:r>
          </a:p>
          <a:p>
            <a:pPr algn="ctr"/>
            <a:r>
              <a:rPr lang="en-US" altLang="zh-CN" sz="1300" b="1" kern="100">
                <a:latin typeface="Times New Roman" panose="02020603050405020304"/>
                <a:ea typeface="SimSun" panose="02010600030101010101" pitchFamily="2" charset="-122"/>
                <a:cs typeface="Times New Roman" panose="02020603050405020304"/>
                <a:sym typeface="Times New Roman" panose="02020603050405020304"/>
              </a:rPr>
              <a:t> </a:t>
            </a:r>
          </a:p>
        </p:txBody>
      </p:sp>
      <p:sp>
        <p:nvSpPr>
          <p:cNvPr id="8" name="Oval 4"/>
          <p:cNvSpPr/>
          <p:nvPr/>
        </p:nvSpPr>
        <p:spPr>
          <a:xfrm>
            <a:off x="5650865" y="444500"/>
            <a:ext cx="5702935" cy="2851150"/>
          </a:xfrm>
          <a:prstGeom prst="ellipse">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b="1" kern="100">
                <a:latin typeface="Times New Roman" panose="02020603050405020304"/>
                <a:ea typeface="SimSun" panose="02010600030101010101" pitchFamily="2" charset="-122"/>
                <a:cs typeface="Times New Roman" panose="02020603050405020304"/>
                <a:sym typeface="Times New Roman" panose="02020603050405020304"/>
              </a:rPr>
              <a:t>SOLUTIONS:</a:t>
            </a:r>
          </a:p>
          <a:p>
            <a:pPr algn="l"/>
            <a:r>
              <a:rPr lang="en-US" altLang="zh-CN" sz="1600" b="1" kern="100">
                <a:latin typeface="Times New Roman" panose="02020603050405020304"/>
                <a:ea typeface="SimSun" panose="02010600030101010101" pitchFamily="2" charset="-122"/>
                <a:cs typeface="Times New Roman" panose="02020603050405020304"/>
                <a:sym typeface="Times New Roman" panose="02020603050405020304"/>
              </a:rPr>
              <a:t>-</a:t>
            </a:r>
            <a:r>
              <a:rPr lang="en-US" altLang="zh-CN" b="1" kern="100">
                <a:latin typeface="Times New Roman" panose="02020603050405020304"/>
                <a:ea typeface="SimSun" panose="02010600030101010101" pitchFamily="2" charset="-122"/>
                <a:cs typeface="Times New Roman" panose="02020603050405020304"/>
                <a:sym typeface="Times New Roman" panose="02020603050405020304"/>
              </a:rPr>
              <a:t>Government: +</a:t>
            </a:r>
            <a:r>
              <a:rPr lang="en-US" altLang="zh-CN" kern="100">
                <a:latin typeface="Times New Roman" panose="02020603050405020304"/>
                <a:ea typeface="SimSun" panose="02010600030101010101" pitchFamily="2" charset="-122"/>
                <a:cs typeface="Times New Roman" panose="02020603050405020304"/>
                <a:sym typeface="Times New Roman" panose="02020603050405020304"/>
              </a:rPr>
              <a:t>Ban or reduce using pesticides or herbicides.</a:t>
            </a:r>
          </a:p>
          <a:p>
            <a:pPr algn="l"/>
            <a:r>
              <a:rPr lang="en-US" altLang="zh-CN" b="1" kern="100">
                <a:latin typeface="Times New Roman" panose="02020603050405020304"/>
                <a:ea typeface="SimSun" panose="02010600030101010101" pitchFamily="2" charset="-122"/>
                <a:cs typeface="Times New Roman" panose="02020603050405020304"/>
                <a:sym typeface="Times New Roman" panose="02020603050405020304"/>
              </a:rPr>
              <a:t>+ </a:t>
            </a:r>
            <a:r>
              <a:rPr lang="en-US" altLang="zh-CN" kern="100">
                <a:latin typeface="Times New Roman" panose="02020603050405020304"/>
                <a:ea typeface="SimSun" panose="02010600030101010101" pitchFamily="2" charset="-122"/>
                <a:cs typeface="Times New Roman" panose="02020603050405020304"/>
                <a:sym typeface="Times New Roman" panose="02020603050405020304"/>
              </a:rPr>
              <a:t>Fine factories/ household dumps waste/sewage/ untreated water</a:t>
            </a:r>
          </a:p>
          <a:p>
            <a:pPr algn="l"/>
            <a:r>
              <a:rPr lang="en-US" altLang="zh-CN" b="1" kern="100">
                <a:latin typeface="Times New Roman" panose="02020603050405020304"/>
                <a:ea typeface="SimSun" panose="02010600030101010101" pitchFamily="2" charset="-122"/>
                <a:cs typeface="Times New Roman" panose="02020603050405020304"/>
                <a:sym typeface="Times New Roman" panose="02020603050405020304"/>
              </a:rPr>
              <a:t>- Humans:+ </a:t>
            </a:r>
            <a:r>
              <a:rPr lang="en-US" altLang="zh-CN" kern="100">
                <a:latin typeface="Times New Roman" panose="02020603050405020304"/>
                <a:ea typeface="SimSun" panose="02010600030101010101" pitchFamily="2" charset="-122"/>
                <a:cs typeface="Times New Roman" panose="02020603050405020304"/>
                <a:sym typeface="Times New Roman" panose="02020603050405020304"/>
              </a:rPr>
              <a:t>Collect oil spills, waste along the beaches, rivers, lakes.</a:t>
            </a:r>
          </a:p>
          <a:p>
            <a:pPr algn="l"/>
            <a:r>
              <a:rPr lang="en-US" altLang="zh-CN" b="1" kern="100">
                <a:latin typeface="Times New Roman" panose="02020603050405020304"/>
                <a:ea typeface="SimSun" panose="02010600030101010101" pitchFamily="2" charset="-122"/>
                <a:cs typeface="Times New Roman" panose="02020603050405020304"/>
                <a:sym typeface="Times New Roman" panose="02020603050405020304"/>
              </a:rPr>
              <a:t> + </a:t>
            </a:r>
            <a:r>
              <a:rPr lang="en-US" altLang="zh-CN" kern="100">
                <a:latin typeface="Times New Roman" panose="02020603050405020304"/>
                <a:ea typeface="SimSun" panose="02010600030101010101" pitchFamily="2" charset="-122"/>
                <a:cs typeface="Times New Roman" panose="02020603050405020304"/>
                <a:sym typeface="Times New Roman" panose="02020603050405020304"/>
              </a:rPr>
              <a:t>Plant more tree</a:t>
            </a:r>
          </a:p>
          <a:p>
            <a:pPr algn="l"/>
            <a:r>
              <a:rPr lang="en-US" altLang="zh-CN" kern="100">
                <a:latin typeface="Times New Roman" panose="02020603050405020304"/>
                <a:ea typeface="SimSun" panose="02010600030101010101" pitchFamily="2" charset="-122"/>
                <a:cs typeface="Times New Roman" panose="02020603050405020304"/>
                <a:sym typeface="Times New Roman" panose="02020603050405020304"/>
              </a:rPr>
              <a:t>  + Using water purifiers, so on</a:t>
            </a:r>
          </a:p>
        </p:txBody>
      </p:sp>
      <p:sp>
        <p:nvSpPr>
          <p:cNvPr id="9" name="Down Arrow 8"/>
          <p:cNvSpPr/>
          <p:nvPr/>
        </p:nvSpPr>
        <p:spPr>
          <a:xfrm rot="20880000">
            <a:off x="3220085" y="2686685"/>
            <a:ext cx="417195" cy="608965"/>
          </a:xfrm>
          <a:prstGeom prst="down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altLang="en-US">
              <a:solidFill>
                <a:srgbClr val="FF0000"/>
              </a:solidFill>
            </a:endParaRPr>
          </a:p>
        </p:txBody>
      </p:sp>
      <p:sp>
        <p:nvSpPr>
          <p:cNvPr id="11" name="Down Arrow 10"/>
          <p:cNvSpPr/>
          <p:nvPr/>
        </p:nvSpPr>
        <p:spPr>
          <a:xfrm rot="18420000">
            <a:off x="6094095" y="1320800"/>
            <a:ext cx="417195" cy="3930015"/>
          </a:xfrm>
          <a:prstGeom prst="down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altLang="en-US">
              <a:solidFill>
                <a:srgbClr val="FF0000"/>
              </a:solidFill>
            </a:endParaRPr>
          </a:p>
        </p:txBody>
      </p:sp>
      <p:sp>
        <p:nvSpPr>
          <p:cNvPr id="12" name="Down Arrow 11"/>
          <p:cNvSpPr/>
          <p:nvPr/>
        </p:nvSpPr>
        <p:spPr>
          <a:xfrm rot="17040000">
            <a:off x="5094605" y="1240790"/>
            <a:ext cx="417195" cy="608965"/>
          </a:xfrm>
          <a:prstGeom prst="down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up)">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ppt_y</p:attrName>
                                        </p:attrNameLst>
                                      </p:cBhvr>
                                      <p:tavLst>
                                        <p:tav tm="0">
                                          <p:val>
                                            <p:strVal val="#ppt_y+#ppt_h*1.125000"/>
                                          </p:val>
                                        </p:tav>
                                        <p:tav tm="100000">
                                          <p:val>
                                            <p:strVal val="#ppt_y"/>
                                          </p:val>
                                        </p:tav>
                                      </p:tavLst>
                                    </p:anim>
                                    <p:animEffect transition="in" filter="wipe(up)">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8" name="TextBox 7"/>
          <p:cNvSpPr txBox="1"/>
          <p:nvPr/>
        </p:nvSpPr>
        <p:spPr>
          <a:xfrm>
            <a:off x="714375" y="1933575"/>
            <a:ext cx="1064101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70C0"/>
                </a:solidFill>
                <a:latin typeface="Calibri"/>
              </a:rPr>
              <a:t>WRAP UP</a:t>
            </a:r>
            <a:endParaRPr kumimoji="0" lang="en-US" sz="2800" b="0" i="0" u="none" strike="noStrike" kern="1200" cap="none" spc="0" normalizeH="0" baseline="0" noProof="0" dirty="0" smtClean="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70C0"/>
                </a:solidFill>
                <a:effectLst/>
                <a:uLnTx/>
                <a:uFillTx/>
                <a:latin typeface="Calibri"/>
                <a:ea typeface="+mn-ea"/>
                <a:cs typeface="+mn-cs"/>
              </a:rPr>
              <a:t>-Students learn vocabulary about pollution. You can read them fluently.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70C0"/>
                </a:solidFill>
                <a:effectLst/>
                <a:uLnTx/>
                <a:uFillTx/>
                <a:latin typeface="Calibri"/>
                <a:ea typeface="+mn-ea"/>
                <a:cs typeface="+mn-cs"/>
              </a:rPr>
              <a:t>-You study reading and speaking skills and can do exercises with them.</a:t>
            </a:r>
            <a:endParaRPr kumimoji="0" lang="en-US" sz="2800" b="0"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2950648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8" name="TextBox 7"/>
          <p:cNvSpPr txBox="1"/>
          <p:nvPr/>
        </p:nvSpPr>
        <p:spPr>
          <a:xfrm>
            <a:off x="1381125" y="771525"/>
            <a:ext cx="8877300" cy="2954655"/>
          </a:xfrm>
          <a:prstGeom prst="rect">
            <a:avLst/>
          </a:prstGeom>
          <a:noFill/>
        </p:spPr>
        <p:txBody>
          <a:bodyPr wrap="square" rtlCol="0">
            <a:spAutoFit/>
          </a:bodyPr>
          <a:lstStyle/>
          <a:p>
            <a:r>
              <a:rPr lang="en-US" sz="2800" dirty="0" smtClean="0">
                <a:solidFill>
                  <a:srgbClr val="0070C0"/>
                </a:solidFill>
              </a:rPr>
              <a:t>HOMEWORK</a:t>
            </a:r>
          </a:p>
          <a:p>
            <a:endParaRPr lang="en-US" sz="2800" dirty="0">
              <a:solidFill>
                <a:srgbClr val="0070C0"/>
              </a:solidFill>
            </a:endParaRPr>
          </a:p>
          <a:p>
            <a:r>
              <a:rPr lang="en-GB" altLang="en-US" sz="2800" dirty="0">
                <a:solidFill>
                  <a:srgbClr val="0070C0"/>
                </a:solidFill>
              </a:rPr>
              <a:t>Copy and learn by heart vocabulary.</a:t>
            </a:r>
          </a:p>
          <a:p>
            <a:r>
              <a:rPr lang="en-GB" altLang="en-US" sz="2800" dirty="0">
                <a:solidFill>
                  <a:srgbClr val="0070C0"/>
                </a:solidFill>
              </a:rPr>
              <a:t>Do ex part D1,2,3,4 Workbook.</a:t>
            </a:r>
          </a:p>
          <a:p>
            <a:r>
              <a:rPr lang="en-GB" altLang="en-US" sz="2800" dirty="0">
                <a:solidFill>
                  <a:srgbClr val="0070C0"/>
                </a:solidFill>
              </a:rPr>
              <a:t>Write a </a:t>
            </a:r>
            <a:r>
              <a:rPr lang="en-GB" altLang="en-US" sz="2800" dirty="0" err="1">
                <a:solidFill>
                  <a:srgbClr val="0070C0"/>
                </a:solidFill>
              </a:rPr>
              <a:t>pararaph</a:t>
            </a:r>
            <a:r>
              <a:rPr lang="en-GB" altLang="en-US" sz="2800" dirty="0">
                <a:solidFill>
                  <a:srgbClr val="0070C0"/>
                </a:solidFill>
              </a:rPr>
              <a:t> (70-80 words) about the causes and effects of water pollution.</a:t>
            </a:r>
          </a:p>
          <a:p>
            <a:endParaRPr lang="en-US" dirty="0"/>
          </a:p>
        </p:txBody>
      </p:sp>
    </p:spTree>
    <p:extLst>
      <p:ext uri="{BB962C8B-B14F-4D97-AF65-F5344CB8AC3E}">
        <p14:creationId xmlns:p14="http://schemas.microsoft.com/office/powerpoint/2010/main" val="3654595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ltLang="en-US"/>
          </a:p>
        </p:txBody>
      </p:sp>
      <p:pic>
        <p:nvPicPr>
          <p:cNvPr id="4" name="Content Placeholder 3" descr="ducks_white"/>
          <p:cNvPicPr>
            <a:picLocks noGrp="1" noChangeAspect="1"/>
          </p:cNvPicPr>
          <p:nvPr>
            <p:ph sz="half" idx="1"/>
          </p:nvPr>
        </p:nvPicPr>
        <p:blipFill>
          <a:blip r:embed="rId2"/>
          <a:stretch>
            <a:fillRect/>
          </a:stretch>
        </p:blipFill>
        <p:spPr>
          <a:xfrm>
            <a:off x="147955" y="118745"/>
            <a:ext cx="5359400" cy="3521710"/>
          </a:xfrm>
          <a:prstGeom prst="rect">
            <a:avLst/>
          </a:prstGeom>
        </p:spPr>
      </p:pic>
      <p:pic>
        <p:nvPicPr>
          <p:cNvPr id="5" name="Content Placeholder 4" descr="ducks_black"/>
          <p:cNvPicPr>
            <a:picLocks noGrp="1" noChangeAspect="1"/>
          </p:cNvPicPr>
          <p:nvPr>
            <p:ph sz="half" idx="2"/>
          </p:nvPr>
        </p:nvPicPr>
        <p:blipFill>
          <a:blip r:embed="rId3"/>
          <a:stretch>
            <a:fillRect/>
          </a:stretch>
        </p:blipFill>
        <p:spPr>
          <a:xfrm>
            <a:off x="5659120" y="118745"/>
            <a:ext cx="6188075" cy="3521710"/>
          </a:xfrm>
          <a:prstGeom prst="rect">
            <a:avLst/>
          </a:prstGeom>
        </p:spPr>
      </p:pic>
      <p:sp>
        <p:nvSpPr>
          <p:cNvPr id="7" name="Rectangles 6"/>
          <p:cNvSpPr/>
          <p:nvPr/>
        </p:nvSpPr>
        <p:spPr>
          <a:xfrm>
            <a:off x="1202690" y="3640455"/>
            <a:ext cx="2643505" cy="6311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b="1">
                <a:gradFill>
                  <a:gsLst>
                    <a:gs pos="0">
                      <a:srgbClr val="007BD3"/>
                    </a:gs>
                    <a:gs pos="100000">
                      <a:srgbClr val="034373"/>
                    </a:gs>
                  </a:gsLst>
                  <a:lin scaled="0"/>
                </a:gradFill>
                <a:latin typeface="Times New Roman" panose="02020603050405020304" charset="0"/>
                <a:cs typeface="Times New Roman" panose="02020603050405020304" charset="0"/>
              </a:rPr>
              <a:t>PICTURE A</a:t>
            </a:r>
          </a:p>
        </p:txBody>
      </p:sp>
      <p:sp>
        <p:nvSpPr>
          <p:cNvPr id="8" name="Rectangles 7"/>
          <p:cNvSpPr/>
          <p:nvPr/>
        </p:nvSpPr>
        <p:spPr>
          <a:xfrm>
            <a:off x="7431405" y="3891915"/>
            <a:ext cx="2643505" cy="6311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PICTURE B</a:t>
            </a:r>
          </a:p>
        </p:txBody>
      </p:sp>
      <p:pic>
        <p:nvPicPr>
          <p:cNvPr id="9" name="Picture 8" descr="Donald_Duck"/>
          <p:cNvPicPr>
            <a:picLocks noChangeAspect="1"/>
          </p:cNvPicPr>
          <p:nvPr/>
        </p:nvPicPr>
        <p:blipFill>
          <a:blip r:embed="rId4"/>
          <a:stretch>
            <a:fillRect/>
          </a:stretch>
        </p:blipFill>
        <p:spPr>
          <a:xfrm>
            <a:off x="8587740" y="4978400"/>
            <a:ext cx="2095500" cy="1735455"/>
          </a:xfrm>
          <a:prstGeom prst="rect">
            <a:avLst/>
          </a:prstGeom>
        </p:spPr>
      </p:pic>
      <p:sp>
        <p:nvSpPr>
          <p:cNvPr id="11" name="Rectangular Callout 10"/>
          <p:cNvSpPr/>
          <p:nvPr/>
        </p:nvSpPr>
        <p:spPr>
          <a:xfrm>
            <a:off x="148590" y="4271645"/>
            <a:ext cx="8124825" cy="2548255"/>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l"/>
            <a:endParaRPr lang="en-GB" altLang="en-US" sz="2800">
              <a:latin typeface="Times New Roman" panose="02020603050405020304" charset="0"/>
              <a:cs typeface="Times New Roman" panose="02020603050405020304" charset="0"/>
            </a:endParaRPr>
          </a:p>
          <a:p>
            <a:pPr algn="l"/>
            <a:r>
              <a:rPr lang="en-GB" altLang="en-US" sz="2800">
                <a:latin typeface="Times New Roman" panose="02020603050405020304" charset="0"/>
                <a:cs typeface="Times New Roman" panose="02020603050405020304" charset="0"/>
                <a:sym typeface="+mn-ea"/>
              </a:rPr>
              <a:t>What are the </a:t>
            </a:r>
            <a:r>
              <a:rPr lang="en-GB" altLang="en-US" sz="2800">
                <a:solidFill>
                  <a:srgbClr val="FF0000"/>
                </a:solidFill>
                <a:latin typeface="Times New Roman" panose="02020603050405020304" charset="0"/>
                <a:cs typeface="Times New Roman" panose="02020603050405020304" charset="0"/>
                <a:sym typeface="+mn-ea"/>
              </a:rPr>
              <a:t>DIFFERENCES</a:t>
            </a:r>
            <a:r>
              <a:rPr lang="en-GB" altLang="en-US" sz="2800">
                <a:latin typeface="Times New Roman" panose="02020603050405020304" charset="0"/>
                <a:cs typeface="Times New Roman" panose="02020603050405020304" charset="0"/>
                <a:sym typeface="+mn-ea"/>
              </a:rPr>
              <a:t>?</a:t>
            </a:r>
            <a:endParaRPr lang="en-GB" altLang="en-US" sz="2800">
              <a:latin typeface="Times New Roman" panose="02020603050405020304" charset="0"/>
              <a:cs typeface="Times New Roman" panose="02020603050405020304" charset="0"/>
            </a:endParaRPr>
          </a:p>
          <a:p>
            <a:pPr algn="l"/>
            <a:r>
              <a:rPr lang="en-GB" altLang="en-US" sz="2800">
                <a:latin typeface="Times New Roman" panose="02020603050405020304" charset="0"/>
                <a:cs typeface="Times New Roman" panose="02020603050405020304" charset="0"/>
              </a:rPr>
              <a:t>+ ducks' color</a:t>
            </a:r>
          </a:p>
          <a:p>
            <a:pPr algn="l"/>
            <a:r>
              <a:rPr lang="en-GB" altLang="en-US" sz="2800">
                <a:latin typeface="Times New Roman" panose="02020603050405020304" charset="0"/>
                <a:cs typeface="Times New Roman" panose="02020603050405020304" charset="0"/>
              </a:rPr>
              <a:t>+ Where are the ducks going to?</a:t>
            </a:r>
          </a:p>
          <a:p>
            <a:pPr algn="l"/>
            <a:r>
              <a:rPr lang="en-GB" altLang="en-US" sz="2800">
                <a:latin typeface="Times New Roman" panose="02020603050405020304" charset="0"/>
                <a:cs typeface="Times New Roman" panose="02020603050405020304" charset="0"/>
              </a:rPr>
              <a:t>+ Are there any factories?</a:t>
            </a:r>
          </a:p>
          <a:p>
            <a:pPr algn="l"/>
            <a:r>
              <a:rPr lang="en-GB" altLang="en-US" sz="2800">
                <a:latin typeface="Times New Roman" panose="02020603050405020304" charset="0"/>
                <a:cs typeface="Times New Roman" panose="02020603050405020304" charset="0"/>
              </a:rPr>
              <a:t> + How is the lake? Which is dirty/clean.</a:t>
            </a:r>
          </a:p>
          <a:p>
            <a:pPr algn="l"/>
            <a:endParaRPr lang="en-GB" altLang="en-US" sz="2400">
              <a:latin typeface="Times New Roman" panose="02020603050405020304" charset="0"/>
              <a:cs typeface="Times New Roman" panose="02020603050405020304" charset="0"/>
            </a:endParaRPr>
          </a:p>
          <a:p>
            <a:pPr algn="ctr"/>
            <a:endParaRPr lang="en-GB" altLang="en-US" sz="2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11" grpId="0" bldLvl="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a:p>
        </p:txBody>
      </p:sp>
      <p:sp>
        <p:nvSpPr>
          <p:cNvPr id="4" name="Content Placeholder 3"/>
          <p:cNvSpPr>
            <a:spLocks noGrp="1"/>
          </p:cNvSpPr>
          <p:nvPr>
            <p:ph sz="half" idx="2"/>
          </p:nvPr>
        </p:nvSpPr>
        <p:spPr/>
        <p:txBody>
          <a:bodyPr/>
          <a:lstStyle/>
          <a:p>
            <a:endParaRPr lang="en-GB" altLang="en-US"/>
          </a:p>
        </p:txBody>
      </p:sp>
      <p:pic>
        <p:nvPicPr>
          <p:cNvPr id="5" name="Content Placeholder 3" descr="ducks_white"/>
          <p:cNvPicPr>
            <a:picLocks noChangeAspect="1"/>
          </p:cNvPicPr>
          <p:nvPr/>
        </p:nvPicPr>
        <p:blipFill>
          <a:blip r:embed="rId2"/>
          <a:stretch>
            <a:fillRect/>
          </a:stretch>
        </p:blipFill>
        <p:spPr>
          <a:xfrm>
            <a:off x="147955" y="118745"/>
            <a:ext cx="5359400" cy="3521710"/>
          </a:xfrm>
          <a:prstGeom prst="rect">
            <a:avLst/>
          </a:prstGeom>
        </p:spPr>
      </p:pic>
      <p:pic>
        <p:nvPicPr>
          <p:cNvPr id="6" name="Content Placeholder 4" descr="ducks_black"/>
          <p:cNvPicPr>
            <a:picLocks noChangeAspect="1"/>
          </p:cNvPicPr>
          <p:nvPr/>
        </p:nvPicPr>
        <p:blipFill>
          <a:blip r:embed="rId3"/>
          <a:stretch>
            <a:fillRect/>
          </a:stretch>
        </p:blipFill>
        <p:spPr>
          <a:xfrm>
            <a:off x="5659120" y="118745"/>
            <a:ext cx="6188075" cy="3521710"/>
          </a:xfrm>
          <a:prstGeom prst="rect">
            <a:avLst/>
          </a:prstGeom>
        </p:spPr>
      </p:pic>
      <p:graphicFrame>
        <p:nvGraphicFramePr>
          <p:cNvPr id="7" name="Content Placeholder 6"/>
          <p:cNvGraphicFramePr>
            <a:graphicFrameLocks noGrp="1"/>
          </p:cNvGraphicFramePr>
          <p:nvPr>
            <p:ph sz="half" idx="1"/>
          </p:nvPr>
        </p:nvGraphicFramePr>
        <p:xfrm>
          <a:off x="621030" y="3775075"/>
          <a:ext cx="9777730" cy="3032125"/>
        </p:xfrm>
        <a:graphic>
          <a:graphicData uri="http://schemas.openxmlformats.org/drawingml/2006/table">
            <a:tbl>
              <a:tblPr firstRow="1" bandRow="1">
                <a:tableStyleId>{5C22544A-7EE6-4342-B048-85BDC9FD1C3A}</a:tableStyleId>
              </a:tblPr>
              <a:tblGrid>
                <a:gridCol w="4888865">
                  <a:extLst>
                    <a:ext uri="{9D8B030D-6E8A-4147-A177-3AD203B41FA5}">
                      <a16:colId xmlns:a16="http://schemas.microsoft.com/office/drawing/2014/main" val="20000"/>
                    </a:ext>
                  </a:extLst>
                </a:gridCol>
                <a:gridCol w="4888865">
                  <a:extLst>
                    <a:ext uri="{9D8B030D-6E8A-4147-A177-3AD203B41FA5}">
                      <a16:colId xmlns:a16="http://schemas.microsoft.com/office/drawing/2014/main" val="20001"/>
                    </a:ext>
                  </a:extLst>
                </a:gridCol>
              </a:tblGrid>
              <a:tr h="520700">
                <a:tc>
                  <a:txBody>
                    <a:bodyPr/>
                    <a:lstStyle/>
                    <a:p>
                      <a:pPr algn="ctr"/>
                      <a:r>
                        <a:rPr lang="en-US" sz="2800" dirty="0" smtClean="0">
                          <a:solidFill>
                            <a:schemeClr val="tx1"/>
                          </a:solidFill>
                          <a:latin typeface="Times New Roman" panose="02020603050405020304" charset="0"/>
                          <a:cs typeface="Times New Roman" panose="02020603050405020304" charset="0"/>
                        </a:rPr>
                        <a:t>PICTURE A</a:t>
                      </a:r>
                      <a:endParaRPr lang="en-US" sz="2800" dirty="0">
                        <a:solidFill>
                          <a:schemeClr val="tx1"/>
                        </a:solidFill>
                        <a:latin typeface="Times New Roman" panose="02020603050405020304" charset="0"/>
                        <a:cs typeface="Times New Roman" panose="02020603050405020304" charset="0"/>
                      </a:endParaRPr>
                    </a:p>
                  </a:txBody>
                  <a:tcPr/>
                </a:tc>
                <a:tc>
                  <a:txBody>
                    <a:bodyPr/>
                    <a:lstStyle/>
                    <a:p>
                      <a:pPr algn="ctr"/>
                      <a:r>
                        <a:rPr lang="en-US" sz="2800" dirty="0" smtClean="0">
                          <a:solidFill>
                            <a:schemeClr val="tx1"/>
                          </a:solidFill>
                          <a:latin typeface="Times New Roman" panose="02020603050405020304" charset="0"/>
                          <a:cs typeface="Times New Roman" panose="02020603050405020304" charset="0"/>
                        </a:rPr>
                        <a:t>PICTURE B</a:t>
                      </a:r>
                      <a:endParaRPr lang="en-US" sz="2800" dirty="0">
                        <a:solidFill>
                          <a:schemeClr val="tx1"/>
                        </a:solidFill>
                        <a:latin typeface="Times New Roman" panose="02020603050405020304" charset="0"/>
                        <a:cs typeface="Times New Roman" panose="02020603050405020304" charset="0"/>
                      </a:endParaRPr>
                    </a:p>
                  </a:txBody>
                  <a:tcPr/>
                </a:tc>
                <a:extLst>
                  <a:ext uri="{0D108BD9-81ED-4DB2-BD59-A6C34878D82A}">
                    <a16:rowId xmlns:a16="http://schemas.microsoft.com/office/drawing/2014/main" val="10000"/>
                  </a:ext>
                </a:extLst>
              </a:tr>
              <a:tr h="520700">
                <a:tc>
                  <a:txBody>
                    <a:bodyPr/>
                    <a:lstStyle/>
                    <a:p>
                      <a:pPr algn="l"/>
                      <a:r>
                        <a:rPr lang="en-US" sz="2800" dirty="0" smtClean="0">
                          <a:latin typeface="Times New Roman" panose="02020603050405020304" charset="0"/>
                          <a:cs typeface="Times New Roman" panose="02020603050405020304" charset="0"/>
                        </a:rPr>
                        <a:t>The ducks are white</a:t>
                      </a:r>
                      <a:r>
                        <a:rPr lang="en-GB" altLang="en-US" sz="2800" dirty="0" smtClean="0">
                          <a:latin typeface="Times New Roman" panose="02020603050405020304" charset="0"/>
                          <a:cs typeface="Times New Roman" panose="02020603050405020304" charset="0"/>
                        </a:rPr>
                        <a:t>.</a:t>
                      </a:r>
                    </a:p>
                  </a:txBody>
                  <a:tcPr/>
                </a:tc>
                <a:tc>
                  <a:txBody>
                    <a:bodyPr/>
                    <a:lstStyle/>
                    <a:p>
                      <a:pPr algn="l"/>
                      <a:r>
                        <a:rPr lang="en-US" sz="2800" dirty="0" smtClean="0">
                          <a:latin typeface="Times New Roman" panose="02020603050405020304" charset="0"/>
                          <a:cs typeface="Times New Roman" panose="02020603050405020304" charset="0"/>
                        </a:rPr>
                        <a:t>The ducks are black</a:t>
                      </a:r>
                      <a:r>
                        <a:rPr lang="en-GB" altLang="en-US" sz="2800" dirty="0" smtClean="0">
                          <a:latin typeface="Times New Roman" panose="02020603050405020304" charset="0"/>
                          <a:cs typeface="Times New Roman" panose="02020603050405020304" charset="0"/>
                        </a:rPr>
                        <a:t>.</a:t>
                      </a:r>
                    </a:p>
                  </a:txBody>
                  <a:tcPr/>
                </a:tc>
                <a:extLst>
                  <a:ext uri="{0D108BD9-81ED-4DB2-BD59-A6C34878D82A}">
                    <a16:rowId xmlns:a16="http://schemas.microsoft.com/office/drawing/2014/main" val="10001"/>
                  </a:ext>
                </a:extLst>
              </a:tr>
              <a:tr h="520700">
                <a:tc>
                  <a:txBody>
                    <a:bodyPr/>
                    <a:lstStyle/>
                    <a:p>
                      <a:pPr algn="l"/>
                      <a:r>
                        <a:rPr lang="en-US" sz="2800" dirty="0" smtClean="0">
                          <a:latin typeface="Times New Roman" panose="02020603050405020304" charset="0"/>
                          <a:cs typeface="Times New Roman" panose="02020603050405020304" charset="0"/>
                        </a:rPr>
                        <a:t>They’re going to the lake</a:t>
                      </a:r>
                      <a:r>
                        <a:rPr lang="en-GB" altLang="en-US" sz="2800" dirty="0" smtClean="0">
                          <a:latin typeface="Times New Roman" panose="02020603050405020304" charset="0"/>
                          <a:cs typeface="Times New Roman" panose="02020603050405020304" charset="0"/>
                        </a:rPr>
                        <a:t>.</a:t>
                      </a:r>
                    </a:p>
                  </a:txBody>
                  <a:tcPr/>
                </a:tc>
                <a:tc>
                  <a:txBody>
                    <a:bodyPr/>
                    <a:lstStyle/>
                    <a:p>
                      <a:pPr algn="l"/>
                      <a:r>
                        <a:rPr lang="en-US" sz="2800" dirty="0" smtClean="0">
                          <a:latin typeface="Times New Roman" panose="02020603050405020304" charset="0"/>
                          <a:cs typeface="Times New Roman" panose="02020603050405020304" charset="0"/>
                        </a:rPr>
                        <a:t>They’re going from the lake</a:t>
                      </a:r>
                      <a:r>
                        <a:rPr lang="en-GB" altLang="en-US" sz="2800" dirty="0" smtClean="0">
                          <a:latin typeface="Times New Roman" panose="02020603050405020304" charset="0"/>
                          <a:cs typeface="Times New Roman" panose="02020603050405020304" charset="0"/>
                        </a:rPr>
                        <a:t>.</a:t>
                      </a:r>
                    </a:p>
                  </a:txBody>
                  <a:tcPr/>
                </a:tc>
                <a:extLst>
                  <a:ext uri="{0D108BD9-81ED-4DB2-BD59-A6C34878D82A}">
                    <a16:rowId xmlns:a16="http://schemas.microsoft.com/office/drawing/2014/main" val="10002"/>
                  </a:ext>
                </a:extLst>
              </a:tr>
              <a:tr h="949325">
                <a:tc>
                  <a:txBody>
                    <a:bodyPr/>
                    <a:lstStyle/>
                    <a:p>
                      <a:pPr algn="l"/>
                      <a:r>
                        <a:rPr lang="en-US" sz="2800" dirty="0" smtClean="0">
                          <a:latin typeface="Times New Roman" panose="02020603050405020304" charset="0"/>
                          <a:cs typeface="Times New Roman" panose="02020603050405020304" charset="0"/>
                        </a:rPr>
                        <a:t>There</a:t>
                      </a:r>
                      <a:r>
                        <a:rPr lang="en-US" sz="2800" baseline="0" dirty="0" smtClean="0">
                          <a:latin typeface="Times New Roman" panose="02020603050405020304" charset="0"/>
                          <a:cs typeface="Times New Roman" panose="02020603050405020304" charset="0"/>
                        </a:rPr>
                        <a:t> aren’t any factories near the lake</a:t>
                      </a:r>
                      <a:r>
                        <a:rPr lang="en-GB" altLang="en-US" sz="2800" baseline="0" dirty="0" smtClean="0">
                          <a:latin typeface="Times New Roman" panose="02020603050405020304" charset="0"/>
                          <a:cs typeface="Times New Roman" panose="02020603050405020304" charset="0"/>
                        </a:rPr>
                        <a:t>.</a:t>
                      </a:r>
                    </a:p>
                  </a:txBody>
                  <a:tcPr/>
                </a:tc>
                <a:tc>
                  <a:txBody>
                    <a:bodyPr/>
                    <a:lstStyle/>
                    <a:p>
                      <a:pPr algn="l"/>
                      <a:r>
                        <a:rPr lang="en-US" sz="2800" dirty="0" smtClean="0">
                          <a:latin typeface="Times New Roman" panose="02020603050405020304" charset="0"/>
                          <a:cs typeface="Times New Roman" panose="02020603050405020304" charset="0"/>
                        </a:rPr>
                        <a:t>There are some factories</a:t>
                      </a:r>
                      <a:r>
                        <a:rPr lang="en-US" sz="2800" baseline="0" dirty="0" smtClean="0">
                          <a:latin typeface="Times New Roman" panose="02020603050405020304" charset="0"/>
                          <a:cs typeface="Times New Roman" panose="02020603050405020304" charset="0"/>
                        </a:rPr>
                        <a:t> near the lake</a:t>
                      </a:r>
                      <a:r>
                        <a:rPr lang="en-GB" altLang="en-US" sz="2800" baseline="0" dirty="0" smtClean="0">
                          <a:latin typeface="Times New Roman" panose="02020603050405020304" charset="0"/>
                          <a:cs typeface="Times New Roman" panose="02020603050405020304" charset="0"/>
                        </a:rPr>
                        <a:t>.</a:t>
                      </a:r>
                    </a:p>
                  </a:txBody>
                  <a:tcPr/>
                </a:tc>
                <a:extLst>
                  <a:ext uri="{0D108BD9-81ED-4DB2-BD59-A6C34878D82A}">
                    <a16:rowId xmlns:a16="http://schemas.microsoft.com/office/drawing/2014/main" val="10003"/>
                  </a:ext>
                </a:extLst>
              </a:tr>
              <a:tr h="520700">
                <a:tc>
                  <a:txBody>
                    <a:bodyPr/>
                    <a:lstStyle/>
                    <a:p>
                      <a:pPr algn="l"/>
                      <a:r>
                        <a:rPr lang="en-US" sz="2800" dirty="0" smtClean="0">
                          <a:latin typeface="Times New Roman" panose="02020603050405020304" charset="0"/>
                          <a:cs typeface="Times New Roman" panose="02020603050405020304" charset="0"/>
                        </a:rPr>
                        <a:t>The lake water is clean</a:t>
                      </a:r>
                      <a:r>
                        <a:rPr lang="en-GB" altLang="en-US" sz="2800" dirty="0" smtClean="0">
                          <a:latin typeface="Times New Roman" panose="02020603050405020304" charset="0"/>
                          <a:cs typeface="Times New Roman" panose="02020603050405020304" charset="0"/>
                        </a:rPr>
                        <a:t>.</a:t>
                      </a:r>
                    </a:p>
                  </a:txBody>
                  <a:tcPr/>
                </a:tc>
                <a:tc>
                  <a:txBody>
                    <a:bodyPr/>
                    <a:lstStyle/>
                    <a:p>
                      <a:pPr algn="l"/>
                      <a:r>
                        <a:rPr lang="en-US" sz="2800" dirty="0" smtClean="0">
                          <a:latin typeface="Times New Roman" panose="02020603050405020304" charset="0"/>
                          <a:cs typeface="Times New Roman" panose="02020603050405020304" charset="0"/>
                        </a:rPr>
                        <a:t>The lake water is dirty</a:t>
                      </a:r>
                      <a:r>
                        <a:rPr lang="en-GB" altLang="en-US" sz="2800" dirty="0" smtClean="0">
                          <a:latin typeface="Times New Roman" panose="02020603050405020304" charset="0"/>
                          <a:cs typeface="Times New Roman" panose="02020603050405020304" charset="0"/>
                        </a:rPr>
                        <a:t>.</a:t>
                      </a:r>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a:p>
        </p:txBody>
      </p:sp>
      <p:pic>
        <p:nvPicPr>
          <p:cNvPr id="5" name="Content Placeholder 4" descr="ducks_black"/>
          <p:cNvPicPr>
            <a:picLocks noGrp="1" noChangeAspect="1"/>
          </p:cNvPicPr>
          <p:nvPr>
            <p:ph sz="half" idx="1"/>
          </p:nvPr>
        </p:nvPicPr>
        <p:blipFill>
          <a:blip r:embed="rId2"/>
          <a:stretch>
            <a:fillRect/>
          </a:stretch>
        </p:blipFill>
        <p:spPr>
          <a:xfrm>
            <a:off x="92710" y="36830"/>
            <a:ext cx="11261090" cy="3720465"/>
          </a:xfrm>
          <a:prstGeom prst="rect">
            <a:avLst/>
          </a:prstGeom>
        </p:spPr>
      </p:pic>
      <p:pic>
        <p:nvPicPr>
          <p:cNvPr id="6" name="Content Placeholder 5" descr="donal duck suy nhi"/>
          <p:cNvPicPr>
            <a:picLocks noGrp="1" noChangeAspect="1"/>
          </p:cNvPicPr>
          <p:nvPr>
            <p:ph sz="half" idx="2"/>
          </p:nvPr>
        </p:nvPicPr>
        <p:blipFill>
          <a:blip r:embed="rId3"/>
          <a:stretch>
            <a:fillRect/>
          </a:stretch>
        </p:blipFill>
        <p:spPr>
          <a:xfrm>
            <a:off x="838200" y="4811395"/>
            <a:ext cx="2609850" cy="1752600"/>
          </a:xfrm>
          <a:prstGeom prst="rect">
            <a:avLst/>
          </a:prstGeom>
        </p:spPr>
      </p:pic>
      <p:sp>
        <p:nvSpPr>
          <p:cNvPr id="7" name="Cloud Callout 6"/>
          <p:cNvSpPr/>
          <p:nvPr/>
        </p:nvSpPr>
        <p:spPr>
          <a:xfrm>
            <a:off x="4114165" y="3757295"/>
            <a:ext cx="5198745" cy="148526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ltLang="en-US" sz="2800">
                <a:latin typeface="Times New Roman" panose="02020603050405020304" charset="0"/>
                <a:cs typeface="Times New Roman" panose="02020603050405020304" charset="0"/>
              </a:rPr>
              <a:t>What does the picture tell you?</a:t>
            </a:r>
          </a:p>
        </p:txBody>
      </p:sp>
      <p:sp>
        <p:nvSpPr>
          <p:cNvPr id="3" name="Horizontal Scroll 2"/>
          <p:cNvSpPr/>
          <p:nvPr/>
        </p:nvSpPr>
        <p:spPr>
          <a:xfrm>
            <a:off x="5462270" y="5637530"/>
            <a:ext cx="4591685" cy="1076325"/>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3200">
                <a:latin typeface="Times New Roman" panose="02020603050405020304" charset="0"/>
                <a:cs typeface="Times New Roman" panose="02020603050405020304" charset="0"/>
              </a:rPr>
              <a:t>Water pollution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a:solidFill>
                  <a:srgbClr val="FF0000"/>
                </a:solidFill>
              </a:rPr>
              <a:t>I. Warm up</a:t>
            </a:r>
            <a:br>
              <a:rPr lang="en-GB" altLang="en-US">
                <a:solidFill>
                  <a:srgbClr val="FF0000"/>
                </a:solidFill>
              </a:rPr>
            </a:br>
            <a:r>
              <a:rPr lang="en-GB" altLang="en-US">
                <a:solidFill>
                  <a:srgbClr val="FF0000"/>
                </a:solidFill>
              </a:rPr>
              <a:t>II. Vocabulary</a:t>
            </a:r>
          </a:p>
        </p:txBody>
      </p:sp>
      <p:sp>
        <p:nvSpPr>
          <p:cNvPr id="3" name="Content Placeholder 2"/>
          <p:cNvSpPr>
            <a:spLocks noGrp="1"/>
          </p:cNvSpPr>
          <p:nvPr>
            <p:ph sz="half" idx="1"/>
          </p:nvPr>
        </p:nvSpPr>
        <p:spPr>
          <a:xfrm>
            <a:off x="364490" y="1825625"/>
            <a:ext cx="5655310" cy="4351655"/>
          </a:xfrm>
          <a:solidFill>
            <a:schemeClr val="accent1">
              <a:lumMod val="20000"/>
              <a:lumOff val="80000"/>
            </a:schemeClr>
          </a:solidFill>
        </p:spPr>
        <p:txBody>
          <a:bodyPr>
            <a:normAutofit/>
          </a:bodyPr>
          <a:lstStyle/>
          <a:p>
            <a:r>
              <a:rPr lang="en-US" dirty="0" smtClean="0">
                <a:latin typeface="Times New Roman" panose="02020603050405020304" charset="0"/>
                <a:cs typeface="Times New Roman" panose="02020603050405020304" charset="0"/>
                <a:sym typeface="+mn-ea"/>
              </a:rPr>
              <a:t>Water pollution is the contamination of bodies of water such as lakes, rivers, oceans and groundwater (the water beneath the Earth’s surface). It is one of the most serious types of pollution.</a:t>
            </a:r>
            <a:endParaRPr lang="en-US" dirty="0" smtClean="0">
              <a:latin typeface="Times New Roman" panose="02020603050405020304" charset="0"/>
              <a:cs typeface="Times New Roman" panose="02020603050405020304" charset="0"/>
            </a:endParaRPr>
          </a:p>
          <a:p>
            <a:endParaRPr lang="en-GB" altLang="en-US"/>
          </a:p>
        </p:txBody>
      </p:sp>
      <p:sp>
        <p:nvSpPr>
          <p:cNvPr id="4" name="Content Placeholder 3"/>
          <p:cNvSpPr>
            <a:spLocks noGrp="1"/>
          </p:cNvSpPr>
          <p:nvPr>
            <p:ph sz="half" idx="2"/>
          </p:nvPr>
        </p:nvSpPr>
        <p:spPr>
          <a:xfrm>
            <a:off x="6273165" y="1825625"/>
            <a:ext cx="5756275" cy="4351655"/>
          </a:xfrm>
          <a:solidFill>
            <a:schemeClr val="accent1">
              <a:lumMod val="20000"/>
              <a:lumOff val="80000"/>
            </a:schemeClr>
          </a:solidFill>
        </p:spPr>
        <p:txBody>
          <a:bodyPr>
            <a:normAutofit/>
          </a:bodyPr>
          <a:lstStyle/>
          <a:p>
            <a:r>
              <a:rPr lang="en-US" dirty="0" smtClean="0">
                <a:latin typeface="Times New Roman" panose="02020603050405020304" charset="0"/>
                <a:cs typeface="Times New Roman" panose="02020603050405020304" charset="0"/>
                <a:sym typeface="+mn-ea"/>
              </a:rPr>
              <a:t>Water pollution can have many different causes. Factories dump industrial waste into lakes and rivers. Sewage from households is another cause. Farms using pesticides to kill insects and herbicides to kill weeds can also lead to water pollution. These factors cause ‘point source’ pollution while pollutants from storm water and the atmosphere result in ‘non-point source’ pollution. </a:t>
            </a:r>
            <a:endParaRPr lang="en-US" dirty="0" smtClean="0">
              <a:latin typeface="Times New Roman" panose="02020603050405020304" charset="0"/>
              <a:cs typeface="Times New Roman" panose="02020603050405020304" charset="0"/>
            </a:endParaRPr>
          </a:p>
          <a:p>
            <a:endParaRPr lang="en-GB" altLang="en-US">
              <a:ln>
                <a:solidFill>
                  <a:schemeClr val="accent1">
                    <a:lumMod val="20000"/>
                    <a:lumOff val="80000"/>
                  </a:schemeClr>
                </a:solidFill>
              </a:ln>
              <a:solidFill>
                <a:schemeClr val="accent1">
                  <a:lumMod val="40000"/>
                  <a:lumOff val="60000"/>
                </a:schemeClr>
              </a:solidFill>
            </a:endParaRPr>
          </a:p>
        </p:txBody>
      </p:sp>
      <p:sp>
        <p:nvSpPr>
          <p:cNvPr id="5" name="Minus 4"/>
          <p:cNvSpPr/>
          <p:nvPr/>
        </p:nvSpPr>
        <p:spPr>
          <a:xfrm>
            <a:off x="603885" y="2166620"/>
            <a:ext cx="2472055" cy="762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tLang="en-US">
              <a:solidFill>
                <a:srgbClr val="FF0000"/>
              </a:solidFill>
            </a:endParaRPr>
          </a:p>
        </p:txBody>
      </p:sp>
      <p:sp>
        <p:nvSpPr>
          <p:cNvPr id="6" name="Minus 5"/>
          <p:cNvSpPr/>
          <p:nvPr/>
        </p:nvSpPr>
        <p:spPr>
          <a:xfrm>
            <a:off x="7663180" y="2357120"/>
            <a:ext cx="1235710" cy="14351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p:tgtEl>
                                          <p:spTgt spid="4">
                                            <p:bg/>
                                          </p:spTgt>
                                        </p:tgtEl>
                                        <p:attrNameLst>
                                          <p:attrName>ppt_y</p:attrName>
                                        </p:attrNameLst>
                                      </p:cBhvr>
                                      <p:tavLst>
                                        <p:tav tm="0">
                                          <p:val>
                                            <p:strVal val="#ppt_y+#ppt_h*1.125000"/>
                                          </p:val>
                                        </p:tav>
                                        <p:tav tm="100000">
                                          <p:val>
                                            <p:strVal val="#ppt_y"/>
                                          </p:val>
                                        </p:tav>
                                      </p:tavLst>
                                    </p:anim>
                                    <p:animEffect transition="in" filter="wipe(up)">
                                      <p:cBhvr>
                                        <p:cTn id="20" dur="500"/>
                                        <p:tgtEl>
                                          <p:spTgt spid="4">
                                            <p:bg/>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ppt_y</p:attrName>
                                        </p:attrNameLst>
                                      </p:cBhvr>
                                      <p:tavLst>
                                        <p:tav tm="0">
                                          <p:val>
                                            <p:strVal val="#ppt_y+#ppt_h*1.125000"/>
                                          </p:val>
                                        </p:tav>
                                        <p:tav tm="100000">
                                          <p:val>
                                            <p:strVal val="#ppt_y"/>
                                          </p:val>
                                        </p:tav>
                                      </p:tavLst>
                                    </p:anim>
                                    <p:animEffect transition="in" filter="wipe(up)">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P spid="4" grpId="0" build="p" animBg="1"/>
      <p:bldP spid="4" grpId="1" build="p" animBg="1"/>
      <p:bldP spid="5" grpId="0" animBg="1"/>
      <p:bldP spid="5"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a:p>
        </p:txBody>
      </p:sp>
      <p:sp>
        <p:nvSpPr>
          <p:cNvPr id="3" name="Content Placeholder 2"/>
          <p:cNvSpPr>
            <a:spLocks noGrp="1"/>
          </p:cNvSpPr>
          <p:nvPr>
            <p:ph sz="half" idx="1"/>
          </p:nvPr>
        </p:nvSpPr>
        <p:spPr>
          <a:xfrm>
            <a:off x="838200" y="1825625"/>
            <a:ext cx="10083165" cy="4351655"/>
          </a:xfrm>
          <a:solidFill>
            <a:schemeClr val="accent1">
              <a:lumMod val="20000"/>
              <a:lumOff val="80000"/>
            </a:schemeClr>
          </a:solidFill>
        </p:spPr>
        <p:txBody>
          <a:bodyPr>
            <a:normAutofit/>
          </a:bodyPr>
          <a:lstStyle/>
          <a:p>
            <a:pPr>
              <a:buNone/>
            </a:pPr>
            <a:r>
              <a:rPr lang="en-US" dirty="0" smtClean="0">
                <a:latin typeface="Times New Roman" panose="02020603050405020304" charset="0"/>
                <a:cs typeface="Times New Roman" panose="02020603050405020304" charset="0"/>
                <a:sym typeface="+mn-ea"/>
              </a:rPr>
              <a:t>Water pollution can have dramatic effects. In many poor nations, there are frequent outbreaks of cholera and other diseases because of people drinking untreated water. Humans can even die if they drink contaminated water. Polluted water also causes the death of aquatic animals such as fishes, crabs, or birds. Other animals eat these dead animals and may also get sick. In addition, herbicides in water can kill aquatic plants and cause further damage to the environment.</a:t>
            </a:r>
            <a:endParaRPr lang="en-US" dirty="0" smtClean="0">
              <a:latin typeface="Times New Roman" panose="02020603050405020304" charset="0"/>
              <a:cs typeface="Times New Roman" panose="02020603050405020304" charset="0"/>
            </a:endParaRPr>
          </a:p>
          <a:p>
            <a:pPr>
              <a:buNone/>
            </a:pPr>
            <a:r>
              <a:rPr lang="en-US" dirty="0" smtClean="0">
                <a:latin typeface="Times New Roman" panose="02020603050405020304" charset="0"/>
                <a:cs typeface="Times New Roman" panose="02020603050405020304" charset="0"/>
                <a:sym typeface="+mn-ea"/>
              </a:rPr>
              <a:t>      So what should we do to reduce water pollution?</a:t>
            </a:r>
            <a:endParaRPr lang="en-US" dirty="0" smtClean="0">
              <a:latin typeface="Times New Roman" panose="02020603050405020304" charset="0"/>
              <a:cs typeface="Times New Roman" panose="02020603050405020304" charset="0"/>
            </a:endParaRPr>
          </a:p>
          <a:p>
            <a:endParaRPr lang="en-GB" altLang="en-US"/>
          </a:p>
        </p:txBody>
      </p:sp>
      <p:sp>
        <p:nvSpPr>
          <p:cNvPr id="4" name="Minus 3"/>
          <p:cNvSpPr/>
          <p:nvPr/>
        </p:nvSpPr>
        <p:spPr>
          <a:xfrm>
            <a:off x="5735955" y="2165985"/>
            <a:ext cx="1294130" cy="762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p:tgtEl>
                                          <p:spTgt spid="3">
                                            <p:bg/>
                                          </p:spTgt>
                                        </p:tgtEl>
                                        <p:attrNameLst>
                                          <p:attrName>ppt_y</p:attrName>
                                        </p:attrNameLst>
                                      </p:cBhvr>
                                      <p:tavLst>
                                        <p:tav tm="0">
                                          <p:val>
                                            <p:strVal val="#ppt_y+#ppt_h*1.125000"/>
                                          </p:val>
                                        </p:tav>
                                        <p:tav tm="100000">
                                          <p:val>
                                            <p:strVal val="#ppt_y"/>
                                          </p:val>
                                        </p:tav>
                                      </p:tavLst>
                                    </p:anim>
                                    <p:animEffect transition="in" filter="wipe(up)">
                                      <p:cBhvr>
                                        <p:cTn id="8" dur="500"/>
                                        <p:tgtEl>
                                          <p:spTgt spid="3">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a:solidFill>
                  <a:srgbClr val="FF0000"/>
                </a:solidFill>
              </a:rPr>
              <a:t>I. Warm up</a:t>
            </a:r>
            <a:br>
              <a:rPr lang="en-GB" altLang="en-US">
                <a:solidFill>
                  <a:srgbClr val="FF0000"/>
                </a:solidFill>
              </a:rPr>
            </a:br>
            <a:r>
              <a:rPr lang="en-GB" altLang="en-US">
                <a:solidFill>
                  <a:srgbClr val="FF0000"/>
                </a:solidFill>
              </a:rPr>
              <a:t>II. Vocabulary</a:t>
            </a:r>
          </a:p>
        </p:txBody>
      </p:sp>
      <p:sp>
        <p:nvSpPr>
          <p:cNvPr id="3" name="Content Placeholder 2"/>
          <p:cNvSpPr>
            <a:spLocks noGrp="1"/>
          </p:cNvSpPr>
          <p:nvPr>
            <p:ph sz="half" idx="1"/>
          </p:nvPr>
        </p:nvSpPr>
        <p:spPr>
          <a:xfrm>
            <a:off x="2812415" y="2766060"/>
            <a:ext cx="8644255" cy="2126615"/>
          </a:xfrm>
          <a:solidFill>
            <a:schemeClr val="accent1">
              <a:lumMod val="20000"/>
              <a:lumOff val="80000"/>
            </a:schemeClr>
          </a:solidFill>
        </p:spPr>
        <p:txBody>
          <a:bodyPr/>
          <a:lstStyle/>
          <a:p>
            <a:r>
              <a:rPr lang="en-US" dirty="0" smtClean="0">
                <a:latin typeface="Times New Roman" panose="02020603050405020304" charset="0"/>
                <a:cs typeface="Times New Roman" panose="02020603050405020304" charset="0"/>
                <a:sym typeface="+mn-ea"/>
              </a:rPr>
              <a:t>Water pollution is the </a:t>
            </a:r>
            <a:r>
              <a:rPr lang="en-US" dirty="0" smtClean="0">
                <a:solidFill>
                  <a:srgbClr val="FF0000"/>
                </a:solidFill>
                <a:latin typeface="Times New Roman" panose="02020603050405020304" charset="0"/>
                <a:cs typeface="Times New Roman" panose="02020603050405020304" charset="0"/>
                <a:sym typeface="+mn-ea"/>
              </a:rPr>
              <a:t>contamination</a:t>
            </a:r>
            <a:r>
              <a:rPr lang="en-US" dirty="0" smtClean="0">
                <a:latin typeface="Times New Roman" panose="02020603050405020304" charset="0"/>
                <a:cs typeface="Times New Roman" panose="02020603050405020304" charset="0"/>
                <a:sym typeface="+mn-ea"/>
              </a:rPr>
              <a:t> of bodies of water such as lakes, rivers, oceans and </a:t>
            </a:r>
            <a:r>
              <a:rPr lang="en-US" dirty="0" smtClean="0">
                <a:solidFill>
                  <a:srgbClr val="FF0000"/>
                </a:solidFill>
                <a:latin typeface="Times New Roman" panose="02020603050405020304" charset="0"/>
                <a:cs typeface="Times New Roman" panose="02020603050405020304" charset="0"/>
                <a:sym typeface="+mn-ea"/>
              </a:rPr>
              <a:t>groundwater </a:t>
            </a:r>
            <a:r>
              <a:rPr lang="en-US" dirty="0" smtClean="0">
                <a:latin typeface="Times New Roman" panose="02020603050405020304" charset="0"/>
                <a:cs typeface="Times New Roman" panose="02020603050405020304" charset="0"/>
                <a:sym typeface="+mn-ea"/>
              </a:rPr>
              <a:t>(the water beneath the Earth’s surface). It is one of the most serious types of pollution.</a:t>
            </a:r>
            <a:endParaRPr lang="en-US" dirty="0" smtClean="0">
              <a:latin typeface="Times New Roman" panose="02020603050405020304" charset="0"/>
              <a:cs typeface="Times New Roman" panose="02020603050405020304" charset="0"/>
            </a:endParaRPr>
          </a:p>
          <a:p>
            <a:endParaRPr lang="en-GB" altLang="en-US"/>
          </a:p>
        </p:txBody>
      </p:sp>
      <p:pic>
        <p:nvPicPr>
          <p:cNvPr id="8" name="Content Placeholder 7" descr="ground water"/>
          <p:cNvPicPr>
            <a:picLocks noGrp="1" noChangeAspect="1"/>
          </p:cNvPicPr>
          <p:nvPr>
            <p:ph sz="half" idx="2"/>
          </p:nvPr>
        </p:nvPicPr>
        <p:blipFill>
          <a:blip r:embed="rId2"/>
          <a:stretch>
            <a:fillRect/>
          </a:stretch>
        </p:blipFill>
        <p:spPr>
          <a:xfrm>
            <a:off x="5545455" y="364490"/>
            <a:ext cx="5245100" cy="2401570"/>
          </a:xfrm>
          <a:prstGeom prst="rect">
            <a:avLst/>
          </a:prstGeom>
        </p:spPr>
      </p:pic>
      <p:sp>
        <p:nvSpPr>
          <p:cNvPr id="4" name="Rectangles 3"/>
          <p:cNvSpPr/>
          <p:nvPr/>
        </p:nvSpPr>
        <p:spPr>
          <a:xfrm>
            <a:off x="2026920" y="5003800"/>
            <a:ext cx="5287645" cy="11080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400">
                <a:solidFill>
                  <a:srgbClr val="FF0000"/>
                </a:solidFill>
                <a:latin typeface="Times New Roman" panose="02020603050405020304" charset="0"/>
                <a:cs typeface="Times New Roman" panose="02020603050405020304" charset="0"/>
              </a:rPr>
              <a:t>c</a:t>
            </a:r>
            <a:r>
              <a:rPr lang="en-GB" altLang="en-US" sz="2800">
                <a:solidFill>
                  <a:srgbClr val="FF0000"/>
                </a:solidFill>
                <a:latin typeface="Times New Roman" panose="02020603050405020304" charset="0"/>
                <a:cs typeface="Times New Roman" panose="02020603050405020304" charset="0"/>
              </a:rPr>
              <a:t>ontamination = something is not clean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a:p>
        </p:txBody>
      </p:sp>
      <p:sp>
        <p:nvSpPr>
          <p:cNvPr id="5" name="Content Placeholder 3"/>
          <p:cNvSpPr>
            <a:spLocks noGrp="1"/>
          </p:cNvSpPr>
          <p:nvPr/>
        </p:nvSpPr>
        <p:spPr>
          <a:xfrm>
            <a:off x="1801495" y="2080260"/>
            <a:ext cx="8143240" cy="2698115"/>
          </a:xfrm>
          <a:prstGeom prst="rect">
            <a:avLst/>
          </a:prstGeom>
          <a:solidFill>
            <a:schemeClr val="accent1">
              <a:lumMod val="20000"/>
              <a:lumOff val="8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Times New Roman" panose="02020603050405020304" charset="0"/>
                <a:cs typeface="Times New Roman" panose="02020603050405020304" charset="0"/>
                <a:sym typeface="+mn-ea"/>
              </a:rPr>
              <a:t>Water pollution can have many different causes. Factories dump industrial waste into lakes and rivers. </a:t>
            </a:r>
            <a:r>
              <a:rPr lang="en-US" dirty="0" smtClean="0">
                <a:solidFill>
                  <a:srgbClr val="FF0000"/>
                </a:solidFill>
                <a:latin typeface="Times New Roman" panose="02020603050405020304" charset="0"/>
                <a:cs typeface="Times New Roman" panose="02020603050405020304" charset="0"/>
                <a:sym typeface="+mn-ea"/>
              </a:rPr>
              <a:t>Sewage</a:t>
            </a:r>
            <a:r>
              <a:rPr lang="en-US" dirty="0" smtClean="0">
                <a:latin typeface="Times New Roman" panose="02020603050405020304" charset="0"/>
                <a:cs typeface="Times New Roman" panose="02020603050405020304" charset="0"/>
                <a:sym typeface="+mn-ea"/>
              </a:rPr>
              <a:t> from households is another cause. Farms using </a:t>
            </a:r>
            <a:r>
              <a:rPr lang="en-US" dirty="0" smtClean="0">
                <a:solidFill>
                  <a:srgbClr val="FF0000"/>
                </a:solidFill>
                <a:latin typeface="Times New Roman" panose="02020603050405020304" charset="0"/>
                <a:cs typeface="Times New Roman" panose="02020603050405020304" charset="0"/>
                <a:sym typeface="+mn-ea"/>
              </a:rPr>
              <a:t>pesticides</a:t>
            </a:r>
            <a:r>
              <a:rPr lang="en-US" dirty="0" smtClean="0">
                <a:latin typeface="Times New Roman" panose="02020603050405020304" charset="0"/>
                <a:cs typeface="Times New Roman" panose="02020603050405020304" charset="0"/>
                <a:sym typeface="+mn-ea"/>
              </a:rPr>
              <a:t> to kill </a:t>
            </a:r>
            <a:r>
              <a:rPr lang="en-US" dirty="0" smtClean="0">
                <a:solidFill>
                  <a:srgbClr val="FF0000"/>
                </a:solidFill>
                <a:latin typeface="Times New Roman" panose="02020603050405020304" charset="0"/>
                <a:cs typeface="Times New Roman" panose="02020603050405020304" charset="0"/>
                <a:sym typeface="+mn-ea"/>
              </a:rPr>
              <a:t>insects</a:t>
            </a:r>
            <a:r>
              <a:rPr lang="en-US" dirty="0" smtClean="0">
                <a:latin typeface="Times New Roman" panose="02020603050405020304" charset="0"/>
                <a:cs typeface="Times New Roman" panose="02020603050405020304" charset="0"/>
                <a:sym typeface="+mn-ea"/>
              </a:rPr>
              <a:t> and </a:t>
            </a:r>
            <a:r>
              <a:rPr lang="en-US" dirty="0" smtClean="0">
                <a:solidFill>
                  <a:srgbClr val="FF0000"/>
                </a:solidFill>
                <a:latin typeface="Times New Roman" panose="02020603050405020304" charset="0"/>
                <a:cs typeface="Times New Roman" panose="02020603050405020304" charset="0"/>
                <a:sym typeface="+mn-ea"/>
              </a:rPr>
              <a:t>herbicides</a:t>
            </a:r>
            <a:r>
              <a:rPr lang="en-US" dirty="0" smtClean="0">
                <a:latin typeface="Times New Roman" panose="02020603050405020304" charset="0"/>
                <a:cs typeface="Times New Roman" panose="02020603050405020304" charset="0"/>
                <a:sym typeface="+mn-ea"/>
              </a:rPr>
              <a:t> to kill </a:t>
            </a:r>
            <a:r>
              <a:rPr lang="en-US" dirty="0" smtClean="0">
                <a:solidFill>
                  <a:srgbClr val="FF0000"/>
                </a:solidFill>
                <a:latin typeface="Times New Roman" panose="02020603050405020304" charset="0"/>
                <a:cs typeface="Times New Roman" panose="02020603050405020304" charset="0"/>
                <a:sym typeface="+mn-ea"/>
              </a:rPr>
              <a:t>weeds </a:t>
            </a:r>
            <a:r>
              <a:rPr lang="en-US" dirty="0" smtClean="0">
                <a:latin typeface="Times New Roman" panose="02020603050405020304" charset="0"/>
                <a:cs typeface="Times New Roman" panose="02020603050405020304" charset="0"/>
                <a:sym typeface="+mn-ea"/>
              </a:rPr>
              <a:t>can also lead to water pollution. These factors cause ‘point source’ pollution while pollutants from storm water and the atmosphere result in ‘non-point source’ pollution. </a:t>
            </a:r>
            <a:endParaRPr lang="en-US" dirty="0" smtClean="0">
              <a:latin typeface="Times New Roman" panose="02020603050405020304" charset="0"/>
              <a:cs typeface="Times New Roman" panose="02020603050405020304" charset="0"/>
            </a:endParaRPr>
          </a:p>
          <a:p>
            <a:endParaRPr lang="en-GB" altLang="en-US">
              <a:ln>
                <a:solidFill>
                  <a:schemeClr val="accent1">
                    <a:lumMod val="20000"/>
                    <a:lumOff val="80000"/>
                  </a:schemeClr>
                </a:solidFill>
              </a:ln>
              <a:solidFill>
                <a:schemeClr val="accent1">
                  <a:lumMod val="40000"/>
                  <a:lumOff val="60000"/>
                </a:schemeClr>
              </a:solidFill>
            </a:endParaRPr>
          </a:p>
        </p:txBody>
      </p:sp>
      <p:pic>
        <p:nvPicPr>
          <p:cNvPr id="6" name="Content Placeholder 5" descr="nuoc thai chua qua xu li"/>
          <p:cNvPicPr>
            <a:picLocks noGrp="1" noChangeAspect="1"/>
          </p:cNvPicPr>
          <p:nvPr>
            <p:ph sz="half" idx="1"/>
          </p:nvPr>
        </p:nvPicPr>
        <p:blipFill>
          <a:blip r:embed="rId2"/>
          <a:stretch>
            <a:fillRect/>
          </a:stretch>
        </p:blipFill>
        <p:spPr>
          <a:xfrm>
            <a:off x="838200" y="365125"/>
            <a:ext cx="3943350" cy="1461135"/>
          </a:xfrm>
          <a:prstGeom prst="rect">
            <a:avLst/>
          </a:prstGeom>
        </p:spPr>
      </p:pic>
      <p:pic>
        <p:nvPicPr>
          <p:cNvPr id="8" name="Picture 7" descr="thuoc tru sau"/>
          <p:cNvPicPr>
            <a:picLocks noChangeAspect="1"/>
          </p:cNvPicPr>
          <p:nvPr/>
        </p:nvPicPr>
        <p:blipFill>
          <a:blip r:embed="rId3"/>
          <a:stretch>
            <a:fillRect/>
          </a:stretch>
        </p:blipFill>
        <p:spPr>
          <a:xfrm>
            <a:off x="211455" y="4578985"/>
            <a:ext cx="3796030" cy="2253615"/>
          </a:xfrm>
          <a:prstGeom prst="rect">
            <a:avLst/>
          </a:prstGeom>
        </p:spPr>
      </p:pic>
      <p:pic>
        <p:nvPicPr>
          <p:cNvPr id="9" name="Picture 8" descr="thuoc diet co"/>
          <p:cNvPicPr>
            <a:picLocks noChangeAspect="1"/>
          </p:cNvPicPr>
          <p:nvPr/>
        </p:nvPicPr>
        <p:blipFill>
          <a:blip r:embed="rId4"/>
          <a:stretch>
            <a:fillRect/>
          </a:stretch>
        </p:blipFill>
        <p:spPr>
          <a:xfrm>
            <a:off x="9944735" y="-119380"/>
            <a:ext cx="2174875" cy="2689860"/>
          </a:xfrm>
          <a:prstGeom prst="rect">
            <a:avLst/>
          </a:prstGeom>
        </p:spPr>
      </p:pic>
      <p:pic>
        <p:nvPicPr>
          <p:cNvPr id="10" name="Picture 9" descr="weeds"/>
          <p:cNvPicPr>
            <a:picLocks noChangeAspect="1"/>
          </p:cNvPicPr>
          <p:nvPr/>
        </p:nvPicPr>
        <p:blipFill>
          <a:blip r:embed="rId5"/>
          <a:stretch>
            <a:fillRect/>
          </a:stretch>
        </p:blipFill>
        <p:spPr>
          <a:xfrm>
            <a:off x="9944735" y="3347085"/>
            <a:ext cx="2095500" cy="3485515"/>
          </a:xfrm>
          <a:prstGeom prst="rect">
            <a:avLst/>
          </a:prstGeom>
        </p:spPr>
      </p:pic>
      <p:cxnSp>
        <p:nvCxnSpPr>
          <p:cNvPr id="3" name="Straight Arrow Connector 2"/>
          <p:cNvCxnSpPr/>
          <p:nvPr/>
        </p:nvCxnSpPr>
        <p:spPr>
          <a:xfrm flipH="1" flipV="1">
            <a:off x="1867535" y="1826260"/>
            <a:ext cx="474980" cy="744220"/>
          </a:xfrm>
          <a:prstGeom prst="straightConnector1">
            <a:avLst/>
          </a:prstGeom>
          <a:ln w="38100">
            <a:solidFill>
              <a:srgbClr val="FF0000"/>
            </a:solidFill>
            <a:tailEnd type="arrow" w="med" len="med"/>
          </a:ln>
        </p:spPr>
        <p:style>
          <a:lnRef idx="3">
            <a:schemeClr val="accent2"/>
          </a:lnRef>
          <a:fillRef idx="0">
            <a:schemeClr val="accent2"/>
          </a:fillRef>
          <a:effectRef idx="2">
            <a:schemeClr val="accent2"/>
          </a:effectRef>
          <a:fontRef idx="minor">
            <a:schemeClr val="tx1"/>
          </a:fontRef>
        </p:style>
      </p:cxnSp>
      <p:cxnSp>
        <p:nvCxnSpPr>
          <p:cNvPr id="4" name="Straight Arrow Connector 3"/>
          <p:cNvCxnSpPr/>
          <p:nvPr/>
        </p:nvCxnSpPr>
        <p:spPr>
          <a:xfrm>
            <a:off x="5636260" y="3249295"/>
            <a:ext cx="63500" cy="12674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0800000" flipV="1">
            <a:off x="838200" y="3249295"/>
            <a:ext cx="2343150" cy="1329690"/>
          </a:xfrm>
          <a:prstGeom prst="bentConnector3">
            <a:avLst>
              <a:gd name="adj1" fmla="val 49973"/>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486140" y="2331720"/>
            <a:ext cx="1995170" cy="8077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3009900" y="3366770"/>
            <a:ext cx="6934835" cy="1773555"/>
          </a:xfrm>
          <a:prstGeom prst="bentConnector3">
            <a:avLst>
              <a:gd name="adj1" fmla="val 50005"/>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Content Placeholder 14" descr="insects hay"/>
          <p:cNvPicPr>
            <a:picLocks noGrp="1" noChangeAspect="1"/>
          </p:cNvPicPr>
          <p:nvPr>
            <p:ph sz="half" idx="2"/>
          </p:nvPr>
        </p:nvPicPr>
        <p:blipFill>
          <a:blip r:embed="rId6"/>
          <a:stretch>
            <a:fillRect/>
          </a:stretch>
        </p:blipFill>
        <p:spPr>
          <a:xfrm>
            <a:off x="3709670" y="4578985"/>
            <a:ext cx="4326890" cy="17024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nodeType="clickEffect">
                                  <p:stCondLst>
                                    <p:cond delay="0"/>
                                  </p:stCondLst>
                                  <p:childTnLst>
                                    <p:anim calcmode="lin" valueType="num">
                                      <p:cBhvr additive="base">
                                        <p:cTn id="16" dur="500"/>
                                        <p:tgtEl>
                                          <p:spTgt spid="3"/>
                                        </p:tgtEl>
                                        <p:attrNameLst>
                                          <p:attrName>ppt_y</p:attrName>
                                        </p:attrNameLst>
                                      </p:cBhvr>
                                      <p:tavLst>
                                        <p:tav tm="0">
                                          <p:val>
                                            <p:strVal val="#ppt_y"/>
                                          </p:val>
                                        </p:tav>
                                        <p:tav tm="100000">
                                          <p:val>
                                            <p:strVal val="#ppt_y+#ppt_h*1.125000"/>
                                          </p:val>
                                        </p:tav>
                                      </p:tavLst>
                                    </p:anim>
                                    <p:animEffect transition="out" filter="wipe(down)">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2" presetClass="exit" presetSubtype="4" fill="hold" nodeType="withEffect">
                                  <p:stCondLst>
                                    <p:cond delay="0"/>
                                  </p:stCondLst>
                                  <p:childTnLst>
                                    <p:anim calcmode="lin" valueType="num">
                                      <p:cBhvr additive="base">
                                        <p:cTn id="20" dur="500"/>
                                        <p:tgtEl>
                                          <p:spTgt spid="6"/>
                                        </p:tgtEl>
                                        <p:attrNameLst>
                                          <p:attrName>ppt_y</p:attrName>
                                        </p:attrNameLst>
                                      </p:cBhvr>
                                      <p:tavLst>
                                        <p:tav tm="0">
                                          <p:val>
                                            <p:strVal val="#ppt_y"/>
                                          </p:val>
                                        </p:tav>
                                        <p:tav tm="100000">
                                          <p:val>
                                            <p:strVal val="#ppt_y+#ppt_h*1.125000"/>
                                          </p:val>
                                        </p:tav>
                                      </p:tavLst>
                                    </p:anim>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ppt_x"/>
                                          </p:val>
                                        </p:tav>
                                      </p:tavLst>
                                    </p:anim>
                                    <p:anim calcmode="lin" valueType="num">
                                      <p:cBhvr additive="base">
                                        <p:cTn id="37" dur="500"/>
                                        <p:tgtEl>
                                          <p:spTgt spid="11"/>
                                        </p:tgtEl>
                                        <p:attrNameLst>
                                          <p:attrName>ppt_y</p:attrName>
                                        </p:attrNameLst>
                                      </p:cBhvr>
                                      <p:tavLst>
                                        <p:tav tm="0">
                                          <p:val>
                                            <p:strVal val="ppt_y"/>
                                          </p:val>
                                        </p:tav>
                                        <p:tav tm="100000">
                                          <p:val>
                                            <p:strVal val="1+ppt_h/2"/>
                                          </p:val>
                                        </p:tav>
                                      </p:tavLst>
                                    </p:anim>
                                    <p:set>
                                      <p:cBhvr>
                                        <p:cTn id="38" dur="1" fill="hold">
                                          <p:stCondLst>
                                            <p:cond delay="499"/>
                                          </p:stCondLst>
                                        </p:cTn>
                                        <p:tgtEl>
                                          <p:spTgt spid="11"/>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8"/>
                                        </p:tgtEl>
                                        <p:attrNameLst>
                                          <p:attrName>ppt_x</p:attrName>
                                        </p:attrNameLst>
                                      </p:cBhvr>
                                      <p:tavLst>
                                        <p:tav tm="0">
                                          <p:val>
                                            <p:strVal val="ppt_x"/>
                                          </p:val>
                                        </p:tav>
                                        <p:tav tm="100000">
                                          <p:val>
                                            <p:strVal val="ppt_x"/>
                                          </p:val>
                                        </p:tav>
                                      </p:tavLst>
                                    </p:anim>
                                    <p:anim calcmode="lin" valueType="num">
                                      <p:cBhvr additive="base">
                                        <p:cTn id="41" dur="500"/>
                                        <p:tgtEl>
                                          <p:spTgt spid="8"/>
                                        </p:tgtEl>
                                        <p:attrNameLst>
                                          <p:attrName>ppt_y</p:attrName>
                                        </p:attrNameLst>
                                      </p:cBhvr>
                                      <p:tavLst>
                                        <p:tav tm="0">
                                          <p:val>
                                            <p:strVal val="ppt_y"/>
                                          </p:val>
                                        </p:tav>
                                        <p:tav tm="100000">
                                          <p:val>
                                            <p:strVal val="1+ppt_h/2"/>
                                          </p:val>
                                        </p:tav>
                                      </p:tavLst>
                                    </p:anim>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8" presetClass="exit" presetSubtype="32" fill="hold" nodeType="clickEffect">
                                  <p:stCondLst>
                                    <p:cond delay="0"/>
                                  </p:stCondLst>
                                  <p:childTnLst>
                                    <p:animEffect transition="out" filter="diamond(out)">
                                      <p:cBhvr>
                                        <p:cTn id="56" dur="2000"/>
                                        <p:tgtEl>
                                          <p:spTgt spid="4"/>
                                        </p:tgtEl>
                                      </p:cBhvr>
                                    </p:animEffect>
                                    <p:set>
                                      <p:cBhvr>
                                        <p:cTn id="57" dur="1" fill="hold">
                                          <p:stCondLst>
                                            <p:cond delay="1999"/>
                                          </p:stCondLst>
                                        </p:cTn>
                                        <p:tgtEl>
                                          <p:spTgt spid="4"/>
                                        </p:tgtEl>
                                        <p:attrNameLst>
                                          <p:attrName>style.visibility</p:attrName>
                                        </p:attrNameLst>
                                      </p:cBhvr>
                                      <p:to>
                                        <p:strVal val="hidden"/>
                                      </p:to>
                                    </p:set>
                                  </p:childTnLst>
                                </p:cTn>
                              </p:par>
                              <p:par>
                                <p:cTn id="58" presetID="8" presetClass="exit" presetSubtype="32" fill="hold" nodeType="withEffect">
                                  <p:stCondLst>
                                    <p:cond delay="0"/>
                                  </p:stCondLst>
                                  <p:childTnLst>
                                    <p:animEffect transition="out" filter="diamond(out)">
                                      <p:cBhvr>
                                        <p:cTn id="59" dur="2000"/>
                                        <p:tgtEl>
                                          <p:spTgt spid="15"/>
                                        </p:tgtEl>
                                      </p:cBhvr>
                                    </p:animEffect>
                                    <p:set>
                                      <p:cBhvr>
                                        <p:cTn id="60" dur="1" fill="hold">
                                          <p:stCondLst>
                                            <p:cond delay="1999"/>
                                          </p:stCondLst>
                                        </p:cTn>
                                        <p:tgtEl>
                                          <p:spTgt spid="1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nodeType="clickEffect">
                                  <p:stCondLst>
                                    <p:cond delay="0"/>
                                  </p:stCondLst>
                                  <p:childTnLst>
                                    <p:anim calcmode="lin" valueType="num">
                                      <p:cBhvr additive="base">
                                        <p:cTn id="74" dur="500"/>
                                        <p:tgtEl>
                                          <p:spTgt spid="12"/>
                                        </p:tgtEl>
                                        <p:attrNameLst>
                                          <p:attrName>ppt_x</p:attrName>
                                        </p:attrNameLst>
                                      </p:cBhvr>
                                      <p:tavLst>
                                        <p:tav tm="0">
                                          <p:val>
                                            <p:strVal val="ppt_x"/>
                                          </p:val>
                                        </p:tav>
                                        <p:tav tm="100000">
                                          <p:val>
                                            <p:strVal val="ppt_x"/>
                                          </p:val>
                                        </p:tav>
                                      </p:tavLst>
                                    </p:anim>
                                    <p:anim calcmode="lin" valueType="num">
                                      <p:cBhvr additive="base">
                                        <p:cTn id="75" dur="500"/>
                                        <p:tgtEl>
                                          <p:spTgt spid="12"/>
                                        </p:tgtEl>
                                        <p:attrNameLst>
                                          <p:attrName>ppt_y</p:attrName>
                                        </p:attrNameLst>
                                      </p:cBhvr>
                                      <p:tavLst>
                                        <p:tav tm="0">
                                          <p:val>
                                            <p:strVal val="ppt_y"/>
                                          </p:val>
                                        </p:tav>
                                        <p:tav tm="100000">
                                          <p:val>
                                            <p:strVal val="1+ppt_h/2"/>
                                          </p:val>
                                        </p:tav>
                                      </p:tavLst>
                                    </p:anim>
                                    <p:set>
                                      <p:cBhvr>
                                        <p:cTn id="76" dur="1" fill="hold">
                                          <p:stCondLst>
                                            <p:cond delay="499"/>
                                          </p:stCondLst>
                                        </p:cTn>
                                        <p:tgtEl>
                                          <p:spTgt spid="12"/>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9"/>
                                        </p:tgtEl>
                                        <p:attrNameLst>
                                          <p:attrName>ppt_x</p:attrName>
                                        </p:attrNameLst>
                                      </p:cBhvr>
                                      <p:tavLst>
                                        <p:tav tm="0">
                                          <p:val>
                                            <p:strVal val="ppt_x"/>
                                          </p:val>
                                        </p:tav>
                                        <p:tav tm="100000">
                                          <p:val>
                                            <p:strVal val="ppt_x"/>
                                          </p:val>
                                        </p:tav>
                                      </p:tavLst>
                                    </p:anim>
                                    <p:anim calcmode="lin" valueType="num">
                                      <p:cBhvr additive="base">
                                        <p:cTn id="79" dur="500"/>
                                        <p:tgtEl>
                                          <p:spTgt spid="9"/>
                                        </p:tgtEl>
                                        <p:attrNameLst>
                                          <p:attrName>ppt_y</p:attrName>
                                        </p:attrNameLst>
                                      </p:cBhvr>
                                      <p:tavLst>
                                        <p:tav tm="0">
                                          <p:val>
                                            <p:strVal val="ppt_y"/>
                                          </p:val>
                                        </p:tav>
                                        <p:tav tm="100000">
                                          <p:val>
                                            <p:strVal val="1+ppt_h/2"/>
                                          </p:val>
                                        </p:tav>
                                      </p:tavLst>
                                    </p:anim>
                                    <p:set>
                                      <p:cBhvr>
                                        <p:cTn id="80" dur="1" fill="hold">
                                          <p:stCondLst>
                                            <p:cond delay="499"/>
                                          </p:stCondLst>
                                        </p:cTn>
                                        <p:tgtEl>
                                          <p:spTgt spid="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additive="base">
                                        <p:cTn id="89" dur="500" fill="hold"/>
                                        <p:tgtEl>
                                          <p:spTgt spid="10"/>
                                        </p:tgtEl>
                                        <p:attrNameLst>
                                          <p:attrName>ppt_x</p:attrName>
                                        </p:attrNameLst>
                                      </p:cBhvr>
                                      <p:tavLst>
                                        <p:tav tm="0">
                                          <p:val>
                                            <p:strVal val="#ppt_x"/>
                                          </p:val>
                                        </p:tav>
                                        <p:tav tm="100000">
                                          <p:val>
                                            <p:strVal val="#ppt_x"/>
                                          </p:val>
                                        </p:tav>
                                      </p:tavLst>
                                    </p:anim>
                                    <p:anim calcmode="lin" valueType="num">
                                      <p:cBhvr additive="base">
                                        <p:cTn id="9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2" presetClass="exit" presetSubtype="4" fill="hold" nodeType="clickEffect">
                                  <p:stCondLst>
                                    <p:cond delay="0"/>
                                  </p:stCondLst>
                                  <p:childTnLst>
                                    <p:anim calcmode="lin" valueType="num">
                                      <p:cBhvr additive="base">
                                        <p:cTn id="94" dur="500"/>
                                        <p:tgtEl>
                                          <p:spTgt spid="13"/>
                                        </p:tgtEl>
                                        <p:attrNameLst>
                                          <p:attrName>ppt_y</p:attrName>
                                        </p:attrNameLst>
                                      </p:cBhvr>
                                      <p:tavLst>
                                        <p:tav tm="0">
                                          <p:val>
                                            <p:strVal val="#ppt_y"/>
                                          </p:val>
                                        </p:tav>
                                        <p:tav tm="100000">
                                          <p:val>
                                            <p:strVal val="#ppt_y+#ppt_h*1.125000"/>
                                          </p:val>
                                        </p:tav>
                                      </p:tavLst>
                                    </p:anim>
                                    <p:animEffect transition="out" filter="wipe(down)">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2" presetClass="exit" presetSubtype="4" fill="hold" nodeType="withEffect">
                                  <p:stCondLst>
                                    <p:cond delay="0"/>
                                  </p:stCondLst>
                                  <p:childTnLst>
                                    <p:anim calcmode="lin" valueType="num">
                                      <p:cBhvr additive="base">
                                        <p:cTn id="98" dur="500"/>
                                        <p:tgtEl>
                                          <p:spTgt spid="10"/>
                                        </p:tgtEl>
                                        <p:attrNameLst>
                                          <p:attrName>ppt_y</p:attrName>
                                        </p:attrNameLst>
                                      </p:cBhvr>
                                      <p:tavLst>
                                        <p:tav tm="0">
                                          <p:val>
                                            <p:strVal val="#ppt_y"/>
                                          </p:val>
                                        </p:tav>
                                        <p:tav tm="100000">
                                          <p:val>
                                            <p:strVal val="#ppt_y+#ppt_h*1.125000"/>
                                          </p:val>
                                        </p:tav>
                                      </p:tavLst>
                                    </p:anim>
                                    <p:animEffect transition="out" filter="wipe(down)">
                                      <p:cBhvr>
                                        <p:cTn id="99" dur="500"/>
                                        <p:tgtEl>
                                          <p:spTgt spid="10"/>
                                        </p:tgtEl>
                                      </p:cBhvr>
                                    </p:animEffect>
                                    <p:set>
                                      <p:cBhvr>
                                        <p:cTn id="10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1766</Words>
  <Application>Microsoft Office PowerPoint</Application>
  <PresentationFormat>Widescreen</PresentationFormat>
  <Paragraphs>168</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SimSun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I. Warm up II. Vocabulary</vt:lpstr>
      <vt:lpstr>PowerPoint Presentation</vt:lpstr>
      <vt:lpstr>I. Warm up II. Vocabulary</vt:lpstr>
      <vt:lpstr>PowerPoint Presentation</vt:lpstr>
      <vt:lpstr>PowerPoint Presentation</vt:lpstr>
      <vt:lpstr>PowerPoint Presentation</vt:lpstr>
      <vt:lpstr> Checking vocabulary</vt:lpstr>
      <vt:lpstr>III. Reading Activity 1. Reading for general ideas: Skimming then answer the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3. Further practice: Read the text again and decide T or F.</vt:lpstr>
      <vt:lpstr>IV. SPEAKING</vt:lpstr>
      <vt:lpstr>SPEAKING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samsung</dc:creator>
  <cp:lastModifiedBy>Admin</cp:lastModifiedBy>
  <cp:revision>26</cp:revision>
  <dcterms:created xsi:type="dcterms:W3CDTF">2021-01-25T15:22:00Z</dcterms:created>
  <dcterms:modified xsi:type="dcterms:W3CDTF">2023-08-04T04:13:19Z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2057-11.2.0.9232</vt:lpwstr>
  </property>
</Properties>
</file>