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0"/>
  </p:notesMasterIdLst>
  <p:sldIdLst>
    <p:sldId id="283" r:id="rId2"/>
    <p:sldId id="284" r:id="rId3"/>
    <p:sldId id="380" r:id="rId4"/>
    <p:sldId id="382" r:id="rId5"/>
    <p:sldId id="383" r:id="rId6"/>
    <p:sldId id="385" r:id="rId7"/>
    <p:sldId id="378" r:id="rId8"/>
    <p:sldId id="379" r:id="rId9"/>
    <p:sldId id="384" r:id="rId10"/>
    <p:sldId id="413" r:id="rId11"/>
    <p:sldId id="415" r:id="rId12"/>
    <p:sldId id="414" r:id="rId13"/>
    <p:sldId id="416" r:id="rId14"/>
    <p:sldId id="417" r:id="rId15"/>
    <p:sldId id="418" r:id="rId16"/>
    <p:sldId id="419" r:id="rId17"/>
    <p:sldId id="421" r:id="rId18"/>
    <p:sldId id="424" r:id="rId19"/>
    <p:sldId id="426" r:id="rId20"/>
    <p:sldId id="428" r:id="rId21"/>
    <p:sldId id="437" r:id="rId22"/>
    <p:sldId id="436" r:id="rId23"/>
    <p:sldId id="435" r:id="rId24"/>
    <p:sldId id="430" r:id="rId25"/>
    <p:sldId id="431" r:id="rId26"/>
    <p:sldId id="432" r:id="rId27"/>
    <p:sldId id="433" r:id="rId28"/>
    <p:sldId id="438" r:id="rId29"/>
    <p:sldId id="439" r:id="rId30"/>
    <p:sldId id="258" r:id="rId31"/>
    <p:sldId id="356" r:id="rId32"/>
    <p:sldId id="440" r:id="rId33"/>
    <p:sldId id="289" r:id="rId34"/>
    <p:sldId id="441" r:id="rId35"/>
    <p:sldId id="443" r:id="rId36"/>
    <p:sldId id="442" r:id="rId37"/>
    <p:sldId id="355" r:id="rId38"/>
    <p:sldId id="282" r:id="rId39"/>
  </p:sldIdLst>
  <p:sldSz cx="12192000" cy="6858000"/>
  <p:notesSz cx="7104063" cy="10234613"/>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DB2A4"/>
    <a:srgbClr val="F77A0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125E5076-3810-47DD-B79F-674D7AD40C01}" styleName="深色样式 1 - 强调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73" d="100"/>
          <a:sy n="73" d="100"/>
        </p:scale>
        <p:origin x="582" y="9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88595" cy="574719"/>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4167998" y="0"/>
            <a:ext cx="3188595" cy="574719"/>
          </a:xfrm>
          <a:prstGeom prst="rect">
            <a:avLst/>
          </a:prstGeom>
        </p:spPr>
        <p:txBody>
          <a:bodyPr vert="horz" lIns="91440" tIns="45720" rIns="91440" bIns="45720" rtlCol="0"/>
          <a:lstStyle>
            <a:lvl1pPr algn="r">
              <a:defRPr sz="1200"/>
            </a:lvl1pPr>
          </a:lstStyle>
          <a:p>
            <a:fld id="{3EFD42F7-718C-4B98-AAEC-167E6DDD60A7}" type="datetimeFigureOut">
              <a:rPr lang="en-US" smtClean="0"/>
              <a:t>9/5/2023</a:t>
            </a:fld>
            <a:endParaRPr lang="en-US"/>
          </a:p>
        </p:txBody>
      </p:sp>
      <p:sp>
        <p:nvSpPr>
          <p:cNvPr id="4" name="Slide Image Placeholder 3"/>
          <p:cNvSpPr>
            <a:spLocks noGrp="1" noRot="1" noChangeAspect="1"/>
          </p:cNvSpPr>
          <p:nvPr>
            <p:ph type="sldImg" idx="2"/>
          </p:nvPr>
        </p:nvSpPr>
        <p:spPr>
          <a:xfrm>
            <a:off x="242770" y="1431824"/>
            <a:ext cx="6872756" cy="38659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35830" y="5512523"/>
            <a:ext cx="5886637" cy="4510246"/>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10879875"/>
            <a:ext cx="3188595" cy="57471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4167998" y="10879875"/>
            <a:ext cx="3188595" cy="574718"/>
          </a:xfrm>
          <a:prstGeom prst="rect">
            <a:avLst/>
          </a:prstGeom>
        </p:spPr>
        <p:txBody>
          <a:bodyPr vert="horz" lIns="91440" tIns="45720" rIns="91440" bIns="45720" rtlCol="0" anchor="b"/>
          <a:lstStyle>
            <a:lvl1pPr algn="r">
              <a:defRPr sz="1200"/>
            </a:lvl1pPr>
          </a:lstStyle>
          <a:p>
            <a:fld id="{21B2AA4F-B828-4D7C-AFD3-893933DAFCB4}" type="slidenum">
              <a:rPr lang="en-US" smtClean="0"/>
              <a:t>‹#›</a:t>
            </a:fld>
            <a:endParaRPr lang="en-US"/>
          </a:p>
        </p:txBody>
      </p:sp>
    </p:spTree>
    <p:extLst>
      <p:ext uri="{BB962C8B-B14F-4D97-AF65-F5344CB8AC3E}">
        <p14:creationId xmlns:p14="http://schemas.microsoft.com/office/powerpoint/2010/main" val="5083562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r"/>
            <a:fld id="{4E4C7539-B35F-467C-8A4D-5C16839B242B}" type="slidenum">
              <a:rPr lang="en-US" sz="1200"/>
              <a:t>1</a:t>
            </a:fld>
            <a:endParaRPr lang="en-US" sz="1200"/>
          </a:p>
        </p:txBody>
      </p:sp>
      <p:sp>
        <p:nvSpPr>
          <p:cNvPr id="23555" name="Nơi giữ chỗ cho Hình ảnh của Bản chiếu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23556" name="Nơi giữ chỗ cho Ghi chú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en-US" smtClean="0"/>
          </a:p>
        </p:txBody>
      </p:sp>
      <p:sp>
        <p:nvSpPr>
          <p:cNvPr id="23557" name="Nơi giữ chỗ cho Số hiệu Bản chiếu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r"/>
            <a:fld id="{CE24BAEC-A877-4B7E-96D5-A466B4C7C402}" type="slidenum">
              <a:rPr lang="en-US" sz="1200">
                <a:cs typeface="Times New Roman" panose="02020603050405020304" pitchFamily="18" charset="0"/>
              </a:rPr>
              <a:t>1</a:t>
            </a:fld>
            <a:endParaRPr lang="en-US" sz="1200">
              <a:cs typeface="Times New Roman" panose="02020603050405020304"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txBox="1">
            <a:spLocks noGrp="1"/>
          </p:cNvSpPr>
          <p:nvPr>
            <p:ph type="sldNum" sz="quarter"/>
          </p:nvPr>
        </p:nvSpPr>
        <p:spPr>
          <a:xfrm>
            <a:off x="3884613" y="8685213"/>
            <a:ext cx="2971800" cy="457200"/>
          </a:xfrm>
          <a:prstGeom prst="rect">
            <a:avLst/>
          </a:prstGeom>
          <a:noFill/>
          <a:ln w="9525">
            <a:noFill/>
          </a:ln>
        </p:spPr>
        <p:txBody>
          <a:bodyPr anchor="b" anchorCtr="0"/>
          <a:lstStyle/>
          <a:p>
            <a:pPr lvl="0" algn="r" eaLnBrk="1" hangingPunct="1">
              <a:spcBef>
                <a:spcPct val="0"/>
              </a:spcBef>
            </a:pPr>
            <a:fld id="{9A0DB2DC-4C9A-4742-B13C-FB6460FD3503}" type="slidenum">
              <a:rPr lang="en-US" altLang="zh-CN" dirty="0"/>
              <a:t>11</a:t>
            </a:fld>
            <a:endParaRPr lang="en-US" altLang="zh-CN" dirty="0"/>
          </a:p>
        </p:txBody>
      </p:sp>
      <p:sp>
        <p:nvSpPr>
          <p:cNvPr id="6147" name="Rectangle 2"/>
          <p:cNvSpPr>
            <a:spLocks noGrp="1" noRot="1" noChangeAspect="1" noTextEdit="1"/>
          </p:cNvSpPr>
          <p:nvPr>
            <p:ph type="sldImg"/>
          </p:nvPr>
        </p:nvSpPr>
        <p:spPr/>
      </p:sp>
      <p:sp>
        <p:nvSpPr>
          <p:cNvPr id="6148" name="Rectangle 3"/>
          <p:cNvSpPr>
            <a:spLocks noGrp="1"/>
          </p:cNvSpPr>
          <p:nvPr>
            <p:ph type="body" idx="1"/>
          </p:nvPr>
        </p:nvSpPr>
        <p:spPr/>
        <p:txBody>
          <a:bodyPr wrap="square" lIns="91440" tIns="45720" rIns="91440" bIns="45720" anchor="t" anchorCtr="0"/>
          <a:lstStyle/>
          <a:p>
            <a:pPr lvl="0" eaLnBrk="1" hangingPunct="1"/>
            <a:endParaRPr lang="zh-CN" altLang="zh-CN"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82F288E0-7875-42C4-84C8-98DBBD3BF4D2}" type="datetimeFigureOut">
              <a:rPr lang="zh-CN" altLang="en-US" smtClean="0"/>
              <a:t>2023/9/5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838200" y="365125"/>
            <a:ext cx="10515600" cy="58118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3" name="日期占位符 2"/>
          <p:cNvSpPr>
            <a:spLocks noGrp="1"/>
          </p:cNvSpPr>
          <p:nvPr>
            <p:ph type="dt" sz="half" idx="10"/>
          </p:nvPr>
        </p:nvSpPr>
        <p:spPr/>
        <p:txBody>
          <a:bodyPr/>
          <a:lstStyle/>
          <a:p>
            <a:fld id="{82F288E0-7875-42C4-84C8-98DBBD3BF4D2}" type="datetimeFigureOut">
              <a:rPr lang="zh-CN" altLang="en-US" smtClean="0"/>
              <a:t>2023/9/5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82F288E0-7875-42C4-84C8-98DBBD3BF4D2}" type="datetimeFigureOut">
              <a:rPr lang="zh-CN" altLang="en-US" smtClean="0"/>
              <a:t>2023/9/5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2023/9/5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82F288E0-7875-42C4-84C8-98DBBD3BF4D2}" type="datetimeFigureOut">
              <a:rPr lang="zh-CN" altLang="en-US" smtClean="0"/>
              <a:t>2023/9/5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1186774" y="1778438"/>
            <a:ext cx="4873574"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smtClean="0"/>
              <a:t>单击此处编辑母版文本样式</a:t>
            </a:r>
          </a:p>
        </p:txBody>
      </p:sp>
      <p:sp>
        <p:nvSpPr>
          <p:cNvPr id="4" name="内容占位符 3"/>
          <p:cNvSpPr>
            <a:spLocks noGrp="1"/>
          </p:cNvSpPr>
          <p:nvPr>
            <p:ph sz="half" idx="2"/>
          </p:nvPr>
        </p:nvSpPr>
        <p:spPr>
          <a:xfrm>
            <a:off x="1186774" y="2665379"/>
            <a:ext cx="4873574" cy="3524284"/>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256938" y="1778438"/>
            <a:ext cx="4897576"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smtClean="0"/>
              <a:t>单击此处编辑母版文本样式</a:t>
            </a:r>
          </a:p>
        </p:txBody>
      </p:sp>
      <p:sp>
        <p:nvSpPr>
          <p:cNvPr id="6" name="内容占位符 5"/>
          <p:cNvSpPr>
            <a:spLocks noGrp="1"/>
          </p:cNvSpPr>
          <p:nvPr>
            <p:ph sz="quarter" idx="4"/>
          </p:nvPr>
        </p:nvSpPr>
        <p:spPr>
          <a:xfrm>
            <a:off x="6256938" y="2665379"/>
            <a:ext cx="4897576" cy="3524284"/>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82F288E0-7875-42C4-84C8-98DBBD3BF4D2}" type="datetimeFigureOut">
              <a:rPr lang="zh-CN" altLang="en-US" smtClean="0"/>
              <a:t>2023/9/5</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82F288E0-7875-42C4-84C8-98DBBD3BF4D2}" type="datetimeFigureOut">
              <a:rPr lang="zh-CN" altLang="en-US" smtClean="0"/>
              <a:t>2023/9/5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82F288E0-7875-42C4-84C8-98DBBD3BF4D2}" type="datetimeFigureOut">
              <a:rPr lang="zh-CN" altLang="en-US" smtClean="0"/>
              <a:t>2023/9/5</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4165349"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457201"/>
            <a:ext cx="6172200" cy="54038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4165349" cy="3811588"/>
          </a:xfrm>
        </p:spPr>
        <p:txBody>
          <a:bodyPr/>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82F288E0-7875-42C4-84C8-98DBBD3BF4D2}" type="datetimeFigureOut">
              <a:rPr lang="zh-CN" altLang="en-US" smtClean="0"/>
              <a:t>2023/9/5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82F288E0-7875-42C4-84C8-98DBBD3BF4D2}" type="datetimeFigureOut">
              <a:rPr lang="zh-CN" altLang="en-US" smtClean="0"/>
              <a:t>2023/9/5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0">
          <a:blip r:embed="rId12"/>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F288E0-7875-42C4-84C8-98DBBD3BF4D2}" type="datetimeFigureOut">
              <a:rPr lang="zh-CN" altLang="en-US" smtClean="0"/>
              <a:t>2023/9/5</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9BB5D0-35E4-459D-AEF3-FE4D7C45CC19}"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10.png"/><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 Id="rId5" Type="http://schemas.openxmlformats.org/officeDocument/2006/relationships/image" Target="../media/image14.jpeg"/><Relationship Id="rId4" Type="http://schemas.openxmlformats.org/officeDocument/2006/relationships/image" Target="../media/image13.jpeg"/></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Content Placeholder 104"/>
          <p:cNvPicPr>
            <a:picLocks noGrp="1"/>
          </p:cNvPicPr>
          <p:nvPr/>
        </p:nvPicPr>
        <p:blipFill>
          <a:blip r:embed="rId3"/>
          <a:stretch>
            <a:fillRect/>
          </a:stretch>
        </p:blipFill>
        <p:spPr>
          <a:xfrm>
            <a:off x="-209550" y="8255"/>
            <a:ext cx="12610465" cy="6842125"/>
          </a:xfrm>
          <a:prstGeom prst="rect">
            <a:avLst/>
          </a:prstGeom>
          <a:noFill/>
          <a:ln w="9525">
            <a:noFill/>
          </a:ln>
        </p:spPr>
      </p:pic>
      <p:sp>
        <p:nvSpPr>
          <p:cNvPr id="3" name="Text Box 2"/>
          <p:cNvSpPr txBox="1"/>
          <p:nvPr/>
        </p:nvSpPr>
        <p:spPr>
          <a:xfrm>
            <a:off x="-208915" y="314325"/>
            <a:ext cx="12336780" cy="2584450"/>
          </a:xfrm>
          <a:prstGeom prst="rect">
            <a:avLst/>
          </a:prstGeom>
          <a:noFill/>
        </p:spPr>
        <p:txBody>
          <a:bodyPr wrap="square" rtlCol="0">
            <a:spAutoFit/>
          </a:bodyPr>
          <a:lstStyle/>
          <a:p>
            <a:pPr algn="ctr"/>
            <a:r>
              <a:rPr lang="en-US" sz="5400" b="1">
                <a:solidFill>
                  <a:schemeClr val="accent2">
                    <a:lumMod val="75000"/>
                  </a:schemeClr>
                </a:solidFill>
                <a:latin typeface="+mj-lt"/>
                <a:cs typeface="+mj-lt"/>
              </a:rPr>
              <a:t>Bài 1: SỬ DỤNG MỘT SỐ HÓA CHẤT, THIẾT BỊ CƠ BẢN</a:t>
            </a:r>
          </a:p>
          <a:p>
            <a:pPr algn="ctr"/>
            <a:r>
              <a:rPr lang="en-US" sz="5400" b="1">
                <a:solidFill>
                  <a:schemeClr val="accent2">
                    <a:lumMod val="75000"/>
                  </a:schemeClr>
                </a:solidFill>
                <a:latin typeface="+mj-lt"/>
                <a:cs typeface="+mj-lt"/>
              </a:rPr>
              <a:t>TRONG PHÒNG THÍ NGHIỆM</a:t>
            </a: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Text Box 99"/>
          <p:cNvSpPr txBox="1"/>
          <p:nvPr/>
        </p:nvSpPr>
        <p:spPr>
          <a:xfrm>
            <a:off x="3413760" y="0"/>
            <a:ext cx="5800090" cy="645160"/>
          </a:xfrm>
          <a:prstGeom prst="rect">
            <a:avLst/>
          </a:prstGeom>
          <a:noFill/>
          <a:ln w="9525">
            <a:noFill/>
          </a:ln>
        </p:spPr>
        <p:txBody>
          <a:bodyPr wrap="square">
            <a:spAutoFit/>
          </a:bodyPr>
          <a:lstStyle/>
          <a:p>
            <a:pPr indent="0"/>
            <a:r>
              <a:rPr lang="en-US" sz="1400" b="0">
                <a:latin typeface="Times New Roman" panose="02020603050405020304" pitchFamily="18" charset="0"/>
                <a:cs typeface="Calibri" panose="020F0502020204030204" charset="0"/>
              </a:rPr>
              <a:t> </a:t>
            </a:r>
            <a:r>
              <a:rPr lang="en-US" sz="3600" b="1">
                <a:latin typeface="Arial" panose="020B0604020202020204" pitchFamily="34" charset="0"/>
                <a:cs typeface="Arial" panose="020B0604020202020204" pitchFamily="34" charset="0"/>
              </a:rPr>
              <a:t>Phiếu học tập số 2:</a:t>
            </a:r>
            <a:endParaRPr lang="en-US" sz="3600">
              <a:latin typeface="Arial" panose="020B0604020202020204" pitchFamily="34" charset="0"/>
              <a:cs typeface="Arial" panose="020B0604020202020204" pitchFamily="34" charset="0"/>
            </a:endParaRPr>
          </a:p>
        </p:txBody>
      </p:sp>
      <p:graphicFrame>
        <p:nvGraphicFramePr>
          <p:cNvPr id="3" name="Table 2"/>
          <p:cNvGraphicFramePr/>
          <p:nvPr/>
        </p:nvGraphicFramePr>
        <p:xfrm>
          <a:off x="0" y="645160"/>
          <a:ext cx="12280265" cy="6212840"/>
        </p:xfrm>
        <a:graphic>
          <a:graphicData uri="http://schemas.openxmlformats.org/drawingml/2006/table">
            <a:tbl>
              <a:tblPr firstRow="1" bandRow="1">
                <a:tableStyleId>{5C22544A-7EE6-4342-B048-85BDC9FD1C3A}</a:tableStyleId>
              </a:tblPr>
              <a:tblGrid>
                <a:gridCol w="2865120">
                  <a:extLst>
                    <a:ext uri="{9D8B030D-6E8A-4147-A177-3AD203B41FA5}">
                      <a16:colId xmlns:a16="http://schemas.microsoft.com/office/drawing/2014/main" val="20000"/>
                    </a:ext>
                  </a:extLst>
                </a:gridCol>
                <a:gridCol w="3018790">
                  <a:extLst>
                    <a:ext uri="{9D8B030D-6E8A-4147-A177-3AD203B41FA5}">
                      <a16:colId xmlns:a16="http://schemas.microsoft.com/office/drawing/2014/main" val="20001"/>
                    </a:ext>
                  </a:extLst>
                </a:gridCol>
                <a:gridCol w="3326765">
                  <a:extLst>
                    <a:ext uri="{9D8B030D-6E8A-4147-A177-3AD203B41FA5}">
                      <a16:colId xmlns:a16="http://schemas.microsoft.com/office/drawing/2014/main" val="20002"/>
                    </a:ext>
                  </a:extLst>
                </a:gridCol>
                <a:gridCol w="3069590">
                  <a:extLst>
                    <a:ext uri="{9D8B030D-6E8A-4147-A177-3AD203B41FA5}">
                      <a16:colId xmlns:a16="http://schemas.microsoft.com/office/drawing/2014/main" val="20003"/>
                    </a:ext>
                  </a:extLst>
                </a:gridCol>
              </a:tblGrid>
              <a:tr h="371475">
                <a:tc>
                  <a:txBody>
                    <a:bodyPr/>
                    <a:lstStyle/>
                    <a:p>
                      <a:pPr indent="0">
                        <a:buNone/>
                      </a:pPr>
                      <a:r>
                        <a:rPr lang="en-US" sz="2200" b="0">
                          <a:solidFill>
                            <a:srgbClr val="000000"/>
                          </a:solidFill>
                          <a:latin typeface="Arial" panose="020B0604020202020204" pitchFamily="34" charset="0"/>
                          <a:cs typeface="Arial" panose="020B0604020202020204" pitchFamily="34" charset="0"/>
                        </a:rPr>
                        <a:t>Một số nhãn hóa chất</a:t>
                      </a:r>
                      <a:endParaRPr lang="en-US" sz="22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indent="0" algn="ctr">
                        <a:buNone/>
                      </a:pPr>
                      <a:r>
                        <a:rPr lang="en-US" sz="2400" b="0">
                          <a:solidFill>
                            <a:srgbClr val="000000"/>
                          </a:solidFill>
                          <a:latin typeface="Arial" panose="020B0604020202020204" pitchFamily="34" charset="0"/>
                          <a:cs typeface="Arial" panose="020B0604020202020204" pitchFamily="34" charset="0"/>
                        </a:rPr>
                        <a:t>Hình 1.1.a</a:t>
                      </a:r>
                      <a:endParaRPr lang="en-US" sz="24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indent="0" algn="ctr">
                        <a:buNone/>
                      </a:pPr>
                      <a:r>
                        <a:rPr lang="en-US" sz="2400" b="0">
                          <a:solidFill>
                            <a:srgbClr val="000000"/>
                          </a:solidFill>
                          <a:latin typeface="Arial" panose="020B0604020202020204" pitchFamily="34" charset="0"/>
                          <a:cs typeface="Arial" panose="020B0604020202020204" pitchFamily="34" charset="0"/>
                        </a:rPr>
                        <a:t>Hình 1.1.b</a:t>
                      </a:r>
                      <a:endParaRPr lang="en-US" sz="24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indent="0" algn="ctr">
                        <a:buNone/>
                      </a:pPr>
                      <a:r>
                        <a:rPr lang="en-US" sz="2400" b="0">
                          <a:solidFill>
                            <a:srgbClr val="000000"/>
                          </a:solidFill>
                          <a:latin typeface="Arial" panose="020B0604020202020204" pitchFamily="34" charset="0"/>
                          <a:cs typeface="Arial" panose="020B0604020202020204" pitchFamily="34" charset="0"/>
                        </a:rPr>
                        <a:t>Hình 1.1.c</a:t>
                      </a:r>
                      <a:endParaRPr lang="en-US" sz="24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10000"/>
                  </a:ext>
                </a:extLst>
              </a:tr>
              <a:tr h="3616960">
                <a:tc>
                  <a:txBody>
                    <a:bodyPr/>
                    <a:lstStyle/>
                    <a:p>
                      <a:pPr indent="0">
                        <a:buNone/>
                      </a:pPr>
                      <a:r>
                        <a:rPr lang="en-US" sz="2400" b="0">
                          <a:solidFill>
                            <a:srgbClr val="000000"/>
                          </a:solidFill>
                          <a:latin typeface="Arial" panose="020B0604020202020204" pitchFamily="34" charset="0"/>
                          <a:cs typeface="Arial" panose="020B0604020202020204" pitchFamily="34" charset="0"/>
                        </a:rPr>
                        <a:t>Thông tin trên nhãn</a:t>
                      </a:r>
                      <a:endParaRPr lang="en-US" sz="24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indent="0">
                        <a:buNone/>
                      </a:pPr>
                      <a:r>
                        <a:rPr lang="en-US" sz="2800" b="0">
                          <a:solidFill>
                            <a:srgbClr val="000000"/>
                          </a:solidFill>
                          <a:latin typeface="Arial" panose="020B0604020202020204" pitchFamily="34" charset="0"/>
                          <a:cs typeface="Arial" panose="020B0604020202020204" pitchFamily="34" charset="0"/>
                        </a:rPr>
                        <a:t> </a:t>
                      </a:r>
                      <a:endParaRPr lang="en-US" sz="28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indent="0">
                        <a:buNone/>
                      </a:pPr>
                      <a:r>
                        <a:rPr lang="en-US" sz="2800" b="0">
                          <a:solidFill>
                            <a:srgbClr val="000000"/>
                          </a:solidFill>
                          <a:latin typeface="Arial" panose="020B0604020202020204" pitchFamily="34" charset="0"/>
                          <a:cs typeface="Arial" panose="020B0604020202020204" pitchFamily="34" charset="0"/>
                        </a:rPr>
                        <a:t> </a:t>
                      </a:r>
                      <a:endParaRPr lang="en-US" sz="28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indent="0">
                        <a:buNone/>
                      </a:pPr>
                      <a:r>
                        <a:rPr lang="en-US" sz="2800" b="0">
                          <a:solidFill>
                            <a:srgbClr val="000000"/>
                          </a:solidFill>
                          <a:latin typeface="Arial" panose="020B0604020202020204" pitchFamily="34" charset="0"/>
                          <a:cs typeface="Arial" panose="020B0604020202020204" pitchFamily="34" charset="0"/>
                        </a:rPr>
                        <a:t>      </a:t>
                      </a:r>
                      <a:endParaRPr lang="en-US" sz="28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10001"/>
                  </a:ext>
                </a:extLst>
              </a:tr>
              <a:tr h="2224405">
                <a:tc>
                  <a:txBody>
                    <a:bodyPr/>
                    <a:lstStyle/>
                    <a:p>
                      <a:pPr indent="0">
                        <a:buNone/>
                      </a:pPr>
                      <a:r>
                        <a:rPr lang="en-US" sz="2400" b="0">
                          <a:solidFill>
                            <a:srgbClr val="000000"/>
                          </a:solidFill>
                          <a:latin typeface="Arial" panose="020B0604020202020204" pitchFamily="34" charset="0"/>
                          <a:cs typeface="Arial" panose="020B0604020202020204" pitchFamily="34" charset="0"/>
                        </a:rPr>
                        <a:t>Cách lấy hóa chất an toàn</a:t>
                      </a:r>
                      <a:endParaRPr lang="en-US" sz="24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indent="0">
                        <a:buNone/>
                      </a:pPr>
                      <a:r>
                        <a:rPr lang="en-US" sz="2800" b="0">
                          <a:solidFill>
                            <a:srgbClr val="000000"/>
                          </a:solidFill>
                          <a:latin typeface="Arial" panose="020B0604020202020204" pitchFamily="34" charset="0"/>
                          <a:cs typeface="Arial" panose="020B0604020202020204" pitchFamily="34" charset="0"/>
                        </a:rPr>
                        <a:t> </a:t>
                      </a:r>
                      <a:endParaRPr lang="en-US" sz="28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indent="0">
                        <a:buNone/>
                      </a:pPr>
                      <a:r>
                        <a:rPr lang="en-US" sz="2800" b="0">
                          <a:solidFill>
                            <a:srgbClr val="000000"/>
                          </a:solidFill>
                          <a:latin typeface="Arial" panose="020B0604020202020204" pitchFamily="34" charset="0"/>
                          <a:cs typeface="Arial" panose="020B0604020202020204" pitchFamily="34" charset="0"/>
                        </a:rPr>
                        <a:t>      </a:t>
                      </a:r>
                      <a:endParaRPr lang="en-US" sz="28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indent="0">
                        <a:buNone/>
                      </a:pPr>
                      <a:r>
                        <a:rPr lang="en-US" sz="2000" b="0" i="1">
                          <a:solidFill>
                            <a:schemeClr val="accent6"/>
                          </a:solidFill>
                          <a:latin typeface="Arial" panose="020B0604020202020204" pitchFamily="34" charset="0"/>
                          <a:ea typeface="Times New Roman" panose="02020603050405020304" pitchFamily="18" charset="0"/>
                          <a:cs typeface="Arial" panose="020B0604020202020204" pitchFamily="34" charset="0"/>
                        </a:rPr>
                        <a:t>Không thực hiện ô này</a:t>
                      </a:r>
                    </a:p>
                  </a:txBody>
                  <a:tcPr marL="68580" marR="68580" marT="0" marB="0" anchor="ctr"/>
                </a:tc>
                <a:extLst>
                  <a:ext uri="{0D108BD9-81ED-4DB2-BD59-A6C34878D82A}">
                    <a16:rowId xmlns:a16="http://schemas.microsoft.com/office/drawing/2014/main" val="10002"/>
                  </a:ext>
                </a:extLst>
              </a:tr>
            </a:tbl>
          </a:graphicData>
        </a:graphic>
      </p:graphicFrame>
      <p:sp>
        <p:nvSpPr>
          <p:cNvPr id="2" name="Text Box 1"/>
          <p:cNvSpPr txBox="1"/>
          <p:nvPr/>
        </p:nvSpPr>
        <p:spPr>
          <a:xfrm>
            <a:off x="2905125" y="1166495"/>
            <a:ext cx="3013075" cy="3415030"/>
          </a:xfrm>
          <a:prstGeom prst="rect">
            <a:avLst/>
          </a:prstGeom>
          <a:noFill/>
        </p:spPr>
        <p:txBody>
          <a:bodyPr wrap="square" rtlCol="0">
            <a:spAutoFit/>
          </a:bodyPr>
          <a:lstStyle/>
          <a:p>
            <a:r>
              <a:rPr lang="en-US" sz="2400">
                <a:solidFill>
                  <a:schemeClr val="accent1">
                    <a:lumMod val="50000"/>
                  </a:schemeClr>
                </a:solidFill>
              </a:rPr>
              <a:t>- Tên hóa chất: Sodium hydroxide</a:t>
            </a:r>
          </a:p>
          <a:p>
            <a:r>
              <a:rPr lang="en-US" sz="2400">
                <a:solidFill>
                  <a:schemeClr val="accent1">
                    <a:lumMod val="50000"/>
                  </a:schemeClr>
                </a:solidFill>
              </a:rPr>
              <a:t>- Công thức hóa học: NaOH</a:t>
            </a:r>
          </a:p>
          <a:p>
            <a:r>
              <a:rPr lang="en-US" sz="2400">
                <a:solidFill>
                  <a:schemeClr val="accent1">
                    <a:lumMod val="50000"/>
                  </a:schemeClr>
                </a:solidFill>
              </a:rPr>
              <a:t>- Khối lượng phân tử: 40</a:t>
            </a:r>
          </a:p>
          <a:p>
            <a:r>
              <a:rPr lang="en-US" sz="2400">
                <a:solidFill>
                  <a:schemeClr val="accent1">
                    <a:lumMod val="50000"/>
                  </a:schemeClr>
                </a:solidFill>
              </a:rPr>
              <a:t>- Độ tinh khiết</a:t>
            </a:r>
          </a:p>
          <a:p>
            <a:r>
              <a:rPr lang="en-US" sz="2400">
                <a:solidFill>
                  <a:schemeClr val="accent1">
                    <a:lumMod val="50000"/>
                  </a:schemeClr>
                </a:solidFill>
              </a:rPr>
              <a:t>- Khối lượng: 500 g</a:t>
            </a:r>
          </a:p>
          <a:p>
            <a:r>
              <a:rPr lang="en-US" sz="2400">
                <a:solidFill>
                  <a:schemeClr val="accent1">
                    <a:lumMod val="50000"/>
                  </a:schemeClr>
                </a:solidFill>
              </a:rPr>
              <a:t>- Hạn sử dụng</a:t>
            </a:r>
          </a:p>
        </p:txBody>
      </p:sp>
      <p:sp>
        <p:nvSpPr>
          <p:cNvPr id="4" name="Text Box 3"/>
          <p:cNvSpPr txBox="1"/>
          <p:nvPr/>
        </p:nvSpPr>
        <p:spPr>
          <a:xfrm>
            <a:off x="2976880" y="5294630"/>
            <a:ext cx="2635885" cy="1198880"/>
          </a:xfrm>
          <a:prstGeom prst="rect">
            <a:avLst/>
          </a:prstGeom>
          <a:noFill/>
        </p:spPr>
        <p:txBody>
          <a:bodyPr wrap="square" rtlCol="0">
            <a:spAutoFit/>
          </a:bodyPr>
          <a:lstStyle/>
          <a:p>
            <a:r>
              <a:rPr lang="en-US" sz="2400">
                <a:solidFill>
                  <a:schemeClr val="accent3">
                    <a:lumMod val="50000"/>
                  </a:schemeClr>
                </a:solidFill>
              </a:rPr>
              <a:t>Dùng thìa kim loại hoặc thủy tinh để xúc</a:t>
            </a:r>
          </a:p>
        </p:txBody>
      </p:sp>
      <p:sp>
        <p:nvSpPr>
          <p:cNvPr id="5" name="Text Box 4"/>
          <p:cNvSpPr txBox="1"/>
          <p:nvPr/>
        </p:nvSpPr>
        <p:spPr>
          <a:xfrm>
            <a:off x="5969000" y="1058545"/>
            <a:ext cx="3128645" cy="3046095"/>
          </a:xfrm>
          <a:prstGeom prst="rect">
            <a:avLst/>
          </a:prstGeom>
          <a:noFill/>
        </p:spPr>
        <p:txBody>
          <a:bodyPr wrap="square" rtlCol="0">
            <a:spAutoFit/>
          </a:bodyPr>
          <a:lstStyle/>
          <a:p>
            <a:r>
              <a:rPr lang="en-US" sz="2400">
                <a:solidFill>
                  <a:schemeClr val="accent1">
                    <a:lumMod val="50000"/>
                  </a:schemeClr>
                </a:solidFill>
              </a:rPr>
              <a:t>- Tên hóa chất: hydrochloric acid</a:t>
            </a:r>
          </a:p>
          <a:p>
            <a:r>
              <a:rPr lang="en-US" sz="2400">
                <a:solidFill>
                  <a:schemeClr val="accent1">
                    <a:lumMod val="50000"/>
                  </a:schemeClr>
                </a:solidFill>
              </a:rPr>
              <a:t>- Công thức hóa học: HCl</a:t>
            </a:r>
          </a:p>
          <a:p>
            <a:r>
              <a:rPr lang="en-US" sz="2400">
                <a:solidFill>
                  <a:schemeClr val="accent1">
                    <a:lumMod val="50000"/>
                  </a:schemeClr>
                </a:solidFill>
              </a:rPr>
              <a:t>- Nồng độ: 37%</a:t>
            </a:r>
          </a:p>
          <a:p>
            <a:r>
              <a:rPr lang="en-US" sz="2400">
                <a:solidFill>
                  <a:schemeClr val="accent1">
                    <a:lumMod val="50000"/>
                  </a:schemeClr>
                </a:solidFill>
              </a:rPr>
              <a:t>- Khối lượng phân tử:</a:t>
            </a:r>
          </a:p>
          <a:p>
            <a:r>
              <a:rPr lang="en-US" sz="2400">
                <a:solidFill>
                  <a:schemeClr val="accent1">
                    <a:lumMod val="50000"/>
                  </a:schemeClr>
                </a:solidFill>
              </a:rPr>
              <a:t>36,46</a:t>
            </a:r>
          </a:p>
          <a:p>
            <a:r>
              <a:rPr lang="en-US" sz="2400">
                <a:solidFill>
                  <a:schemeClr val="accent1">
                    <a:lumMod val="50000"/>
                  </a:schemeClr>
                </a:solidFill>
              </a:rPr>
              <a:t>- Các kí hiệu cảnh báo</a:t>
            </a:r>
          </a:p>
        </p:txBody>
      </p:sp>
      <p:sp>
        <p:nvSpPr>
          <p:cNvPr id="6" name="Text Box 5"/>
          <p:cNvSpPr txBox="1"/>
          <p:nvPr/>
        </p:nvSpPr>
        <p:spPr>
          <a:xfrm>
            <a:off x="5918200" y="4818380"/>
            <a:ext cx="3295650" cy="1938020"/>
          </a:xfrm>
          <a:prstGeom prst="rect">
            <a:avLst/>
          </a:prstGeom>
          <a:noFill/>
        </p:spPr>
        <p:txBody>
          <a:bodyPr wrap="square" rtlCol="0">
            <a:spAutoFit/>
          </a:bodyPr>
          <a:lstStyle/>
          <a:p>
            <a:r>
              <a:rPr lang="en-US" sz="2400">
                <a:solidFill>
                  <a:schemeClr val="accent3">
                    <a:lumMod val="50000"/>
                  </a:schemeClr>
                </a:solidFill>
              </a:rPr>
              <a:t>Lấy lượng lớn thì phải rót qua phễu hoặc qua cốc, ống đong có mỏ.</a:t>
            </a:r>
          </a:p>
          <a:p>
            <a:r>
              <a:rPr lang="en-US" sz="2400">
                <a:solidFill>
                  <a:schemeClr val="accent3">
                    <a:lumMod val="50000"/>
                  </a:schemeClr>
                </a:solidFill>
              </a:rPr>
              <a:t>Lấy lượng nhỏ thì dùng ống hút nhỏ giọt.</a:t>
            </a:r>
          </a:p>
        </p:txBody>
      </p:sp>
      <p:sp>
        <p:nvSpPr>
          <p:cNvPr id="7" name="Text Box 6"/>
          <p:cNvSpPr txBox="1"/>
          <p:nvPr/>
        </p:nvSpPr>
        <p:spPr>
          <a:xfrm>
            <a:off x="9290685" y="1247775"/>
            <a:ext cx="2555875" cy="1938020"/>
          </a:xfrm>
          <a:prstGeom prst="rect">
            <a:avLst/>
          </a:prstGeom>
          <a:noFill/>
        </p:spPr>
        <p:txBody>
          <a:bodyPr wrap="square" rtlCol="0">
            <a:spAutoFit/>
          </a:bodyPr>
          <a:lstStyle/>
          <a:p>
            <a:r>
              <a:rPr lang="en-US" sz="2400">
                <a:solidFill>
                  <a:schemeClr val="accent1">
                    <a:lumMod val="50000"/>
                  </a:schemeClr>
                </a:solidFill>
              </a:rPr>
              <a:t>- Tên hóa chất: oxygen</a:t>
            </a:r>
          </a:p>
          <a:p>
            <a:r>
              <a:rPr lang="en-US" sz="2400">
                <a:solidFill>
                  <a:schemeClr val="accent1">
                    <a:lumMod val="50000"/>
                  </a:schemeClr>
                </a:solidFill>
              </a:rPr>
              <a:t>- Các kí hiệu cảnh báo</a:t>
            </a:r>
          </a:p>
          <a:p>
            <a:r>
              <a:rPr lang="en-US" sz="2400">
                <a:solidFill>
                  <a:schemeClr val="accent1">
                    <a:lumMod val="50000"/>
                  </a:schemeClr>
                </a:solidFill>
              </a:rPr>
              <a:t>- Khối lượng: 25 kg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 presetClass="entr" presetSubtype="16"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box(in)">
                                      <p:cBhvr>
                                        <p:cTn id="18" dur="20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500" fill="hold"/>
                                        <p:tgtEl>
                                          <p:spTgt spid="6"/>
                                        </p:tgtEl>
                                        <p:attrNameLst>
                                          <p:attrName>ppt_x</p:attrName>
                                        </p:attrNameLst>
                                      </p:cBhvr>
                                      <p:tavLst>
                                        <p:tav tm="0">
                                          <p:val>
                                            <p:strVal val="#ppt_x"/>
                                          </p:val>
                                        </p:tav>
                                        <p:tav tm="100000">
                                          <p:val>
                                            <p:strVal val="#ppt_x"/>
                                          </p:val>
                                        </p:tav>
                                      </p:tavLst>
                                    </p:anim>
                                    <p:anim calcmode="lin" valueType="num">
                                      <p:cBhvr additive="base">
                                        <p:cTn id="2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9" presetClass="entr" presetSubtype="0"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dissolve">
                                      <p:cBhvr>
                                        <p:cTn id="2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4" grpId="0"/>
      <p:bldP spid="4" grpId="1"/>
      <p:bldP spid="5" grpId="0"/>
      <p:bldP spid="5" grpId="1"/>
      <p:bldP spid="6" grpId="0"/>
      <p:bldP spid="6" grpId="1"/>
      <p:bldP spid="7" grpId="0"/>
      <p:bldP spid="7" grpId="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endParaRPr lang="en-US"/>
          </a:p>
        </p:txBody>
      </p:sp>
      <p:pic>
        <p:nvPicPr>
          <p:cNvPr id="3076" name="Picture 4" descr="5"/>
          <p:cNvPicPr>
            <a:picLocks noChangeAspect="1"/>
          </p:cNvPicPr>
          <p:nvPr/>
        </p:nvPicPr>
        <p:blipFill>
          <a:blip r:embed="rId3"/>
          <a:stretch>
            <a:fillRect/>
          </a:stretch>
        </p:blipFill>
        <p:spPr>
          <a:xfrm>
            <a:off x="1905" y="0"/>
            <a:ext cx="12192635" cy="6988810"/>
          </a:xfrm>
          <a:prstGeom prst="rect">
            <a:avLst/>
          </a:prstGeom>
          <a:noFill/>
          <a:ln w="9525">
            <a:noFill/>
          </a:ln>
        </p:spPr>
      </p:pic>
      <p:pic>
        <p:nvPicPr>
          <p:cNvPr id="3080" name="Picture 8" descr="8"/>
          <p:cNvPicPr>
            <a:picLocks noChangeAspect="1"/>
          </p:cNvPicPr>
          <p:nvPr/>
        </p:nvPicPr>
        <p:blipFill>
          <a:blip r:embed="rId4"/>
          <a:stretch>
            <a:fillRect/>
          </a:stretch>
        </p:blipFill>
        <p:spPr>
          <a:xfrm>
            <a:off x="2604135" y="455295"/>
            <a:ext cx="9045575" cy="3091180"/>
          </a:xfrm>
          <a:prstGeom prst="rect">
            <a:avLst/>
          </a:prstGeom>
          <a:noFill/>
          <a:ln w="9525">
            <a:noFill/>
          </a:ln>
        </p:spPr>
      </p:pic>
      <p:pic>
        <p:nvPicPr>
          <p:cNvPr id="3082" name="Picture 10" descr="10"/>
          <p:cNvPicPr>
            <a:picLocks noChangeAspect="1"/>
          </p:cNvPicPr>
          <p:nvPr/>
        </p:nvPicPr>
        <p:blipFill>
          <a:blip r:embed="rId5"/>
          <a:stretch>
            <a:fillRect/>
          </a:stretch>
        </p:blipFill>
        <p:spPr>
          <a:xfrm>
            <a:off x="2604135" y="3199130"/>
            <a:ext cx="9175750" cy="3941445"/>
          </a:xfrm>
          <a:prstGeom prst="rect">
            <a:avLst/>
          </a:prstGeom>
          <a:noFill/>
          <a:ln w="9525">
            <a:noFill/>
          </a:ln>
        </p:spPr>
      </p:pic>
      <p:sp>
        <p:nvSpPr>
          <p:cNvPr id="3084" name="Text Box 12"/>
          <p:cNvSpPr txBox="1"/>
          <p:nvPr/>
        </p:nvSpPr>
        <p:spPr>
          <a:xfrm>
            <a:off x="961390" y="1384300"/>
            <a:ext cx="1642745" cy="1814830"/>
          </a:xfrm>
          <a:prstGeom prst="rect">
            <a:avLst/>
          </a:prstGeom>
          <a:noFill/>
          <a:ln w="9525">
            <a:noFill/>
          </a:ln>
        </p:spPr>
        <p:txBody>
          <a:bodyPr wrap="square">
            <a:spAutoFit/>
          </a:bodyPr>
          <a:lstStyle/>
          <a:p>
            <a:pPr defTabSz="1500505">
              <a:spcBef>
                <a:spcPct val="50000"/>
              </a:spcBef>
            </a:pPr>
            <a:r>
              <a:rPr lang="en-US" altLang="zh-CN" sz="3200" b="1" dirty="0">
                <a:solidFill>
                  <a:srgbClr val="3399FF"/>
                </a:solidFill>
                <a:latin typeface="Arial" panose="020B0604020202020204" pitchFamily="34" charset="0"/>
                <a:ea typeface="黑体" pitchFamily="2" charset="-122"/>
                <a:cs typeface="Arial" panose="020B0604020202020204" pitchFamily="34" charset="0"/>
              </a:rPr>
              <a:t>Trả lời câu hỏi</a:t>
            </a:r>
            <a:endParaRPr lang="zh-CN" altLang="en-US" sz="3200" b="1" dirty="0">
              <a:solidFill>
                <a:srgbClr val="3399FF"/>
              </a:solidFill>
              <a:latin typeface="Arial" panose="020B0604020202020204" pitchFamily="34" charset="0"/>
              <a:ea typeface="黑体" pitchFamily="2" charset="-122"/>
              <a:cs typeface="Arial" panose="020B0604020202020204" pitchFamily="34" charset="0"/>
            </a:endParaRPr>
          </a:p>
          <a:p>
            <a:pPr defTabSz="1500505">
              <a:spcBef>
                <a:spcPct val="50000"/>
              </a:spcBef>
            </a:pPr>
            <a:endParaRPr lang="zh-CN" altLang="en-US" sz="3200" b="1" dirty="0">
              <a:solidFill>
                <a:srgbClr val="3399FF"/>
              </a:solidFill>
              <a:latin typeface="Arial" panose="020B0604020202020204" pitchFamily="34" charset="0"/>
              <a:ea typeface="黑体" pitchFamily="2" charset="-122"/>
              <a:cs typeface="Arial" panose="020B0604020202020204" pitchFamily="34" charset="0"/>
            </a:endParaRPr>
          </a:p>
        </p:txBody>
      </p:sp>
      <p:pic>
        <p:nvPicPr>
          <p:cNvPr id="22530" name="Picture 2" descr="F:\1-原创素材\1_mm1102\PPT\PPT_014\materaials\pageimg_g17.png"/>
          <p:cNvPicPr>
            <a:picLocks noGrp="1" noChangeAspect="1" noChangeArrowheads="1"/>
          </p:cNvPicPr>
          <p:nvPr>
            <p:ph idx="1"/>
          </p:nvPr>
        </p:nvPicPr>
        <p:blipFill>
          <a:blip r:embed="rId6">
            <a:extLst>
              <a:ext uri="{28A0092B-C50C-407E-A947-70E740481C1C}">
                <a14:useLocalDpi xmlns:a14="http://schemas.microsoft.com/office/drawing/2010/main" val="0"/>
              </a:ext>
            </a:extLst>
          </a:blip>
          <a:srcRect/>
          <a:stretch>
            <a:fillRect/>
          </a:stretch>
        </p:blipFill>
        <p:spPr bwMode="auto">
          <a:xfrm>
            <a:off x="546100" y="0"/>
            <a:ext cx="2303145" cy="2901950"/>
          </a:xfrm>
          <a:prstGeom prst="rect">
            <a:avLst/>
          </a:prstGeom>
          <a:noFill/>
          <a:effectLst>
            <a:reflection blurRad="6350" stA="52000" endA="300" endPos="35000" dir="5400000" sy="-100000" algn="bl" rotWithShape="0"/>
          </a:effectLst>
          <a:extLst>
            <a:ext uri="{909E8E84-426E-40DD-AFC4-6F175D3DCCD1}">
              <a14:hiddenFill xmlns:a14="http://schemas.microsoft.com/office/drawing/2010/main">
                <a:solidFill>
                  <a:srgbClr val="FFFFFF"/>
                </a:solidFill>
              </a14:hiddenFill>
            </a:ext>
          </a:extLst>
        </p:spPr>
      </p:pic>
      <p:sp>
        <p:nvSpPr>
          <p:cNvPr id="8" name="Text Box 7"/>
          <p:cNvSpPr txBox="1"/>
          <p:nvPr/>
        </p:nvSpPr>
        <p:spPr>
          <a:xfrm>
            <a:off x="3111500" y="1012190"/>
            <a:ext cx="8031480" cy="1383665"/>
          </a:xfrm>
          <a:prstGeom prst="rect">
            <a:avLst/>
          </a:prstGeom>
          <a:noFill/>
          <a:ln w="9525">
            <a:noFill/>
          </a:ln>
        </p:spPr>
        <p:txBody>
          <a:bodyPr wrap="square">
            <a:spAutoFit/>
          </a:bodyPr>
          <a:lstStyle/>
          <a:p>
            <a:pPr indent="266700"/>
            <a:r>
              <a:rPr lang="en-US" sz="2800">
                <a:latin typeface="Arial" panose="020B0604020202020204" pitchFamily="34" charset="0"/>
                <a:cs typeface="Arial" panose="020B0604020202020204" pitchFamily="34" charset="0"/>
              </a:rPr>
              <a:t>Đọc tên, công thức một số hóa chất thông dụng trong phòng thí nghiệm và cho biết  ý nghĩa của các kí hiệu cảnh báo trên nhãn hóa chất</a:t>
            </a:r>
          </a:p>
        </p:txBody>
      </p:sp>
      <p:sp>
        <p:nvSpPr>
          <p:cNvPr id="9" name="Text Box 8"/>
          <p:cNvSpPr txBox="1"/>
          <p:nvPr/>
        </p:nvSpPr>
        <p:spPr>
          <a:xfrm>
            <a:off x="2923540" y="4450080"/>
            <a:ext cx="8536940" cy="521970"/>
          </a:xfrm>
          <a:prstGeom prst="rect">
            <a:avLst/>
          </a:prstGeom>
          <a:noFill/>
          <a:ln w="9525">
            <a:noFill/>
          </a:ln>
        </p:spPr>
        <p:txBody>
          <a:bodyPr wrap="square" anchor="ctr" anchorCtr="0">
            <a:spAutoFit/>
          </a:bodyPr>
          <a:lstStyle/>
          <a:p>
            <a:pPr indent="266700"/>
            <a:r>
              <a:rPr lang="en-US" sz="2800" b="0">
                <a:solidFill>
                  <a:srgbClr val="202124"/>
                </a:solidFill>
                <a:latin typeface="Arial" panose="020B0604020202020204" pitchFamily="34" charset="0"/>
                <a:cs typeface="Arial" panose="020B0604020202020204" pitchFamily="34" charset="0"/>
              </a:rPr>
              <a:t>- Trình bày cách lấy hóa chất rắn và hóa chất lỏng</a:t>
            </a:r>
            <a:endParaRPr lang="en-US" sz="2800">
              <a:latin typeface="Arial" panose="020B0604020202020204" pitchFamily="34" charset="0"/>
              <a:cs typeface="Arial" panose="020B0604020202020204" pitchFamily="34" charset="0"/>
            </a:endParaRPr>
          </a:p>
        </p:txBody>
      </p:sp>
      <p:sp>
        <p:nvSpPr>
          <p:cNvPr id="10" name="Text Box 9"/>
          <p:cNvSpPr txBox="1"/>
          <p:nvPr/>
        </p:nvSpPr>
        <p:spPr>
          <a:xfrm>
            <a:off x="3234690" y="1084580"/>
            <a:ext cx="7455535" cy="1383665"/>
          </a:xfrm>
          <a:prstGeom prst="rect">
            <a:avLst/>
          </a:prstGeom>
          <a:noFill/>
          <a:ln w="9525">
            <a:noFill/>
          </a:ln>
        </p:spPr>
        <p:txBody>
          <a:bodyPr wrap="square">
            <a:spAutoFit/>
          </a:bodyPr>
          <a:lstStyle/>
          <a:p>
            <a:pPr indent="266700"/>
            <a:r>
              <a:rPr lang="en-US" sz="2800" b="0">
                <a:solidFill>
                  <a:schemeClr val="accent1">
                    <a:lumMod val="75000"/>
                  </a:schemeClr>
                </a:solidFill>
                <a:latin typeface="Arial" panose="020B0604020202020204" pitchFamily="34" charset="0"/>
                <a:cs typeface="Arial" panose="020B0604020202020204" pitchFamily="34" charset="0"/>
              </a:rPr>
              <a:t> Tên các hóa chất thông dụng trong phòng thí nghiệm: sodium hydroxide, hydrochloric acid, oxygen…</a:t>
            </a:r>
          </a:p>
        </p:txBody>
      </p:sp>
      <p:sp>
        <p:nvSpPr>
          <p:cNvPr id="11" name="Text Box 10"/>
          <p:cNvSpPr txBox="1"/>
          <p:nvPr/>
        </p:nvSpPr>
        <p:spPr>
          <a:xfrm>
            <a:off x="3111500" y="3546475"/>
            <a:ext cx="8030845" cy="2676525"/>
          </a:xfrm>
          <a:prstGeom prst="rect">
            <a:avLst/>
          </a:prstGeom>
          <a:noFill/>
          <a:ln w="9525">
            <a:noFill/>
          </a:ln>
        </p:spPr>
        <p:txBody>
          <a:bodyPr wrap="square">
            <a:spAutoFit/>
          </a:bodyPr>
          <a:lstStyle/>
          <a:p>
            <a:pPr indent="0"/>
            <a:r>
              <a:rPr lang="en-US" sz="2800" b="0">
                <a:solidFill>
                  <a:schemeClr val="accent4">
                    <a:lumMod val="50000"/>
                  </a:schemeClr>
                </a:solidFill>
                <a:latin typeface="Arial" panose="020B0604020202020204" pitchFamily="34" charset="0"/>
                <a:cs typeface="Arial" panose="020B0604020202020204" pitchFamily="34" charset="0"/>
              </a:rPr>
              <a:t>  Đối với hóa chất rắn: Ở dạng hạt nhỏ hoặc bột, dùng thìa kim loại hoặc thủy tinh để xúc; ở dạng hạt to, dây, thanh, dùng panh để gắp.</a:t>
            </a:r>
          </a:p>
          <a:p>
            <a:pPr indent="0"/>
            <a:r>
              <a:rPr lang="en-US" sz="2800" b="0">
                <a:solidFill>
                  <a:schemeClr val="accent4">
                    <a:lumMod val="50000"/>
                  </a:schemeClr>
                </a:solidFill>
                <a:latin typeface="Arial" panose="020B0604020202020204" pitchFamily="34" charset="0"/>
                <a:cs typeface="Arial" panose="020B0604020202020204" pitchFamily="34" charset="0"/>
              </a:rPr>
              <a:t>  Đối với hóa chất lỏng: Lấy lượng lớn thì phải rót qua phễu hoặc qua cốc, ống đong có mỏ; lấy lượng nhỏ thì dùng ống hút nhỏ giọt..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xit" presetSubtype="32" fill="hold" grpId="0" nodeType="clickEffect">
                                  <p:stCondLst>
                                    <p:cond delay="0"/>
                                  </p:stCondLst>
                                  <p:childTnLst>
                                    <p:animEffect transition="out" filter="diamond(out)">
                                      <p:cBhvr>
                                        <p:cTn id="6" dur="2000"/>
                                        <p:tgtEl>
                                          <p:spTgt spid="8"/>
                                        </p:tgtEl>
                                      </p:cBhvr>
                                    </p:animEffect>
                                    <p:set>
                                      <p:cBhvr>
                                        <p:cTn id="7" dur="1" fill="hold">
                                          <p:stCondLst>
                                            <p:cond delay="1999"/>
                                          </p:stCondLst>
                                        </p:cTn>
                                        <p:tgtEl>
                                          <p:spTgt spid="8"/>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heel(1)">
                                      <p:cBhvr>
                                        <p:cTn id="12" dur="20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xit" presetSubtype="32" fill="hold" grpId="0" nodeType="clickEffect">
                                  <p:stCondLst>
                                    <p:cond delay="0"/>
                                  </p:stCondLst>
                                  <p:childTnLst>
                                    <p:animEffect transition="out" filter="circle(out)">
                                      <p:cBhvr>
                                        <p:cTn id="16" dur="2000"/>
                                        <p:tgtEl>
                                          <p:spTgt spid="9"/>
                                        </p:tgtEl>
                                      </p:cBhvr>
                                    </p:animEffect>
                                    <p:set>
                                      <p:cBhvr>
                                        <p:cTn id="17" dur="1" fill="hold">
                                          <p:stCondLst>
                                            <p:cond delay="1999"/>
                                          </p:stCondLst>
                                        </p:cTn>
                                        <p:tgtEl>
                                          <p:spTgt spid="9"/>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blinds(horizontal)">
                                      <p:cBhvr>
                                        <p:cTn id="2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84" grpId="0"/>
      <p:bldP spid="3084" grpId="1"/>
      <p:bldP spid="8" grpId="0"/>
      <p:bldP spid="9" grpId="0"/>
      <p:bldP spid="10" grpId="0"/>
      <p:bldP spid="1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p:nvPr/>
        </p:nvGraphicFramePr>
        <p:xfrm>
          <a:off x="579120" y="889000"/>
          <a:ext cx="10811510" cy="3955415"/>
        </p:xfrm>
        <a:graphic>
          <a:graphicData uri="http://schemas.openxmlformats.org/drawingml/2006/table">
            <a:tbl>
              <a:tblPr firstRow="1" bandRow="1">
                <a:tableStyleId>{5940675A-B579-460E-94D1-54222C63F5DA}</a:tableStyleId>
              </a:tblPr>
              <a:tblGrid>
                <a:gridCol w="2701290">
                  <a:extLst>
                    <a:ext uri="{9D8B030D-6E8A-4147-A177-3AD203B41FA5}">
                      <a16:colId xmlns:a16="http://schemas.microsoft.com/office/drawing/2014/main" val="20000"/>
                    </a:ext>
                  </a:extLst>
                </a:gridCol>
                <a:gridCol w="2703195">
                  <a:extLst>
                    <a:ext uri="{9D8B030D-6E8A-4147-A177-3AD203B41FA5}">
                      <a16:colId xmlns:a16="http://schemas.microsoft.com/office/drawing/2014/main" val="20001"/>
                    </a:ext>
                  </a:extLst>
                </a:gridCol>
                <a:gridCol w="2703195">
                  <a:extLst>
                    <a:ext uri="{9D8B030D-6E8A-4147-A177-3AD203B41FA5}">
                      <a16:colId xmlns:a16="http://schemas.microsoft.com/office/drawing/2014/main" val="20002"/>
                    </a:ext>
                  </a:extLst>
                </a:gridCol>
                <a:gridCol w="2703830">
                  <a:extLst>
                    <a:ext uri="{9D8B030D-6E8A-4147-A177-3AD203B41FA5}">
                      <a16:colId xmlns:a16="http://schemas.microsoft.com/office/drawing/2014/main" val="20003"/>
                    </a:ext>
                  </a:extLst>
                </a:gridCol>
              </a:tblGrid>
              <a:tr h="2945130">
                <a:tc>
                  <a:txBody>
                    <a:bodyPr/>
                    <a:lstStyle/>
                    <a:p>
                      <a:pPr indent="0" algn="ctr">
                        <a:buNone/>
                      </a:pPr>
                      <a:endParaRPr lang="en-US" sz="14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400" b="0">
                          <a:solidFill>
                            <a:srgbClr val="000000"/>
                          </a:solidFill>
                          <a:latin typeface="Times New Roman" panose="02020603050405020304" pitchFamily="18" charset="0"/>
                          <a:cs typeface="Times New Roman" panose="02020603050405020304" pitchFamily="18" charset="0"/>
                        </a:rPr>
                        <a:t> </a:t>
                      </a:r>
                      <a:endParaRPr lang="en-US" sz="14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400" b="0">
                          <a:solidFill>
                            <a:srgbClr val="000000"/>
                          </a:solidFill>
                          <a:latin typeface="Times New Roman" panose="02020603050405020304" pitchFamily="18" charset="0"/>
                          <a:cs typeface="Times New Roman" panose="02020603050405020304" pitchFamily="18" charset="0"/>
                        </a:rPr>
                        <a:t> </a:t>
                      </a:r>
                      <a:endParaRPr lang="en-US" sz="14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400" b="0">
                          <a:solidFill>
                            <a:srgbClr val="000000"/>
                          </a:solidFill>
                          <a:latin typeface="Times New Roman" panose="02020603050405020304" pitchFamily="18" charset="0"/>
                          <a:cs typeface="Times New Roman" panose="02020603050405020304" pitchFamily="18" charset="0"/>
                        </a:rPr>
                        <a:t> </a:t>
                      </a:r>
                      <a:endParaRPr lang="en-US" sz="1400" b="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010285">
                <a:tc>
                  <a:txBody>
                    <a:bodyPr/>
                    <a:lstStyle/>
                    <a:p>
                      <a:pPr indent="0" algn="ctr">
                        <a:buNone/>
                      </a:pPr>
                      <a:r>
                        <a:rPr lang="en-US" sz="2800" b="0">
                          <a:solidFill>
                            <a:schemeClr val="accent5">
                              <a:lumMod val="50000"/>
                            </a:schemeClr>
                          </a:solidFill>
                          <a:latin typeface="Arial" panose="020B0604020202020204" pitchFamily="34" charset="0"/>
                          <a:cs typeface="Arial" panose="020B0604020202020204" pitchFamily="34" charset="0"/>
                        </a:rPr>
                        <a:t>Chất ăn mòn kim loại</a:t>
                      </a:r>
                      <a:endParaRPr lang="en-US" sz="2800" b="0">
                        <a:solidFill>
                          <a:schemeClr val="accent5">
                            <a:lumMod val="50000"/>
                          </a:schemeClr>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2800" b="0">
                          <a:solidFill>
                            <a:schemeClr val="accent5">
                              <a:lumMod val="50000"/>
                            </a:schemeClr>
                          </a:solidFill>
                          <a:latin typeface="Arial" panose="020B0604020202020204" pitchFamily="34" charset="0"/>
                          <a:cs typeface="Arial" panose="020B0604020202020204" pitchFamily="34" charset="0"/>
                        </a:rPr>
                        <a:t>Nguy hiểm môi trường</a:t>
                      </a:r>
                      <a:endParaRPr lang="en-US" sz="2800" b="0">
                        <a:solidFill>
                          <a:schemeClr val="accent5">
                            <a:lumMod val="50000"/>
                          </a:schemeClr>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2800" b="0">
                          <a:solidFill>
                            <a:schemeClr val="accent5">
                              <a:lumMod val="50000"/>
                            </a:schemeClr>
                          </a:solidFill>
                          <a:latin typeface="Arial" panose="020B0604020202020204" pitchFamily="34" charset="0"/>
                          <a:cs typeface="Arial" panose="020B0604020202020204" pitchFamily="34" charset="0"/>
                        </a:rPr>
                        <a:t>Độc</a:t>
                      </a:r>
                      <a:endParaRPr lang="en-US" sz="2800" b="0">
                        <a:solidFill>
                          <a:schemeClr val="accent5">
                            <a:lumMod val="50000"/>
                          </a:schemeClr>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2800" b="0">
                          <a:solidFill>
                            <a:schemeClr val="accent5">
                              <a:lumMod val="50000"/>
                            </a:schemeClr>
                          </a:solidFill>
                          <a:latin typeface="Arial" panose="020B0604020202020204" pitchFamily="34" charset="0"/>
                          <a:cs typeface="Arial" panose="020B0604020202020204" pitchFamily="34" charset="0"/>
                        </a:rPr>
                        <a:t>Nguy hại sức khỏe</a:t>
                      </a:r>
                      <a:endParaRPr lang="en-US" sz="2800" b="0">
                        <a:solidFill>
                          <a:schemeClr val="accent5">
                            <a:lumMod val="50000"/>
                          </a:schemeClr>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pic>
        <p:nvPicPr>
          <p:cNvPr id="3" name="Picture 2"/>
          <p:cNvPicPr/>
          <p:nvPr/>
        </p:nvPicPr>
        <p:blipFill>
          <a:blip r:embed="rId2"/>
          <a:stretch>
            <a:fillRect/>
          </a:stretch>
        </p:blipFill>
        <p:spPr>
          <a:xfrm>
            <a:off x="720725" y="1129030"/>
            <a:ext cx="2244725" cy="2232025"/>
          </a:xfrm>
          <a:prstGeom prst="rect">
            <a:avLst/>
          </a:prstGeom>
          <a:noFill/>
          <a:ln w="9525">
            <a:noFill/>
          </a:ln>
        </p:spPr>
      </p:pic>
      <p:pic>
        <p:nvPicPr>
          <p:cNvPr id="4" name="Picture 3"/>
          <p:cNvPicPr/>
          <p:nvPr/>
        </p:nvPicPr>
        <p:blipFill>
          <a:blip r:embed="rId3"/>
          <a:stretch>
            <a:fillRect/>
          </a:stretch>
        </p:blipFill>
        <p:spPr>
          <a:xfrm>
            <a:off x="3620135" y="1128395"/>
            <a:ext cx="2202815" cy="2232660"/>
          </a:xfrm>
          <a:prstGeom prst="rect">
            <a:avLst/>
          </a:prstGeom>
          <a:noFill/>
          <a:ln w="9525">
            <a:noFill/>
          </a:ln>
        </p:spPr>
      </p:pic>
      <p:pic>
        <p:nvPicPr>
          <p:cNvPr id="5" name="Picture 4"/>
          <p:cNvPicPr/>
          <p:nvPr/>
        </p:nvPicPr>
        <p:blipFill>
          <a:blip r:embed="rId4"/>
          <a:stretch>
            <a:fillRect/>
          </a:stretch>
        </p:blipFill>
        <p:spPr>
          <a:xfrm>
            <a:off x="6245225" y="1129665"/>
            <a:ext cx="2312035" cy="2231390"/>
          </a:xfrm>
          <a:prstGeom prst="rect">
            <a:avLst/>
          </a:prstGeom>
          <a:noFill/>
          <a:ln w="9525">
            <a:noFill/>
          </a:ln>
        </p:spPr>
      </p:pic>
      <p:pic>
        <p:nvPicPr>
          <p:cNvPr id="6" name="Picture 5"/>
          <p:cNvPicPr/>
          <p:nvPr/>
        </p:nvPicPr>
        <p:blipFill>
          <a:blip r:embed="rId5"/>
          <a:stretch>
            <a:fillRect/>
          </a:stretch>
        </p:blipFill>
        <p:spPr>
          <a:xfrm>
            <a:off x="8844915" y="1130300"/>
            <a:ext cx="2350135" cy="2230755"/>
          </a:xfrm>
          <a:prstGeom prst="rect">
            <a:avLst/>
          </a:prstGeom>
          <a:noFill/>
          <a:ln w="9525">
            <a:noFill/>
          </a:ln>
        </p:spPr>
      </p:pic>
      <p:sp>
        <p:nvSpPr>
          <p:cNvPr id="7" name="Text Box 6"/>
          <p:cNvSpPr txBox="1"/>
          <p:nvPr/>
        </p:nvSpPr>
        <p:spPr>
          <a:xfrm>
            <a:off x="2230755" y="203200"/>
            <a:ext cx="8163560" cy="52197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2800" b="1">
                <a:solidFill>
                  <a:schemeClr val="accent6">
                    <a:lumMod val="75000"/>
                  </a:schemeClr>
                </a:solidFill>
              </a:rPr>
              <a:t>Ý nghĩa của các kí hiệu cảnh báo trên nhãn hóa chất: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 presetClass="entr" presetSubtype="16"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ox(in)">
                                      <p:cBhvr>
                                        <p:cTn id="13" dur="20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dissolve">
                                      <p:cBhvr>
                                        <p:cTn id="18" dur="5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dissolve">
                                      <p:cBhvr>
                                        <p:cTn id="23" dur="500"/>
                                        <p:tgtEl>
                                          <p:spTgt spid="4"/>
                                        </p:tgtEl>
                                      </p:cBhvr>
                                    </p:animEffect>
                                  </p:childTnLst>
                                </p:cTn>
                              </p:par>
                            </p:childTnLst>
                          </p:cTn>
                        </p:par>
                      </p:childTnLst>
                    </p:cTn>
                  </p:par>
                  <p:par>
                    <p:cTn id="24" fill="hold">
                      <p:stCondLst>
                        <p:cond delay="indefinite"/>
                      </p:stCondLst>
                      <p:childTnLst>
                        <p:par>
                          <p:cTn id="25" fill="hold">
                            <p:stCondLst>
                              <p:cond delay="0"/>
                            </p:stCondLst>
                            <p:childTnLst>
                              <p:par>
                                <p:cTn id="26" presetID="9" presetClass="entr" presetSubtype="0" fill="hold"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dissolve">
                                      <p:cBhvr>
                                        <p:cTn id="28" dur="500"/>
                                        <p:tgtEl>
                                          <p:spTgt spid="5"/>
                                        </p:tgtEl>
                                      </p:cBhvr>
                                    </p:animEffect>
                                  </p:childTnLst>
                                </p:cTn>
                              </p:par>
                            </p:childTnLst>
                          </p:cTn>
                        </p:par>
                      </p:childTnLst>
                    </p:cTn>
                  </p:par>
                  <p:par>
                    <p:cTn id="29" fill="hold">
                      <p:stCondLst>
                        <p:cond delay="indefinite"/>
                      </p:stCondLst>
                      <p:childTnLst>
                        <p:par>
                          <p:cTn id="30" fill="hold">
                            <p:stCondLst>
                              <p:cond delay="0"/>
                            </p:stCondLst>
                            <p:childTnLst>
                              <p:par>
                                <p:cTn id="31" presetID="9" presetClass="entr" presetSubtype="0" fill="hold" nodeType="click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dissolve">
                                      <p:cBhvr>
                                        <p:cTn id="3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圆角矩形 11"/>
          <p:cNvSpPr/>
          <p:nvPr/>
        </p:nvSpPr>
        <p:spPr>
          <a:xfrm>
            <a:off x="203835" y="820420"/>
            <a:ext cx="12049125" cy="6037580"/>
          </a:xfrm>
          <a:prstGeom prst="roundRect">
            <a:avLst/>
          </a:prstGeom>
          <a:solidFill>
            <a:srgbClr val="71BDCD">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r>
              <a:rPr lang="en-US" altLang="zh-CN" sz="3200" b="1">
                <a:solidFill>
                  <a:schemeClr val="tx1"/>
                </a:solidFill>
              </a:rPr>
              <a:t>- Trong phòng thí nghiệm, cần tuân thủ nội quy, hướng dẫn của GV và đọc kỹ thông tin trên nhãn hóa chất (như tên chất, công thức hóa học, các kí hiệu cảnh báo, hạn sử dụng...) trước khi sử dụng. Không sử dụng hóa chất đựng trong đồ chứa không có nhãn hoặc nhãn mờ, mất chữ.</a:t>
            </a:r>
          </a:p>
          <a:p>
            <a:pPr algn="l"/>
            <a:r>
              <a:rPr lang="en-US" altLang="zh-CN" sz="3200" b="1">
                <a:solidFill>
                  <a:schemeClr val="tx1"/>
                </a:solidFill>
              </a:rPr>
              <a:t>-</a:t>
            </a:r>
            <a:r>
              <a:rPr lang="zh-CN" altLang="en-US" sz="3200" b="1">
                <a:solidFill>
                  <a:schemeClr val="tx1"/>
                </a:solidFill>
              </a:rPr>
              <a:t> Thực hiện thí nghiệm cẩn thận, không dùng tay trực tiếp lấy hóa chất. Đối với hóa chất rắn: Ở dạng hạt nhỏ hoặc bột, dùng thìa kim loại hoặc thủy tinh để xúc; ở dạng hạt to, dây, thanh, dùng panh để gắp. Đối với hóa chất lỏng: Lấy lượng lớn thì phải rót qua phễu hoặc qua cốc, ống đong có mỏ; lấy lượng nhỏ thì dùng ống hút nhỏ giọt.</a:t>
            </a:r>
          </a:p>
        </p:txBody>
      </p:sp>
      <p:sp>
        <p:nvSpPr>
          <p:cNvPr id="15" name="圆角矩形 14"/>
          <p:cNvSpPr/>
          <p:nvPr/>
        </p:nvSpPr>
        <p:spPr bwMode="auto">
          <a:xfrm>
            <a:off x="4883785" y="98425"/>
            <a:ext cx="3117215" cy="934720"/>
          </a:xfrm>
          <a:prstGeom prst="roundRect">
            <a:avLst>
              <a:gd name="adj" fmla="val 50000"/>
            </a:avLst>
          </a:prstGeom>
          <a:gradFill>
            <a:gsLst>
              <a:gs pos="0">
                <a:srgbClr val="14CD68"/>
              </a:gs>
              <a:gs pos="100000">
                <a:srgbClr val="035C7D"/>
              </a:gs>
            </a:gsLst>
            <a:lin scaled="0"/>
          </a:gradFill>
          <a:ln w="19050" cap="flat" cmpd="sng" algn="ctr">
            <a:noFill/>
            <a:prstDash val="solid"/>
            <a:round/>
            <a:headEnd type="none" w="med" len="med"/>
            <a:tailEnd type="none" w="med" len="med"/>
          </a:ln>
          <a:effectLst/>
        </p:spPr>
        <p:txBody>
          <a:bodyPr vert="horz" wrap="square" lIns="108816" tIns="54408" rIns="108816" bIns="54408" numCol="1" rtlCol="0" anchor="t" anchorCtr="0" compatLnSpc="1"/>
          <a:lstStyle/>
          <a:p>
            <a:pPr algn="ctr" defTabSz="815975"/>
            <a:r>
              <a:rPr lang="en-US" altLang="zh-CN" sz="3200" b="1" dirty="0">
                <a:solidFill>
                  <a:srgbClr val="FF0000"/>
                </a:solidFill>
                <a:latin typeface="Arial" panose="020B0604020202020204" pitchFamily="34" charset="0"/>
                <a:ea typeface="Microsoft YaHei" panose="020B0503020204020204" charset="-122"/>
                <a:cs typeface="Arial" panose="020B0604020202020204" pitchFamily="34" charset="0"/>
              </a:rPr>
              <a:t>KẾT LUẬN</a:t>
            </a:r>
          </a:p>
        </p:txBody>
      </p:sp>
      <p:pic>
        <p:nvPicPr>
          <p:cNvPr id="3" name="Picture 6" descr="7"/>
          <p:cNvPicPr>
            <a:picLocks noChangeAspect="1"/>
          </p:cNvPicPr>
          <p:nvPr/>
        </p:nvPicPr>
        <p:blipFill>
          <a:blip r:embed="rId2"/>
          <a:stretch>
            <a:fillRect/>
          </a:stretch>
        </p:blipFill>
        <p:spPr>
          <a:xfrm>
            <a:off x="0" y="-161925"/>
            <a:ext cx="1607820" cy="1372235"/>
          </a:xfrm>
          <a:prstGeom prst="rect">
            <a:avLst/>
          </a:prstGeom>
          <a:noFill/>
          <a:ln w="9525">
            <a:noFill/>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 calcmode="lin" valueType="num">
                                      <p:cBhvr additive="base">
                                        <p:cTn id="7"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2">
                                            <p:txEl>
                                              <p:pRg st="1" end="1"/>
                                            </p:txEl>
                                          </p:spTgt>
                                        </p:tgtEl>
                                        <p:attrNameLst>
                                          <p:attrName>style.visibility</p:attrName>
                                        </p:attrNameLst>
                                      </p:cBhvr>
                                      <p:to>
                                        <p:strVal val="visible"/>
                                      </p:to>
                                    </p:set>
                                    <p:anim calcmode="lin" valueType="num">
                                      <p:cBhvr additive="base">
                                        <p:cTn id="13" dur="500" fill="hold"/>
                                        <p:tgtEl>
                                          <p:spTgt spid="1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2">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ldLvl="0" animBg="1"/>
      <p:bldP spid="12" grpId="1" animBg="1"/>
      <p:bldP spid="15" grpId="0" bldLvl="0" animBg="1"/>
      <p:bldP spid="15" grpId="1"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grpSp>
        <p:nvGrpSpPr>
          <p:cNvPr id="19" name="组合 10"/>
          <p:cNvGrpSpPr/>
          <p:nvPr/>
        </p:nvGrpSpPr>
        <p:grpSpPr>
          <a:xfrm>
            <a:off x="-131" y="2042160"/>
            <a:ext cx="11409045" cy="1060450"/>
            <a:chOff x="4384818" y="1934865"/>
            <a:chExt cx="11409045" cy="1060450"/>
          </a:xfrm>
        </p:grpSpPr>
        <p:sp>
          <p:nvSpPr>
            <p:cNvPr id="20" name="圆角矩形 25"/>
            <p:cNvSpPr/>
            <p:nvPr/>
          </p:nvSpPr>
          <p:spPr>
            <a:xfrm>
              <a:off x="5575443" y="2116475"/>
              <a:ext cx="10218420" cy="878840"/>
            </a:xfrm>
            <a:prstGeom prst="roundRect">
              <a:avLst/>
            </a:prstGeom>
            <a:solidFill>
              <a:schemeClr val="bg1"/>
            </a:solidFill>
            <a:ln>
              <a:solidFill>
                <a:srgbClr val="2DB2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323850"/>
              <a:r>
                <a:rPr lang="en-US" altLang="zh-CN" sz="2400" dirty="0">
                  <a:solidFill>
                    <a:schemeClr val="tx1">
                      <a:lumMod val="75000"/>
                      <a:lumOff val="25000"/>
                    </a:schemeClr>
                  </a:solidFill>
                  <a:latin typeface="Microsoft YaHei" panose="020B0503020204020204" charset="-122"/>
                  <a:ea typeface="Microsoft YaHei" panose="020B0503020204020204" charset="-122"/>
                </a:rPr>
                <a:t>        </a:t>
              </a:r>
              <a:r>
                <a:rPr lang="en-US" altLang="zh-CN" sz="2800" dirty="0">
                  <a:solidFill>
                    <a:schemeClr val="tx1">
                      <a:lumMod val="75000"/>
                      <a:lumOff val="25000"/>
                    </a:schemeClr>
                  </a:solidFill>
                  <a:latin typeface="Microsoft YaHei" panose="020B0503020204020204" charset="-122"/>
                  <a:ea typeface="Microsoft YaHei" panose="020B0503020204020204" charset="-122"/>
                </a:rPr>
                <a:t>Nhận biết hóa chất và quy tắc sử dụng hóa chất an toàn trong  phòng thí nghiệm</a:t>
              </a:r>
              <a:endParaRPr lang="zh-CN" altLang="en-US" sz="2800" dirty="0">
                <a:solidFill>
                  <a:schemeClr val="tx1">
                    <a:lumMod val="75000"/>
                    <a:lumOff val="25000"/>
                  </a:schemeClr>
                </a:solidFill>
                <a:latin typeface="Microsoft YaHei" panose="020B0503020204020204" charset="-122"/>
                <a:ea typeface="Microsoft YaHei" panose="020B0503020204020204" charset="-122"/>
              </a:endParaRPr>
            </a:p>
          </p:txBody>
        </p:sp>
        <p:sp>
          <p:nvSpPr>
            <p:cNvPr id="45" name="圆角矩形 44"/>
            <p:cNvSpPr/>
            <p:nvPr/>
          </p:nvSpPr>
          <p:spPr>
            <a:xfrm>
              <a:off x="4384818" y="1934865"/>
              <a:ext cx="2301280" cy="484545"/>
            </a:xfrm>
            <a:prstGeom prst="roundRect">
              <a:avLst>
                <a:gd name="adj" fmla="val 9725"/>
              </a:avLst>
            </a:prstGeom>
            <a:solidFill>
              <a:srgbClr val="2DB2A4"/>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solidFill>
                    <a:schemeClr val="bg1"/>
                  </a:solidFill>
                  <a:latin typeface="Impact" panose="020B0806030902050204" charset="0"/>
                  <a:ea typeface="Microsoft YaHei" panose="020B0503020204020204" charset="-122"/>
                </a:rPr>
                <a:t>I</a:t>
              </a:r>
            </a:p>
          </p:txBody>
        </p:sp>
      </p:grpSp>
      <p:grpSp>
        <p:nvGrpSpPr>
          <p:cNvPr id="46" name="组合 10"/>
          <p:cNvGrpSpPr/>
          <p:nvPr/>
        </p:nvGrpSpPr>
        <p:grpSpPr>
          <a:xfrm>
            <a:off x="0" y="3281680"/>
            <a:ext cx="12074525" cy="1296035"/>
            <a:chOff x="4696668" y="2150758"/>
            <a:chExt cx="13024652" cy="1295990"/>
          </a:xfrm>
        </p:grpSpPr>
        <p:sp>
          <p:nvSpPr>
            <p:cNvPr id="47" name="圆角矩形 25"/>
            <p:cNvSpPr/>
            <p:nvPr/>
          </p:nvSpPr>
          <p:spPr>
            <a:xfrm>
              <a:off x="5980982" y="2533015"/>
              <a:ext cx="11740338" cy="913733"/>
            </a:xfrm>
            <a:prstGeom prst="roundRect">
              <a:avLst/>
            </a:prstGeom>
            <a:solidFill>
              <a:schemeClr val="bg1"/>
            </a:solidFill>
            <a:ln>
              <a:solidFill>
                <a:srgbClr val="F77A0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323850"/>
              <a:r>
                <a:rPr lang="en-US" altLang="zh-CN" sz="2800" dirty="0">
                  <a:solidFill>
                    <a:schemeClr val="tx1">
                      <a:lumMod val="75000"/>
                      <a:lumOff val="25000"/>
                    </a:schemeClr>
                  </a:solidFill>
                  <a:latin typeface="Microsoft YaHei" panose="020B0503020204020204" charset="-122"/>
                  <a:ea typeface="Microsoft YaHei" panose="020B0503020204020204" charset="-122"/>
                </a:rPr>
                <a:t>        Giới thiệu một số dụng cụ thí nghiệm, thiết bị và cách sử dụng  </a:t>
              </a:r>
            </a:p>
          </p:txBody>
        </p:sp>
        <p:sp>
          <p:nvSpPr>
            <p:cNvPr id="48" name="圆角矩形 5"/>
            <p:cNvSpPr/>
            <p:nvPr/>
          </p:nvSpPr>
          <p:spPr>
            <a:xfrm>
              <a:off x="4696668" y="2150758"/>
              <a:ext cx="2760427" cy="484487"/>
            </a:xfrm>
            <a:prstGeom prst="roundRect">
              <a:avLst>
                <a:gd name="adj" fmla="val 9725"/>
              </a:avLst>
            </a:prstGeom>
            <a:solidFill>
              <a:srgbClr val="F77A08"/>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solidFill>
                    <a:schemeClr val="bg1"/>
                  </a:solidFill>
                  <a:latin typeface="Impact" panose="020B0806030902050204" charset="0"/>
                  <a:ea typeface="Microsoft YaHei" panose="020B0503020204020204" charset="-122"/>
                </a:rPr>
                <a:t>II</a:t>
              </a:r>
            </a:p>
          </p:txBody>
        </p:sp>
      </p:grpSp>
      <p:pic>
        <p:nvPicPr>
          <p:cNvPr id="4"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3555" y="-775335"/>
            <a:ext cx="4602480" cy="2954020"/>
          </a:xfrm>
          <a:prstGeom prst="rect">
            <a:avLst/>
          </a:prstGeom>
        </p:spPr>
      </p:pic>
      <p:sp>
        <p:nvSpPr>
          <p:cNvPr id="6" name="Text Box 5"/>
          <p:cNvSpPr txBox="1"/>
          <p:nvPr/>
        </p:nvSpPr>
        <p:spPr>
          <a:xfrm>
            <a:off x="0" y="757555"/>
            <a:ext cx="3324860" cy="768350"/>
          </a:xfrm>
          <a:prstGeom prst="rect">
            <a:avLst/>
          </a:prstGeom>
          <a:noFill/>
        </p:spPr>
        <p:txBody>
          <a:bodyPr wrap="square" rtlCol="0">
            <a:spAutoFit/>
          </a:bodyPr>
          <a:lstStyle/>
          <a:p>
            <a:pPr algn="ctr"/>
            <a:r>
              <a:rPr lang="en-US" sz="4400" b="1">
                <a:latin typeface="Cambria" panose="02040503050406030204" pitchFamily="18" charset="0"/>
                <a:cs typeface="Cambria" panose="02040503050406030204" pitchFamily="18" charset="0"/>
              </a:rPr>
              <a:t> NỘI DUNG</a:t>
            </a:r>
          </a:p>
        </p:txBody>
      </p:sp>
    </p:spTree>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mph" presetSubtype="0" nodeType="clickEffect">
                                  <p:stCondLst>
                                    <p:cond delay="0"/>
                                  </p:stCondLst>
                                  <p:childTnLst>
                                    <p:set>
                                      <p:cBhvr rctx="PPT">
                                        <p:cTn id="6" dur="indefinite"/>
                                        <p:tgtEl>
                                          <p:spTgt spid="19"/>
                                        </p:tgtEl>
                                        <p:attrNameLst>
                                          <p:attrName>style.opacity</p:attrName>
                                        </p:attrNameLst>
                                      </p:cBhvr>
                                      <p:to>
                                        <p:strVal val="0.5"/>
                                      </p:to>
                                    </p:set>
                                    <p:animEffect filter="image" prLst="opacity: 0.5">
                                      <p:cBhvr rctx="IE">
                                        <p:cTn id="7" dur="indefinite"/>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8" presetClass="emph" presetSubtype="0" fill="hold" nodeType="clickEffect">
                                  <p:stCondLst>
                                    <p:cond delay="0"/>
                                  </p:stCondLst>
                                  <p:childTnLst>
                                    <p:animRot by="21600000">
                                      <p:cBhvr>
                                        <p:cTn id="11" dur="2000" fill="hold"/>
                                        <p:tgtEl>
                                          <p:spTgt spid="46"/>
                                        </p:tgtEl>
                                        <p:attrNameLst>
                                          <p:attrName>r</p:attrName>
                                        </p:attrNameLst>
                                      </p:cBhvr>
                                    </p:animRot>
                                  </p:childTnLst>
                                </p:cTn>
                              </p:par>
                            </p:childTnLst>
                          </p:cTn>
                        </p:par>
                      </p:childTnLst>
                    </p:cTn>
                  </p:par>
                  <p:par>
                    <p:cTn id="12" fill="hold">
                      <p:stCondLst>
                        <p:cond delay="indefinite"/>
                      </p:stCondLst>
                      <p:childTnLst>
                        <p:par>
                          <p:cTn id="13" fill="hold">
                            <p:stCondLst>
                              <p:cond delay="0"/>
                            </p:stCondLst>
                            <p:childTnLst>
                              <p:par>
                                <p:cTn id="14" presetID="6" presetClass="emph" presetSubtype="0" fill="hold" nodeType="clickEffect">
                                  <p:stCondLst>
                                    <p:cond delay="0"/>
                                  </p:stCondLst>
                                  <p:childTnLst>
                                    <p:animScale>
                                      <p:cBhvr>
                                        <p:cTn id="15" dur="2000" fill="hold"/>
                                        <p:tgtEl>
                                          <p:spTgt spid="46"/>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圆角矩形 25"/>
          <p:cNvSpPr/>
          <p:nvPr/>
        </p:nvSpPr>
        <p:spPr>
          <a:xfrm>
            <a:off x="764540" y="0"/>
            <a:ext cx="11336655" cy="586740"/>
          </a:xfrm>
          <a:prstGeom prst="roundRect">
            <a:avLst/>
          </a:prstGeom>
          <a:solidFill>
            <a:schemeClr val="bg1"/>
          </a:solidFill>
          <a:ln>
            <a:solidFill>
              <a:srgbClr val="2DB2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323850"/>
            <a:r>
              <a:rPr lang="en-US" altLang="zh-CN" dirty="0">
                <a:solidFill>
                  <a:schemeClr val="tx1">
                    <a:lumMod val="75000"/>
                    <a:lumOff val="25000"/>
                  </a:schemeClr>
                </a:solidFill>
                <a:latin typeface="Microsoft YaHei" panose="020B0503020204020204" charset="-122"/>
                <a:ea typeface="Microsoft YaHei" panose="020B0503020204020204" charset="-122"/>
              </a:rPr>
              <a:t>            </a:t>
            </a:r>
            <a:r>
              <a:rPr lang="en-US" altLang="zh-CN" sz="2400" dirty="0">
                <a:solidFill>
                  <a:schemeClr val="tx1">
                    <a:lumMod val="75000"/>
                    <a:lumOff val="25000"/>
                  </a:schemeClr>
                </a:solidFill>
                <a:latin typeface="Microsoft YaHei" panose="020B0503020204020204" charset="-122"/>
                <a:ea typeface="Microsoft YaHei" panose="020B0503020204020204" charset="-122"/>
              </a:rPr>
              <a:t> Giới thiệu về một số dụng cụ thí nghiệm, thiết bị và cách sử dụng</a:t>
            </a:r>
            <a:endParaRPr lang="en-US" altLang="zh-CN" sz="2400" b="1" dirty="0">
              <a:solidFill>
                <a:schemeClr val="accent4">
                  <a:lumMod val="50000"/>
                </a:schemeClr>
              </a:solidFill>
              <a:latin typeface="Microsoft YaHei" panose="020B0503020204020204" charset="-122"/>
              <a:ea typeface="Microsoft YaHei" panose="020B0503020204020204" charset="-122"/>
            </a:endParaRPr>
          </a:p>
        </p:txBody>
      </p:sp>
      <p:sp>
        <p:nvSpPr>
          <p:cNvPr id="45" name="圆角矩形 44"/>
          <p:cNvSpPr/>
          <p:nvPr/>
        </p:nvSpPr>
        <p:spPr>
          <a:xfrm>
            <a:off x="73660" y="0"/>
            <a:ext cx="1863090" cy="484505"/>
          </a:xfrm>
          <a:prstGeom prst="roundRect">
            <a:avLst>
              <a:gd name="adj" fmla="val 9725"/>
            </a:avLst>
          </a:prstGeom>
          <a:solidFill>
            <a:srgbClr val="2DB2A4"/>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solidFill>
                  <a:schemeClr val="bg1"/>
                </a:solidFill>
                <a:latin typeface="Impact" panose="020B0806030902050204" charset="0"/>
                <a:ea typeface="Microsoft YaHei" panose="020B0503020204020204" charset="-122"/>
              </a:rPr>
              <a:t>II.</a:t>
            </a:r>
          </a:p>
        </p:txBody>
      </p:sp>
      <p:sp>
        <p:nvSpPr>
          <p:cNvPr id="15" name="圆角矩形 14"/>
          <p:cNvSpPr/>
          <p:nvPr/>
        </p:nvSpPr>
        <p:spPr bwMode="auto">
          <a:xfrm>
            <a:off x="0" y="924560"/>
            <a:ext cx="6614160" cy="5346065"/>
          </a:xfrm>
          <a:prstGeom prst="roundRect">
            <a:avLst>
              <a:gd name="adj" fmla="val 50000"/>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108816" tIns="54408" rIns="108816" bIns="54408" numCol="1" rtlCol="0" anchor="t" anchorCtr="0" compatLnSpc="1"/>
          <a:lstStyle/>
          <a:p>
            <a:pPr algn="ctr" defTabSz="815975"/>
            <a:r>
              <a:rPr lang="en-US" altLang="zh-CN" sz="3000" b="1" dirty="0">
                <a:gradFill>
                  <a:gsLst>
                    <a:gs pos="0">
                      <a:srgbClr val="012D86"/>
                    </a:gs>
                    <a:gs pos="100000">
                      <a:srgbClr val="0E2557"/>
                    </a:gs>
                  </a:gsLst>
                  <a:lin scaled="0"/>
                </a:gradFill>
                <a:latin typeface="Calibri Light" panose="020F0302020204030204" charset="0"/>
                <a:ea typeface="Microsoft YaHei" panose="020B0503020204020204" charset="-122"/>
                <a:cs typeface="Calibri Light" panose="020F0302020204030204" charset="0"/>
              </a:rPr>
              <a:t>Lớp chia thành 2 nhóm lớn A và B, mỗi nhóm lớn chia thành 4 nhóm (4-6 HS), mỗi nhóm thực hiện nhiệm vụ trong phiếu học tập tại mỗi trạm là 9 phút. Sau 9 phút, các nhóm di chuyển sang các trạm khác để thực hiện nhiệm vụ, cho đến khi hoàn thành các trạm.</a:t>
            </a:r>
          </a:p>
        </p:txBody>
      </p:sp>
      <p:sp>
        <p:nvSpPr>
          <p:cNvPr id="6" name="椭圆 3"/>
          <p:cNvSpPr/>
          <p:nvPr/>
        </p:nvSpPr>
        <p:spPr>
          <a:xfrm>
            <a:off x="9517380" y="782955"/>
            <a:ext cx="2675255" cy="2472055"/>
          </a:xfrm>
          <a:prstGeom prst="ellipse">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zh-CN" altLang="en-US"/>
          </a:p>
        </p:txBody>
      </p:sp>
      <p:sp>
        <p:nvSpPr>
          <p:cNvPr id="7" name="椭圆 3"/>
          <p:cNvSpPr/>
          <p:nvPr/>
        </p:nvSpPr>
        <p:spPr>
          <a:xfrm>
            <a:off x="6438900" y="782955"/>
            <a:ext cx="2663825" cy="2411095"/>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zh-CN" altLang="en-US"/>
          </a:p>
        </p:txBody>
      </p:sp>
      <p:sp>
        <p:nvSpPr>
          <p:cNvPr id="8" name="椭圆 14"/>
          <p:cNvSpPr/>
          <p:nvPr/>
        </p:nvSpPr>
        <p:spPr>
          <a:xfrm>
            <a:off x="6707505" y="1016635"/>
            <a:ext cx="2167255" cy="193357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dirty="0">
                <a:solidFill>
                  <a:schemeClr val="accent1"/>
                </a:solidFill>
                <a:latin typeface="Aharoni" panose="02010803020104030203" pitchFamily="2" charset="-79"/>
                <a:cs typeface="Aharoni" panose="02010803020104030203" pitchFamily="2" charset="-79"/>
              </a:rPr>
              <a:t>Nhóm A</a:t>
            </a:r>
          </a:p>
          <a:p>
            <a:pPr algn="ctr"/>
            <a:r>
              <a:rPr lang="en-US" altLang="zh-CN" sz="2800" dirty="0">
                <a:solidFill>
                  <a:schemeClr val="accent1"/>
                </a:solidFill>
                <a:latin typeface="Aharoni" panose="02010803020104030203" pitchFamily="2" charset="-79"/>
                <a:cs typeface="Aharoni" panose="02010803020104030203" pitchFamily="2" charset="-79"/>
              </a:rPr>
              <a:t>( Tổ 1,3)</a:t>
            </a:r>
          </a:p>
        </p:txBody>
      </p:sp>
      <p:sp>
        <p:nvSpPr>
          <p:cNvPr id="9" name="椭圆 14"/>
          <p:cNvSpPr/>
          <p:nvPr/>
        </p:nvSpPr>
        <p:spPr>
          <a:xfrm>
            <a:off x="9756140" y="1016635"/>
            <a:ext cx="2237105" cy="201485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dirty="0">
                <a:solidFill>
                  <a:schemeClr val="accent1"/>
                </a:solidFill>
                <a:latin typeface="Aharoni" panose="02010803020104030203" pitchFamily="2" charset="-79"/>
                <a:cs typeface="Aharoni" panose="02010803020104030203" pitchFamily="2" charset="-79"/>
              </a:rPr>
              <a:t>Nhóm B</a:t>
            </a:r>
          </a:p>
          <a:p>
            <a:pPr algn="ctr"/>
            <a:r>
              <a:rPr lang="en-US" altLang="zh-CN" sz="2800" dirty="0">
                <a:solidFill>
                  <a:schemeClr val="accent1"/>
                </a:solidFill>
                <a:latin typeface="Aharoni" panose="02010803020104030203" pitchFamily="2" charset="-79"/>
                <a:cs typeface="Aharoni" panose="02010803020104030203" pitchFamily="2" charset="-79"/>
              </a:rPr>
              <a:t>(Tổ 2,4)</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dissolve">
                                      <p:cBhvr>
                                        <p:cTn id="7" dur="500"/>
                                        <p:tgtEl>
                                          <p:spTgt spid="45"/>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box(in)">
                                      <p:cBhvr>
                                        <p:cTn id="12" dur="20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blinds(horizontal)">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circle(in)">
                                      <p:cBhvr>
                                        <p:cTn id="22" dur="20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dissolve">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 calcmode="lin" valueType="num">
                                      <p:cBhvr additive="base">
                                        <p:cTn id="32" dur="500" fill="hold"/>
                                        <p:tgtEl>
                                          <p:spTgt spid="7"/>
                                        </p:tgtEl>
                                        <p:attrNameLst>
                                          <p:attrName>ppt_x</p:attrName>
                                        </p:attrNameLst>
                                      </p:cBhvr>
                                      <p:tavLst>
                                        <p:tav tm="0">
                                          <p:val>
                                            <p:strVal val="#ppt_x"/>
                                          </p:val>
                                        </p:tav>
                                        <p:tav tm="100000">
                                          <p:val>
                                            <p:strVal val="#ppt_x"/>
                                          </p:val>
                                        </p:tav>
                                      </p:tavLst>
                                    </p:anim>
                                    <p:anim calcmode="lin" valueType="num">
                                      <p:cBhvr additive="base">
                                        <p:cTn id="3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9" presetClass="entr" presetSubtype="0" fill="hold" grpId="0" nodeType="click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dissolve">
                                      <p:cBhvr>
                                        <p:cTn id="3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bldLvl="0" animBg="1"/>
      <p:bldP spid="45" grpId="0" bldLvl="0" animBg="1"/>
      <p:bldP spid="15" grpId="0" bldLvl="0" animBg="1"/>
      <p:bldP spid="6" grpId="0" bldLvl="0" animBg="1"/>
      <p:bldP spid="7" grpId="0" bldLvl="0" animBg="1"/>
      <p:bldP spid="8" grpId="0" bldLvl="0" animBg="1"/>
      <p:bldP spid="9" grpId="0" bldLvl="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1"/>
          <p:cNvGrpSpPr/>
          <p:nvPr/>
        </p:nvGrpSpPr>
        <p:grpSpPr>
          <a:xfrm>
            <a:off x="526415" y="570230"/>
            <a:ext cx="4544695" cy="3391535"/>
            <a:chOff x="0" y="0"/>
            <a:chExt cx="2549445" cy="2403231"/>
          </a:xfrm>
        </p:grpSpPr>
        <p:sp>
          <p:nvSpPr>
            <p:cNvPr id="4" name="Oval 1"/>
            <p:cNvSpPr/>
            <p:nvPr/>
          </p:nvSpPr>
          <p:spPr>
            <a:xfrm>
              <a:off x="844062" y="0"/>
              <a:ext cx="808892" cy="68580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lnSpc>
                  <a:spcPct val="108000"/>
                </a:lnSpc>
                <a:spcAft>
                  <a:spcPts val="0"/>
                </a:spcAft>
              </a:pPr>
              <a:r>
                <a:rPr lang="en-US" altLang="zh-CN" sz="1200" b="1" kern="100">
                  <a:latin typeface="Times New Roman" panose="02020603050405020304"/>
                  <a:ea typeface="Calibri" panose="020F0502020204030204"/>
                  <a:cs typeface="Times New Roman" panose="02020603050405020304"/>
                  <a:sym typeface="Times New Roman" panose="02020603050405020304"/>
                </a:rPr>
                <a:t>Trạm </a:t>
              </a:r>
            </a:p>
            <a:p>
              <a:pPr algn="ctr">
                <a:lnSpc>
                  <a:spcPct val="108000"/>
                </a:lnSpc>
                <a:spcAft>
                  <a:spcPts val="0"/>
                </a:spcAft>
              </a:pPr>
              <a:r>
                <a:rPr lang="en-US" altLang="zh-CN" sz="1200" b="1" kern="100">
                  <a:latin typeface="Times New Roman" panose="02020603050405020304"/>
                  <a:ea typeface="Calibri" panose="020F0502020204030204"/>
                  <a:cs typeface="Times New Roman" panose="02020603050405020304"/>
                  <a:sym typeface="Times New Roman" panose="02020603050405020304"/>
                </a:rPr>
                <a:t>1</a:t>
              </a:r>
            </a:p>
          </p:txBody>
        </p:sp>
        <p:sp>
          <p:nvSpPr>
            <p:cNvPr id="5" name="Oval 2"/>
            <p:cNvSpPr/>
            <p:nvPr/>
          </p:nvSpPr>
          <p:spPr>
            <a:xfrm>
              <a:off x="1729154" y="861646"/>
              <a:ext cx="808892" cy="68580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lnSpc>
                  <a:spcPct val="108000"/>
                </a:lnSpc>
                <a:spcAft>
                  <a:spcPts val="0"/>
                </a:spcAft>
              </a:pPr>
              <a:r>
                <a:rPr lang="en-US" altLang="zh-CN" sz="1200" b="1" kern="100">
                  <a:latin typeface="Times New Roman" panose="02020603050405020304"/>
                  <a:ea typeface="Calibri" panose="020F0502020204030204"/>
                  <a:cs typeface="Times New Roman" panose="02020603050405020304"/>
                  <a:sym typeface="Times New Roman" panose="02020603050405020304"/>
                </a:rPr>
                <a:t>Trạm </a:t>
              </a:r>
            </a:p>
            <a:p>
              <a:pPr algn="ctr">
                <a:lnSpc>
                  <a:spcPct val="108000"/>
                </a:lnSpc>
                <a:spcAft>
                  <a:spcPts val="0"/>
                </a:spcAft>
              </a:pPr>
              <a:r>
                <a:rPr lang="en-US" altLang="zh-CN" sz="1200" b="1" kern="100">
                  <a:latin typeface="Times New Roman" panose="02020603050405020304"/>
                  <a:ea typeface="Calibri" panose="020F0502020204030204"/>
                  <a:cs typeface="Times New Roman" panose="02020603050405020304"/>
                  <a:sym typeface="Times New Roman" panose="02020603050405020304"/>
                </a:rPr>
                <a:t>2</a:t>
              </a:r>
            </a:p>
          </p:txBody>
        </p:sp>
        <p:sp>
          <p:nvSpPr>
            <p:cNvPr id="6" name="Oval 3"/>
            <p:cNvSpPr/>
            <p:nvPr/>
          </p:nvSpPr>
          <p:spPr>
            <a:xfrm>
              <a:off x="861646" y="1717431"/>
              <a:ext cx="808892" cy="68580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lnSpc>
                  <a:spcPct val="108000"/>
                </a:lnSpc>
                <a:spcAft>
                  <a:spcPts val="0"/>
                </a:spcAft>
              </a:pPr>
              <a:r>
                <a:rPr lang="en-US" altLang="zh-CN" sz="2400" b="1" kern="100">
                  <a:latin typeface="Arial" panose="020B0604020202020204" pitchFamily="34" charset="0"/>
                  <a:ea typeface="Calibri" panose="020F0502020204030204"/>
                  <a:cs typeface="Arial" panose="020B0604020202020204" pitchFamily="34" charset="0"/>
                  <a:sym typeface="Times New Roman" panose="02020603050405020304"/>
                </a:rPr>
                <a:t>Trạm </a:t>
              </a:r>
            </a:p>
            <a:p>
              <a:pPr algn="ctr">
                <a:lnSpc>
                  <a:spcPct val="108000"/>
                </a:lnSpc>
                <a:spcAft>
                  <a:spcPts val="0"/>
                </a:spcAft>
              </a:pPr>
              <a:r>
                <a:rPr lang="en-US" altLang="zh-CN" sz="2400" b="1" kern="100">
                  <a:latin typeface="Arial" panose="020B0604020202020204" pitchFamily="34" charset="0"/>
                  <a:ea typeface="Calibri" panose="020F0502020204030204"/>
                  <a:cs typeface="Arial" panose="020B0604020202020204" pitchFamily="34" charset="0"/>
                  <a:sym typeface="Times New Roman" panose="02020603050405020304"/>
                </a:rPr>
                <a:t>3</a:t>
              </a:r>
            </a:p>
          </p:txBody>
        </p:sp>
        <p:sp>
          <p:nvSpPr>
            <p:cNvPr id="7" name="Oval 4"/>
            <p:cNvSpPr/>
            <p:nvPr/>
          </p:nvSpPr>
          <p:spPr>
            <a:xfrm>
              <a:off x="0" y="861646"/>
              <a:ext cx="808892" cy="68580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lnSpc>
                  <a:spcPct val="108000"/>
                </a:lnSpc>
                <a:spcAft>
                  <a:spcPts val="0"/>
                </a:spcAft>
              </a:pPr>
              <a:r>
                <a:rPr lang="en-US" altLang="zh-CN" sz="2400" b="1" kern="100">
                  <a:latin typeface="Arial" panose="020B0604020202020204" pitchFamily="34" charset="0"/>
                  <a:ea typeface="Calibri" panose="020F0502020204030204"/>
                  <a:cs typeface="Arial" panose="020B0604020202020204" pitchFamily="34" charset="0"/>
                  <a:sym typeface="Times New Roman" panose="02020603050405020304"/>
                </a:rPr>
                <a:t>Trạm </a:t>
              </a:r>
            </a:p>
            <a:p>
              <a:pPr algn="ctr">
                <a:lnSpc>
                  <a:spcPct val="108000"/>
                </a:lnSpc>
                <a:spcAft>
                  <a:spcPts val="0"/>
                </a:spcAft>
              </a:pPr>
              <a:r>
                <a:rPr lang="en-US" altLang="zh-CN" sz="2400" b="1" kern="100">
                  <a:latin typeface="Arial" panose="020B0604020202020204" pitchFamily="34" charset="0"/>
                  <a:ea typeface="Calibri" panose="020F0502020204030204"/>
                  <a:cs typeface="Arial" panose="020B0604020202020204" pitchFamily="34" charset="0"/>
                  <a:sym typeface="Times New Roman" panose="02020603050405020304"/>
                </a:rPr>
                <a:t>4</a:t>
              </a:r>
            </a:p>
          </p:txBody>
        </p:sp>
        <p:sp>
          <p:nvSpPr>
            <p:cNvPr id="8" name="Arrow: Right 6"/>
            <p:cNvSpPr/>
            <p:nvPr/>
          </p:nvSpPr>
          <p:spPr>
            <a:xfrm rot="2734447">
              <a:off x="1572871" y="620810"/>
              <a:ext cx="375138" cy="269631"/>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sp>
        <p:sp>
          <p:nvSpPr>
            <p:cNvPr id="9" name="Arrow: Right 7"/>
            <p:cNvSpPr/>
            <p:nvPr/>
          </p:nvSpPr>
          <p:spPr>
            <a:xfrm rot="8100654">
              <a:off x="1623646" y="1611923"/>
              <a:ext cx="375138" cy="269631"/>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sp>
        <p:sp>
          <p:nvSpPr>
            <p:cNvPr id="10" name="Arrow: Right 9"/>
            <p:cNvSpPr/>
            <p:nvPr/>
          </p:nvSpPr>
          <p:spPr>
            <a:xfrm rot="13921028">
              <a:off x="498940" y="1592116"/>
              <a:ext cx="375138" cy="269631"/>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sp>
        <p:sp>
          <p:nvSpPr>
            <p:cNvPr id="12" name="Arrow: Right 10"/>
            <p:cNvSpPr/>
            <p:nvPr/>
          </p:nvSpPr>
          <p:spPr>
            <a:xfrm rot="18835267">
              <a:off x="531178" y="554623"/>
              <a:ext cx="375138" cy="269631"/>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sp>
        <p:sp>
          <p:nvSpPr>
            <p:cNvPr id="22" name="Oval 1"/>
            <p:cNvSpPr/>
            <p:nvPr/>
          </p:nvSpPr>
          <p:spPr>
            <a:xfrm>
              <a:off x="855461" y="7649"/>
              <a:ext cx="808892" cy="68580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lnSpc>
                  <a:spcPct val="108000"/>
                </a:lnSpc>
                <a:spcAft>
                  <a:spcPts val="0"/>
                </a:spcAft>
              </a:pPr>
              <a:r>
                <a:rPr lang="en-US" altLang="zh-CN" sz="2400" b="1" kern="100">
                  <a:latin typeface="Arial" panose="020B0604020202020204" pitchFamily="34" charset="0"/>
                  <a:ea typeface="Calibri" panose="020F0502020204030204"/>
                  <a:cs typeface="Arial" panose="020B0604020202020204" pitchFamily="34" charset="0"/>
                  <a:sym typeface="Times New Roman" panose="02020603050405020304"/>
                </a:rPr>
                <a:t>Trạm </a:t>
              </a:r>
            </a:p>
            <a:p>
              <a:pPr algn="ctr">
                <a:lnSpc>
                  <a:spcPct val="108000"/>
                </a:lnSpc>
                <a:spcAft>
                  <a:spcPts val="0"/>
                </a:spcAft>
              </a:pPr>
              <a:r>
                <a:rPr lang="en-US" altLang="zh-CN" sz="2400" b="1" kern="100">
                  <a:latin typeface="Arial" panose="020B0604020202020204" pitchFamily="34" charset="0"/>
                  <a:ea typeface="Calibri" panose="020F0502020204030204"/>
                  <a:cs typeface="Arial" panose="020B0604020202020204" pitchFamily="34" charset="0"/>
                  <a:sym typeface="Times New Roman" panose="02020603050405020304"/>
                </a:rPr>
                <a:t>1</a:t>
              </a:r>
            </a:p>
          </p:txBody>
        </p:sp>
        <p:sp>
          <p:nvSpPr>
            <p:cNvPr id="23" name="Oval 2"/>
            <p:cNvSpPr/>
            <p:nvPr/>
          </p:nvSpPr>
          <p:spPr>
            <a:xfrm>
              <a:off x="1740553" y="869295"/>
              <a:ext cx="808892" cy="68580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lnSpc>
                  <a:spcPct val="108000"/>
                </a:lnSpc>
                <a:spcAft>
                  <a:spcPts val="0"/>
                </a:spcAft>
              </a:pPr>
              <a:r>
                <a:rPr lang="en-US" altLang="zh-CN" sz="2400" b="1" kern="100">
                  <a:latin typeface="Arial" panose="020B0604020202020204" pitchFamily="34" charset="0"/>
                  <a:ea typeface="Calibri" panose="020F0502020204030204"/>
                  <a:cs typeface="Arial" panose="020B0604020202020204" pitchFamily="34" charset="0"/>
                  <a:sym typeface="Times New Roman" panose="02020603050405020304"/>
                </a:rPr>
                <a:t>Trạm </a:t>
              </a:r>
            </a:p>
            <a:p>
              <a:pPr algn="ctr">
                <a:lnSpc>
                  <a:spcPct val="108000"/>
                </a:lnSpc>
                <a:spcAft>
                  <a:spcPts val="0"/>
                </a:spcAft>
              </a:pPr>
              <a:r>
                <a:rPr lang="en-US" altLang="zh-CN" sz="2400" b="1" kern="100">
                  <a:latin typeface="Arial" panose="020B0604020202020204" pitchFamily="34" charset="0"/>
                  <a:ea typeface="Calibri" panose="020F0502020204030204"/>
                  <a:cs typeface="Arial" panose="020B0604020202020204" pitchFamily="34" charset="0"/>
                  <a:sym typeface="Times New Roman" panose="02020603050405020304"/>
                </a:rPr>
                <a:t>2</a:t>
              </a:r>
            </a:p>
          </p:txBody>
        </p:sp>
      </p:grpSp>
      <p:grpSp>
        <p:nvGrpSpPr>
          <p:cNvPr id="13" name="Group 11"/>
          <p:cNvGrpSpPr/>
          <p:nvPr/>
        </p:nvGrpSpPr>
        <p:grpSpPr>
          <a:xfrm>
            <a:off x="7049135" y="569595"/>
            <a:ext cx="4757420" cy="3463290"/>
            <a:chOff x="0" y="0"/>
            <a:chExt cx="2538046" cy="2403231"/>
          </a:xfrm>
        </p:grpSpPr>
        <p:sp>
          <p:nvSpPr>
            <p:cNvPr id="14" name="Oval 1"/>
            <p:cNvSpPr/>
            <p:nvPr/>
          </p:nvSpPr>
          <p:spPr>
            <a:xfrm>
              <a:off x="844062" y="0"/>
              <a:ext cx="808892" cy="685800"/>
            </a:xfrm>
            <a:prstGeom prst="ellipse">
              <a:avLst/>
            </a:prstGeom>
          </p:spPr>
          <p:style>
            <a:lnRef idx="1">
              <a:schemeClr val="accent5"/>
            </a:lnRef>
            <a:fillRef idx="2">
              <a:schemeClr val="accent5"/>
            </a:fillRef>
            <a:effectRef idx="1">
              <a:schemeClr val="accent5"/>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lnSpc>
                  <a:spcPct val="108000"/>
                </a:lnSpc>
                <a:spcAft>
                  <a:spcPts val="0"/>
                </a:spcAft>
              </a:pPr>
              <a:r>
                <a:rPr lang="en-US" altLang="zh-CN" sz="2400" b="1" kern="100">
                  <a:latin typeface="Arial" panose="020B0604020202020204" pitchFamily="34" charset="0"/>
                  <a:ea typeface="Calibri" panose="020F0502020204030204"/>
                  <a:cs typeface="Arial" panose="020B0604020202020204" pitchFamily="34" charset="0"/>
                  <a:sym typeface="Times New Roman" panose="02020603050405020304"/>
                </a:rPr>
                <a:t>Trạm </a:t>
              </a:r>
            </a:p>
            <a:p>
              <a:pPr algn="ctr">
                <a:lnSpc>
                  <a:spcPct val="108000"/>
                </a:lnSpc>
                <a:spcAft>
                  <a:spcPts val="0"/>
                </a:spcAft>
              </a:pPr>
              <a:r>
                <a:rPr lang="en-US" altLang="zh-CN" sz="2400" b="1" kern="100">
                  <a:latin typeface="Arial" panose="020B0604020202020204" pitchFamily="34" charset="0"/>
                  <a:ea typeface="Calibri" panose="020F0502020204030204"/>
                  <a:cs typeface="Arial" panose="020B0604020202020204" pitchFamily="34" charset="0"/>
                  <a:sym typeface="Times New Roman" panose="02020603050405020304"/>
                </a:rPr>
                <a:t>1</a:t>
              </a:r>
            </a:p>
          </p:txBody>
        </p:sp>
        <p:sp>
          <p:nvSpPr>
            <p:cNvPr id="15" name="Oval 2"/>
            <p:cNvSpPr/>
            <p:nvPr/>
          </p:nvSpPr>
          <p:spPr>
            <a:xfrm>
              <a:off x="1729154" y="861646"/>
              <a:ext cx="808892" cy="685800"/>
            </a:xfrm>
            <a:prstGeom prst="ellipse">
              <a:avLst/>
            </a:prstGeom>
          </p:spPr>
          <p:style>
            <a:lnRef idx="1">
              <a:schemeClr val="accent5"/>
            </a:lnRef>
            <a:fillRef idx="2">
              <a:schemeClr val="accent5"/>
            </a:fillRef>
            <a:effectRef idx="1">
              <a:schemeClr val="accent5"/>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lnSpc>
                  <a:spcPct val="108000"/>
                </a:lnSpc>
                <a:spcAft>
                  <a:spcPts val="0"/>
                </a:spcAft>
              </a:pPr>
              <a:r>
                <a:rPr lang="en-US" altLang="zh-CN" sz="2400" b="1" kern="100">
                  <a:latin typeface="Arial" panose="020B0604020202020204" pitchFamily="34" charset="0"/>
                  <a:ea typeface="Calibri" panose="020F0502020204030204"/>
                  <a:cs typeface="Arial" panose="020B0604020202020204" pitchFamily="34" charset="0"/>
                  <a:sym typeface="Times New Roman" panose="02020603050405020304"/>
                </a:rPr>
                <a:t>Trạm </a:t>
              </a:r>
            </a:p>
            <a:p>
              <a:pPr algn="ctr">
                <a:lnSpc>
                  <a:spcPct val="108000"/>
                </a:lnSpc>
                <a:spcAft>
                  <a:spcPts val="0"/>
                </a:spcAft>
              </a:pPr>
              <a:r>
                <a:rPr lang="en-US" altLang="zh-CN" sz="2400" b="1" kern="100">
                  <a:latin typeface="Arial" panose="020B0604020202020204" pitchFamily="34" charset="0"/>
                  <a:ea typeface="Calibri" panose="020F0502020204030204"/>
                  <a:cs typeface="Arial" panose="020B0604020202020204" pitchFamily="34" charset="0"/>
                  <a:sym typeface="Times New Roman" panose="02020603050405020304"/>
                </a:rPr>
                <a:t>2</a:t>
              </a:r>
            </a:p>
          </p:txBody>
        </p:sp>
        <p:sp>
          <p:nvSpPr>
            <p:cNvPr id="16" name="Oval 3"/>
            <p:cNvSpPr/>
            <p:nvPr/>
          </p:nvSpPr>
          <p:spPr>
            <a:xfrm>
              <a:off x="861646" y="1717431"/>
              <a:ext cx="808892" cy="685800"/>
            </a:xfrm>
            <a:prstGeom prst="ellipse">
              <a:avLst/>
            </a:prstGeom>
          </p:spPr>
          <p:style>
            <a:lnRef idx="1">
              <a:schemeClr val="accent5"/>
            </a:lnRef>
            <a:fillRef idx="2">
              <a:schemeClr val="accent5"/>
            </a:fillRef>
            <a:effectRef idx="1">
              <a:schemeClr val="accent5"/>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lnSpc>
                  <a:spcPct val="108000"/>
                </a:lnSpc>
                <a:spcAft>
                  <a:spcPts val="0"/>
                </a:spcAft>
              </a:pPr>
              <a:r>
                <a:rPr lang="en-US" altLang="zh-CN" sz="2400" b="1" kern="100">
                  <a:latin typeface="Arial" panose="020B0604020202020204" pitchFamily="34" charset="0"/>
                  <a:ea typeface="Calibri" panose="020F0502020204030204"/>
                  <a:cs typeface="Arial" panose="020B0604020202020204" pitchFamily="34" charset="0"/>
                  <a:sym typeface="Times New Roman" panose="02020603050405020304"/>
                </a:rPr>
                <a:t>Trạm </a:t>
              </a:r>
            </a:p>
            <a:p>
              <a:pPr algn="ctr">
                <a:lnSpc>
                  <a:spcPct val="108000"/>
                </a:lnSpc>
                <a:spcAft>
                  <a:spcPts val="0"/>
                </a:spcAft>
              </a:pPr>
              <a:r>
                <a:rPr lang="en-US" altLang="zh-CN" sz="2400" b="1" kern="100">
                  <a:latin typeface="Arial" panose="020B0604020202020204" pitchFamily="34" charset="0"/>
                  <a:ea typeface="Calibri" panose="020F0502020204030204"/>
                  <a:cs typeface="Arial" panose="020B0604020202020204" pitchFamily="34" charset="0"/>
                  <a:sym typeface="Times New Roman" panose="02020603050405020304"/>
                </a:rPr>
                <a:t>3</a:t>
              </a:r>
            </a:p>
          </p:txBody>
        </p:sp>
        <p:sp>
          <p:nvSpPr>
            <p:cNvPr id="17" name="Oval 4"/>
            <p:cNvSpPr/>
            <p:nvPr/>
          </p:nvSpPr>
          <p:spPr>
            <a:xfrm>
              <a:off x="0" y="861646"/>
              <a:ext cx="808892" cy="685800"/>
            </a:xfrm>
            <a:prstGeom prst="ellipse">
              <a:avLst/>
            </a:prstGeom>
          </p:spPr>
          <p:style>
            <a:lnRef idx="1">
              <a:schemeClr val="accent5"/>
            </a:lnRef>
            <a:fillRef idx="2">
              <a:schemeClr val="accent5"/>
            </a:fillRef>
            <a:effectRef idx="1">
              <a:schemeClr val="accent5"/>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lnSpc>
                  <a:spcPct val="108000"/>
                </a:lnSpc>
                <a:spcAft>
                  <a:spcPts val="0"/>
                </a:spcAft>
              </a:pPr>
              <a:r>
                <a:rPr lang="en-US" altLang="zh-CN" sz="2400" b="1" kern="100">
                  <a:latin typeface="Arial" panose="020B0604020202020204" pitchFamily="34" charset="0"/>
                  <a:ea typeface="Calibri" panose="020F0502020204030204"/>
                  <a:cs typeface="Arial" panose="020B0604020202020204" pitchFamily="34" charset="0"/>
                  <a:sym typeface="Times New Roman" panose="02020603050405020304"/>
                </a:rPr>
                <a:t>Trạm </a:t>
              </a:r>
            </a:p>
            <a:p>
              <a:pPr algn="ctr">
                <a:lnSpc>
                  <a:spcPct val="108000"/>
                </a:lnSpc>
                <a:spcAft>
                  <a:spcPts val="0"/>
                </a:spcAft>
              </a:pPr>
              <a:r>
                <a:rPr lang="en-US" altLang="zh-CN" sz="2400" b="1" kern="100">
                  <a:latin typeface="Arial" panose="020B0604020202020204" pitchFamily="34" charset="0"/>
                  <a:ea typeface="Calibri" panose="020F0502020204030204"/>
                  <a:cs typeface="Arial" panose="020B0604020202020204" pitchFamily="34" charset="0"/>
                  <a:sym typeface="Times New Roman" panose="02020603050405020304"/>
                </a:rPr>
                <a:t>4</a:t>
              </a:r>
            </a:p>
          </p:txBody>
        </p:sp>
        <p:sp>
          <p:nvSpPr>
            <p:cNvPr id="18" name="Arrow: Right 6"/>
            <p:cNvSpPr/>
            <p:nvPr/>
          </p:nvSpPr>
          <p:spPr>
            <a:xfrm rot="2734447">
              <a:off x="1572871" y="620810"/>
              <a:ext cx="375138" cy="269631"/>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sp>
        <p:sp>
          <p:nvSpPr>
            <p:cNvPr id="19" name="Arrow: Right 7"/>
            <p:cNvSpPr/>
            <p:nvPr/>
          </p:nvSpPr>
          <p:spPr>
            <a:xfrm rot="8100654">
              <a:off x="1623646" y="1611923"/>
              <a:ext cx="375138" cy="269631"/>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sp>
        <p:sp>
          <p:nvSpPr>
            <p:cNvPr id="20" name="Arrow: Right 9"/>
            <p:cNvSpPr/>
            <p:nvPr/>
          </p:nvSpPr>
          <p:spPr>
            <a:xfrm rot="13921028">
              <a:off x="498940" y="1592116"/>
              <a:ext cx="375138" cy="269631"/>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sp>
        <p:sp>
          <p:nvSpPr>
            <p:cNvPr id="21" name="Arrow: Right 10"/>
            <p:cNvSpPr/>
            <p:nvPr/>
          </p:nvSpPr>
          <p:spPr>
            <a:xfrm rot="18835267">
              <a:off x="531178" y="554623"/>
              <a:ext cx="375138" cy="269631"/>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sp>
      </p:grpSp>
      <p:sp>
        <p:nvSpPr>
          <p:cNvPr id="24" name="Text Box 23"/>
          <p:cNvSpPr txBox="1"/>
          <p:nvPr/>
        </p:nvSpPr>
        <p:spPr>
          <a:xfrm>
            <a:off x="1542415" y="4581525"/>
            <a:ext cx="2418715" cy="521970"/>
          </a:xfrm>
          <a:prstGeom prst="rect">
            <a:avLst/>
          </a:prstGeom>
        </p:spPr>
        <p:style>
          <a:lnRef idx="3">
            <a:schemeClr val="lt1"/>
          </a:lnRef>
          <a:fillRef idx="1">
            <a:schemeClr val="accent4"/>
          </a:fillRef>
          <a:effectRef idx="1">
            <a:schemeClr val="accent4"/>
          </a:effectRef>
          <a:fontRef idx="minor">
            <a:schemeClr val="lt1"/>
          </a:fontRef>
        </p:style>
        <p:txBody>
          <a:bodyPr wrap="square" rtlCol="0">
            <a:spAutoFit/>
          </a:bodyPr>
          <a:lstStyle/>
          <a:p>
            <a:r>
              <a:rPr lang="en-US" sz="2800">
                <a:solidFill>
                  <a:schemeClr val="accent6">
                    <a:lumMod val="50000"/>
                  </a:schemeClr>
                </a:solidFill>
              </a:rPr>
              <a:t>TRẠM NHÓM A</a:t>
            </a:r>
          </a:p>
        </p:txBody>
      </p:sp>
      <p:sp>
        <p:nvSpPr>
          <p:cNvPr id="25" name="Text Box 24"/>
          <p:cNvSpPr txBox="1"/>
          <p:nvPr/>
        </p:nvSpPr>
        <p:spPr>
          <a:xfrm>
            <a:off x="8288655" y="4527550"/>
            <a:ext cx="2418715" cy="521970"/>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n-US" sz="2800">
                <a:solidFill>
                  <a:schemeClr val="accent6">
                    <a:lumMod val="50000"/>
                  </a:schemeClr>
                </a:solidFill>
              </a:rPr>
              <a:t>TRẠM NHÓM B</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p:nvPr/>
        </p:nvGraphicFramePr>
        <p:xfrm>
          <a:off x="0" y="30480"/>
          <a:ext cx="12208510" cy="6949440"/>
        </p:xfrm>
        <a:graphic>
          <a:graphicData uri="http://schemas.openxmlformats.org/drawingml/2006/table">
            <a:tbl>
              <a:tblPr firstRow="1" bandRow="1">
                <a:tableStyleId>{5C22544A-7EE6-4342-B048-85BDC9FD1C3A}</a:tableStyleId>
              </a:tblPr>
              <a:tblGrid>
                <a:gridCol w="12208510">
                  <a:extLst>
                    <a:ext uri="{9D8B030D-6E8A-4147-A177-3AD203B41FA5}">
                      <a16:colId xmlns:a16="http://schemas.microsoft.com/office/drawing/2014/main" val="20000"/>
                    </a:ext>
                  </a:extLst>
                </a:gridCol>
              </a:tblGrid>
              <a:tr h="6797040">
                <a:tc>
                  <a:txBody>
                    <a:bodyPr/>
                    <a:lstStyle/>
                    <a:p>
                      <a:pPr indent="0" algn="ctr">
                        <a:buNone/>
                      </a:pPr>
                      <a:r>
                        <a:rPr lang="en-US" sz="2400" b="1">
                          <a:solidFill>
                            <a:srgbClr val="000000"/>
                          </a:solidFill>
                          <a:latin typeface="Arial" panose="020B0604020202020204" pitchFamily="34" charset="0"/>
                          <a:cs typeface="Arial" panose="020B0604020202020204" pitchFamily="34" charset="0"/>
                        </a:rPr>
                        <a:t>PHIẾU HỌC TẬP Ở TRẠM 1</a:t>
                      </a:r>
                    </a:p>
                    <a:p>
                      <a:pPr indent="0" algn="ctr">
                        <a:buNone/>
                      </a:pPr>
                      <a:endParaRPr lang="en-US" sz="2400" b="1">
                        <a:solidFill>
                          <a:srgbClr val="000000"/>
                        </a:solidFill>
                        <a:latin typeface="Arial" panose="020B0604020202020204" pitchFamily="34" charset="0"/>
                        <a:cs typeface="Arial" panose="020B0604020202020204" pitchFamily="34" charset="0"/>
                      </a:endParaRPr>
                    </a:p>
                    <a:p>
                      <a:pPr indent="0" algn="l">
                        <a:buNone/>
                      </a:pPr>
                      <a:r>
                        <a:rPr lang="en-US" sz="2400" b="0">
                          <a:solidFill>
                            <a:schemeClr val="accent5">
                              <a:lumMod val="50000"/>
                            </a:schemeClr>
                          </a:solidFill>
                          <a:latin typeface="Arial" panose="020B0604020202020204" pitchFamily="34" charset="0"/>
                          <a:cs typeface="Arial" panose="020B0604020202020204" pitchFamily="34" charset="0"/>
                        </a:rPr>
                        <a:t>1. Kể tên một số dụng cụ thí nghiệm thông dụng:</a:t>
                      </a:r>
                    </a:p>
                    <a:p>
                      <a:pPr indent="0" algn="l">
                        <a:buNone/>
                      </a:pPr>
                      <a:r>
                        <a:rPr lang="en-US" sz="2400" b="0">
                          <a:solidFill>
                            <a:srgbClr val="000000"/>
                          </a:solidFill>
                          <a:latin typeface="Arial" panose="020B0604020202020204" pitchFamily="34" charset="0"/>
                          <a:cs typeface="Arial" panose="020B0604020202020204" pitchFamily="34" charset="0"/>
                        </a:rPr>
                        <a:t>   ............................................................................................................................................</a:t>
                      </a:r>
                    </a:p>
                    <a:p>
                      <a:pPr indent="0" algn="l">
                        <a:buNone/>
                      </a:pPr>
                      <a:endParaRPr lang="en-US" sz="2400" b="0">
                        <a:solidFill>
                          <a:schemeClr val="accent5">
                            <a:lumMod val="50000"/>
                          </a:schemeClr>
                        </a:solidFill>
                        <a:latin typeface="Arial" panose="020B0604020202020204" pitchFamily="34" charset="0"/>
                        <a:cs typeface="Arial" panose="020B0604020202020204" pitchFamily="34" charset="0"/>
                      </a:endParaRPr>
                    </a:p>
                    <a:p>
                      <a:pPr indent="0" algn="l">
                        <a:buNone/>
                      </a:pPr>
                      <a:r>
                        <a:rPr lang="en-US" sz="2400" b="0">
                          <a:solidFill>
                            <a:schemeClr val="accent5">
                              <a:lumMod val="50000"/>
                            </a:schemeClr>
                          </a:solidFill>
                          <a:latin typeface="Arial" panose="020B0604020202020204" pitchFamily="34" charset="0"/>
                          <a:cs typeface="Arial" panose="020B0604020202020204" pitchFamily="34" charset="0"/>
                        </a:rPr>
                        <a:t>2.a. Nêu cách sử dụng ống nghiệm</a:t>
                      </a:r>
                    </a:p>
                    <a:p>
                      <a:pPr indent="0" algn="l">
                        <a:buNone/>
                      </a:pPr>
                      <a:r>
                        <a:rPr lang="en-US" sz="2400" b="0">
                          <a:solidFill>
                            <a:srgbClr val="000000"/>
                          </a:solidFill>
                          <a:latin typeface="Arial" panose="020B0604020202020204" pitchFamily="34" charset="0"/>
                          <a:cs typeface="Arial" panose="020B0604020202020204" pitchFamily="34" charset="0"/>
                        </a:rPr>
                        <a:t>  </a:t>
                      </a:r>
                      <a:r>
                        <a:rPr lang="en-US" sz="2400" b="0">
                          <a:solidFill>
                            <a:srgbClr val="000000"/>
                          </a:solidFill>
                          <a:latin typeface="Arial" panose="020B0604020202020204" pitchFamily="34" charset="0"/>
                          <a:cs typeface="Arial" panose="020B0604020202020204" pitchFamily="34" charset="0"/>
                          <a:sym typeface="+mn-ea"/>
                        </a:rPr>
                        <a:t>............................................................................................................................................</a:t>
                      </a:r>
                      <a:endParaRPr lang="en-US" sz="2400" b="0">
                        <a:solidFill>
                          <a:schemeClr val="accent5">
                            <a:lumMod val="50000"/>
                          </a:schemeClr>
                        </a:solidFill>
                        <a:latin typeface="Arial" panose="020B0604020202020204" pitchFamily="34" charset="0"/>
                        <a:cs typeface="Arial" panose="020B0604020202020204" pitchFamily="34" charset="0"/>
                      </a:endParaRPr>
                    </a:p>
                    <a:p>
                      <a:pPr indent="0" algn="l">
                        <a:buNone/>
                      </a:pPr>
                      <a:r>
                        <a:rPr lang="en-US" sz="2400" b="0">
                          <a:solidFill>
                            <a:srgbClr val="000000"/>
                          </a:solidFill>
                          <a:latin typeface="Arial" panose="020B0604020202020204" pitchFamily="34" charset="0"/>
                          <a:cs typeface="Arial" panose="020B0604020202020204" pitchFamily="34" charset="0"/>
                        </a:rPr>
                        <a:t> </a:t>
                      </a:r>
                      <a:r>
                        <a:rPr lang="en-US" sz="2400" b="0">
                          <a:solidFill>
                            <a:srgbClr val="000000"/>
                          </a:solidFill>
                          <a:latin typeface="Arial" panose="020B0604020202020204" pitchFamily="34" charset="0"/>
                          <a:cs typeface="Arial" panose="020B0604020202020204" pitchFamily="34" charset="0"/>
                          <a:sym typeface="+mn-ea"/>
                        </a:rPr>
                        <a:t>........................................................................................................................................................................................................................................................................................</a:t>
                      </a:r>
                      <a:endParaRPr lang="en-US" sz="2400" b="0">
                        <a:solidFill>
                          <a:srgbClr val="000000"/>
                        </a:solidFill>
                        <a:latin typeface="Arial" panose="020B0604020202020204" pitchFamily="34" charset="0"/>
                        <a:cs typeface="Arial" panose="020B0604020202020204" pitchFamily="34" charset="0"/>
                      </a:endParaRPr>
                    </a:p>
                    <a:p>
                      <a:pPr indent="0" algn="l">
                        <a:buNone/>
                      </a:pPr>
                      <a:r>
                        <a:rPr lang="en-US" sz="2400" b="0">
                          <a:solidFill>
                            <a:srgbClr val="000000"/>
                          </a:solidFill>
                          <a:latin typeface="Arial" panose="020B0604020202020204" pitchFamily="34" charset="0"/>
                          <a:cs typeface="Arial" panose="020B0604020202020204" pitchFamily="34" charset="0"/>
                          <a:sym typeface="+mn-ea"/>
                        </a:rPr>
                        <a:t>............................................................................................................................................</a:t>
                      </a:r>
                      <a:endParaRPr lang="en-US" sz="2400" b="0">
                        <a:solidFill>
                          <a:schemeClr val="accent5">
                            <a:lumMod val="50000"/>
                          </a:schemeClr>
                        </a:solidFill>
                        <a:latin typeface="Arial" panose="020B0604020202020204" pitchFamily="34" charset="0"/>
                        <a:cs typeface="Arial" panose="020B0604020202020204" pitchFamily="34" charset="0"/>
                      </a:endParaRPr>
                    </a:p>
                    <a:p>
                      <a:pPr indent="0" algn="l">
                        <a:buNone/>
                      </a:pPr>
                      <a:r>
                        <a:rPr lang="en-US" sz="2400" b="0">
                          <a:solidFill>
                            <a:schemeClr val="accent5">
                              <a:lumMod val="50000"/>
                            </a:schemeClr>
                          </a:solidFill>
                          <a:latin typeface="Arial" panose="020B0604020202020204" pitchFamily="34" charset="0"/>
                          <a:cs typeface="Arial" panose="020B0604020202020204" pitchFamily="34" charset="0"/>
                        </a:rPr>
                        <a:t>b. Nêu cách sử dụng ống hút nhỏ giọt</a:t>
                      </a:r>
                    </a:p>
                    <a:p>
                      <a:pPr indent="0" algn="l">
                        <a:buNone/>
                      </a:pPr>
                      <a:r>
                        <a:rPr lang="en-US" sz="2400" b="0">
                          <a:solidFill>
                            <a:srgbClr val="000000"/>
                          </a:solidFill>
                          <a:latin typeface="Arial" panose="020B0604020202020204" pitchFamily="34" charset="0"/>
                          <a:cs typeface="Arial" panose="020B0604020202020204" pitchFamily="34" charset="0"/>
                          <a:sym typeface="+mn-ea"/>
                        </a:rPr>
                        <a:t>............................................................................................................................................</a:t>
                      </a:r>
                      <a:endParaRPr lang="en-US" sz="2400" b="0">
                        <a:solidFill>
                          <a:schemeClr val="accent5">
                            <a:lumMod val="50000"/>
                          </a:schemeClr>
                        </a:solidFill>
                        <a:latin typeface="Arial" panose="020B0604020202020204" pitchFamily="34" charset="0"/>
                        <a:cs typeface="Arial" panose="020B0604020202020204" pitchFamily="34" charset="0"/>
                      </a:endParaRPr>
                    </a:p>
                    <a:p>
                      <a:pPr indent="0" algn="l">
                        <a:buNone/>
                      </a:pPr>
                      <a:r>
                        <a:rPr lang="en-US" sz="2400" b="0">
                          <a:solidFill>
                            <a:srgbClr val="000000"/>
                          </a:solidFill>
                          <a:latin typeface="Arial" panose="020B0604020202020204" pitchFamily="34" charset="0"/>
                          <a:cs typeface="Arial" panose="020B0604020202020204" pitchFamily="34" charset="0"/>
                          <a:sym typeface="+mn-ea"/>
                        </a:rPr>
                        <a:t> ............................................................................................................................................</a:t>
                      </a:r>
                      <a:endParaRPr lang="en-US" sz="2400" b="0">
                        <a:solidFill>
                          <a:schemeClr val="accent5">
                            <a:lumMod val="50000"/>
                          </a:schemeClr>
                        </a:solidFill>
                        <a:latin typeface="Arial" panose="020B0604020202020204" pitchFamily="34" charset="0"/>
                        <a:cs typeface="Arial" panose="020B0604020202020204" pitchFamily="34" charset="0"/>
                      </a:endParaRPr>
                    </a:p>
                    <a:p>
                      <a:pPr indent="0" algn="l">
                        <a:buNone/>
                      </a:pPr>
                      <a:r>
                        <a:rPr lang="en-US" sz="2400" b="0">
                          <a:solidFill>
                            <a:srgbClr val="000000"/>
                          </a:solidFill>
                          <a:latin typeface="Arial" panose="020B0604020202020204" pitchFamily="34" charset="0"/>
                          <a:cs typeface="Arial" panose="020B0604020202020204" pitchFamily="34" charset="0"/>
                          <a:sym typeface="+mn-ea"/>
                        </a:rPr>
                        <a:t>............................................................................................................................................</a:t>
                      </a:r>
                      <a:endParaRPr lang="en-US" sz="2400" b="0">
                        <a:solidFill>
                          <a:schemeClr val="accent5">
                            <a:lumMod val="50000"/>
                          </a:schemeClr>
                        </a:solidFill>
                        <a:latin typeface="Arial" panose="020B0604020202020204" pitchFamily="34" charset="0"/>
                        <a:cs typeface="Arial" panose="020B0604020202020204" pitchFamily="34" charset="0"/>
                      </a:endParaRPr>
                    </a:p>
                    <a:p>
                      <a:pPr indent="0" algn="l">
                        <a:buNone/>
                      </a:pPr>
                      <a:r>
                        <a:rPr lang="en-US" sz="2400" b="0">
                          <a:solidFill>
                            <a:srgbClr val="000000"/>
                          </a:solidFill>
                          <a:latin typeface="Arial" panose="020B0604020202020204" pitchFamily="34" charset="0"/>
                          <a:cs typeface="Arial" panose="020B0604020202020204" pitchFamily="34" charset="0"/>
                          <a:sym typeface="+mn-ea"/>
                        </a:rPr>
                        <a:t> ............................................................................................................................................</a:t>
                      </a:r>
                      <a:endParaRPr lang="en-US" sz="2400" b="0">
                        <a:solidFill>
                          <a:schemeClr val="accent5">
                            <a:lumMod val="50000"/>
                          </a:schemeClr>
                        </a:solidFill>
                        <a:latin typeface="Arial" panose="020B0604020202020204" pitchFamily="34" charset="0"/>
                        <a:cs typeface="Arial" panose="020B0604020202020204" pitchFamily="34" charset="0"/>
                      </a:endParaRPr>
                    </a:p>
                    <a:p>
                      <a:pPr indent="0" algn="l">
                        <a:buNone/>
                      </a:pPr>
                      <a:endParaRPr lang="en-US" sz="2400" b="0">
                        <a:solidFill>
                          <a:schemeClr val="accent5">
                            <a:lumMod val="50000"/>
                          </a:schemeClr>
                        </a:solidFill>
                        <a:latin typeface="Arial" panose="020B0604020202020204" pitchFamily="34" charset="0"/>
                        <a:cs typeface="Arial" panose="020B0604020202020204" pitchFamily="34" charset="0"/>
                      </a:endParaRPr>
                    </a:p>
                    <a:p>
                      <a:pPr indent="0" algn="l">
                        <a:buNone/>
                      </a:pPr>
                      <a:r>
                        <a:rPr lang="en-US" sz="2400" b="0">
                          <a:solidFill>
                            <a:schemeClr val="accent5">
                              <a:lumMod val="50000"/>
                            </a:schemeClr>
                          </a:solidFill>
                          <a:latin typeface="Arial" panose="020B0604020202020204" pitchFamily="34" charset="0"/>
                          <a:cs typeface="Arial" panose="020B0604020202020204" pitchFamily="34" charset="0"/>
                        </a:rPr>
                        <a:t>3. Thực hiện thí nghiệm sau:</a:t>
                      </a:r>
                      <a:r>
                        <a:rPr lang="en-US" sz="2400" b="0">
                          <a:solidFill>
                            <a:srgbClr val="000000"/>
                          </a:solidFill>
                          <a:latin typeface="Arial" panose="020B0604020202020204" pitchFamily="34" charset="0"/>
                          <a:cs typeface="Arial" panose="020B0604020202020204" pitchFamily="34" charset="0"/>
                        </a:rPr>
                        <a:t> Dùng ống hút nhỏ giọt lấy một ít nước cho vào ống nghiệm và đun nóng trên đèn cồn. Quay lại video thí nghiệm.  </a:t>
                      </a:r>
                      <a:endParaRPr lang="en-US" sz="2400" b="1">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solidFill>
                      <a:schemeClr val="accent1">
                        <a:lumMod val="40000"/>
                        <a:lumOff val="60000"/>
                      </a:schemeClr>
                    </a:solidFill>
                  </a:tcPr>
                </a:tc>
                <a:extLst>
                  <a:ext uri="{0D108BD9-81ED-4DB2-BD59-A6C34878D82A}">
                    <a16:rowId xmlns:a16="http://schemas.microsoft.com/office/drawing/2014/main" val="10000"/>
                  </a:ext>
                </a:extLst>
              </a:tr>
            </a:tbl>
          </a:graphicData>
        </a:graphic>
      </p:graphicFrame>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p:nvPr/>
        </p:nvGraphicFramePr>
        <p:xfrm>
          <a:off x="170180" y="300990"/>
          <a:ext cx="12208510" cy="5847715"/>
        </p:xfrm>
        <a:graphic>
          <a:graphicData uri="http://schemas.openxmlformats.org/drawingml/2006/table">
            <a:tbl>
              <a:tblPr firstRow="1" bandRow="1">
                <a:tableStyleId>{5C22544A-7EE6-4342-B048-85BDC9FD1C3A}</a:tableStyleId>
              </a:tblPr>
              <a:tblGrid>
                <a:gridCol w="12208510">
                  <a:extLst>
                    <a:ext uri="{9D8B030D-6E8A-4147-A177-3AD203B41FA5}">
                      <a16:colId xmlns:a16="http://schemas.microsoft.com/office/drawing/2014/main" val="20000"/>
                    </a:ext>
                  </a:extLst>
                </a:gridCol>
              </a:tblGrid>
              <a:tr h="5847715">
                <a:tc>
                  <a:txBody>
                    <a:bodyPr/>
                    <a:lstStyle/>
                    <a:p>
                      <a:pPr indent="0" algn="ctr">
                        <a:buNone/>
                      </a:pPr>
                      <a:endParaRPr lang="en-US" sz="2400" b="1">
                        <a:solidFill>
                          <a:srgbClr val="000000"/>
                        </a:solidFill>
                        <a:latin typeface="Arial" panose="020B0604020202020204" pitchFamily="34" charset="0"/>
                        <a:cs typeface="Arial" panose="020B0604020202020204" pitchFamily="34" charset="0"/>
                      </a:endParaRPr>
                    </a:p>
                    <a:p>
                      <a:pPr indent="0" algn="ctr">
                        <a:buNone/>
                      </a:pPr>
                      <a:r>
                        <a:rPr lang="en-US" sz="2400" b="1">
                          <a:solidFill>
                            <a:srgbClr val="000000"/>
                          </a:solidFill>
                          <a:latin typeface="Arial" panose="020B0604020202020204" pitchFamily="34" charset="0"/>
                          <a:cs typeface="Arial" panose="020B0604020202020204" pitchFamily="34" charset="0"/>
                        </a:rPr>
                        <a:t>PHIẾU HỌC TẬP Ở TRẠM 2</a:t>
                      </a:r>
                    </a:p>
                    <a:p>
                      <a:pPr indent="0" algn="ctr">
                        <a:buNone/>
                      </a:pPr>
                      <a:endParaRPr lang="en-US" sz="2400" b="1">
                        <a:solidFill>
                          <a:srgbClr val="000000"/>
                        </a:solidFill>
                        <a:latin typeface="Arial" panose="020B0604020202020204" pitchFamily="34" charset="0"/>
                        <a:cs typeface="Arial" panose="020B0604020202020204" pitchFamily="34" charset="0"/>
                      </a:endParaRPr>
                    </a:p>
                    <a:p>
                      <a:pPr indent="0" algn="l">
                        <a:buNone/>
                      </a:pPr>
                      <a:r>
                        <a:rPr lang="en-US" sz="2400" b="0">
                          <a:solidFill>
                            <a:srgbClr val="000000"/>
                          </a:solidFill>
                          <a:latin typeface="Arial" panose="020B0604020202020204" pitchFamily="34" charset="0"/>
                          <a:ea typeface="Times New Roman" panose="02020603050405020304" pitchFamily="18" charset="0"/>
                          <a:cs typeface="Arial" panose="020B0604020202020204" pitchFamily="34" charset="0"/>
                        </a:rPr>
                        <a:t>1. Kể tên các thiết bị đo pH thông dụng</a:t>
                      </a:r>
                    </a:p>
                    <a:p>
                      <a:pPr indent="0" algn="l">
                        <a:buNone/>
                      </a:pPr>
                      <a:r>
                        <a:rPr lang="en-US" sz="2400" b="0">
                          <a:solidFill>
                            <a:srgbClr val="000000"/>
                          </a:solidFill>
                          <a:latin typeface="Arial" panose="020B0604020202020204" pitchFamily="34" charset="0"/>
                          <a:ea typeface="Times New Roman" panose="02020603050405020304" pitchFamily="18" charset="0"/>
                          <a:cs typeface="Arial" panose="020B0604020202020204" pitchFamily="34" charset="0"/>
                        </a:rPr>
                        <a:t>     ......................................................................................................................................</a:t>
                      </a:r>
                    </a:p>
                    <a:p>
                      <a:pPr indent="0" algn="l">
                        <a:buNone/>
                      </a:pPr>
                      <a:r>
                        <a:rPr lang="en-US" sz="2400" b="0">
                          <a:solidFill>
                            <a:srgbClr val="000000"/>
                          </a:solidFill>
                          <a:latin typeface="Arial" panose="020B0604020202020204" pitchFamily="34" charset="0"/>
                          <a:ea typeface="Times New Roman" panose="02020603050405020304" pitchFamily="18" charset="0"/>
                          <a:cs typeface="Arial" panose="020B0604020202020204" pitchFamily="34" charset="0"/>
                        </a:rPr>
                        <a:t>2. Nêu cách sử dụng thiết bị đo pH</a:t>
                      </a:r>
                    </a:p>
                    <a:p>
                      <a:pPr indent="0" algn="l">
                        <a:buNone/>
                      </a:pPr>
                      <a:r>
                        <a:rPr lang="en-US" sz="2400" b="0">
                          <a:solidFill>
                            <a:srgbClr val="000000"/>
                          </a:solidFill>
                          <a:latin typeface="Arial" panose="020B0604020202020204" pitchFamily="34" charset="0"/>
                          <a:ea typeface="Times New Roman" panose="02020603050405020304" pitchFamily="18" charset="0"/>
                          <a:cs typeface="Arial" panose="020B0604020202020204" pitchFamily="34" charset="0"/>
                        </a:rPr>
                        <a:t>    .......................................................................................................................................</a:t>
                      </a:r>
                    </a:p>
                    <a:p>
                      <a:pPr indent="0" algn="l">
                        <a:buNone/>
                      </a:pPr>
                      <a:r>
                        <a:rPr lang="en-US" sz="2400" b="0">
                          <a:solidFill>
                            <a:srgbClr val="000000"/>
                          </a:solidFill>
                          <a:latin typeface="Arial" panose="020B0604020202020204" pitchFamily="34" charset="0"/>
                          <a:ea typeface="Times New Roman" panose="02020603050405020304" pitchFamily="18" charset="0"/>
                          <a:cs typeface="Arial" panose="020B0604020202020204" pitchFamily="34" charset="0"/>
                        </a:rPr>
                        <a:t>3. Thực hiện thí nghiệm sau: Sử dụng thiết bị đo pH để xác định pH của các mẫu sau: nước máy, nước mưa, nước ao hồ, nước chanh, nước cam, nước vôi trong.</a:t>
                      </a:r>
                    </a:p>
                    <a:p>
                      <a:pPr indent="0" algn="l">
                        <a:buNone/>
                      </a:pPr>
                      <a:r>
                        <a:rPr lang="en-US" sz="2400" b="0">
                          <a:solidFill>
                            <a:srgbClr val="000000"/>
                          </a:solidFill>
                          <a:latin typeface="Arial" panose="020B0604020202020204" pitchFamily="34" charset="0"/>
                          <a:ea typeface="Times New Roman" panose="02020603050405020304" pitchFamily="18" charset="0"/>
                          <a:cs typeface="Arial" panose="020B0604020202020204" pitchFamily="34" charset="0"/>
                        </a:rPr>
                        <a:t>Ghi lại kết quả vào bảng sau:</a:t>
                      </a:r>
                    </a:p>
                  </a:txBody>
                  <a:tcPr marL="68580" marR="68580" marT="0" marB="0">
                    <a:solidFill>
                      <a:schemeClr val="accent3">
                        <a:lumMod val="40000"/>
                        <a:lumOff val="60000"/>
                      </a:schemeClr>
                    </a:solidFill>
                  </a:tcPr>
                </a:tc>
                <a:extLst>
                  <a:ext uri="{0D108BD9-81ED-4DB2-BD59-A6C34878D82A}">
                    <a16:rowId xmlns:a16="http://schemas.microsoft.com/office/drawing/2014/main" val="10000"/>
                  </a:ext>
                </a:extLst>
              </a:tr>
            </a:tbl>
          </a:graphicData>
        </a:graphic>
      </p:graphicFrame>
      <p:graphicFrame>
        <p:nvGraphicFramePr>
          <p:cNvPr id="5" name="Table 4"/>
          <p:cNvGraphicFramePr/>
          <p:nvPr/>
        </p:nvGraphicFramePr>
        <p:xfrm>
          <a:off x="226060" y="4399280"/>
          <a:ext cx="12073255" cy="1749425"/>
        </p:xfrm>
        <a:graphic>
          <a:graphicData uri="http://schemas.openxmlformats.org/drawingml/2006/table">
            <a:tbl>
              <a:tblPr firstRow="1" bandRow="1">
                <a:tableStyleId>{5C22544A-7EE6-4342-B048-85BDC9FD1C3A}</a:tableStyleId>
              </a:tblPr>
              <a:tblGrid>
                <a:gridCol w="1695450">
                  <a:extLst>
                    <a:ext uri="{9D8B030D-6E8A-4147-A177-3AD203B41FA5}">
                      <a16:colId xmlns:a16="http://schemas.microsoft.com/office/drawing/2014/main" val="20000"/>
                    </a:ext>
                  </a:extLst>
                </a:gridCol>
                <a:gridCol w="1695450">
                  <a:extLst>
                    <a:ext uri="{9D8B030D-6E8A-4147-A177-3AD203B41FA5}">
                      <a16:colId xmlns:a16="http://schemas.microsoft.com/office/drawing/2014/main" val="20001"/>
                    </a:ext>
                  </a:extLst>
                </a:gridCol>
                <a:gridCol w="1695450">
                  <a:extLst>
                    <a:ext uri="{9D8B030D-6E8A-4147-A177-3AD203B41FA5}">
                      <a16:colId xmlns:a16="http://schemas.microsoft.com/office/drawing/2014/main" val="20002"/>
                    </a:ext>
                  </a:extLst>
                </a:gridCol>
                <a:gridCol w="1695450">
                  <a:extLst>
                    <a:ext uri="{9D8B030D-6E8A-4147-A177-3AD203B41FA5}">
                      <a16:colId xmlns:a16="http://schemas.microsoft.com/office/drawing/2014/main" val="20003"/>
                    </a:ext>
                  </a:extLst>
                </a:gridCol>
                <a:gridCol w="1695450">
                  <a:extLst>
                    <a:ext uri="{9D8B030D-6E8A-4147-A177-3AD203B41FA5}">
                      <a16:colId xmlns:a16="http://schemas.microsoft.com/office/drawing/2014/main" val="20004"/>
                    </a:ext>
                  </a:extLst>
                </a:gridCol>
                <a:gridCol w="1695450">
                  <a:extLst>
                    <a:ext uri="{9D8B030D-6E8A-4147-A177-3AD203B41FA5}">
                      <a16:colId xmlns:a16="http://schemas.microsoft.com/office/drawing/2014/main" val="20005"/>
                    </a:ext>
                  </a:extLst>
                </a:gridCol>
                <a:gridCol w="1900555">
                  <a:extLst>
                    <a:ext uri="{9D8B030D-6E8A-4147-A177-3AD203B41FA5}">
                      <a16:colId xmlns:a16="http://schemas.microsoft.com/office/drawing/2014/main" val="20006"/>
                    </a:ext>
                  </a:extLst>
                </a:gridCol>
              </a:tblGrid>
              <a:tr h="768350">
                <a:tc>
                  <a:txBody>
                    <a:bodyPr/>
                    <a:lstStyle/>
                    <a:p>
                      <a:pPr indent="0">
                        <a:buNone/>
                      </a:pPr>
                      <a:r>
                        <a:rPr lang="en-US" sz="2200" b="0">
                          <a:solidFill>
                            <a:schemeClr val="bg1"/>
                          </a:solidFill>
                          <a:latin typeface="Arial" panose="020B0604020202020204" pitchFamily="34" charset="0"/>
                          <a:cs typeface="Arial" panose="020B0604020202020204" pitchFamily="34" charset="0"/>
                        </a:rPr>
                        <a:t>Các mẫu</a:t>
                      </a:r>
                      <a:endParaRPr lang="en-US" sz="2200" b="0">
                        <a:solidFill>
                          <a:schemeClr val="bg1"/>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indent="0">
                        <a:buNone/>
                      </a:pPr>
                      <a:r>
                        <a:rPr lang="en-US" sz="2200" b="0">
                          <a:solidFill>
                            <a:schemeClr val="bg1"/>
                          </a:solidFill>
                          <a:latin typeface="Arial" panose="020B0604020202020204" pitchFamily="34" charset="0"/>
                          <a:cs typeface="Arial" panose="020B0604020202020204" pitchFamily="34" charset="0"/>
                        </a:rPr>
                        <a:t>Nước máy</a:t>
                      </a:r>
                      <a:endParaRPr lang="en-US" sz="2200" b="0">
                        <a:solidFill>
                          <a:schemeClr val="bg1"/>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indent="0">
                        <a:buNone/>
                      </a:pPr>
                      <a:r>
                        <a:rPr lang="en-US" sz="2200" b="0">
                          <a:solidFill>
                            <a:schemeClr val="bg1"/>
                          </a:solidFill>
                          <a:latin typeface="Arial" panose="020B0604020202020204" pitchFamily="34" charset="0"/>
                          <a:cs typeface="Arial" panose="020B0604020202020204" pitchFamily="34" charset="0"/>
                        </a:rPr>
                        <a:t>Nước mưa</a:t>
                      </a:r>
                      <a:endParaRPr lang="en-US" sz="2200" b="0">
                        <a:solidFill>
                          <a:schemeClr val="bg1"/>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indent="0">
                        <a:buNone/>
                      </a:pPr>
                      <a:r>
                        <a:rPr lang="en-US" sz="2200" b="0">
                          <a:solidFill>
                            <a:schemeClr val="bg1"/>
                          </a:solidFill>
                          <a:latin typeface="Arial" panose="020B0604020202020204" pitchFamily="34" charset="0"/>
                          <a:cs typeface="Arial" panose="020B0604020202020204" pitchFamily="34" charset="0"/>
                        </a:rPr>
                        <a:t>Nước ao hồ</a:t>
                      </a:r>
                      <a:endParaRPr lang="en-US" sz="2200" b="0">
                        <a:solidFill>
                          <a:schemeClr val="bg1"/>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indent="0">
                        <a:buNone/>
                      </a:pPr>
                      <a:r>
                        <a:rPr lang="en-US" sz="2200" b="0">
                          <a:solidFill>
                            <a:schemeClr val="bg1"/>
                          </a:solidFill>
                          <a:latin typeface="Arial" panose="020B0604020202020204" pitchFamily="34" charset="0"/>
                          <a:cs typeface="Arial" panose="020B0604020202020204" pitchFamily="34" charset="0"/>
                        </a:rPr>
                        <a:t>Nước chanh</a:t>
                      </a:r>
                      <a:endParaRPr lang="en-US" sz="2200" b="0">
                        <a:solidFill>
                          <a:schemeClr val="bg1"/>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indent="0">
                        <a:buNone/>
                      </a:pPr>
                      <a:r>
                        <a:rPr lang="en-US" sz="2200" b="0">
                          <a:solidFill>
                            <a:schemeClr val="bg1"/>
                          </a:solidFill>
                          <a:latin typeface="Arial" panose="020B0604020202020204" pitchFamily="34" charset="0"/>
                          <a:cs typeface="Arial" panose="020B0604020202020204" pitchFamily="34" charset="0"/>
                        </a:rPr>
                        <a:t>Nước cam</a:t>
                      </a:r>
                      <a:endParaRPr lang="en-US" sz="2200" b="0">
                        <a:solidFill>
                          <a:schemeClr val="bg1"/>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indent="0">
                        <a:buNone/>
                      </a:pPr>
                      <a:r>
                        <a:rPr lang="en-US" sz="2200" b="0">
                          <a:solidFill>
                            <a:schemeClr val="bg1"/>
                          </a:solidFill>
                          <a:latin typeface="Arial" panose="020B0604020202020204" pitchFamily="34" charset="0"/>
                          <a:cs typeface="Arial" panose="020B0604020202020204" pitchFamily="34" charset="0"/>
                        </a:rPr>
                        <a:t>Nước vôi trong</a:t>
                      </a:r>
                      <a:endParaRPr lang="en-US" sz="2200" b="0">
                        <a:solidFill>
                          <a:schemeClr val="bg1"/>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10000"/>
                  </a:ext>
                </a:extLst>
              </a:tr>
              <a:tr h="981075">
                <a:tc>
                  <a:txBody>
                    <a:bodyPr/>
                    <a:lstStyle/>
                    <a:p>
                      <a:pPr>
                        <a:buNone/>
                      </a:pPr>
                      <a:r>
                        <a:rPr lang="en-US" sz="2400"/>
                        <a:t>Giá trị pH</a:t>
                      </a:r>
                    </a:p>
                  </a:txBody>
                  <a:tcPr/>
                </a:tc>
                <a:tc>
                  <a:txBody>
                    <a:bodyPr/>
                    <a:lstStyle/>
                    <a:p>
                      <a:pPr>
                        <a:buNone/>
                      </a:pPr>
                      <a:endParaRPr lang="en-US"/>
                    </a:p>
                  </a:txBody>
                  <a:tcPr/>
                </a:tc>
                <a:tc>
                  <a:txBody>
                    <a:bodyPr/>
                    <a:lstStyle/>
                    <a:p>
                      <a:pPr>
                        <a:buNone/>
                      </a:pPr>
                      <a:endParaRPr lang="en-US"/>
                    </a:p>
                  </a:txBody>
                  <a:tcPr/>
                </a:tc>
                <a:tc>
                  <a:txBody>
                    <a:bodyPr/>
                    <a:lstStyle/>
                    <a:p>
                      <a:pPr>
                        <a:buNone/>
                      </a:pPr>
                      <a:endParaRPr lang="en-US"/>
                    </a:p>
                  </a:txBody>
                  <a:tcPr/>
                </a:tc>
                <a:tc>
                  <a:txBody>
                    <a:bodyPr/>
                    <a:lstStyle/>
                    <a:p>
                      <a:pPr>
                        <a:buNone/>
                      </a:pPr>
                      <a:endParaRPr lang="en-US"/>
                    </a:p>
                  </a:txBody>
                  <a:tcPr/>
                </a:tc>
                <a:tc>
                  <a:txBody>
                    <a:bodyPr/>
                    <a:lstStyle/>
                    <a:p>
                      <a:pPr>
                        <a:buNone/>
                      </a:pPr>
                      <a:endParaRPr lang="en-US"/>
                    </a:p>
                  </a:txBody>
                  <a:tcPr/>
                </a:tc>
                <a:tc>
                  <a:txBody>
                    <a:bodyPr/>
                    <a:lstStyle/>
                    <a:p>
                      <a:pPr>
                        <a:buNone/>
                      </a:pPr>
                      <a:endParaRPr lang="en-US"/>
                    </a:p>
                  </a:txBody>
                  <a:tcPr/>
                </a:tc>
                <a:extLst>
                  <a:ext uri="{0D108BD9-81ED-4DB2-BD59-A6C34878D82A}">
                    <a16:rowId xmlns:a16="http://schemas.microsoft.com/office/drawing/2014/main" val="10001"/>
                  </a:ext>
                </a:extLst>
              </a:tr>
            </a:tbl>
          </a:graphicData>
        </a:graphic>
      </p:graphicFrame>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p:nvPr/>
        </p:nvGraphicFramePr>
        <p:xfrm>
          <a:off x="170180" y="0"/>
          <a:ext cx="12208510" cy="6858635"/>
        </p:xfrm>
        <a:graphic>
          <a:graphicData uri="http://schemas.openxmlformats.org/drawingml/2006/table">
            <a:tbl>
              <a:tblPr firstRow="1" bandRow="1">
                <a:tableStyleId>{5C22544A-7EE6-4342-B048-85BDC9FD1C3A}</a:tableStyleId>
              </a:tblPr>
              <a:tblGrid>
                <a:gridCol w="12208510">
                  <a:extLst>
                    <a:ext uri="{9D8B030D-6E8A-4147-A177-3AD203B41FA5}">
                      <a16:colId xmlns:a16="http://schemas.microsoft.com/office/drawing/2014/main" val="20000"/>
                    </a:ext>
                  </a:extLst>
                </a:gridCol>
              </a:tblGrid>
              <a:tr h="6858635">
                <a:tc>
                  <a:txBody>
                    <a:bodyPr/>
                    <a:lstStyle/>
                    <a:p>
                      <a:pPr indent="0" algn="ctr">
                        <a:buNone/>
                      </a:pPr>
                      <a:endParaRPr lang="en-US" sz="2400" b="1">
                        <a:solidFill>
                          <a:srgbClr val="000000"/>
                        </a:solidFill>
                        <a:latin typeface="Arial" panose="020B0604020202020204" pitchFamily="34" charset="0"/>
                        <a:cs typeface="Arial" panose="020B0604020202020204" pitchFamily="34" charset="0"/>
                      </a:endParaRPr>
                    </a:p>
                    <a:p>
                      <a:pPr indent="0" algn="ctr">
                        <a:buNone/>
                      </a:pPr>
                      <a:r>
                        <a:rPr lang="en-US" sz="2400" b="1">
                          <a:solidFill>
                            <a:srgbClr val="000000"/>
                          </a:solidFill>
                          <a:latin typeface="Arial" panose="020B0604020202020204" pitchFamily="34" charset="0"/>
                          <a:cs typeface="Arial" panose="020B0604020202020204" pitchFamily="34" charset="0"/>
                        </a:rPr>
                        <a:t>PHIẾU HỌC TẬP Ở TRẠM 3</a:t>
                      </a:r>
                    </a:p>
                    <a:p>
                      <a:pPr indent="0" algn="l">
                        <a:buNone/>
                      </a:pPr>
                      <a:r>
                        <a:rPr lang="en-US" sz="2400" b="0">
                          <a:solidFill>
                            <a:srgbClr val="000000"/>
                          </a:solidFill>
                          <a:latin typeface="Arial" panose="020B0604020202020204" pitchFamily="34" charset="0"/>
                          <a:ea typeface="Times New Roman" panose="02020603050405020304" pitchFamily="18" charset="0"/>
                          <a:cs typeface="Arial" panose="020B0604020202020204" pitchFamily="34" charset="0"/>
                        </a:rPr>
                        <a:t>1. Kể tên các loại huyết áp kế thông dụng</a:t>
                      </a:r>
                    </a:p>
                    <a:p>
                      <a:pPr indent="0" algn="l">
                        <a:buNone/>
                      </a:pPr>
                      <a:r>
                        <a:rPr lang="en-US" sz="2400" b="0">
                          <a:solidFill>
                            <a:srgbClr val="000000"/>
                          </a:solidFill>
                          <a:latin typeface="Arial" panose="020B0604020202020204" pitchFamily="34" charset="0"/>
                          <a:ea typeface="Times New Roman" panose="02020603050405020304" pitchFamily="18" charset="0"/>
                          <a:cs typeface="Arial" panose="020B0604020202020204" pitchFamily="34" charset="0"/>
                        </a:rPr>
                        <a:t>    ......................................................................................................................................</a:t>
                      </a:r>
                    </a:p>
                    <a:p>
                      <a:pPr indent="0" algn="l">
                        <a:buNone/>
                      </a:pPr>
                      <a:r>
                        <a:rPr lang="en-US" sz="2400" b="0">
                          <a:solidFill>
                            <a:srgbClr val="000000"/>
                          </a:solidFill>
                          <a:latin typeface="Arial" panose="020B0604020202020204" pitchFamily="34" charset="0"/>
                          <a:ea typeface="Times New Roman" panose="02020603050405020304" pitchFamily="18" charset="0"/>
                          <a:cs typeface="Arial" panose="020B0604020202020204" pitchFamily="34" charset="0"/>
                        </a:rPr>
                        <a:t>2. Nêu cách sử dụng huyết áp kế</a:t>
                      </a:r>
                    </a:p>
                    <a:p>
                      <a:pPr indent="0" algn="l">
                        <a:buNone/>
                      </a:pPr>
                      <a:r>
                        <a:rPr lang="en-US" sz="2400" b="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400" b="0">
                          <a:solidFill>
                            <a:srgbClr val="000000"/>
                          </a:solidFill>
                          <a:latin typeface="Arial" panose="020B0604020202020204" pitchFamily="34" charset="0"/>
                          <a:ea typeface="Times New Roman" panose="02020603050405020304" pitchFamily="18" charset="0"/>
                          <a:cs typeface="Arial" panose="020B0604020202020204" pitchFamily="34" charset="0"/>
                          <a:sym typeface="+mn-ea"/>
                        </a:rPr>
                        <a:t>......................................................................................................................................</a:t>
                      </a:r>
                      <a:endParaRPr lang="en-US" sz="24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p>
                      <a:pPr indent="0" algn="l">
                        <a:buNone/>
                      </a:pPr>
                      <a:r>
                        <a:rPr lang="en-US" sz="2400" b="0">
                          <a:solidFill>
                            <a:srgbClr val="000000"/>
                          </a:solidFill>
                          <a:latin typeface="Arial" panose="020B0604020202020204" pitchFamily="34" charset="0"/>
                          <a:ea typeface="Times New Roman" panose="02020603050405020304" pitchFamily="18" charset="0"/>
                          <a:cs typeface="Arial" panose="020B0604020202020204" pitchFamily="34" charset="0"/>
                          <a:sym typeface="+mn-ea"/>
                        </a:rPr>
                        <a:t>    ......................................................................................................................................</a:t>
                      </a:r>
                      <a:endParaRPr lang="en-US" sz="24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p>
                      <a:pPr indent="0" algn="l">
                        <a:buNone/>
                      </a:pPr>
                      <a:r>
                        <a:rPr lang="en-US" sz="2400" b="0">
                          <a:solidFill>
                            <a:srgbClr val="000000"/>
                          </a:solidFill>
                          <a:latin typeface="Arial" panose="020B0604020202020204" pitchFamily="34" charset="0"/>
                          <a:ea typeface="Times New Roman" panose="02020603050405020304" pitchFamily="18" charset="0"/>
                          <a:cs typeface="Arial" panose="020B0604020202020204" pitchFamily="34" charset="0"/>
                          <a:sym typeface="+mn-ea"/>
                        </a:rPr>
                        <a:t>    ......................................................................................................................................</a:t>
                      </a:r>
                    </a:p>
                    <a:p>
                      <a:pPr indent="0" algn="l">
                        <a:buNone/>
                      </a:pPr>
                      <a:r>
                        <a:rPr lang="en-US" sz="2400" b="0">
                          <a:solidFill>
                            <a:srgbClr val="000000"/>
                          </a:solidFill>
                          <a:latin typeface="Arial" panose="020B0604020202020204" pitchFamily="34" charset="0"/>
                          <a:ea typeface="Times New Roman" panose="02020603050405020304" pitchFamily="18" charset="0"/>
                          <a:cs typeface="Arial" panose="020B0604020202020204" pitchFamily="34" charset="0"/>
                          <a:sym typeface="+mn-ea"/>
                        </a:rPr>
                        <a:t>    ......................................................................................................................................</a:t>
                      </a:r>
                      <a:endParaRPr lang="en-US" sz="24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p>
                      <a:pPr indent="0" algn="l">
                        <a:buNone/>
                      </a:pPr>
                      <a:r>
                        <a:rPr lang="en-US" sz="2400" b="0">
                          <a:solidFill>
                            <a:srgbClr val="000000"/>
                          </a:solidFill>
                          <a:latin typeface="Arial" panose="020B0604020202020204" pitchFamily="34" charset="0"/>
                          <a:ea typeface="Times New Roman" panose="02020603050405020304" pitchFamily="18" charset="0"/>
                          <a:cs typeface="Arial" panose="020B0604020202020204" pitchFamily="34" charset="0"/>
                        </a:rPr>
                        <a:t>3. Thực hiện thí nghiệm sau: Sử dụng huyết áp kế đo huyết áp kế 03 bạn trong nhóm của mình. Ghi lại kết quả và chụp lại ảnh khi sử dụng huyết áp kế để đo huyết áp kế cho các bạn.</a:t>
                      </a:r>
                    </a:p>
                    <a:p>
                      <a:pPr indent="0" algn="l">
                        <a:buNone/>
                      </a:pPr>
                      <a:r>
                        <a:rPr lang="en-US" sz="2400" b="0">
                          <a:solidFill>
                            <a:srgbClr val="000000"/>
                          </a:solidFill>
                          <a:latin typeface="Arial" panose="020B0604020202020204" pitchFamily="34" charset="0"/>
                          <a:ea typeface="Times New Roman" panose="02020603050405020304" pitchFamily="18" charset="0"/>
                          <a:cs typeface="Arial" panose="020B0604020202020204" pitchFamily="34" charset="0"/>
                        </a:rPr>
                        <a:t>Ghi lại kết quả vào bảng sau:</a:t>
                      </a:r>
                    </a:p>
                  </a:txBody>
                  <a:tcPr marL="68580" marR="68580" marT="0" marB="0">
                    <a:solidFill>
                      <a:schemeClr val="accent4">
                        <a:lumMod val="40000"/>
                        <a:lumOff val="60000"/>
                      </a:schemeClr>
                    </a:solidFill>
                  </a:tcPr>
                </a:tc>
                <a:extLst>
                  <a:ext uri="{0D108BD9-81ED-4DB2-BD59-A6C34878D82A}">
                    <a16:rowId xmlns:a16="http://schemas.microsoft.com/office/drawing/2014/main" val="10000"/>
                  </a:ext>
                </a:extLst>
              </a:tr>
            </a:tbl>
          </a:graphicData>
        </a:graphic>
      </p:graphicFrame>
      <p:graphicFrame>
        <p:nvGraphicFramePr>
          <p:cNvPr id="5" name="Table 4"/>
          <p:cNvGraphicFramePr/>
          <p:nvPr/>
        </p:nvGraphicFramePr>
        <p:xfrm>
          <a:off x="481330" y="5108575"/>
          <a:ext cx="11897360" cy="1656715"/>
        </p:xfrm>
        <a:graphic>
          <a:graphicData uri="http://schemas.openxmlformats.org/drawingml/2006/table">
            <a:tbl>
              <a:tblPr firstRow="1" bandRow="1">
                <a:tableStyleId>{5C22544A-7EE6-4342-B048-85BDC9FD1C3A}</a:tableStyleId>
              </a:tblPr>
              <a:tblGrid>
                <a:gridCol w="2974340">
                  <a:extLst>
                    <a:ext uri="{9D8B030D-6E8A-4147-A177-3AD203B41FA5}">
                      <a16:colId xmlns:a16="http://schemas.microsoft.com/office/drawing/2014/main" val="20000"/>
                    </a:ext>
                  </a:extLst>
                </a:gridCol>
                <a:gridCol w="2974340">
                  <a:extLst>
                    <a:ext uri="{9D8B030D-6E8A-4147-A177-3AD203B41FA5}">
                      <a16:colId xmlns:a16="http://schemas.microsoft.com/office/drawing/2014/main" val="20001"/>
                    </a:ext>
                  </a:extLst>
                </a:gridCol>
                <a:gridCol w="2974340">
                  <a:extLst>
                    <a:ext uri="{9D8B030D-6E8A-4147-A177-3AD203B41FA5}">
                      <a16:colId xmlns:a16="http://schemas.microsoft.com/office/drawing/2014/main" val="20002"/>
                    </a:ext>
                  </a:extLst>
                </a:gridCol>
                <a:gridCol w="2974340">
                  <a:extLst>
                    <a:ext uri="{9D8B030D-6E8A-4147-A177-3AD203B41FA5}">
                      <a16:colId xmlns:a16="http://schemas.microsoft.com/office/drawing/2014/main" val="20003"/>
                    </a:ext>
                  </a:extLst>
                </a:gridCol>
              </a:tblGrid>
              <a:tr h="727710">
                <a:tc>
                  <a:txBody>
                    <a:bodyPr/>
                    <a:lstStyle/>
                    <a:p>
                      <a:pPr indent="0" algn="ctr">
                        <a:buNone/>
                      </a:pPr>
                      <a:r>
                        <a:rPr lang="en-US" sz="2400" b="0">
                          <a:solidFill>
                            <a:schemeClr val="bg1"/>
                          </a:solidFill>
                          <a:latin typeface="Arial" panose="020B0604020202020204" pitchFamily="34" charset="0"/>
                          <a:cs typeface="Arial" panose="020B0604020202020204" pitchFamily="34" charset="0"/>
                        </a:rPr>
                        <a:t>Tên HS</a:t>
                      </a:r>
                      <a:endParaRPr lang="en-US" sz="2400" b="0">
                        <a:solidFill>
                          <a:schemeClr val="bg1"/>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indent="0" algn="ctr">
                        <a:buNone/>
                      </a:pPr>
                      <a:r>
                        <a:rPr lang="en-US" sz="2400" b="0">
                          <a:solidFill>
                            <a:schemeClr val="bg1"/>
                          </a:solidFill>
                          <a:latin typeface="Arial" panose="020B0604020202020204" pitchFamily="34" charset="0"/>
                          <a:cs typeface="Arial" panose="020B0604020202020204" pitchFamily="34" charset="0"/>
                        </a:rPr>
                        <a:t>1. </a:t>
                      </a:r>
                      <a:endParaRPr lang="en-US" sz="2400" b="0">
                        <a:solidFill>
                          <a:schemeClr val="bg1"/>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indent="0" algn="ctr">
                        <a:buNone/>
                      </a:pPr>
                      <a:r>
                        <a:rPr lang="en-US" sz="2400" b="0">
                          <a:solidFill>
                            <a:schemeClr val="bg1"/>
                          </a:solidFill>
                          <a:latin typeface="Arial" panose="020B0604020202020204" pitchFamily="34" charset="0"/>
                          <a:cs typeface="Arial" panose="020B0604020202020204" pitchFamily="34" charset="0"/>
                        </a:rPr>
                        <a:t>2. </a:t>
                      </a:r>
                      <a:endParaRPr lang="en-US" sz="2400" b="0">
                        <a:solidFill>
                          <a:schemeClr val="bg1"/>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indent="0" algn="ctr">
                        <a:buNone/>
                      </a:pPr>
                      <a:r>
                        <a:rPr lang="en-US" sz="2400" b="0">
                          <a:solidFill>
                            <a:schemeClr val="bg1"/>
                          </a:solidFill>
                          <a:latin typeface="Arial" panose="020B0604020202020204" pitchFamily="34" charset="0"/>
                          <a:cs typeface="Arial" panose="020B0604020202020204" pitchFamily="34" charset="0"/>
                        </a:rPr>
                        <a:t>3. </a:t>
                      </a:r>
                      <a:endParaRPr lang="en-US" sz="2400" b="0">
                        <a:solidFill>
                          <a:schemeClr val="bg1"/>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10000"/>
                  </a:ext>
                </a:extLst>
              </a:tr>
              <a:tr h="929005">
                <a:tc>
                  <a:txBody>
                    <a:bodyPr/>
                    <a:lstStyle/>
                    <a:p>
                      <a:pPr>
                        <a:buNone/>
                      </a:pPr>
                      <a:r>
                        <a:rPr lang="en-US" sz="2800"/>
                        <a:t>Giá trị huyết áp</a:t>
                      </a:r>
                    </a:p>
                  </a:txBody>
                  <a:tcPr/>
                </a:tc>
                <a:tc>
                  <a:txBody>
                    <a:bodyPr/>
                    <a:lstStyle/>
                    <a:p>
                      <a:pPr>
                        <a:buNone/>
                      </a:pPr>
                      <a:endParaRPr lang="en-US"/>
                    </a:p>
                  </a:txBody>
                  <a:tcPr/>
                </a:tc>
                <a:tc>
                  <a:txBody>
                    <a:bodyPr/>
                    <a:lstStyle/>
                    <a:p>
                      <a:pPr>
                        <a:buNone/>
                      </a:pPr>
                      <a:endParaRPr lang="en-US"/>
                    </a:p>
                  </a:txBody>
                  <a:tcPr/>
                </a:tc>
                <a:tc>
                  <a:txBody>
                    <a:bodyPr/>
                    <a:lstStyle/>
                    <a:p>
                      <a:pPr>
                        <a:buNone/>
                      </a:pPr>
                      <a:endParaRPr lang="en-US"/>
                    </a:p>
                  </a:txBody>
                  <a:tcPr/>
                </a:tc>
                <a:extLst>
                  <a:ext uri="{0D108BD9-81ED-4DB2-BD59-A6C34878D82A}">
                    <a16:rowId xmlns:a16="http://schemas.microsoft.com/office/drawing/2014/main" val="10001"/>
                  </a:ext>
                </a:extLst>
              </a:tr>
            </a:tbl>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Text Box 99"/>
          <p:cNvSpPr txBox="1"/>
          <p:nvPr/>
        </p:nvSpPr>
        <p:spPr>
          <a:xfrm>
            <a:off x="1477645" y="159385"/>
            <a:ext cx="8364220" cy="829945"/>
          </a:xfrm>
          <a:prstGeom prst="rect">
            <a:avLst/>
          </a:prstGeom>
          <a:noFill/>
          <a:ln w="9525">
            <a:noFill/>
          </a:ln>
        </p:spPr>
        <p:txBody>
          <a:bodyPr wrap="square">
            <a:spAutoFit/>
          </a:bodyPr>
          <a:lstStyle/>
          <a:p>
            <a:pPr indent="0"/>
            <a:r>
              <a:rPr lang="en-US" sz="4800" b="1">
                <a:gradFill>
                  <a:gsLst>
                    <a:gs pos="0">
                      <a:srgbClr val="FE4444"/>
                    </a:gs>
                    <a:gs pos="100000">
                      <a:srgbClr val="832B2B"/>
                    </a:gs>
                  </a:gsLst>
                  <a:lin scaled="0"/>
                </a:gradFill>
                <a:latin typeface="Arial" panose="020B0604020202020204" pitchFamily="34" charset="0"/>
                <a:cs typeface="Arial" panose="020B0604020202020204" pitchFamily="34" charset="0"/>
              </a:rPr>
              <a:t>Hoạt động 1:   Mở đầu </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10080" y="0"/>
            <a:ext cx="6230620" cy="5287010"/>
          </a:xfrm>
          <a:prstGeom prst="rect">
            <a:avLst/>
          </a:prstGeom>
        </p:spPr>
      </p:pic>
      <p:sp>
        <p:nvSpPr>
          <p:cNvPr id="6" name="Text Box 5"/>
          <p:cNvSpPr txBox="1"/>
          <p:nvPr/>
        </p:nvSpPr>
        <p:spPr>
          <a:xfrm>
            <a:off x="2910840" y="2495550"/>
            <a:ext cx="4076700" cy="1445260"/>
          </a:xfrm>
          <a:prstGeom prst="rect">
            <a:avLst/>
          </a:prstGeom>
          <a:noFill/>
        </p:spPr>
        <p:txBody>
          <a:bodyPr wrap="square" rtlCol="0">
            <a:spAutoFit/>
          </a:bodyPr>
          <a:lstStyle/>
          <a:p>
            <a:pPr algn="ctr"/>
            <a:r>
              <a:rPr lang="en-US" sz="4400" b="1">
                <a:latin typeface="Cambria" panose="02040503050406030204" pitchFamily="18" charset="0"/>
                <a:cs typeface="Cambria" panose="02040503050406030204" pitchFamily="18" charset="0"/>
              </a:rPr>
              <a:t>HOẠT ĐỘNG 1: </a:t>
            </a:r>
          </a:p>
          <a:p>
            <a:pPr algn="ctr"/>
            <a:r>
              <a:rPr lang="en-US" sz="4400" b="1">
                <a:latin typeface="Cambria" panose="02040503050406030204" pitchFamily="18" charset="0"/>
                <a:cs typeface="Cambria" panose="02040503050406030204" pitchFamily="18" charset="0"/>
              </a:rPr>
              <a:t>MỞ ĐẦU </a:t>
            </a: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p:nvPr/>
        </p:nvGraphicFramePr>
        <p:xfrm>
          <a:off x="0" y="30480"/>
          <a:ext cx="12208510" cy="6797040"/>
        </p:xfrm>
        <a:graphic>
          <a:graphicData uri="http://schemas.openxmlformats.org/drawingml/2006/table">
            <a:tbl>
              <a:tblPr firstRow="1" bandRow="1">
                <a:tableStyleId>{5C22544A-7EE6-4342-B048-85BDC9FD1C3A}</a:tableStyleId>
              </a:tblPr>
              <a:tblGrid>
                <a:gridCol w="12208510">
                  <a:extLst>
                    <a:ext uri="{9D8B030D-6E8A-4147-A177-3AD203B41FA5}">
                      <a16:colId xmlns:a16="http://schemas.microsoft.com/office/drawing/2014/main" val="20000"/>
                    </a:ext>
                  </a:extLst>
                </a:gridCol>
              </a:tblGrid>
              <a:tr h="6797040">
                <a:tc>
                  <a:txBody>
                    <a:bodyPr/>
                    <a:lstStyle/>
                    <a:p>
                      <a:pPr indent="0" algn="ctr">
                        <a:buNone/>
                      </a:pPr>
                      <a:r>
                        <a:rPr lang="en-US" sz="2400" b="1">
                          <a:solidFill>
                            <a:srgbClr val="000000"/>
                          </a:solidFill>
                          <a:latin typeface="Arial" panose="020B0604020202020204" pitchFamily="34" charset="0"/>
                          <a:cs typeface="Arial" panose="020B0604020202020204" pitchFamily="34" charset="0"/>
                        </a:rPr>
                        <a:t>PHIẾU HỌC TẬP Ở TRẠM 4</a:t>
                      </a:r>
                    </a:p>
                    <a:p>
                      <a:pPr indent="0" algn="ctr">
                        <a:buNone/>
                      </a:pPr>
                      <a:endParaRPr lang="en-US" sz="2400" b="1">
                        <a:solidFill>
                          <a:srgbClr val="000000"/>
                        </a:solidFill>
                        <a:latin typeface="Arial" panose="020B0604020202020204" pitchFamily="34" charset="0"/>
                        <a:cs typeface="Arial" panose="020B0604020202020204" pitchFamily="34" charset="0"/>
                      </a:endParaRPr>
                    </a:p>
                    <a:p>
                      <a:pPr indent="0" algn="l">
                        <a:buNone/>
                      </a:pPr>
                      <a:r>
                        <a:rPr lang="en-US" sz="2400" b="0">
                          <a:solidFill>
                            <a:srgbClr val="000000"/>
                          </a:solidFill>
                          <a:latin typeface="Arial" panose="020B0604020202020204" pitchFamily="34" charset="0"/>
                          <a:cs typeface="Arial" panose="020B0604020202020204" pitchFamily="34" charset="0"/>
                        </a:rPr>
                        <a:t>  1. a. Kể tên các loại nguồn điện</a:t>
                      </a:r>
                    </a:p>
                    <a:p>
                      <a:pPr indent="0" algn="l">
                        <a:buNone/>
                      </a:pPr>
                      <a:r>
                        <a:rPr lang="en-US" sz="2400" b="1">
                          <a:solidFill>
                            <a:srgbClr val="000000"/>
                          </a:solidFill>
                          <a:latin typeface="Arial" panose="020B0604020202020204" pitchFamily="34" charset="0"/>
                          <a:ea typeface="Times New Roman" panose="02020603050405020304" pitchFamily="18" charset="0"/>
                          <a:cs typeface="Arial" panose="020B0604020202020204" pitchFamily="34" charset="0"/>
                        </a:rPr>
                        <a:t>.</a:t>
                      </a:r>
                      <a:r>
                        <a:rPr lang="en-US" sz="2400" b="0">
                          <a:solidFill>
                            <a:srgbClr val="000000"/>
                          </a:solidFill>
                          <a:latin typeface="Arial" panose="020B0604020202020204" pitchFamily="34" charset="0"/>
                          <a:ea typeface="Times New Roman" panose="02020603050405020304" pitchFamily="18" charset="0"/>
                          <a:cs typeface="Arial" panose="020B0604020202020204" pitchFamily="34" charset="0"/>
                        </a:rPr>
                        <a:t>..............................................................................................................................................</a:t>
                      </a:r>
                    </a:p>
                    <a:p>
                      <a:pPr indent="0" algn="l">
                        <a:buNone/>
                      </a:pPr>
                      <a:r>
                        <a:rPr lang="en-US" sz="2400" b="0">
                          <a:solidFill>
                            <a:srgbClr val="000000"/>
                          </a:solidFill>
                          <a:latin typeface="Arial" panose="020B0604020202020204" pitchFamily="34" charset="0"/>
                          <a:ea typeface="Times New Roman" panose="02020603050405020304" pitchFamily="18" charset="0"/>
                          <a:cs typeface="Arial" panose="020B0604020202020204" pitchFamily="34" charset="0"/>
                        </a:rPr>
                        <a:t>b. Khi sử dụng biến áp nguồn cần lưu ý điều gì?</a:t>
                      </a:r>
                    </a:p>
                    <a:p>
                      <a:pPr indent="0" algn="l">
                        <a:buNone/>
                      </a:pPr>
                      <a:r>
                        <a:rPr lang="en-US" sz="2400" b="0">
                          <a:solidFill>
                            <a:srgbClr val="000000"/>
                          </a:solidFill>
                          <a:latin typeface="Arial" panose="020B0604020202020204" pitchFamily="34" charset="0"/>
                          <a:ea typeface="Times New Roman" panose="02020603050405020304" pitchFamily="18" charset="0"/>
                          <a:cs typeface="Arial" panose="020B0604020202020204" pitchFamily="34" charset="0"/>
                        </a:rPr>
                        <a:t>......................................................................................................................................</a:t>
                      </a:r>
                    </a:p>
                    <a:p>
                      <a:pPr indent="0" algn="l">
                        <a:buNone/>
                      </a:pPr>
                      <a:r>
                        <a:rPr lang="en-US" sz="2400" b="0">
                          <a:solidFill>
                            <a:srgbClr val="000000"/>
                          </a:solidFill>
                          <a:latin typeface="Arial" panose="020B0604020202020204" pitchFamily="34" charset="0"/>
                          <a:ea typeface="Times New Roman" panose="02020603050405020304" pitchFamily="18" charset="0"/>
                          <a:cs typeface="Arial" panose="020B0604020202020204" pitchFamily="34" charset="0"/>
                        </a:rPr>
                        <a:t>...................................................................................................................................... </a:t>
                      </a:r>
                    </a:p>
                    <a:p>
                      <a:pPr indent="0" algn="l">
                        <a:buNone/>
                      </a:pPr>
                      <a:r>
                        <a:rPr lang="en-US" sz="2400" b="0">
                          <a:solidFill>
                            <a:srgbClr val="000000"/>
                          </a:solidFill>
                          <a:latin typeface="Arial" panose="020B0604020202020204" pitchFamily="34" charset="0"/>
                          <a:ea typeface="Times New Roman" panose="02020603050405020304" pitchFamily="18" charset="0"/>
                          <a:cs typeface="Arial" panose="020B0604020202020204" pitchFamily="34" charset="0"/>
                        </a:rPr>
                        <a:t>......................................................................................................................................</a:t>
                      </a:r>
                    </a:p>
                    <a:p>
                      <a:pPr indent="0" algn="l">
                        <a:buNone/>
                      </a:pPr>
                      <a:r>
                        <a:rPr lang="en-US" sz="2400" b="0">
                          <a:solidFill>
                            <a:srgbClr val="000000"/>
                          </a:solidFill>
                          <a:latin typeface="Arial" panose="020B0604020202020204" pitchFamily="34" charset="0"/>
                          <a:ea typeface="Times New Roman" panose="02020603050405020304" pitchFamily="18" charset="0"/>
                          <a:cs typeface="Arial" panose="020B0604020202020204" pitchFamily="34" charset="0"/>
                        </a:rPr>
                        <a:t>2. Kể tên các thiết bị đo điện và khi sử dụng cần lưu ý điều gì để đảm bảo an toàn. </a:t>
                      </a:r>
                    </a:p>
                    <a:p>
                      <a:pPr indent="0" algn="l">
                        <a:buNone/>
                      </a:pPr>
                      <a:r>
                        <a:rPr lang="en-US" sz="2400" b="0">
                          <a:solidFill>
                            <a:srgbClr val="000000"/>
                          </a:solidFill>
                          <a:latin typeface="Arial" panose="020B0604020202020204" pitchFamily="34" charset="0"/>
                          <a:ea typeface="Times New Roman" panose="02020603050405020304" pitchFamily="18" charset="0"/>
                          <a:cs typeface="Arial" panose="020B0604020202020204" pitchFamily="34" charset="0"/>
                        </a:rPr>
                        <a:t>......................................................................................................................................</a:t>
                      </a:r>
                    </a:p>
                    <a:p>
                      <a:pPr indent="0" algn="l">
                        <a:buNone/>
                      </a:pPr>
                      <a:r>
                        <a:rPr lang="en-US" sz="2400" b="0">
                          <a:solidFill>
                            <a:srgbClr val="000000"/>
                          </a:solidFill>
                          <a:latin typeface="Arial" panose="020B0604020202020204" pitchFamily="34" charset="0"/>
                          <a:ea typeface="Times New Roman" panose="02020603050405020304" pitchFamily="18" charset="0"/>
                          <a:cs typeface="Arial" panose="020B0604020202020204" pitchFamily="34" charset="0"/>
                        </a:rPr>
                        <a:t>...................................................................................................................................... </a:t>
                      </a:r>
                    </a:p>
                    <a:p>
                      <a:pPr indent="0" algn="l">
                        <a:buNone/>
                      </a:pPr>
                      <a:r>
                        <a:rPr lang="en-US" sz="2400" b="0">
                          <a:solidFill>
                            <a:srgbClr val="000000"/>
                          </a:solidFill>
                          <a:latin typeface="Arial" panose="020B0604020202020204" pitchFamily="34" charset="0"/>
                          <a:ea typeface="Times New Roman" panose="02020603050405020304" pitchFamily="18" charset="0"/>
                          <a:cs typeface="Arial" panose="020B0604020202020204" pitchFamily="34" charset="0"/>
                        </a:rPr>
                        <a:t>......................................................................................................................................</a:t>
                      </a:r>
                    </a:p>
                    <a:p>
                      <a:pPr indent="0" algn="l">
                        <a:buNone/>
                      </a:pPr>
                      <a:r>
                        <a:rPr lang="en-US" sz="2400" b="0">
                          <a:solidFill>
                            <a:srgbClr val="000000"/>
                          </a:solidFill>
                          <a:latin typeface="Arial" panose="020B0604020202020204" pitchFamily="34" charset="0"/>
                          <a:ea typeface="Times New Roman" panose="02020603050405020304" pitchFamily="18" charset="0"/>
                          <a:cs typeface="Arial" panose="020B0604020202020204" pitchFamily="34" charset="0"/>
                        </a:rPr>
                        <a:t>3 . Kể tên các loại thiết bị sử dụng điện và thiết bị điện hỗ trợ trong phòng thí nghiệm.</a:t>
                      </a:r>
                    </a:p>
                    <a:p>
                      <a:pPr indent="0" algn="l">
                        <a:buNone/>
                      </a:pPr>
                      <a:r>
                        <a:rPr lang="en-US" sz="2400" b="0">
                          <a:solidFill>
                            <a:srgbClr val="000000"/>
                          </a:solidFill>
                          <a:latin typeface="Arial" panose="020B0604020202020204" pitchFamily="34" charset="0"/>
                          <a:ea typeface="Times New Roman" panose="02020603050405020304" pitchFamily="18" charset="0"/>
                          <a:cs typeface="Arial" panose="020B0604020202020204" pitchFamily="34" charset="0"/>
                        </a:rPr>
                        <a:t>......................................................................................................................................</a:t>
                      </a:r>
                    </a:p>
                    <a:p>
                      <a:pPr indent="0" algn="l">
                        <a:buNone/>
                      </a:pPr>
                      <a:r>
                        <a:rPr lang="en-US" sz="2400" b="0">
                          <a:solidFill>
                            <a:srgbClr val="000000"/>
                          </a:solidFill>
                          <a:latin typeface="Arial" panose="020B0604020202020204" pitchFamily="34" charset="0"/>
                          <a:ea typeface="Times New Roman" panose="02020603050405020304" pitchFamily="18" charset="0"/>
                          <a:cs typeface="Arial" panose="020B0604020202020204" pitchFamily="34" charset="0"/>
                        </a:rPr>
                        <a:t>...................................................................................................................................... </a:t>
                      </a:r>
                    </a:p>
                    <a:p>
                      <a:pPr indent="0" algn="l">
                        <a:buNone/>
                      </a:pPr>
                      <a:r>
                        <a:rPr lang="en-US" sz="2400" b="0">
                          <a:solidFill>
                            <a:srgbClr val="000000"/>
                          </a:solidFill>
                          <a:latin typeface="Arial" panose="020B0604020202020204" pitchFamily="34" charset="0"/>
                          <a:ea typeface="Times New Roman" panose="02020603050405020304" pitchFamily="18" charset="0"/>
                          <a:cs typeface="Arial" panose="020B0604020202020204" pitchFamily="34" charset="0"/>
                        </a:rPr>
                        <a:t>...................................................................................................................................... </a:t>
                      </a:r>
                    </a:p>
                  </a:txBody>
                  <a:tcPr marL="68580" marR="68580" marT="0" marB="0">
                    <a:solidFill>
                      <a:schemeClr val="accent5">
                        <a:lumMod val="20000"/>
                        <a:lumOff val="80000"/>
                      </a:schemeClr>
                    </a:solidFill>
                  </a:tcPr>
                </a:tc>
                <a:extLst>
                  <a:ext uri="{0D108BD9-81ED-4DB2-BD59-A6C34878D82A}">
                    <a16:rowId xmlns:a16="http://schemas.microsoft.com/office/drawing/2014/main" val="10000"/>
                  </a:ext>
                </a:extLst>
              </a:tr>
            </a:tbl>
          </a:graphicData>
        </a:graphic>
      </p:graphicFrame>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53890" y="1748155"/>
            <a:ext cx="3890645" cy="1325880"/>
          </a:xfrm>
        </p:spPr>
        <p:txBody>
          <a:bodyPr/>
          <a:lstStyle/>
          <a:p>
            <a:endParaRPr lang="en-US"/>
          </a:p>
        </p:txBody>
      </p:sp>
      <p:pic>
        <p:nvPicPr>
          <p:cNvPr id="44041" name="图片 44040" descr="11"/>
          <p:cNvPicPr>
            <a:picLocks noGrp="1" noChangeAspect="1"/>
          </p:cNvPicPr>
          <p:nvPr>
            <p:ph idx="1"/>
          </p:nvPr>
        </p:nvPicPr>
        <p:blipFill>
          <a:blip r:embed="rId2"/>
          <a:stretch>
            <a:fillRect/>
          </a:stretch>
        </p:blipFill>
        <p:spPr>
          <a:xfrm>
            <a:off x="3549650" y="268605"/>
            <a:ext cx="6546215" cy="3550285"/>
          </a:xfrm>
          <a:prstGeom prst="rect">
            <a:avLst/>
          </a:prstGeom>
          <a:noFill/>
          <a:ln w="9525">
            <a:noFill/>
          </a:ln>
        </p:spPr>
      </p:pic>
      <p:sp>
        <p:nvSpPr>
          <p:cNvPr id="4" name="Text Box 3"/>
          <p:cNvSpPr txBox="1"/>
          <p:nvPr/>
        </p:nvSpPr>
        <p:spPr>
          <a:xfrm>
            <a:off x="4344670" y="1779270"/>
            <a:ext cx="3999865" cy="706755"/>
          </a:xfrm>
          <a:prstGeom prst="rect">
            <a:avLst/>
          </a:prstGeom>
          <a:noFill/>
        </p:spPr>
        <p:txBody>
          <a:bodyPr wrap="square" rtlCol="0">
            <a:spAutoFit/>
          </a:bodyPr>
          <a:lstStyle/>
          <a:p>
            <a:r>
              <a:rPr lang="en-US" sz="4000">
                <a:solidFill>
                  <a:schemeClr val="accent5">
                    <a:lumMod val="75000"/>
                  </a:schemeClr>
                </a:solidFill>
              </a:rPr>
              <a:t>NỘP SẢN PHẨM</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4041"/>
                                        </p:tgtEl>
                                        <p:attrNameLst>
                                          <p:attrName>style.visibility</p:attrName>
                                        </p:attrNameLst>
                                      </p:cBhvr>
                                      <p:to>
                                        <p:strVal val="visible"/>
                                      </p:to>
                                    </p:set>
                                    <p:anim calcmode="lin" valueType="num">
                                      <p:cBhvr additive="base">
                                        <p:cTn id="7" dur="500" fill="hold"/>
                                        <p:tgtEl>
                                          <p:spTgt spid="44041"/>
                                        </p:tgtEl>
                                        <p:attrNameLst>
                                          <p:attrName>ppt_x</p:attrName>
                                        </p:attrNameLst>
                                      </p:cBhvr>
                                      <p:tavLst>
                                        <p:tav tm="0">
                                          <p:val>
                                            <p:strVal val="#ppt_x"/>
                                          </p:val>
                                        </p:tav>
                                        <p:tav tm="100000">
                                          <p:val>
                                            <p:strVal val="#ppt_x"/>
                                          </p:val>
                                        </p:tav>
                                      </p:tavLst>
                                    </p:anim>
                                    <p:anim calcmode="lin" valueType="num">
                                      <p:cBhvr additive="base">
                                        <p:cTn id="8" dur="500" fill="hold"/>
                                        <p:tgtEl>
                                          <p:spTgt spid="4404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9"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dissolve">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41" name="图片 44040" descr="11"/>
          <p:cNvPicPr>
            <a:picLocks noGrp="1" noChangeAspect="1"/>
          </p:cNvPicPr>
          <p:nvPr>
            <p:ph idx="1"/>
          </p:nvPr>
        </p:nvPicPr>
        <p:blipFill>
          <a:blip r:embed="rId2"/>
          <a:stretch>
            <a:fillRect/>
          </a:stretch>
        </p:blipFill>
        <p:spPr>
          <a:xfrm>
            <a:off x="2011045" y="499110"/>
            <a:ext cx="8990965" cy="5770245"/>
          </a:xfrm>
          <a:prstGeom prst="rect">
            <a:avLst/>
          </a:prstGeom>
          <a:noFill/>
          <a:ln w="9525">
            <a:noFill/>
          </a:ln>
        </p:spPr>
      </p:pic>
      <p:sp>
        <p:nvSpPr>
          <p:cNvPr id="5" name="Text Box 4"/>
          <p:cNvSpPr txBox="1"/>
          <p:nvPr/>
        </p:nvSpPr>
        <p:spPr>
          <a:xfrm>
            <a:off x="3282950" y="1885315"/>
            <a:ext cx="5132705" cy="3415030"/>
          </a:xfrm>
          <a:prstGeom prst="rect">
            <a:avLst/>
          </a:prstGeom>
          <a:noFill/>
        </p:spPr>
        <p:txBody>
          <a:bodyPr wrap="square" rtlCol="0">
            <a:spAutoFit/>
          </a:bodyPr>
          <a:lstStyle/>
          <a:p>
            <a:r>
              <a:rPr lang="en-US" sz="3600">
                <a:solidFill>
                  <a:schemeClr val="accent3">
                    <a:lumMod val="50000"/>
                  </a:schemeClr>
                </a:solidFill>
              </a:rPr>
              <a:t>Hoàn thiện các nhiệm vụ 3 ở phiếu học tập (trạm) 1,2,3 theo dạng bài trình chiếu powerpoint ở nhà, nộp lại và trình bày vào tiết sau</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4041"/>
                                        </p:tgtEl>
                                        <p:attrNameLst>
                                          <p:attrName>style.visibility</p:attrName>
                                        </p:attrNameLst>
                                      </p:cBhvr>
                                      <p:to>
                                        <p:strVal val="visible"/>
                                      </p:to>
                                    </p:set>
                                    <p:anim calcmode="lin" valueType="num">
                                      <p:cBhvr additive="base">
                                        <p:cTn id="7" dur="500" fill="hold"/>
                                        <p:tgtEl>
                                          <p:spTgt spid="44041"/>
                                        </p:tgtEl>
                                        <p:attrNameLst>
                                          <p:attrName>ppt_x</p:attrName>
                                        </p:attrNameLst>
                                      </p:cBhvr>
                                      <p:tavLst>
                                        <p:tav tm="0">
                                          <p:val>
                                            <p:strVal val="#ppt_x"/>
                                          </p:val>
                                        </p:tav>
                                        <p:tav tm="100000">
                                          <p:val>
                                            <p:strVal val="#ppt_x"/>
                                          </p:val>
                                        </p:tav>
                                      </p:tavLst>
                                    </p:anim>
                                    <p:anim calcmode="lin" valueType="num">
                                      <p:cBhvr additive="base">
                                        <p:cTn id="8" dur="500" fill="hold"/>
                                        <p:tgtEl>
                                          <p:spTgt spid="4404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1" presetClass="entr" presetSubtype="1"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heel(1)">
                                      <p:cBhvr>
                                        <p:cTn id="13"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Text Box 99"/>
          <p:cNvSpPr txBox="1"/>
          <p:nvPr/>
        </p:nvSpPr>
        <p:spPr>
          <a:xfrm>
            <a:off x="1477645" y="159385"/>
            <a:ext cx="8364220" cy="829945"/>
          </a:xfrm>
          <a:prstGeom prst="rect">
            <a:avLst/>
          </a:prstGeom>
          <a:noFill/>
          <a:ln w="9525">
            <a:noFill/>
          </a:ln>
        </p:spPr>
        <p:txBody>
          <a:bodyPr wrap="square">
            <a:spAutoFit/>
          </a:bodyPr>
          <a:lstStyle/>
          <a:p>
            <a:pPr indent="0"/>
            <a:r>
              <a:rPr lang="en-US" sz="4800" b="1">
                <a:gradFill>
                  <a:gsLst>
                    <a:gs pos="0">
                      <a:srgbClr val="FE4444"/>
                    </a:gs>
                    <a:gs pos="100000">
                      <a:srgbClr val="832B2B"/>
                    </a:gs>
                  </a:gsLst>
                  <a:lin scaled="0"/>
                </a:gradFill>
                <a:latin typeface="Arial" panose="020B0604020202020204" pitchFamily="34" charset="0"/>
                <a:cs typeface="Arial" panose="020B0604020202020204" pitchFamily="34" charset="0"/>
              </a:rPr>
              <a:t>Hoạt động 1:   Mở đầu </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91060" cy="6858000"/>
          </a:xfrm>
          <a:prstGeom prst="rect">
            <a:avLst/>
          </a:prstGeom>
        </p:spPr>
      </p:pic>
      <p:pic>
        <p:nvPicPr>
          <p:cNvPr id="22530" name="Picture 2" descr="F:\1-原创素材\1_mm1102\PPT\PPT_014\materaials\pageimg_g17.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3205480" cy="3952240"/>
          </a:xfrm>
          <a:prstGeom prst="rect">
            <a:avLst/>
          </a:prstGeom>
          <a:noFill/>
          <a:effectLst>
            <a:reflection blurRad="6350" stA="52000" endA="300" endPos="35000" dir="5400000" sy="-100000" algn="bl" rotWithShape="0"/>
          </a:effectLst>
          <a:extLst>
            <a:ext uri="{909E8E84-426E-40DD-AFC4-6F175D3DCCD1}">
              <a14:hiddenFill xmlns:a14="http://schemas.microsoft.com/office/drawing/2010/main">
                <a:solidFill>
                  <a:srgbClr val="FFFFFF"/>
                </a:solidFill>
              </a14:hiddenFill>
            </a:ext>
          </a:extLst>
        </p:spPr>
      </p:pic>
      <p:sp>
        <p:nvSpPr>
          <p:cNvPr id="8" name="Text Box 7"/>
          <p:cNvSpPr txBox="1"/>
          <p:nvPr/>
        </p:nvSpPr>
        <p:spPr>
          <a:xfrm>
            <a:off x="273050" y="1851025"/>
            <a:ext cx="2932430" cy="2553335"/>
          </a:xfrm>
          <a:prstGeom prst="rect">
            <a:avLst/>
          </a:prstGeom>
          <a:noFill/>
          <a:ln w="9525">
            <a:noFill/>
          </a:ln>
        </p:spPr>
        <p:txBody>
          <a:bodyPr wrap="square">
            <a:spAutoFit/>
          </a:bodyPr>
          <a:lstStyle/>
          <a:p>
            <a:pPr indent="0" algn="ctr"/>
            <a:r>
              <a:rPr lang="en-US" sz="2800" b="0">
                <a:solidFill>
                  <a:schemeClr val="accent2">
                    <a:lumMod val="75000"/>
                  </a:schemeClr>
                </a:solidFill>
                <a:latin typeface="Arial" panose="020B0604020202020204" pitchFamily="34" charset="0"/>
                <a:cs typeface="Arial" panose="020B0604020202020204" pitchFamily="34" charset="0"/>
              </a:rPr>
              <a:t>  </a:t>
            </a:r>
            <a:r>
              <a:rPr lang="en-US" sz="4000" b="1">
                <a:solidFill>
                  <a:schemeClr val="accent2">
                    <a:lumMod val="50000"/>
                  </a:schemeClr>
                </a:solidFill>
                <a:latin typeface="Arial" panose="020B0604020202020204" pitchFamily="34" charset="0"/>
                <a:cs typeface="Arial" panose="020B0604020202020204" pitchFamily="34" charset="0"/>
              </a:rPr>
              <a:t>Báo cáo, thảo luận, đánh giá:</a:t>
            </a:r>
          </a:p>
          <a:p>
            <a:pPr indent="0"/>
            <a:endParaRPr lang="en-US" sz="4000" b="1">
              <a:solidFill>
                <a:schemeClr val="accent2">
                  <a:lumMod val="50000"/>
                </a:schemeClr>
              </a:solidFill>
              <a:latin typeface="Arial" panose="020B0604020202020204" pitchFamily="34" charset="0"/>
              <a:cs typeface="Arial" panose="020B0604020202020204" pitchFamily="34" charset="0"/>
            </a:endParaRPr>
          </a:p>
        </p:txBody>
      </p:sp>
      <p:graphicFrame>
        <p:nvGraphicFramePr>
          <p:cNvPr id="2" name="Table 1"/>
          <p:cNvGraphicFramePr/>
          <p:nvPr/>
        </p:nvGraphicFramePr>
        <p:xfrm>
          <a:off x="3361055" y="0"/>
          <a:ext cx="8930005" cy="6858000"/>
        </p:xfrm>
        <a:graphic>
          <a:graphicData uri="http://schemas.openxmlformats.org/drawingml/2006/table">
            <a:tbl>
              <a:tblPr firstRow="1" bandRow="1">
                <a:tableStyleId>{5C22544A-7EE6-4342-B048-85BDC9FD1C3A}</a:tableStyleId>
              </a:tblPr>
              <a:tblGrid>
                <a:gridCol w="1748155">
                  <a:extLst>
                    <a:ext uri="{9D8B030D-6E8A-4147-A177-3AD203B41FA5}">
                      <a16:colId xmlns:a16="http://schemas.microsoft.com/office/drawing/2014/main" val="20000"/>
                    </a:ext>
                  </a:extLst>
                </a:gridCol>
                <a:gridCol w="1151890">
                  <a:extLst>
                    <a:ext uri="{9D8B030D-6E8A-4147-A177-3AD203B41FA5}">
                      <a16:colId xmlns:a16="http://schemas.microsoft.com/office/drawing/2014/main" val="20001"/>
                    </a:ext>
                  </a:extLst>
                </a:gridCol>
                <a:gridCol w="5073650">
                  <a:extLst>
                    <a:ext uri="{9D8B030D-6E8A-4147-A177-3AD203B41FA5}">
                      <a16:colId xmlns:a16="http://schemas.microsoft.com/office/drawing/2014/main" val="20002"/>
                    </a:ext>
                  </a:extLst>
                </a:gridCol>
                <a:gridCol w="956310">
                  <a:extLst>
                    <a:ext uri="{9D8B030D-6E8A-4147-A177-3AD203B41FA5}">
                      <a16:colId xmlns:a16="http://schemas.microsoft.com/office/drawing/2014/main" val="20003"/>
                    </a:ext>
                  </a:extLst>
                </a:gridCol>
              </a:tblGrid>
              <a:tr h="1036955">
                <a:tc>
                  <a:txBody>
                    <a:bodyPr/>
                    <a:lstStyle/>
                    <a:p>
                      <a:pPr indent="0" algn="ctr">
                        <a:buNone/>
                      </a:pPr>
                      <a:r>
                        <a:rPr lang="en-US" sz="2400" b="1">
                          <a:solidFill>
                            <a:schemeClr val="bg1"/>
                          </a:solidFill>
                          <a:latin typeface="Arial" panose="020B0604020202020204" pitchFamily="34" charset="0"/>
                          <a:cs typeface="Arial" panose="020B0604020202020204" pitchFamily="34" charset="0"/>
                        </a:rPr>
                        <a:t>Mức độ chất lượng</a:t>
                      </a:r>
                      <a:endParaRPr lang="en-US" sz="2400" b="1">
                        <a:solidFill>
                          <a:schemeClr val="bg1"/>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indent="0" algn="ctr">
                        <a:buNone/>
                      </a:pPr>
                      <a:r>
                        <a:rPr lang="en-US" sz="2400" b="1">
                          <a:solidFill>
                            <a:schemeClr val="bg1"/>
                          </a:solidFill>
                          <a:latin typeface="Arial" panose="020B0604020202020204" pitchFamily="34" charset="0"/>
                          <a:cs typeface="Arial" panose="020B0604020202020204" pitchFamily="34" charset="0"/>
                        </a:rPr>
                        <a:t>Thang điểm</a:t>
                      </a:r>
                      <a:endParaRPr lang="en-US" sz="2400" b="1">
                        <a:solidFill>
                          <a:schemeClr val="bg1"/>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indent="0" algn="ctr">
                        <a:buNone/>
                      </a:pPr>
                      <a:r>
                        <a:rPr lang="en-US" sz="2400" b="1">
                          <a:solidFill>
                            <a:schemeClr val="bg1"/>
                          </a:solidFill>
                          <a:latin typeface="Arial" panose="020B0604020202020204" pitchFamily="34" charset="0"/>
                          <a:cs typeface="Arial" panose="020B0604020202020204" pitchFamily="34" charset="0"/>
                        </a:rPr>
                        <a:t>Mô tả mức độ chất lượng</a:t>
                      </a:r>
                      <a:endParaRPr lang="en-US" sz="2400" b="1">
                        <a:solidFill>
                          <a:schemeClr val="bg1"/>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indent="0" algn="ctr">
                        <a:buNone/>
                      </a:pPr>
                      <a:r>
                        <a:rPr lang="en-US" sz="2400" b="1">
                          <a:solidFill>
                            <a:schemeClr val="bg1"/>
                          </a:solidFill>
                          <a:latin typeface="Arial" panose="020B0604020202020204" pitchFamily="34" charset="0"/>
                          <a:cs typeface="Arial" panose="020B0604020202020204" pitchFamily="34" charset="0"/>
                        </a:rPr>
                        <a:t>Điểm</a:t>
                      </a:r>
                      <a:endParaRPr lang="en-US" sz="2400" b="1">
                        <a:solidFill>
                          <a:schemeClr val="bg1"/>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10000"/>
                  </a:ext>
                </a:extLst>
              </a:tr>
              <a:tr h="1416050">
                <a:tc>
                  <a:txBody>
                    <a:bodyPr/>
                    <a:lstStyle/>
                    <a:p>
                      <a:pPr indent="0">
                        <a:buNone/>
                      </a:pPr>
                      <a:r>
                        <a:rPr lang="en-US" sz="2000" b="0">
                          <a:solidFill>
                            <a:srgbClr val="000000"/>
                          </a:solidFill>
                          <a:latin typeface="Arial" panose="020B0604020202020204" pitchFamily="34" charset="0"/>
                          <a:cs typeface="Arial" panose="020B0604020202020204" pitchFamily="34" charset="0"/>
                        </a:rPr>
                        <a:t>Xuất sắc</a:t>
                      </a:r>
                      <a:endParaRPr lang="en-US" sz="20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indent="0" algn="ctr">
                        <a:buNone/>
                      </a:pPr>
                      <a:r>
                        <a:rPr lang="en-US" sz="2000" b="0">
                          <a:solidFill>
                            <a:srgbClr val="000000"/>
                          </a:solidFill>
                          <a:latin typeface="Arial" panose="020B0604020202020204" pitchFamily="34" charset="0"/>
                          <a:cs typeface="Arial" panose="020B0604020202020204" pitchFamily="34" charset="0"/>
                        </a:rPr>
                        <a:t>10</a:t>
                      </a:r>
                      <a:endParaRPr lang="en-US" sz="20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indent="0">
                        <a:buNone/>
                      </a:pPr>
                      <a:r>
                        <a:rPr lang="en-US" sz="2000" b="0">
                          <a:solidFill>
                            <a:srgbClr val="000000"/>
                          </a:solidFill>
                          <a:latin typeface="Arial" panose="020B0604020202020204" pitchFamily="34" charset="0"/>
                          <a:cs typeface="Arial" panose="020B0604020202020204" pitchFamily="34" charset="0"/>
                        </a:rPr>
                        <a:t>- Trả lời đúng các câu hỏi.</a:t>
                      </a:r>
                    </a:p>
                    <a:p>
                      <a:pPr indent="0">
                        <a:buNone/>
                      </a:pPr>
                      <a:r>
                        <a:rPr lang="en-US" sz="2000" b="0">
                          <a:solidFill>
                            <a:srgbClr val="000000"/>
                          </a:solidFill>
                          <a:latin typeface="Arial" panose="020B0604020202020204" pitchFamily="34" charset="0"/>
                          <a:cs typeface="Arial" panose="020B0604020202020204" pitchFamily="34" charset="0"/>
                        </a:rPr>
                        <a:t>- Làm đúng các thao tác thực hành.</a:t>
                      </a:r>
                    </a:p>
                    <a:p>
                      <a:pPr indent="0">
                        <a:buNone/>
                      </a:pPr>
                      <a:r>
                        <a:rPr lang="en-US" sz="2000" b="0">
                          <a:solidFill>
                            <a:srgbClr val="000000"/>
                          </a:solidFill>
                          <a:latin typeface="Arial" panose="020B0604020202020204" pitchFamily="34" charset="0"/>
                          <a:cs typeface="Arial" panose="020B0604020202020204" pitchFamily="34" charset="0"/>
                        </a:rPr>
                        <a:t>- Trình bày sản phẩm như hình ảnh, video của nhóm sáng tạo.</a:t>
                      </a:r>
                      <a:endParaRPr lang="en-US" sz="20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buNone/>
                      </a:pPr>
                      <a:endParaRPr lang="en-US"/>
                    </a:p>
                  </a:txBody>
                  <a:tcPr/>
                </a:tc>
                <a:extLst>
                  <a:ext uri="{0D108BD9-81ED-4DB2-BD59-A6C34878D82A}">
                    <a16:rowId xmlns:a16="http://schemas.microsoft.com/office/drawing/2014/main" val="10001"/>
                  </a:ext>
                </a:extLst>
              </a:tr>
              <a:tr h="1416050">
                <a:tc>
                  <a:txBody>
                    <a:bodyPr/>
                    <a:lstStyle/>
                    <a:p>
                      <a:pPr indent="0">
                        <a:buNone/>
                      </a:pPr>
                      <a:r>
                        <a:rPr lang="en-US" sz="2000" b="0">
                          <a:solidFill>
                            <a:srgbClr val="000000"/>
                          </a:solidFill>
                          <a:latin typeface="Arial" panose="020B0604020202020204" pitchFamily="34" charset="0"/>
                          <a:cs typeface="Arial" panose="020B0604020202020204" pitchFamily="34" charset="0"/>
                        </a:rPr>
                        <a:t>Tốt</a:t>
                      </a:r>
                      <a:endParaRPr lang="en-US" sz="20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indent="0" algn="ctr">
                        <a:buNone/>
                      </a:pPr>
                      <a:r>
                        <a:rPr lang="en-US" sz="2000" b="0">
                          <a:solidFill>
                            <a:srgbClr val="000000"/>
                          </a:solidFill>
                          <a:latin typeface="Arial" panose="020B0604020202020204" pitchFamily="34" charset="0"/>
                          <a:cs typeface="Arial" panose="020B0604020202020204" pitchFamily="34" charset="0"/>
                        </a:rPr>
                        <a:t>8-9</a:t>
                      </a:r>
                      <a:endParaRPr lang="en-US" sz="20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indent="0">
                        <a:buNone/>
                      </a:pPr>
                      <a:r>
                        <a:rPr lang="en-US" sz="2000" b="0">
                          <a:solidFill>
                            <a:srgbClr val="000000"/>
                          </a:solidFill>
                          <a:latin typeface="Arial" panose="020B0604020202020204" pitchFamily="34" charset="0"/>
                          <a:cs typeface="Arial" panose="020B0604020202020204" pitchFamily="34" charset="0"/>
                        </a:rPr>
                        <a:t>- Trả lời đúng các câu hỏi.</a:t>
                      </a:r>
                    </a:p>
                    <a:p>
                      <a:pPr indent="0">
                        <a:buNone/>
                      </a:pPr>
                      <a:r>
                        <a:rPr lang="en-US" sz="2000" b="0">
                          <a:solidFill>
                            <a:srgbClr val="000000"/>
                          </a:solidFill>
                          <a:latin typeface="Arial" panose="020B0604020202020204" pitchFamily="34" charset="0"/>
                          <a:cs typeface="Arial" panose="020B0604020202020204" pitchFamily="34" charset="0"/>
                        </a:rPr>
                        <a:t>- Làm đúng các thao tác thực hành.</a:t>
                      </a:r>
                    </a:p>
                    <a:p>
                      <a:pPr indent="0">
                        <a:buNone/>
                      </a:pPr>
                      <a:r>
                        <a:rPr lang="en-US" sz="2000" b="0">
                          <a:solidFill>
                            <a:srgbClr val="000000"/>
                          </a:solidFill>
                          <a:latin typeface="Arial" panose="020B0604020202020204" pitchFamily="34" charset="0"/>
                          <a:cs typeface="Arial" panose="020B0604020202020204" pitchFamily="34" charset="0"/>
                        </a:rPr>
                        <a:t>- Trình bày sản phẩm như hình ảnh, video của nhóm tốt.</a:t>
                      </a:r>
                      <a:endParaRPr lang="en-US" sz="20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buNone/>
                      </a:pPr>
                      <a:endParaRPr lang="en-US"/>
                    </a:p>
                  </a:txBody>
                  <a:tcPr/>
                </a:tc>
                <a:extLst>
                  <a:ext uri="{0D108BD9-81ED-4DB2-BD59-A6C34878D82A}">
                    <a16:rowId xmlns:a16="http://schemas.microsoft.com/office/drawing/2014/main" val="10002"/>
                  </a:ext>
                </a:extLst>
              </a:tr>
              <a:tr h="1415415">
                <a:tc>
                  <a:txBody>
                    <a:bodyPr/>
                    <a:lstStyle/>
                    <a:p>
                      <a:pPr indent="0">
                        <a:buNone/>
                      </a:pPr>
                      <a:r>
                        <a:rPr lang="en-US" sz="2000" b="0">
                          <a:solidFill>
                            <a:srgbClr val="000000"/>
                          </a:solidFill>
                          <a:latin typeface="Arial" panose="020B0604020202020204" pitchFamily="34" charset="0"/>
                          <a:cs typeface="Arial" panose="020B0604020202020204" pitchFamily="34" charset="0"/>
                        </a:rPr>
                        <a:t>Đạt yêu cầu</a:t>
                      </a:r>
                      <a:endParaRPr lang="en-US" sz="20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indent="0" algn="ctr">
                        <a:buNone/>
                      </a:pPr>
                      <a:r>
                        <a:rPr lang="en-US" sz="2000" b="0">
                          <a:solidFill>
                            <a:srgbClr val="000000"/>
                          </a:solidFill>
                          <a:latin typeface="Arial" panose="020B0604020202020204" pitchFamily="34" charset="0"/>
                          <a:cs typeface="Arial" panose="020B0604020202020204" pitchFamily="34" charset="0"/>
                        </a:rPr>
                        <a:t>6-7</a:t>
                      </a:r>
                      <a:endParaRPr lang="en-US" sz="20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indent="0">
                        <a:buNone/>
                      </a:pPr>
                      <a:r>
                        <a:rPr lang="en-US" sz="2000" b="0">
                          <a:solidFill>
                            <a:srgbClr val="000000"/>
                          </a:solidFill>
                          <a:latin typeface="Arial" panose="020B0604020202020204" pitchFamily="34" charset="0"/>
                          <a:cs typeface="Arial" panose="020B0604020202020204" pitchFamily="34" charset="0"/>
                        </a:rPr>
                        <a:t>- Trả lời còn thiếu ít các câu hỏi.</a:t>
                      </a:r>
                    </a:p>
                    <a:p>
                      <a:pPr indent="0">
                        <a:buNone/>
                      </a:pPr>
                      <a:r>
                        <a:rPr lang="en-US" sz="2000" b="0">
                          <a:solidFill>
                            <a:srgbClr val="000000"/>
                          </a:solidFill>
                          <a:latin typeface="Arial" panose="020B0604020202020204" pitchFamily="34" charset="0"/>
                          <a:cs typeface="Arial" panose="020B0604020202020204" pitchFamily="34" charset="0"/>
                        </a:rPr>
                        <a:t>- Làm chưa tốt các thao tác thực hành.</a:t>
                      </a:r>
                    </a:p>
                    <a:p>
                      <a:pPr indent="0">
                        <a:buNone/>
                      </a:pPr>
                      <a:r>
                        <a:rPr lang="en-US" sz="2000" b="0">
                          <a:solidFill>
                            <a:srgbClr val="000000"/>
                          </a:solidFill>
                          <a:latin typeface="Arial" panose="020B0604020202020204" pitchFamily="34" charset="0"/>
                          <a:cs typeface="Arial" panose="020B0604020202020204" pitchFamily="34" charset="0"/>
                        </a:rPr>
                        <a:t>- Trình bày sản phẩm như hình ảnh, video của nhóm chưa tốt.</a:t>
                      </a:r>
                      <a:endParaRPr lang="en-US" sz="20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buNone/>
                      </a:pPr>
                      <a:endParaRPr lang="en-US"/>
                    </a:p>
                  </a:txBody>
                  <a:tcPr/>
                </a:tc>
                <a:extLst>
                  <a:ext uri="{0D108BD9-81ED-4DB2-BD59-A6C34878D82A}">
                    <a16:rowId xmlns:a16="http://schemas.microsoft.com/office/drawing/2014/main" val="10003"/>
                  </a:ext>
                </a:extLst>
              </a:tr>
              <a:tr h="1573530">
                <a:tc>
                  <a:txBody>
                    <a:bodyPr/>
                    <a:lstStyle/>
                    <a:p>
                      <a:pPr indent="0">
                        <a:buNone/>
                      </a:pPr>
                      <a:r>
                        <a:rPr lang="en-US" sz="2000" b="0">
                          <a:solidFill>
                            <a:srgbClr val="000000"/>
                          </a:solidFill>
                          <a:latin typeface="Arial" panose="020B0604020202020204" pitchFamily="34" charset="0"/>
                          <a:cs typeface="Arial" panose="020B0604020202020204" pitchFamily="34" charset="0"/>
                        </a:rPr>
                        <a:t>Chưa đạt yêu cầu</a:t>
                      </a:r>
                      <a:endParaRPr lang="en-US" sz="20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indent="0" algn="ctr">
                        <a:buNone/>
                      </a:pPr>
                      <a:r>
                        <a:rPr lang="en-US" sz="2000" b="0">
                          <a:solidFill>
                            <a:srgbClr val="000000"/>
                          </a:solidFill>
                          <a:latin typeface="Arial" panose="020B0604020202020204" pitchFamily="34" charset="0"/>
                          <a:cs typeface="Arial" panose="020B0604020202020204" pitchFamily="34" charset="0"/>
                        </a:rPr>
                        <a:t>0-5</a:t>
                      </a:r>
                      <a:endParaRPr lang="en-US" sz="20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indent="0">
                        <a:buNone/>
                      </a:pPr>
                      <a:r>
                        <a:rPr lang="en-US" sz="2000" b="0">
                          <a:solidFill>
                            <a:srgbClr val="000000"/>
                          </a:solidFill>
                          <a:latin typeface="Arial" panose="020B0604020202020204" pitchFamily="34" charset="0"/>
                          <a:cs typeface="Arial" panose="020B0604020202020204" pitchFamily="34" charset="0"/>
                        </a:rPr>
                        <a:t>- Trả lời còn thiếu nhiều hoặc sai các câu hỏi.</a:t>
                      </a:r>
                    </a:p>
                    <a:p>
                      <a:pPr indent="0">
                        <a:buNone/>
                      </a:pPr>
                      <a:r>
                        <a:rPr lang="en-US" sz="2000" b="0">
                          <a:solidFill>
                            <a:srgbClr val="000000"/>
                          </a:solidFill>
                          <a:latin typeface="Arial" panose="020B0604020202020204" pitchFamily="34" charset="0"/>
                          <a:cs typeface="Arial" panose="020B0604020202020204" pitchFamily="34" charset="0"/>
                        </a:rPr>
                        <a:t>- Làm chưa tốt các thao tác thực hành.</a:t>
                      </a:r>
                    </a:p>
                    <a:p>
                      <a:pPr indent="0">
                        <a:buNone/>
                      </a:pPr>
                      <a:r>
                        <a:rPr lang="en-US" sz="2000" b="0">
                          <a:solidFill>
                            <a:srgbClr val="000000"/>
                          </a:solidFill>
                          <a:latin typeface="Arial" panose="020B0604020202020204" pitchFamily="34" charset="0"/>
                          <a:cs typeface="Arial" panose="020B0604020202020204" pitchFamily="34" charset="0"/>
                        </a:rPr>
                        <a:t>- Trình bày sản phẩm như hình ảnh, video của nhóm không tốt.</a:t>
                      </a:r>
                      <a:endParaRPr lang="en-US" sz="20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buNone/>
                      </a:pPr>
                      <a:endParaRPr lang="en-US"/>
                    </a:p>
                  </a:txBody>
                  <a:tcPr/>
                </a:tc>
                <a:extLst>
                  <a:ext uri="{0D108BD9-81ED-4DB2-BD59-A6C34878D82A}">
                    <a16:rowId xmlns:a16="http://schemas.microsoft.com/office/drawing/2014/main" val="10004"/>
                  </a:ext>
                </a:extLst>
              </a:tr>
            </a:tbl>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22530"/>
                                        </p:tgtEl>
                                        <p:attrNameLst>
                                          <p:attrName>style.visibility</p:attrName>
                                        </p:attrNameLst>
                                      </p:cBhvr>
                                      <p:to>
                                        <p:strVal val="visible"/>
                                      </p:to>
                                    </p:set>
                                    <p:animEffect transition="in" filter="wedge">
                                      <p:cBhvr>
                                        <p:cTn id="7" dur="2000"/>
                                        <p:tgtEl>
                                          <p:spTgt spid="2253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randombar(horizontal)">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p:nvPr/>
        </p:nvGraphicFramePr>
        <p:xfrm>
          <a:off x="0" y="30480"/>
          <a:ext cx="12208510" cy="6949440"/>
        </p:xfrm>
        <a:graphic>
          <a:graphicData uri="http://schemas.openxmlformats.org/drawingml/2006/table">
            <a:tbl>
              <a:tblPr firstRow="1" bandRow="1">
                <a:tableStyleId>{5C22544A-7EE6-4342-B048-85BDC9FD1C3A}</a:tableStyleId>
              </a:tblPr>
              <a:tblGrid>
                <a:gridCol w="12208510">
                  <a:extLst>
                    <a:ext uri="{9D8B030D-6E8A-4147-A177-3AD203B41FA5}">
                      <a16:colId xmlns:a16="http://schemas.microsoft.com/office/drawing/2014/main" val="20000"/>
                    </a:ext>
                  </a:extLst>
                </a:gridCol>
              </a:tblGrid>
              <a:tr h="6797040">
                <a:tc>
                  <a:txBody>
                    <a:bodyPr/>
                    <a:lstStyle/>
                    <a:p>
                      <a:pPr indent="0" algn="ctr">
                        <a:buNone/>
                      </a:pPr>
                      <a:r>
                        <a:rPr lang="en-US" sz="2400" b="1">
                          <a:solidFill>
                            <a:srgbClr val="000000"/>
                          </a:solidFill>
                          <a:latin typeface="Arial" panose="020B0604020202020204" pitchFamily="34" charset="0"/>
                          <a:cs typeface="Arial" panose="020B0604020202020204" pitchFamily="34" charset="0"/>
                        </a:rPr>
                        <a:t>PHIẾU HỌC TẬP Ở TRẠM 1</a:t>
                      </a:r>
                    </a:p>
                    <a:p>
                      <a:pPr indent="0" algn="ctr">
                        <a:buNone/>
                      </a:pPr>
                      <a:endParaRPr lang="en-US" sz="2400" b="1">
                        <a:solidFill>
                          <a:srgbClr val="000000"/>
                        </a:solidFill>
                        <a:latin typeface="Arial" panose="020B0604020202020204" pitchFamily="34" charset="0"/>
                        <a:cs typeface="Arial" panose="020B0604020202020204" pitchFamily="34" charset="0"/>
                      </a:endParaRPr>
                    </a:p>
                    <a:p>
                      <a:pPr indent="0" algn="l">
                        <a:buNone/>
                      </a:pPr>
                      <a:r>
                        <a:rPr lang="en-US" sz="2400" b="0">
                          <a:solidFill>
                            <a:schemeClr val="accent5">
                              <a:lumMod val="50000"/>
                            </a:schemeClr>
                          </a:solidFill>
                          <a:latin typeface="Arial" panose="020B0604020202020204" pitchFamily="34" charset="0"/>
                          <a:cs typeface="Arial" panose="020B0604020202020204" pitchFamily="34" charset="0"/>
                        </a:rPr>
                        <a:t>1. Kể tên một số dụng cụ thí nghiệm thông dụng:</a:t>
                      </a:r>
                    </a:p>
                    <a:p>
                      <a:pPr indent="0" algn="l">
                        <a:buNone/>
                      </a:pPr>
                      <a:r>
                        <a:rPr lang="en-US" sz="2400" b="0" u="dotted">
                          <a:solidFill>
                            <a:srgbClr val="000000"/>
                          </a:solidFill>
                          <a:latin typeface="Arial" panose="020B0604020202020204" pitchFamily="34" charset="0"/>
                          <a:cs typeface="Arial" panose="020B0604020202020204" pitchFamily="34" charset="0"/>
                        </a:rPr>
                        <a:t>   ống nghiệm, cốc thủy tinh, bình nón phễu lọc, ống đong, ống hút nhỏ giọt, kẹp gỗ....</a:t>
                      </a:r>
                    </a:p>
                    <a:p>
                      <a:pPr indent="0" algn="l">
                        <a:buNone/>
                      </a:pPr>
                      <a:r>
                        <a:rPr lang="en-US" sz="2400" b="0">
                          <a:solidFill>
                            <a:schemeClr val="accent5">
                              <a:lumMod val="50000"/>
                            </a:schemeClr>
                          </a:solidFill>
                          <a:latin typeface="Arial" panose="020B0604020202020204" pitchFamily="34" charset="0"/>
                          <a:cs typeface="Arial" panose="020B0604020202020204" pitchFamily="34" charset="0"/>
                        </a:rPr>
                        <a:t>2.a. Nêu cách sử dụng ống nghiệm</a:t>
                      </a:r>
                    </a:p>
                    <a:p>
                      <a:pPr indent="0" algn="l">
                        <a:buNone/>
                      </a:pPr>
                      <a:r>
                        <a:rPr lang="en-US" sz="2400" b="0" u="dotted">
                          <a:solidFill>
                            <a:srgbClr val="000000"/>
                          </a:solidFill>
                          <a:latin typeface="Arial" panose="020B0604020202020204" pitchFamily="34" charset="0"/>
                          <a:cs typeface="Arial" panose="020B0604020202020204" pitchFamily="34" charset="0"/>
                        </a:rPr>
                        <a:t>   - Khi thực hiện thí nghiệm, giữ ống nghiệm bằng kẹp gỗ với tay không thuận, tay thuận để lấy hóa chất vào ống nghiệm.</a:t>
                      </a:r>
                    </a:p>
                    <a:p>
                      <a:pPr indent="0" algn="l">
                        <a:buNone/>
                      </a:pPr>
                      <a:r>
                        <a:rPr lang="en-US" sz="2400" b="0" u="dotted">
                          <a:solidFill>
                            <a:srgbClr val="000000"/>
                          </a:solidFill>
                          <a:latin typeface="Arial" panose="020B0604020202020204" pitchFamily="34" charset="0"/>
                          <a:cs typeface="Arial" panose="020B0604020202020204" pitchFamily="34" charset="0"/>
                        </a:rPr>
                        <a:t>   - Khi đun nóng hóa chất trong ống nghiệm cần kẹp ống nghiệm bằng kẹp gỗ ở khoảng 1/3 ống nghiệm tính từ miệng ống nghiệm. Đưa từ từ và làm nóng đều ống nghiệm trên ngọn lửa đèn cồn, rồi mới đun trực tiếp tại chỗ hóa chất. Miệng ống nghiệm hướng về phía không người và điều chỉnh đáy ống nghiệm phù hợp, không để sát vào bấc đèn cồn.</a:t>
                      </a:r>
                    </a:p>
                    <a:p>
                      <a:pPr indent="0" algn="l">
                        <a:buNone/>
                      </a:pPr>
                      <a:r>
                        <a:rPr lang="en-US" sz="2400" b="0">
                          <a:solidFill>
                            <a:schemeClr val="accent5">
                              <a:lumMod val="50000"/>
                            </a:schemeClr>
                          </a:solidFill>
                          <a:latin typeface="Arial" panose="020B0604020202020204" pitchFamily="34" charset="0"/>
                          <a:cs typeface="Arial" panose="020B0604020202020204" pitchFamily="34" charset="0"/>
                        </a:rPr>
                        <a:t>  b. Nêu cách sử dụng ống hút nhỏ giọt</a:t>
                      </a:r>
                    </a:p>
                    <a:p>
                      <a:pPr indent="0" algn="l">
                        <a:buNone/>
                      </a:pPr>
                      <a:r>
                        <a:rPr lang="en-US" sz="2400" b="0" u="dotted">
                          <a:solidFill>
                            <a:srgbClr val="000000"/>
                          </a:solidFill>
                          <a:latin typeface="Arial" panose="020B0604020202020204" pitchFamily="34" charset="0"/>
                          <a:cs typeface="Arial" panose="020B0604020202020204" pitchFamily="34" charset="0"/>
                        </a:rPr>
                        <a:t>    Đưa ống hút nhỏ giọt vào lọ hóa chất, bọp chặt và giữ chặt quả bóp cao su, thả chậm quả bóp cao su để hút chất lỏng lên. Chuyển ống hút nhỏ giọt đến ống nghiệm và bóp nhẹ quả bóp cao su để chuyển từng giọt dung dịch vào ống nghiệm. Không chạm đầu ống hút nhỏ giọt vào thành ống nghiệm.</a:t>
                      </a:r>
                    </a:p>
                    <a:p>
                      <a:pPr indent="0" algn="l">
                        <a:buNone/>
                      </a:pPr>
                      <a:r>
                        <a:rPr lang="en-US" sz="2400" b="0">
                          <a:solidFill>
                            <a:schemeClr val="accent5">
                              <a:lumMod val="50000"/>
                            </a:schemeClr>
                          </a:solidFill>
                          <a:latin typeface="Arial" panose="020B0604020202020204" pitchFamily="34" charset="0"/>
                          <a:cs typeface="Arial" panose="020B0604020202020204" pitchFamily="34" charset="0"/>
                        </a:rPr>
                        <a:t>3. Thực hiện thí nghiệm sau:</a:t>
                      </a:r>
                      <a:r>
                        <a:rPr lang="en-US" sz="2400" b="0">
                          <a:solidFill>
                            <a:srgbClr val="000000"/>
                          </a:solidFill>
                          <a:latin typeface="Arial" panose="020B0604020202020204" pitchFamily="34" charset="0"/>
                          <a:cs typeface="Arial" panose="020B0604020202020204" pitchFamily="34" charset="0"/>
                        </a:rPr>
                        <a:t> Dùng ống hút nhỏ giọt lấy một ít nước cho vào ống nghiệm và đun nóng trên đèn cồn. Quay lại video thí nghiệm.  </a:t>
                      </a:r>
                      <a:endParaRPr lang="en-US" sz="2400" b="1">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solidFill>
                      <a:schemeClr val="accent1">
                        <a:lumMod val="40000"/>
                        <a:lumOff val="60000"/>
                      </a:schemeClr>
                    </a:solidFill>
                  </a:tcPr>
                </a:tc>
                <a:extLst>
                  <a:ext uri="{0D108BD9-81ED-4DB2-BD59-A6C34878D82A}">
                    <a16:rowId xmlns:a16="http://schemas.microsoft.com/office/drawing/2014/main" val="10000"/>
                  </a:ext>
                </a:extLst>
              </a:tr>
            </a:tbl>
          </a:graphicData>
        </a:graphic>
      </p:graphicFrame>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p:nvPr/>
        </p:nvGraphicFramePr>
        <p:xfrm>
          <a:off x="0" y="300990"/>
          <a:ext cx="12208510" cy="5847715"/>
        </p:xfrm>
        <a:graphic>
          <a:graphicData uri="http://schemas.openxmlformats.org/drawingml/2006/table">
            <a:tbl>
              <a:tblPr firstRow="1" bandRow="1">
                <a:tableStyleId>{5C22544A-7EE6-4342-B048-85BDC9FD1C3A}</a:tableStyleId>
              </a:tblPr>
              <a:tblGrid>
                <a:gridCol w="12208510">
                  <a:extLst>
                    <a:ext uri="{9D8B030D-6E8A-4147-A177-3AD203B41FA5}">
                      <a16:colId xmlns:a16="http://schemas.microsoft.com/office/drawing/2014/main" val="20000"/>
                    </a:ext>
                  </a:extLst>
                </a:gridCol>
              </a:tblGrid>
              <a:tr h="5847715">
                <a:tc>
                  <a:txBody>
                    <a:bodyPr/>
                    <a:lstStyle/>
                    <a:p>
                      <a:pPr indent="0" algn="ctr">
                        <a:buNone/>
                      </a:pPr>
                      <a:endParaRPr lang="en-US" sz="2400" b="1">
                        <a:solidFill>
                          <a:srgbClr val="000000"/>
                        </a:solidFill>
                        <a:latin typeface="Arial" panose="020B0604020202020204" pitchFamily="34" charset="0"/>
                        <a:cs typeface="Arial" panose="020B0604020202020204" pitchFamily="34" charset="0"/>
                      </a:endParaRPr>
                    </a:p>
                    <a:p>
                      <a:pPr indent="0" algn="ctr">
                        <a:buNone/>
                      </a:pPr>
                      <a:r>
                        <a:rPr lang="en-US" sz="2400" b="1">
                          <a:solidFill>
                            <a:srgbClr val="000000"/>
                          </a:solidFill>
                          <a:latin typeface="Arial" panose="020B0604020202020204" pitchFamily="34" charset="0"/>
                          <a:cs typeface="Arial" panose="020B0604020202020204" pitchFamily="34" charset="0"/>
                        </a:rPr>
                        <a:t>PHIẾU HỌC TẬP Ở TRẠM 2</a:t>
                      </a:r>
                    </a:p>
                    <a:p>
                      <a:pPr indent="0" algn="ctr">
                        <a:buNone/>
                      </a:pPr>
                      <a:endParaRPr lang="en-US" sz="2400" b="1">
                        <a:solidFill>
                          <a:srgbClr val="000000"/>
                        </a:solidFill>
                        <a:latin typeface="Arial" panose="020B0604020202020204" pitchFamily="34" charset="0"/>
                        <a:cs typeface="Arial" panose="020B0604020202020204" pitchFamily="34" charset="0"/>
                      </a:endParaRPr>
                    </a:p>
                    <a:p>
                      <a:pPr indent="0" algn="l">
                        <a:buNone/>
                      </a:pPr>
                      <a:r>
                        <a:rPr lang="en-US" sz="2400" b="0">
                          <a:solidFill>
                            <a:schemeClr val="accent5">
                              <a:lumMod val="75000"/>
                            </a:schemeClr>
                          </a:solidFill>
                          <a:latin typeface="Arial" panose="020B0604020202020204" pitchFamily="34" charset="0"/>
                          <a:ea typeface="Times New Roman" panose="02020603050405020304" pitchFamily="18" charset="0"/>
                          <a:cs typeface="Arial" panose="020B0604020202020204" pitchFamily="34" charset="0"/>
                        </a:rPr>
                        <a:t>1. Kể tên các thiết bị đo pH thông dụng</a:t>
                      </a:r>
                    </a:p>
                    <a:p>
                      <a:pPr indent="0" algn="l">
                        <a:buNone/>
                      </a:pPr>
                      <a:r>
                        <a:rPr lang="en-US" sz="2400" b="0">
                          <a:solidFill>
                            <a:schemeClr val="accent1">
                              <a:lumMod val="50000"/>
                            </a:schemeClr>
                          </a:solidFill>
                          <a:latin typeface="Arial" panose="020B0604020202020204" pitchFamily="34" charset="0"/>
                          <a:ea typeface="Times New Roman" panose="02020603050405020304" pitchFamily="18" charset="0"/>
                          <a:cs typeface="Arial" panose="020B0604020202020204" pitchFamily="34" charset="0"/>
                        </a:rPr>
                        <a:t>   Máy đo pH, bút đo pH.</a:t>
                      </a:r>
                    </a:p>
                    <a:p>
                      <a:pPr indent="0" algn="l">
                        <a:buNone/>
                      </a:pPr>
                      <a:r>
                        <a:rPr lang="en-US" sz="2400" b="0">
                          <a:solidFill>
                            <a:schemeClr val="accent5">
                              <a:lumMod val="75000"/>
                            </a:schemeClr>
                          </a:solidFill>
                          <a:latin typeface="Arial" panose="020B0604020202020204" pitchFamily="34" charset="0"/>
                          <a:ea typeface="Times New Roman" panose="02020603050405020304" pitchFamily="18" charset="0"/>
                          <a:cs typeface="Arial" panose="020B0604020202020204" pitchFamily="34" charset="0"/>
                        </a:rPr>
                        <a:t>2. Nêu cách sử dụng thiết bị đo pH</a:t>
                      </a:r>
                    </a:p>
                    <a:p>
                      <a:pPr indent="0" algn="l">
                        <a:buNone/>
                      </a:pPr>
                      <a:r>
                        <a:rPr lang="en-US" sz="2400" b="0">
                          <a:solidFill>
                            <a:schemeClr val="accent1">
                              <a:lumMod val="50000"/>
                            </a:schemeClr>
                          </a:solidFill>
                          <a:latin typeface="Arial" panose="020B0604020202020204" pitchFamily="34" charset="0"/>
                          <a:ea typeface="Times New Roman" panose="02020603050405020304" pitchFamily="18" charset="0"/>
                          <a:cs typeface="Arial" panose="020B0604020202020204" pitchFamily="34" charset="0"/>
                        </a:rPr>
                        <a:t>   Cho điện cực của thiết bị vào dung dịch cần đo pH, giá trị pH của dung dịch sẽ hiện trên thiết bị đó. </a:t>
                      </a:r>
                    </a:p>
                    <a:p>
                      <a:pPr indent="0" algn="l">
                        <a:buNone/>
                      </a:pPr>
                      <a:r>
                        <a:rPr lang="en-US" sz="2400" b="0">
                          <a:solidFill>
                            <a:schemeClr val="accent5">
                              <a:lumMod val="75000"/>
                            </a:schemeClr>
                          </a:solidFill>
                          <a:latin typeface="Arial" panose="020B0604020202020204" pitchFamily="34" charset="0"/>
                          <a:ea typeface="Times New Roman" panose="02020603050405020304" pitchFamily="18" charset="0"/>
                          <a:cs typeface="Arial" panose="020B0604020202020204" pitchFamily="34" charset="0"/>
                        </a:rPr>
                        <a:t>3. Thực hiện thí nghiệm sau: Sử dụng thiết bị đo pH để xác định pH của các mẫu sau: nước máy, nước mưa, nước ao hồ, nước chanh, nước cam, nước vôi trong.</a:t>
                      </a:r>
                    </a:p>
                    <a:p>
                      <a:pPr indent="0" algn="l">
                        <a:buNone/>
                      </a:pPr>
                      <a:r>
                        <a:rPr lang="en-US" sz="2400" b="0">
                          <a:solidFill>
                            <a:schemeClr val="accent5">
                              <a:lumMod val="75000"/>
                            </a:schemeClr>
                          </a:solidFill>
                          <a:latin typeface="Arial" panose="020B0604020202020204" pitchFamily="34" charset="0"/>
                          <a:ea typeface="Times New Roman" panose="02020603050405020304" pitchFamily="18" charset="0"/>
                          <a:cs typeface="Arial" panose="020B0604020202020204" pitchFamily="34" charset="0"/>
                        </a:rPr>
                        <a:t>Ghi lại kết quả vào bảng sau:</a:t>
                      </a:r>
                    </a:p>
                  </a:txBody>
                  <a:tcPr marL="68580" marR="68580" marT="0" marB="0">
                    <a:solidFill>
                      <a:schemeClr val="accent3">
                        <a:lumMod val="40000"/>
                        <a:lumOff val="60000"/>
                      </a:schemeClr>
                    </a:solidFill>
                  </a:tcPr>
                </a:tc>
                <a:extLst>
                  <a:ext uri="{0D108BD9-81ED-4DB2-BD59-A6C34878D82A}">
                    <a16:rowId xmlns:a16="http://schemas.microsoft.com/office/drawing/2014/main" val="10000"/>
                  </a:ext>
                </a:extLst>
              </a:tr>
            </a:tbl>
          </a:graphicData>
        </a:graphic>
      </p:graphicFrame>
      <p:graphicFrame>
        <p:nvGraphicFramePr>
          <p:cNvPr id="5" name="Table 4"/>
          <p:cNvGraphicFramePr/>
          <p:nvPr/>
        </p:nvGraphicFramePr>
        <p:xfrm>
          <a:off x="59055" y="4399280"/>
          <a:ext cx="12073255" cy="1749425"/>
        </p:xfrm>
        <a:graphic>
          <a:graphicData uri="http://schemas.openxmlformats.org/drawingml/2006/table">
            <a:tbl>
              <a:tblPr firstRow="1" bandRow="1">
                <a:tableStyleId>{5C22544A-7EE6-4342-B048-85BDC9FD1C3A}</a:tableStyleId>
              </a:tblPr>
              <a:tblGrid>
                <a:gridCol w="1695450">
                  <a:extLst>
                    <a:ext uri="{9D8B030D-6E8A-4147-A177-3AD203B41FA5}">
                      <a16:colId xmlns:a16="http://schemas.microsoft.com/office/drawing/2014/main" val="20000"/>
                    </a:ext>
                  </a:extLst>
                </a:gridCol>
                <a:gridCol w="1695450">
                  <a:extLst>
                    <a:ext uri="{9D8B030D-6E8A-4147-A177-3AD203B41FA5}">
                      <a16:colId xmlns:a16="http://schemas.microsoft.com/office/drawing/2014/main" val="20001"/>
                    </a:ext>
                  </a:extLst>
                </a:gridCol>
                <a:gridCol w="1695450">
                  <a:extLst>
                    <a:ext uri="{9D8B030D-6E8A-4147-A177-3AD203B41FA5}">
                      <a16:colId xmlns:a16="http://schemas.microsoft.com/office/drawing/2014/main" val="20002"/>
                    </a:ext>
                  </a:extLst>
                </a:gridCol>
                <a:gridCol w="1695450">
                  <a:extLst>
                    <a:ext uri="{9D8B030D-6E8A-4147-A177-3AD203B41FA5}">
                      <a16:colId xmlns:a16="http://schemas.microsoft.com/office/drawing/2014/main" val="20003"/>
                    </a:ext>
                  </a:extLst>
                </a:gridCol>
                <a:gridCol w="1695450">
                  <a:extLst>
                    <a:ext uri="{9D8B030D-6E8A-4147-A177-3AD203B41FA5}">
                      <a16:colId xmlns:a16="http://schemas.microsoft.com/office/drawing/2014/main" val="20004"/>
                    </a:ext>
                  </a:extLst>
                </a:gridCol>
                <a:gridCol w="1695450">
                  <a:extLst>
                    <a:ext uri="{9D8B030D-6E8A-4147-A177-3AD203B41FA5}">
                      <a16:colId xmlns:a16="http://schemas.microsoft.com/office/drawing/2014/main" val="20005"/>
                    </a:ext>
                  </a:extLst>
                </a:gridCol>
                <a:gridCol w="1900555">
                  <a:extLst>
                    <a:ext uri="{9D8B030D-6E8A-4147-A177-3AD203B41FA5}">
                      <a16:colId xmlns:a16="http://schemas.microsoft.com/office/drawing/2014/main" val="20006"/>
                    </a:ext>
                  </a:extLst>
                </a:gridCol>
              </a:tblGrid>
              <a:tr h="768350">
                <a:tc>
                  <a:txBody>
                    <a:bodyPr/>
                    <a:lstStyle/>
                    <a:p>
                      <a:pPr indent="0">
                        <a:buNone/>
                      </a:pPr>
                      <a:r>
                        <a:rPr lang="en-US" sz="2200" b="0">
                          <a:solidFill>
                            <a:schemeClr val="bg1"/>
                          </a:solidFill>
                          <a:latin typeface="Arial" panose="020B0604020202020204" pitchFamily="34" charset="0"/>
                          <a:cs typeface="Arial" panose="020B0604020202020204" pitchFamily="34" charset="0"/>
                        </a:rPr>
                        <a:t>Các mẫu</a:t>
                      </a:r>
                      <a:endParaRPr lang="en-US" sz="2200" b="0">
                        <a:solidFill>
                          <a:schemeClr val="bg1"/>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indent="0">
                        <a:buNone/>
                      </a:pPr>
                      <a:r>
                        <a:rPr lang="en-US" sz="2200" b="0">
                          <a:solidFill>
                            <a:schemeClr val="bg1"/>
                          </a:solidFill>
                          <a:latin typeface="Arial" panose="020B0604020202020204" pitchFamily="34" charset="0"/>
                          <a:cs typeface="Arial" panose="020B0604020202020204" pitchFamily="34" charset="0"/>
                        </a:rPr>
                        <a:t>Nước máy</a:t>
                      </a:r>
                      <a:endParaRPr lang="en-US" sz="2200" b="0">
                        <a:solidFill>
                          <a:schemeClr val="bg1"/>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indent="0">
                        <a:buNone/>
                      </a:pPr>
                      <a:r>
                        <a:rPr lang="en-US" sz="2200" b="0">
                          <a:solidFill>
                            <a:schemeClr val="bg1"/>
                          </a:solidFill>
                          <a:latin typeface="Arial" panose="020B0604020202020204" pitchFamily="34" charset="0"/>
                          <a:cs typeface="Arial" panose="020B0604020202020204" pitchFamily="34" charset="0"/>
                        </a:rPr>
                        <a:t>Nước mưa</a:t>
                      </a:r>
                      <a:endParaRPr lang="en-US" sz="2200" b="0">
                        <a:solidFill>
                          <a:schemeClr val="bg1"/>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indent="0">
                        <a:buNone/>
                      </a:pPr>
                      <a:r>
                        <a:rPr lang="en-US" sz="2200" b="0">
                          <a:solidFill>
                            <a:schemeClr val="bg1"/>
                          </a:solidFill>
                          <a:latin typeface="Arial" panose="020B0604020202020204" pitchFamily="34" charset="0"/>
                          <a:cs typeface="Arial" panose="020B0604020202020204" pitchFamily="34" charset="0"/>
                        </a:rPr>
                        <a:t>Nước ao hồ</a:t>
                      </a:r>
                      <a:endParaRPr lang="en-US" sz="2200" b="0">
                        <a:solidFill>
                          <a:schemeClr val="bg1"/>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indent="0">
                        <a:buNone/>
                      </a:pPr>
                      <a:r>
                        <a:rPr lang="en-US" sz="2200" b="0">
                          <a:solidFill>
                            <a:schemeClr val="bg1"/>
                          </a:solidFill>
                          <a:latin typeface="Arial" panose="020B0604020202020204" pitchFamily="34" charset="0"/>
                          <a:cs typeface="Arial" panose="020B0604020202020204" pitchFamily="34" charset="0"/>
                        </a:rPr>
                        <a:t>Nước chanh</a:t>
                      </a:r>
                      <a:endParaRPr lang="en-US" sz="2200" b="0">
                        <a:solidFill>
                          <a:schemeClr val="bg1"/>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indent="0">
                        <a:buNone/>
                      </a:pPr>
                      <a:r>
                        <a:rPr lang="en-US" sz="2200" b="0">
                          <a:solidFill>
                            <a:schemeClr val="bg1"/>
                          </a:solidFill>
                          <a:latin typeface="Arial" panose="020B0604020202020204" pitchFamily="34" charset="0"/>
                          <a:cs typeface="Arial" panose="020B0604020202020204" pitchFamily="34" charset="0"/>
                        </a:rPr>
                        <a:t>Nước cam</a:t>
                      </a:r>
                      <a:endParaRPr lang="en-US" sz="2200" b="0">
                        <a:solidFill>
                          <a:schemeClr val="bg1"/>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indent="0">
                        <a:buNone/>
                      </a:pPr>
                      <a:r>
                        <a:rPr lang="en-US" sz="2200" b="0">
                          <a:solidFill>
                            <a:schemeClr val="bg1"/>
                          </a:solidFill>
                          <a:latin typeface="Arial" panose="020B0604020202020204" pitchFamily="34" charset="0"/>
                          <a:cs typeface="Arial" panose="020B0604020202020204" pitchFamily="34" charset="0"/>
                        </a:rPr>
                        <a:t>Nước vôi trong</a:t>
                      </a:r>
                      <a:endParaRPr lang="en-US" sz="2200" b="0">
                        <a:solidFill>
                          <a:schemeClr val="bg1"/>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10000"/>
                  </a:ext>
                </a:extLst>
              </a:tr>
              <a:tr h="981075">
                <a:tc>
                  <a:txBody>
                    <a:bodyPr/>
                    <a:lstStyle/>
                    <a:p>
                      <a:pPr>
                        <a:buNone/>
                      </a:pPr>
                      <a:r>
                        <a:rPr lang="en-US" sz="2400"/>
                        <a:t>Giá trị pH</a:t>
                      </a:r>
                    </a:p>
                  </a:txBody>
                  <a:tcPr/>
                </a:tc>
                <a:tc>
                  <a:txBody>
                    <a:bodyPr/>
                    <a:lstStyle/>
                    <a:p>
                      <a:pPr>
                        <a:buNone/>
                      </a:pPr>
                      <a:endParaRPr lang="en-US"/>
                    </a:p>
                  </a:txBody>
                  <a:tcPr/>
                </a:tc>
                <a:tc>
                  <a:txBody>
                    <a:bodyPr/>
                    <a:lstStyle/>
                    <a:p>
                      <a:pPr>
                        <a:buNone/>
                      </a:pPr>
                      <a:endParaRPr lang="en-US"/>
                    </a:p>
                  </a:txBody>
                  <a:tcPr/>
                </a:tc>
                <a:tc>
                  <a:txBody>
                    <a:bodyPr/>
                    <a:lstStyle/>
                    <a:p>
                      <a:pPr>
                        <a:buNone/>
                      </a:pPr>
                      <a:endParaRPr lang="en-US"/>
                    </a:p>
                  </a:txBody>
                  <a:tcPr/>
                </a:tc>
                <a:tc>
                  <a:txBody>
                    <a:bodyPr/>
                    <a:lstStyle/>
                    <a:p>
                      <a:pPr>
                        <a:buNone/>
                      </a:pPr>
                      <a:endParaRPr lang="en-US"/>
                    </a:p>
                  </a:txBody>
                  <a:tcPr/>
                </a:tc>
                <a:tc>
                  <a:txBody>
                    <a:bodyPr/>
                    <a:lstStyle/>
                    <a:p>
                      <a:pPr>
                        <a:buNone/>
                      </a:pPr>
                      <a:endParaRPr lang="en-US"/>
                    </a:p>
                  </a:txBody>
                  <a:tcPr/>
                </a:tc>
                <a:tc>
                  <a:txBody>
                    <a:bodyPr/>
                    <a:lstStyle/>
                    <a:p>
                      <a:pPr>
                        <a:buNone/>
                      </a:pPr>
                      <a:endParaRPr lang="en-US"/>
                    </a:p>
                  </a:txBody>
                  <a:tcPr/>
                </a:tc>
                <a:extLst>
                  <a:ext uri="{0D108BD9-81ED-4DB2-BD59-A6C34878D82A}">
                    <a16:rowId xmlns:a16="http://schemas.microsoft.com/office/drawing/2014/main" val="10001"/>
                  </a:ext>
                </a:extLst>
              </a:tr>
            </a:tbl>
          </a:graphicData>
        </a:graphic>
      </p:graphicFrame>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p:nvPr/>
        </p:nvGraphicFramePr>
        <p:xfrm>
          <a:off x="170180" y="0"/>
          <a:ext cx="12208510" cy="6858635"/>
        </p:xfrm>
        <a:graphic>
          <a:graphicData uri="http://schemas.openxmlformats.org/drawingml/2006/table">
            <a:tbl>
              <a:tblPr firstRow="1" bandRow="1">
                <a:tableStyleId>{5C22544A-7EE6-4342-B048-85BDC9FD1C3A}</a:tableStyleId>
              </a:tblPr>
              <a:tblGrid>
                <a:gridCol w="12208510">
                  <a:extLst>
                    <a:ext uri="{9D8B030D-6E8A-4147-A177-3AD203B41FA5}">
                      <a16:colId xmlns:a16="http://schemas.microsoft.com/office/drawing/2014/main" val="20000"/>
                    </a:ext>
                  </a:extLst>
                </a:gridCol>
              </a:tblGrid>
              <a:tr h="6858635">
                <a:tc>
                  <a:txBody>
                    <a:bodyPr/>
                    <a:lstStyle/>
                    <a:p>
                      <a:pPr indent="0" algn="ctr">
                        <a:buNone/>
                      </a:pPr>
                      <a:endParaRPr lang="en-US" sz="2400" b="1">
                        <a:solidFill>
                          <a:srgbClr val="000000"/>
                        </a:solidFill>
                        <a:latin typeface="Arial" panose="020B0604020202020204" pitchFamily="34" charset="0"/>
                        <a:cs typeface="Arial" panose="020B0604020202020204" pitchFamily="34" charset="0"/>
                      </a:endParaRPr>
                    </a:p>
                    <a:p>
                      <a:pPr indent="0" algn="ctr">
                        <a:buNone/>
                      </a:pPr>
                      <a:r>
                        <a:rPr lang="en-US" sz="2400" b="1">
                          <a:solidFill>
                            <a:srgbClr val="000000"/>
                          </a:solidFill>
                          <a:latin typeface="Arial" panose="020B0604020202020204" pitchFamily="34" charset="0"/>
                          <a:cs typeface="Arial" panose="020B0604020202020204" pitchFamily="34" charset="0"/>
                        </a:rPr>
                        <a:t>PHIẾU HỌC TẬP Ở TRẠM 3</a:t>
                      </a:r>
                    </a:p>
                    <a:p>
                      <a:pPr indent="0" algn="l">
                        <a:buNone/>
                      </a:pPr>
                      <a:r>
                        <a:rPr lang="en-US" sz="2400" b="0">
                          <a:solidFill>
                            <a:schemeClr val="accent6">
                              <a:lumMod val="50000"/>
                            </a:schemeClr>
                          </a:solidFill>
                          <a:latin typeface="Arial" panose="020B0604020202020204" pitchFamily="34" charset="0"/>
                          <a:ea typeface="Times New Roman" panose="02020603050405020304" pitchFamily="18" charset="0"/>
                          <a:cs typeface="Arial" panose="020B0604020202020204" pitchFamily="34" charset="0"/>
                        </a:rPr>
                        <a:t>1. Kể tên các loại huyết áp kế thông dụng</a:t>
                      </a:r>
                    </a:p>
                    <a:p>
                      <a:pPr indent="0" algn="l">
                        <a:buNone/>
                      </a:pPr>
                      <a:r>
                        <a:rPr lang="en-US" sz="2400" b="0">
                          <a:solidFill>
                            <a:schemeClr val="accent6">
                              <a:lumMod val="60000"/>
                              <a:lumOff val="40000"/>
                            </a:schemeClr>
                          </a:solidFill>
                          <a:latin typeface="Arial" panose="020B0604020202020204" pitchFamily="34" charset="0"/>
                          <a:ea typeface="Times New Roman" panose="02020603050405020304" pitchFamily="18" charset="0"/>
                          <a:cs typeface="Arial" panose="020B0604020202020204" pitchFamily="34" charset="0"/>
                        </a:rPr>
                        <a:t>  Huyết áp kế đồng hồ, huyết áp kế thủy ngân, huyết áp kế điện tử…</a:t>
                      </a:r>
                    </a:p>
                    <a:p>
                      <a:pPr indent="0" algn="l">
                        <a:buNone/>
                      </a:pPr>
                      <a:r>
                        <a:rPr lang="en-US" sz="2400" b="0">
                          <a:solidFill>
                            <a:schemeClr val="accent6">
                              <a:lumMod val="50000"/>
                            </a:schemeClr>
                          </a:solidFill>
                          <a:latin typeface="Arial" panose="020B0604020202020204" pitchFamily="34" charset="0"/>
                          <a:ea typeface="Times New Roman" panose="02020603050405020304" pitchFamily="18" charset="0"/>
                          <a:cs typeface="Arial" panose="020B0604020202020204" pitchFamily="34" charset="0"/>
                        </a:rPr>
                        <a:t>2. Nêu cách sử dụng huyết áp kế</a:t>
                      </a:r>
                    </a:p>
                    <a:p>
                      <a:pPr indent="0" algn="l">
                        <a:buNone/>
                      </a:pPr>
                      <a:r>
                        <a:rPr lang="en-US" sz="2400" b="0">
                          <a:solidFill>
                            <a:schemeClr val="accent6">
                              <a:lumMod val="60000"/>
                              <a:lumOff val="40000"/>
                            </a:schemeClr>
                          </a:solidFill>
                          <a:latin typeface="Arial" panose="020B0604020202020204" pitchFamily="34" charset="0"/>
                          <a:ea typeface="Times New Roman" panose="02020603050405020304" pitchFamily="18" charset="0"/>
                          <a:cs typeface="Arial" panose="020B0604020202020204" pitchFamily="34" charset="0"/>
                        </a:rPr>
                        <a:t>  Huyết áp kế đồng hồ: Quấn băng vải dài quanh cánh tay, băng vải này nối với áp kế đồng hồ, áp kế đồng hồ nối với bóp cao su có van và một ốc có thể vặn chặt hoặc nới lỏng, bóp cao su có van vài lần, sau đó từ từ thả ra, đọc kết quả trên áp kế đồng hồ.</a:t>
                      </a:r>
                    </a:p>
                    <a:p>
                      <a:pPr indent="0" algn="l">
                        <a:buNone/>
                      </a:pPr>
                      <a:r>
                        <a:rPr lang="en-US" sz="2400" b="0">
                          <a:solidFill>
                            <a:schemeClr val="accent6">
                              <a:lumMod val="60000"/>
                              <a:lumOff val="40000"/>
                            </a:schemeClr>
                          </a:solidFill>
                          <a:latin typeface="Arial" panose="020B0604020202020204" pitchFamily="34" charset="0"/>
                          <a:ea typeface="Times New Roman" panose="02020603050405020304" pitchFamily="18" charset="0"/>
                          <a:cs typeface="Arial" panose="020B0604020202020204" pitchFamily="34" charset="0"/>
                        </a:rPr>
                        <a:t>  Huyết áp kế điện tử: Quấn băng vải dài quanh cánh tay, băng vải này nối với áp kế điện tử, nhấn nút trên áp kế điện tử, đọc kết quả trên áp kế điện tử.   </a:t>
                      </a:r>
                    </a:p>
                    <a:p>
                      <a:pPr indent="0" algn="l">
                        <a:buNone/>
                      </a:pPr>
                      <a:r>
                        <a:rPr lang="en-US" sz="2400" b="0">
                          <a:solidFill>
                            <a:schemeClr val="accent6">
                              <a:lumMod val="50000"/>
                            </a:schemeClr>
                          </a:solidFill>
                          <a:latin typeface="Arial" panose="020B0604020202020204" pitchFamily="34" charset="0"/>
                          <a:ea typeface="Times New Roman" panose="02020603050405020304" pitchFamily="18" charset="0"/>
                          <a:cs typeface="Arial" panose="020B0604020202020204" pitchFamily="34" charset="0"/>
                        </a:rPr>
                        <a:t>3. Thực hiện thí nghiệm sau: Sử dụng huyết áp kế đo huyết áp kế 03 bạn trong nhóm của mình. Ghi lại kết quả và chụp lại ảnh khi sử dụng huyết áp kế để đo huyết áp kế cho các bạn.</a:t>
                      </a:r>
                    </a:p>
                    <a:p>
                      <a:pPr indent="0" algn="l">
                        <a:buNone/>
                      </a:pPr>
                      <a:r>
                        <a:rPr lang="en-US" sz="2400" b="0">
                          <a:solidFill>
                            <a:schemeClr val="accent6">
                              <a:lumMod val="50000"/>
                            </a:schemeClr>
                          </a:solidFill>
                          <a:latin typeface="Arial" panose="020B0604020202020204" pitchFamily="34" charset="0"/>
                          <a:ea typeface="Times New Roman" panose="02020603050405020304" pitchFamily="18" charset="0"/>
                          <a:cs typeface="Arial" panose="020B0604020202020204" pitchFamily="34" charset="0"/>
                        </a:rPr>
                        <a:t>Ghi lại kết quả vào bảng sau:</a:t>
                      </a:r>
                    </a:p>
                  </a:txBody>
                  <a:tcPr marL="68580" marR="68580" marT="0" marB="0">
                    <a:solidFill>
                      <a:schemeClr val="accent4">
                        <a:lumMod val="40000"/>
                        <a:lumOff val="60000"/>
                      </a:schemeClr>
                    </a:solidFill>
                  </a:tcPr>
                </a:tc>
                <a:extLst>
                  <a:ext uri="{0D108BD9-81ED-4DB2-BD59-A6C34878D82A}">
                    <a16:rowId xmlns:a16="http://schemas.microsoft.com/office/drawing/2014/main" val="10000"/>
                  </a:ext>
                </a:extLst>
              </a:tr>
            </a:tbl>
          </a:graphicData>
        </a:graphic>
      </p:graphicFrame>
      <p:graphicFrame>
        <p:nvGraphicFramePr>
          <p:cNvPr id="5" name="Table 4"/>
          <p:cNvGraphicFramePr/>
          <p:nvPr/>
        </p:nvGraphicFramePr>
        <p:xfrm>
          <a:off x="238125" y="5108575"/>
          <a:ext cx="11897360" cy="1656715"/>
        </p:xfrm>
        <a:graphic>
          <a:graphicData uri="http://schemas.openxmlformats.org/drawingml/2006/table">
            <a:tbl>
              <a:tblPr firstRow="1" bandRow="1">
                <a:tableStyleId>{5C22544A-7EE6-4342-B048-85BDC9FD1C3A}</a:tableStyleId>
              </a:tblPr>
              <a:tblGrid>
                <a:gridCol w="2974340">
                  <a:extLst>
                    <a:ext uri="{9D8B030D-6E8A-4147-A177-3AD203B41FA5}">
                      <a16:colId xmlns:a16="http://schemas.microsoft.com/office/drawing/2014/main" val="20000"/>
                    </a:ext>
                  </a:extLst>
                </a:gridCol>
                <a:gridCol w="2974340">
                  <a:extLst>
                    <a:ext uri="{9D8B030D-6E8A-4147-A177-3AD203B41FA5}">
                      <a16:colId xmlns:a16="http://schemas.microsoft.com/office/drawing/2014/main" val="20001"/>
                    </a:ext>
                  </a:extLst>
                </a:gridCol>
                <a:gridCol w="2974340">
                  <a:extLst>
                    <a:ext uri="{9D8B030D-6E8A-4147-A177-3AD203B41FA5}">
                      <a16:colId xmlns:a16="http://schemas.microsoft.com/office/drawing/2014/main" val="20002"/>
                    </a:ext>
                  </a:extLst>
                </a:gridCol>
                <a:gridCol w="2974340">
                  <a:extLst>
                    <a:ext uri="{9D8B030D-6E8A-4147-A177-3AD203B41FA5}">
                      <a16:colId xmlns:a16="http://schemas.microsoft.com/office/drawing/2014/main" val="20003"/>
                    </a:ext>
                  </a:extLst>
                </a:gridCol>
              </a:tblGrid>
              <a:tr h="727710">
                <a:tc>
                  <a:txBody>
                    <a:bodyPr/>
                    <a:lstStyle/>
                    <a:p>
                      <a:pPr indent="0" algn="ctr">
                        <a:buNone/>
                      </a:pPr>
                      <a:r>
                        <a:rPr lang="en-US" sz="2400" b="0">
                          <a:solidFill>
                            <a:schemeClr val="bg1"/>
                          </a:solidFill>
                          <a:latin typeface="Arial" panose="020B0604020202020204" pitchFamily="34" charset="0"/>
                          <a:cs typeface="Arial" panose="020B0604020202020204" pitchFamily="34" charset="0"/>
                        </a:rPr>
                        <a:t>Tên HS</a:t>
                      </a:r>
                      <a:endParaRPr lang="en-US" sz="2400" b="0">
                        <a:solidFill>
                          <a:schemeClr val="bg1"/>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indent="0" algn="ctr">
                        <a:buNone/>
                      </a:pPr>
                      <a:r>
                        <a:rPr lang="en-US" sz="2400" b="0">
                          <a:solidFill>
                            <a:schemeClr val="bg1"/>
                          </a:solidFill>
                          <a:latin typeface="Arial" panose="020B0604020202020204" pitchFamily="34" charset="0"/>
                          <a:cs typeface="Arial" panose="020B0604020202020204" pitchFamily="34" charset="0"/>
                        </a:rPr>
                        <a:t>1. </a:t>
                      </a:r>
                      <a:endParaRPr lang="en-US" sz="2400" b="0">
                        <a:solidFill>
                          <a:schemeClr val="bg1"/>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indent="0" algn="ctr">
                        <a:buNone/>
                      </a:pPr>
                      <a:r>
                        <a:rPr lang="en-US" sz="2400" b="0">
                          <a:solidFill>
                            <a:schemeClr val="bg1"/>
                          </a:solidFill>
                          <a:latin typeface="Arial" panose="020B0604020202020204" pitchFamily="34" charset="0"/>
                          <a:cs typeface="Arial" panose="020B0604020202020204" pitchFamily="34" charset="0"/>
                        </a:rPr>
                        <a:t>2. </a:t>
                      </a:r>
                      <a:endParaRPr lang="en-US" sz="2400" b="0">
                        <a:solidFill>
                          <a:schemeClr val="bg1"/>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indent="0" algn="ctr">
                        <a:buNone/>
                      </a:pPr>
                      <a:r>
                        <a:rPr lang="en-US" sz="2400" b="0">
                          <a:solidFill>
                            <a:schemeClr val="bg1"/>
                          </a:solidFill>
                          <a:latin typeface="Arial" panose="020B0604020202020204" pitchFamily="34" charset="0"/>
                          <a:cs typeface="Arial" panose="020B0604020202020204" pitchFamily="34" charset="0"/>
                        </a:rPr>
                        <a:t>3. </a:t>
                      </a:r>
                      <a:endParaRPr lang="en-US" sz="2400" b="0">
                        <a:solidFill>
                          <a:schemeClr val="bg1"/>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10000"/>
                  </a:ext>
                </a:extLst>
              </a:tr>
              <a:tr h="929005">
                <a:tc>
                  <a:txBody>
                    <a:bodyPr/>
                    <a:lstStyle/>
                    <a:p>
                      <a:pPr>
                        <a:buNone/>
                      </a:pPr>
                      <a:r>
                        <a:rPr lang="en-US" sz="2800"/>
                        <a:t>Giá trị huyết áp</a:t>
                      </a:r>
                    </a:p>
                  </a:txBody>
                  <a:tcPr/>
                </a:tc>
                <a:tc>
                  <a:txBody>
                    <a:bodyPr/>
                    <a:lstStyle/>
                    <a:p>
                      <a:pPr>
                        <a:buNone/>
                      </a:pPr>
                      <a:endParaRPr lang="en-US"/>
                    </a:p>
                  </a:txBody>
                  <a:tcPr/>
                </a:tc>
                <a:tc>
                  <a:txBody>
                    <a:bodyPr/>
                    <a:lstStyle/>
                    <a:p>
                      <a:pPr>
                        <a:buNone/>
                      </a:pPr>
                      <a:endParaRPr lang="en-US"/>
                    </a:p>
                  </a:txBody>
                  <a:tcPr/>
                </a:tc>
                <a:tc>
                  <a:txBody>
                    <a:bodyPr/>
                    <a:lstStyle/>
                    <a:p>
                      <a:pPr>
                        <a:buNone/>
                      </a:pPr>
                      <a:endParaRPr lang="en-US"/>
                    </a:p>
                  </a:txBody>
                  <a:tcPr/>
                </a:tc>
                <a:extLst>
                  <a:ext uri="{0D108BD9-81ED-4DB2-BD59-A6C34878D82A}">
                    <a16:rowId xmlns:a16="http://schemas.microsoft.com/office/drawing/2014/main" val="10001"/>
                  </a:ext>
                </a:extLst>
              </a:tr>
            </a:tbl>
          </a:graphicData>
        </a:graphic>
      </p:graphicFrame>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p:nvPr/>
        </p:nvGraphicFramePr>
        <p:xfrm>
          <a:off x="0" y="30480"/>
          <a:ext cx="12208510" cy="6797040"/>
        </p:xfrm>
        <a:graphic>
          <a:graphicData uri="http://schemas.openxmlformats.org/drawingml/2006/table">
            <a:tbl>
              <a:tblPr firstRow="1" bandRow="1">
                <a:tableStyleId>{5C22544A-7EE6-4342-B048-85BDC9FD1C3A}</a:tableStyleId>
              </a:tblPr>
              <a:tblGrid>
                <a:gridCol w="12208510">
                  <a:extLst>
                    <a:ext uri="{9D8B030D-6E8A-4147-A177-3AD203B41FA5}">
                      <a16:colId xmlns:a16="http://schemas.microsoft.com/office/drawing/2014/main" val="20000"/>
                    </a:ext>
                  </a:extLst>
                </a:gridCol>
              </a:tblGrid>
              <a:tr h="6797040">
                <a:tc>
                  <a:txBody>
                    <a:bodyPr/>
                    <a:lstStyle/>
                    <a:p>
                      <a:pPr indent="0" algn="ctr">
                        <a:buNone/>
                      </a:pPr>
                      <a:r>
                        <a:rPr lang="en-US" sz="2400" b="1">
                          <a:solidFill>
                            <a:srgbClr val="000000"/>
                          </a:solidFill>
                          <a:latin typeface="Arial" panose="020B0604020202020204" pitchFamily="34" charset="0"/>
                          <a:cs typeface="Arial" panose="020B0604020202020204" pitchFamily="34" charset="0"/>
                        </a:rPr>
                        <a:t>PHIẾU HỌC TẬP Ở TRẠM 4</a:t>
                      </a:r>
                    </a:p>
                    <a:p>
                      <a:pPr indent="0" algn="l">
                        <a:buNone/>
                      </a:pPr>
                      <a:r>
                        <a:rPr lang="en-US" sz="2400" b="0">
                          <a:solidFill>
                            <a:schemeClr val="accent6">
                              <a:lumMod val="50000"/>
                            </a:schemeClr>
                          </a:solidFill>
                          <a:latin typeface="Arial" panose="020B0604020202020204" pitchFamily="34" charset="0"/>
                          <a:ea typeface="Times New Roman" panose="02020603050405020304" pitchFamily="18" charset="0"/>
                          <a:cs typeface="Arial" panose="020B0604020202020204" pitchFamily="34" charset="0"/>
                        </a:rPr>
                        <a:t>1. a. Kể tên các loại nguồn điện</a:t>
                      </a:r>
                    </a:p>
                    <a:p>
                      <a:pPr indent="0" algn="l">
                        <a:buNone/>
                      </a:pPr>
                      <a:r>
                        <a:rPr lang="en-US" sz="2400" b="0">
                          <a:solidFill>
                            <a:schemeClr val="accent1">
                              <a:lumMod val="50000"/>
                            </a:schemeClr>
                          </a:solidFill>
                          <a:latin typeface="Arial" panose="020B0604020202020204" pitchFamily="34" charset="0"/>
                          <a:ea typeface="Times New Roman" panose="02020603050405020304" pitchFamily="18" charset="0"/>
                          <a:cs typeface="Arial" panose="020B0604020202020204" pitchFamily="34" charset="0"/>
                        </a:rPr>
                        <a:t>  Thiết bị cung cấp điện (nguồn điện), biến áp nguồn.</a:t>
                      </a:r>
                    </a:p>
                    <a:p>
                      <a:pPr indent="0" algn="l">
                        <a:buNone/>
                      </a:pPr>
                      <a:r>
                        <a:rPr lang="en-US" sz="2400" b="0">
                          <a:solidFill>
                            <a:schemeClr val="accent6">
                              <a:lumMod val="50000"/>
                            </a:schemeClr>
                          </a:solidFill>
                          <a:latin typeface="Arial" panose="020B0604020202020204" pitchFamily="34" charset="0"/>
                          <a:ea typeface="Times New Roman" panose="02020603050405020304" pitchFamily="18" charset="0"/>
                          <a:cs typeface="Arial" panose="020B0604020202020204" pitchFamily="34" charset="0"/>
                        </a:rPr>
                        <a:t>b. Khi sử dụng biến áp nguồn cần lưu ý điều gì?</a:t>
                      </a:r>
                    </a:p>
                    <a:p>
                      <a:pPr indent="0" algn="l">
                        <a:buNone/>
                      </a:pPr>
                      <a:r>
                        <a:rPr lang="en-US" sz="2400" b="0">
                          <a:solidFill>
                            <a:schemeClr val="accent1">
                              <a:lumMod val="50000"/>
                            </a:schemeClr>
                          </a:solidFill>
                          <a:latin typeface="Arial" panose="020B0604020202020204" pitchFamily="34" charset="0"/>
                          <a:ea typeface="Times New Roman" panose="02020603050405020304" pitchFamily="18" charset="0"/>
                          <a:cs typeface="Arial" panose="020B0604020202020204" pitchFamily="34" charset="0"/>
                        </a:rPr>
                        <a:t>- Lựa chọn loại điện áp đầu ra phù hợp với mạch điện.</a:t>
                      </a:r>
                    </a:p>
                    <a:p>
                      <a:pPr indent="0" algn="l">
                        <a:buNone/>
                      </a:pPr>
                      <a:r>
                        <a:rPr lang="en-US" sz="2400" b="0">
                          <a:solidFill>
                            <a:schemeClr val="accent1">
                              <a:lumMod val="50000"/>
                            </a:schemeClr>
                          </a:solidFill>
                          <a:latin typeface="Arial" panose="020B0604020202020204" pitchFamily="34" charset="0"/>
                          <a:ea typeface="Times New Roman" panose="02020603050405020304" pitchFamily="18" charset="0"/>
                          <a:cs typeface="Arial" panose="020B0604020202020204" pitchFamily="34" charset="0"/>
                        </a:rPr>
                        <a:t>- Lựa chọn giá trị điện áp đầu ra phù hợp với giá trị định mức của các thiết bị điện trong</a:t>
                      </a:r>
                    </a:p>
                    <a:p>
                      <a:pPr indent="0" algn="l">
                        <a:buNone/>
                      </a:pPr>
                      <a:r>
                        <a:rPr lang="en-US" sz="2400" b="0">
                          <a:solidFill>
                            <a:schemeClr val="accent1">
                              <a:lumMod val="50000"/>
                            </a:schemeClr>
                          </a:solidFill>
                          <a:latin typeface="Arial" panose="020B0604020202020204" pitchFamily="34" charset="0"/>
                          <a:ea typeface="Times New Roman" panose="02020603050405020304" pitchFamily="18" charset="0"/>
                          <a:cs typeface="Arial" panose="020B0604020202020204" pitchFamily="34" charset="0"/>
                        </a:rPr>
                        <a:t>mạch điện.</a:t>
                      </a:r>
                    </a:p>
                    <a:p>
                      <a:pPr indent="0" algn="l">
                        <a:buNone/>
                      </a:pPr>
                      <a:r>
                        <a:rPr lang="en-US" sz="2400" b="0">
                          <a:solidFill>
                            <a:schemeClr val="accent1">
                              <a:lumMod val="50000"/>
                            </a:schemeClr>
                          </a:solidFill>
                          <a:latin typeface="Arial" panose="020B0604020202020204" pitchFamily="34" charset="0"/>
                          <a:ea typeface="Times New Roman" panose="02020603050405020304" pitchFamily="18" charset="0"/>
                          <a:cs typeface="Arial" panose="020B0604020202020204" pitchFamily="34" charset="0"/>
                        </a:rPr>
                        <a:t>- Cấm đúng chốt dương (màu đỏ) và chốt âm (màu đen) để cung cấp điện từ biến áp</a:t>
                      </a:r>
                    </a:p>
                    <a:p>
                      <a:pPr indent="0" algn="l">
                        <a:buNone/>
                      </a:pPr>
                      <a:r>
                        <a:rPr lang="en-US" sz="2400" b="0">
                          <a:solidFill>
                            <a:schemeClr val="accent1">
                              <a:lumMod val="50000"/>
                            </a:schemeClr>
                          </a:solidFill>
                          <a:latin typeface="Arial" panose="020B0604020202020204" pitchFamily="34" charset="0"/>
                          <a:ea typeface="Times New Roman" panose="02020603050405020304" pitchFamily="18" charset="0"/>
                          <a:cs typeface="Arial" panose="020B0604020202020204" pitchFamily="34" charset="0"/>
                        </a:rPr>
                        <a:t>nguồn cho mạch điện.</a:t>
                      </a:r>
                    </a:p>
                    <a:p>
                      <a:pPr indent="0" algn="l">
                        <a:buNone/>
                      </a:pPr>
                      <a:r>
                        <a:rPr lang="en-US" sz="2400" b="0">
                          <a:solidFill>
                            <a:schemeClr val="accent1">
                              <a:lumMod val="50000"/>
                            </a:schemeClr>
                          </a:solidFill>
                          <a:latin typeface="Arial" panose="020B0604020202020204" pitchFamily="34" charset="0"/>
                          <a:ea typeface="Times New Roman" panose="02020603050405020304" pitchFamily="18" charset="0"/>
                          <a:cs typeface="Arial" panose="020B0604020202020204" pitchFamily="34" charset="0"/>
                        </a:rPr>
                        <a:t>- Cần mắc mạch điện chính xác và kiểm tra trước khi bật công tác của biến áp nguồn.</a:t>
                      </a:r>
                    </a:p>
                    <a:p>
                      <a:pPr indent="0" algn="l">
                        <a:buNone/>
                      </a:pPr>
                      <a:r>
                        <a:rPr lang="en-US" sz="2400" b="0">
                          <a:solidFill>
                            <a:schemeClr val="accent6">
                              <a:lumMod val="50000"/>
                            </a:schemeClr>
                          </a:solidFill>
                          <a:latin typeface="Arial" panose="020B0604020202020204" pitchFamily="34" charset="0"/>
                          <a:ea typeface="Times New Roman" panose="02020603050405020304" pitchFamily="18" charset="0"/>
                          <a:cs typeface="Arial" panose="020B0604020202020204" pitchFamily="34" charset="0"/>
                        </a:rPr>
                        <a:t>2. Kể tên các thiết bị đo điện và khi sử dụng cần lưu ý điều gì để đảm bảo an toàn</a:t>
                      </a:r>
                      <a:r>
                        <a:rPr lang="en-US" sz="2400" b="0">
                          <a:solidFill>
                            <a:schemeClr val="tx1"/>
                          </a:solidFill>
                          <a:latin typeface="Arial" panose="020B0604020202020204" pitchFamily="34" charset="0"/>
                          <a:ea typeface="Times New Roman" panose="02020603050405020304" pitchFamily="18" charset="0"/>
                          <a:cs typeface="Arial" panose="020B0604020202020204" pitchFamily="34" charset="0"/>
                        </a:rPr>
                        <a:t>. </a:t>
                      </a:r>
                    </a:p>
                    <a:p>
                      <a:pPr indent="0" algn="l">
                        <a:buNone/>
                      </a:pPr>
                      <a:r>
                        <a:rPr lang="en-US" sz="2400" b="0">
                          <a:solidFill>
                            <a:schemeClr val="accent1">
                              <a:lumMod val="50000"/>
                            </a:schemeClr>
                          </a:solidFill>
                          <a:latin typeface="Arial" panose="020B0604020202020204" pitchFamily="34" charset="0"/>
                          <a:ea typeface="Times New Roman" panose="02020603050405020304" pitchFamily="18" charset="0"/>
                          <a:cs typeface="Arial" panose="020B0604020202020204" pitchFamily="34" charset="0"/>
                        </a:rPr>
                        <a:t>- Các thiết bị đo điện: ampe kế, vôn kế, joulemeter…</a:t>
                      </a:r>
                    </a:p>
                    <a:p>
                      <a:pPr indent="0" algn="l">
                        <a:buNone/>
                      </a:pPr>
                      <a:r>
                        <a:rPr lang="en-US" sz="2400" b="0">
                          <a:solidFill>
                            <a:schemeClr val="accent1">
                              <a:lumMod val="50000"/>
                            </a:schemeClr>
                          </a:solidFill>
                          <a:latin typeface="Arial" panose="020B0604020202020204" pitchFamily="34" charset="0"/>
                          <a:ea typeface="Times New Roman" panose="02020603050405020304" pitchFamily="18" charset="0"/>
                          <a:cs typeface="Arial" panose="020B0604020202020204" pitchFamily="34" charset="0"/>
                        </a:rPr>
                        <a:t>- Điều lưu ý khi sử dụng để đảm bảo an toàn: Lựa chọn thiết bị đo điện có thang đo phải hợp. Cắm dây đo vào chốt cắm phù hợp với chức rằng đo. Mắc mạch điện đúng quy tắc, kiểm tra kỹ trước khi cấp nguồn điện cho mạch.</a:t>
                      </a:r>
                    </a:p>
                    <a:p>
                      <a:pPr indent="0" algn="l">
                        <a:buNone/>
                      </a:pPr>
                      <a:r>
                        <a:rPr lang="en-US" sz="2400" b="0">
                          <a:solidFill>
                            <a:schemeClr val="accent6">
                              <a:lumMod val="50000"/>
                            </a:schemeClr>
                          </a:solidFill>
                          <a:latin typeface="Arial" panose="020B0604020202020204" pitchFamily="34" charset="0"/>
                          <a:ea typeface="Times New Roman" panose="02020603050405020304" pitchFamily="18" charset="0"/>
                          <a:cs typeface="Arial" panose="020B0604020202020204" pitchFamily="34" charset="0"/>
                        </a:rPr>
                        <a:t>3. Kể tên các loại thiết bị sử dụng điện và thiết bị điện hỗ trợ trong phòng thí nghiệm.</a:t>
                      </a:r>
                    </a:p>
                    <a:p>
                      <a:pPr indent="0" algn="l">
                        <a:buNone/>
                      </a:pPr>
                      <a:r>
                        <a:rPr lang="en-US" sz="2400" b="0">
                          <a:solidFill>
                            <a:schemeClr val="accent1">
                              <a:lumMod val="50000"/>
                            </a:schemeClr>
                          </a:solidFill>
                          <a:latin typeface="Arial" panose="020B0604020202020204" pitchFamily="34" charset="0"/>
                          <a:ea typeface="Times New Roman" panose="02020603050405020304" pitchFamily="18" charset="0"/>
                          <a:cs typeface="Arial" panose="020B0604020202020204" pitchFamily="34" charset="0"/>
                        </a:rPr>
                        <a:t>- Thiết bị sử dụng điện: biến trở, điôt phát quang, bóng đèn pin kèm đui 3V…</a:t>
                      </a:r>
                    </a:p>
                    <a:p>
                      <a:pPr indent="0" algn="l">
                        <a:buNone/>
                      </a:pPr>
                      <a:r>
                        <a:rPr lang="en-US" sz="2400" b="0">
                          <a:solidFill>
                            <a:schemeClr val="accent1">
                              <a:lumMod val="50000"/>
                            </a:schemeClr>
                          </a:solidFill>
                          <a:latin typeface="Arial" panose="020B0604020202020204" pitchFamily="34" charset="0"/>
                          <a:ea typeface="Times New Roman" panose="02020603050405020304" pitchFamily="18" charset="0"/>
                          <a:cs typeface="Arial" panose="020B0604020202020204" pitchFamily="34" charset="0"/>
                        </a:rPr>
                        <a:t>- Thiết bị điện hỗ trợ: công tắc, cầu chì ống, dây nối…</a:t>
                      </a:r>
                    </a:p>
                  </a:txBody>
                  <a:tcPr marL="68580" marR="68580" marT="0" marB="0">
                    <a:solidFill>
                      <a:schemeClr val="accent5">
                        <a:lumMod val="20000"/>
                        <a:lumOff val="80000"/>
                      </a:schemeClr>
                    </a:solidFill>
                  </a:tcPr>
                </a:tc>
                <a:extLst>
                  <a:ext uri="{0D108BD9-81ED-4DB2-BD59-A6C34878D82A}">
                    <a16:rowId xmlns:a16="http://schemas.microsoft.com/office/drawing/2014/main" val="10000"/>
                  </a:ext>
                </a:extLst>
              </a:tr>
            </a:tbl>
          </a:graphicData>
        </a:graphic>
      </p:graphicFrame>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圆角矩形 11"/>
          <p:cNvSpPr/>
          <p:nvPr/>
        </p:nvSpPr>
        <p:spPr>
          <a:xfrm>
            <a:off x="635" y="467360"/>
            <a:ext cx="12252325" cy="6390640"/>
          </a:xfrm>
          <a:prstGeom prst="roundRect">
            <a:avLst/>
          </a:prstGeom>
          <a:solidFill>
            <a:srgbClr val="71BDCD">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r>
              <a:rPr lang="en-US" altLang="zh-CN" sz="2700" b="1">
                <a:solidFill>
                  <a:schemeClr val="tx1"/>
                </a:solidFill>
              </a:rPr>
              <a:t> -</a:t>
            </a:r>
            <a:r>
              <a:rPr lang="zh-CN" altLang="en-US" sz="2700" b="1">
                <a:solidFill>
                  <a:schemeClr val="tx1"/>
                </a:solidFill>
              </a:rPr>
              <a:t> Các dụng cụ thí nghiệm và cách sử dụng an toàn.</a:t>
            </a:r>
          </a:p>
          <a:p>
            <a:pPr algn="l"/>
            <a:r>
              <a:rPr lang="en-US" altLang="zh-CN" sz="2700" b="1">
                <a:solidFill>
                  <a:schemeClr val="tx1"/>
                </a:solidFill>
              </a:rPr>
              <a:t> -</a:t>
            </a:r>
            <a:r>
              <a:rPr lang="zh-CN" altLang="en-US" sz="2700" b="1">
                <a:solidFill>
                  <a:schemeClr val="tx1"/>
                </a:solidFill>
              </a:rPr>
              <a:t> Các thiết bị trong phòng thí nghiệm và cách sử dụng an toàn.</a:t>
            </a:r>
          </a:p>
          <a:p>
            <a:pPr algn="l"/>
            <a:r>
              <a:rPr lang="en-US" altLang="zh-CN" sz="2700" b="1">
                <a:solidFill>
                  <a:schemeClr val="tx1"/>
                </a:solidFill>
              </a:rPr>
              <a:t> -</a:t>
            </a:r>
            <a:r>
              <a:rPr lang="zh-CN" altLang="en-US" sz="2700" b="1">
                <a:solidFill>
                  <a:schemeClr val="tx1"/>
                </a:solidFill>
              </a:rPr>
              <a:t> Chú ý: Để sử dụng an toàn các thiết bị điện, tránh làm hỏng thiết bị diện và gây nguy hiểm cho người sử dụng, cần lưu ý:</a:t>
            </a:r>
          </a:p>
          <a:p>
            <a:pPr algn="l"/>
            <a:r>
              <a:rPr lang="en-US" altLang="zh-CN" sz="2700" b="1">
                <a:solidFill>
                  <a:schemeClr val="tx1"/>
                </a:solidFill>
              </a:rPr>
              <a:t>  + </a:t>
            </a:r>
            <a:r>
              <a:rPr lang="zh-CN" altLang="en-US" sz="2700" b="1">
                <a:solidFill>
                  <a:schemeClr val="tx1"/>
                </a:solidFill>
              </a:rPr>
              <a:t>Đọc kĩ hướng dẫn sử dụng thiết bị và quan sát các chỉ dẫn các kí hiệu trên các thiết bị thí nghiệm.</a:t>
            </a:r>
          </a:p>
          <a:p>
            <a:pPr algn="l"/>
            <a:r>
              <a:rPr lang="en-US" altLang="zh-CN" sz="2700" b="1">
                <a:solidFill>
                  <a:schemeClr val="tx1"/>
                </a:solidFill>
              </a:rPr>
              <a:t>  + </a:t>
            </a:r>
            <a:r>
              <a:rPr lang="zh-CN" altLang="en-US" sz="2700" b="1">
                <a:solidFill>
                  <a:schemeClr val="tx1"/>
                </a:solidFill>
              </a:rPr>
              <a:t>Kiểm tra cẩn thận thiết bị phương tiện, dụng cụ thí nghiệm trước khi sử dụng.</a:t>
            </a:r>
          </a:p>
          <a:p>
            <a:pPr algn="l"/>
            <a:r>
              <a:rPr lang="en-US" altLang="zh-CN" sz="2700" b="1">
                <a:solidFill>
                  <a:schemeClr val="tx1"/>
                </a:solidFill>
              </a:rPr>
              <a:t>  + </a:t>
            </a:r>
            <a:r>
              <a:rPr lang="zh-CN" altLang="en-US" sz="2700" b="1">
                <a:solidFill>
                  <a:schemeClr val="tx1"/>
                </a:solidFill>
              </a:rPr>
              <a:t>Tắt công tắc nguồn thiết bị điện trước khi cầm hoặc tháo thiết bị điện.</a:t>
            </a:r>
          </a:p>
          <a:p>
            <a:pPr algn="l"/>
            <a:r>
              <a:rPr lang="en-US" altLang="zh-CN" sz="2700" b="1">
                <a:solidFill>
                  <a:schemeClr val="tx1"/>
                </a:solidFill>
              </a:rPr>
              <a:t>  + </a:t>
            </a:r>
            <a:r>
              <a:rPr lang="zh-CN" altLang="en-US" sz="2700" b="1">
                <a:solidFill>
                  <a:schemeClr val="tx1"/>
                </a:solidFill>
              </a:rPr>
              <a:t>Chỉ cắm dây cắm của thiết bị điện vào ổ cắm khi điện áp của nguồn điện tương ứng với điện áp của dụng cụ.</a:t>
            </a:r>
          </a:p>
          <a:p>
            <a:pPr algn="l"/>
            <a:r>
              <a:rPr lang="en-US" altLang="zh-CN" sz="2700" b="1">
                <a:solidFill>
                  <a:schemeClr val="tx1"/>
                </a:solidFill>
              </a:rPr>
              <a:t>  + </a:t>
            </a:r>
            <a:r>
              <a:rPr lang="zh-CN" altLang="en-US" sz="2700" b="1">
                <a:solidFill>
                  <a:schemeClr val="tx1"/>
                </a:solidFill>
              </a:rPr>
              <a:t>Không đặt mạch điện gần nơi ẩm ướt hoặc các vật liệu dễ cháy. Phải bố trí dây điện gọn gàng, không bị vướng khi qua lại.</a:t>
            </a:r>
          </a:p>
          <a:p>
            <a:pPr algn="l"/>
            <a:r>
              <a:rPr lang="en-US" altLang="zh-CN" sz="2700" b="1">
                <a:solidFill>
                  <a:schemeClr val="tx1"/>
                </a:solidFill>
              </a:rPr>
              <a:t>  + </a:t>
            </a:r>
            <a:r>
              <a:rPr lang="zh-CN" altLang="en-US" sz="2700" b="1">
                <a:solidFill>
                  <a:schemeClr val="tx1"/>
                </a:solidFill>
              </a:rPr>
              <a:t>Phải vệ sinh, sắp xếp gọn gàng các thiết bị và chung cụ thí nghiệm, bỏ rác thải thí nghiệm vào đúng nơi quy định sau khi tiến hành thí nghiệm.</a:t>
            </a:r>
          </a:p>
        </p:txBody>
      </p:sp>
      <p:sp>
        <p:nvSpPr>
          <p:cNvPr id="15" name="圆角矩形 14"/>
          <p:cNvSpPr/>
          <p:nvPr/>
        </p:nvSpPr>
        <p:spPr bwMode="auto">
          <a:xfrm>
            <a:off x="4883785" y="0"/>
            <a:ext cx="3117215" cy="589280"/>
          </a:xfrm>
          <a:prstGeom prst="roundRect">
            <a:avLst>
              <a:gd name="adj" fmla="val 50000"/>
            </a:avLst>
          </a:prstGeom>
          <a:gradFill>
            <a:gsLst>
              <a:gs pos="0">
                <a:srgbClr val="14CD68"/>
              </a:gs>
              <a:gs pos="100000">
                <a:srgbClr val="035C7D"/>
              </a:gs>
            </a:gsLst>
            <a:lin scaled="0"/>
          </a:gradFill>
          <a:ln w="19050" cap="flat" cmpd="sng" algn="ctr">
            <a:noFill/>
            <a:prstDash val="solid"/>
            <a:round/>
            <a:headEnd type="none" w="med" len="med"/>
            <a:tailEnd type="none" w="med" len="med"/>
          </a:ln>
          <a:effectLst/>
        </p:spPr>
        <p:txBody>
          <a:bodyPr vert="horz" wrap="square" lIns="108816" tIns="54408" rIns="108816" bIns="54408" numCol="1" rtlCol="0" anchor="t" anchorCtr="0" compatLnSpc="1"/>
          <a:lstStyle/>
          <a:p>
            <a:pPr algn="ctr" defTabSz="815975"/>
            <a:r>
              <a:rPr lang="en-US" altLang="zh-CN" sz="3200" b="1" dirty="0">
                <a:solidFill>
                  <a:srgbClr val="FF0000"/>
                </a:solidFill>
                <a:latin typeface="Arial" panose="020B0604020202020204" pitchFamily="34" charset="0"/>
                <a:ea typeface="Microsoft YaHei" panose="020B0503020204020204" charset="-122"/>
                <a:cs typeface="Arial" panose="020B0604020202020204" pitchFamily="34" charset="0"/>
              </a:rPr>
              <a:t>KẾT LUẬN</a:t>
            </a:r>
          </a:p>
        </p:txBody>
      </p:sp>
      <p:pic>
        <p:nvPicPr>
          <p:cNvPr id="3" name="Picture 6" descr="7"/>
          <p:cNvPicPr>
            <a:picLocks noChangeAspect="1"/>
          </p:cNvPicPr>
          <p:nvPr/>
        </p:nvPicPr>
        <p:blipFill>
          <a:blip r:embed="rId2"/>
          <a:stretch>
            <a:fillRect/>
          </a:stretch>
        </p:blipFill>
        <p:spPr>
          <a:xfrm>
            <a:off x="0" y="-292100"/>
            <a:ext cx="1607820" cy="1372235"/>
          </a:xfrm>
          <a:prstGeom prst="rect">
            <a:avLst/>
          </a:prstGeom>
          <a:noFill/>
          <a:ln w="9525">
            <a:noFill/>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 calcmode="lin" valueType="num">
                                      <p:cBhvr additive="base">
                                        <p:cTn id="7"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2">
                                            <p:txEl>
                                              <p:pRg st="1" end="1"/>
                                            </p:txEl>
                                          </p:spTgt>
                                        </p:tgtEl>
                                        <p:attrNameLst>
                                          <p:attrName>style.visibility</p:attrName>
                                        </p:attrNameLst>
                                      </p:cBhvr>
                                      <p:to>
                                        <p:strVal val="visible"/>
                                      </p:to>
                                    </p:set>
                                    <p:anim calcmode="lin" valueType="num">
                                      <p:cBhvr additive="base">
                                        <p:cTn id="13" dur="500" fill="hold"/>
                                        <p:tgtEl>
                                          <p:spTgt spid="1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2">
                                            <p:txEl>
                                              <p:pRg st="2" end="2"/>
                                            </p:txEl>
                                          </p:spTgt>
                                        </p:tgtEl>
                                        <p:attrNameLst>
                                          <p:attrName>style.visibility</p:attrName>
                                        </p:attrNameLst>
                                      </p:cBhvr>
                                      <p:to>
                                        <p:strVal val="visible"/>
                                      </p:to>
                                    </p:set>
                                    <p:anim calcmode="lin" valueType="num">
                                      <p:cBhvr additive="base">
                                        <p:cTn id="19" dur="500" fill="hold"/>
                                        <p:tgtEl>
                                          <p:spTgt spid="1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2">
                                            <p:txEl>
                                              <p:pRg st="3" end="3"/>
                                            </p:txEl>
                                          </p:spTgt>
                                        </p:tgtEl>
                                        <p:attrNameLst>
                                          <p:attrName>style.visibility</p:attrName>
                                        </p:attrNameLst>
                                      </p:cBhvr>
                                      <p:to>
                                        <p:strVal val="visible"/>
                                      </p:to>
                                    </p:set>
                                    <p:anim calcmode="lin" valueType="num">
                                      <p:cBhvr additive="base">
                                        <p:cTn id="25" dur="500" fill="hold"/>
                                        <p:tgtEl>
                                          <p:spTgt spid="12">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2">
                                            <p:txEl>
                                              <p:pRg st="4" end="4"/>
                                            </p:txEl>
                                          </p:spTgt>
                                        </p:tgtEl>
                                        <p:attrNameLst>
                                          <p:attrName>style.visibility</p:attrName>
                                        </p:attrNameLst>
                                      </p:cBhvr>
                                      <p:to>
                                        <p:strVal val="visible"/>
                                      </p:to>
                                    </p:set>
                                    <p:anim calcmode="lin" valueType="num">
                                      <p:cBhvr additive="base">
                                        <p:cTn id="31" dur="500" fill="hold"/>
                                        <p:tgtEl>
                                          <p:spTgt spid="12">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2">
                                            <p:txEl>
                                              <p:pRg st="5" end="5"/>
                                            </p:txEl>
                                          </p:spTgt>
                                        </p:tgtEl>
                                        <p:attrNameLst>
                                          <p:attrName>style.visibility</p:attrName>
                                        </p:attrNameLst>
                                      </p:cBhvr>
                                      <p:to>
                                        <p:strVal val="visible"/>
                                      </p:to>
                                    </p:set>
                                    <p:anim calcmode="lin" valueType="num">
                                      <p:cBhvr additive="base">
                                        <p:cTn id="37" dur="500" fill="hold"/>
                                        <p:tgtEl>
                                          <p:spTgt spid="12">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2">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2">
                                            <p:txEl>
                                              <p:pRg st="6" end="6"/>
                                            </p:txEl>
                                          </p:spTgt>
                                        </p:tgtEl>
                                        <p:attrNameLst>
                                          <p:attrName>style.visibility</p:attrName>
                                        </p:attrNameLst>
                                      </p:cBhvr>
                                      <p:to>
                                        <p:strVal val="visible"/>
                                      </p:to>
                                    </p:set>
                                    <p:anim calcmode="lin" valueType="num">
                                      <p:cBhvr additive="base">
                                        <p:cTn id="43" dur="500" fill="hold"/>
                                        <p:tgtEl>
                                          <p:spTgt spid="12">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2">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12">
                                            <p:txEl>
                                              <p:pRg st="7" end="7"/>
                                            </p:txEl>
                                          </p:spTgt>
                                        </p:tgtEl>
                                        <p:attrNameLst>
                                          <p:attrName>style.visibility</p:attrName>
                                        </p:attrNameLst>
                                      </p:cBhvr>
                                      <p:to>
                                        <p:strVal val="visible"/>
                                      </p:to>
                                    </p:set>
                                    <p:anim calcmode="lin" valueType="num">
                                      <p:cBhvr additive="base">
                                        <p:cTn id="49" dur="500" fill="hold"/>
                                        <p:tgtEl>
                                          <p:spTgt spid="12">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12">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12">
                                            <p:txEl>
                                              <p:pRg st="8" end="8"/>
                                            </p:txEl>
                                          </p:spTgt>
                                        </p:tgtEl>
                                        <p:attrNameLst>
                                          <p:attrName>style.visibility</p:attrName>
                                        </p:attrNameLst>
                                      </p:cBhvr>
                                      <p:to>
                                        <p:strVal val="visible"/>
                                      </p:to>
                                    </p:set>
                                    <p:anim calcmode="lin" valueType="num">
                                      <p:cBhvr additive="base">
                                        <p:cTn id="55" dur="500" fill="hold"/>
                                        <p:tgtEl>
                                          <p:spTgt spid="12">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12">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ldLvl="0" animBg="1"/>
      <p:bldP spid="12" grpId="1" animBg="1"/>
      <p:bldP spid="15" grpId="0" bldLvl="0" animBg="1"/>
      <p:bldP spid="15" grpId="1"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Text Box 99"/>
          <p:cNvSpPr txBox="1"/>
          <p:nvPr/>
        </p:nvSpPr>
        <p:spPr>
          <a:xfrm>
            <a:off x="1477645" y="159385"/>
            <a:ext cx="8364220" cy="829945"/>
          </a:xfrm>
          <a:prstGeom prst="rect">
            <a:avLst/>
          </a:prstGeom>
          <a:noFill/>
          <a:ln w="9525">
            <a:noFill/>
          </a:ln>
        </p:spPr>
        <p:txBody>
          <a:bodyPr wrap="square">
            <a:spAutoFit/>
          </a:bodyPr>
          <a:lstStyle/>
          <a:p>
            <a:pPr indent="0"/>
            <a:r>
              <a:rPr lang="en-US" sz="4800" b="1">
                <a:gradFill>
                  <a:gsLst>
                    <a:gs pos="0">
                      <a:srgbClr val="FE4444"/>
                    </a:gs>
                    <a:gs pos="100000">
                      <a:srgbClr val="832B2B"/>
                    </a:gs>
                  </a:gsLst>
                  <a:lin scaled="0"/>
                </a:gradFill>
                <a:latin typeface="Arial" panose="020B0604020202020204" pitchFamily="34" charset="0"/>
                <a:cs typeface="Arial" panose="020B0604020202020204" pitchFamily="34" charset="0"/>
              </a:rPr>
              <a:t>Hoạt động 1:   Mở đầu </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79830" y="0"/>
            <a:ext cx="8237855" cy="5287010"/>
          </a:xfrm>
          <a:prstGeom prst="rect">
            <a:avLst/>
          </a:prstGeom>
        </p:spPr>
      </p:pic>
      <p:sp>
        <p:nvSpPr>
          <p:cNvPr id="6" name="Text Box 5"/>
          <p:cNvSpPr txBox="1"/>
          <p:nvPr/>
        </p:nvSpPr>
        <p:spPr>
          <a:xfrm>
            <a:off x="2616835" y="2546350"/>
            <a:ext cx="5151120" cy="1445260"/>
          </a:xfrm>
          <a:prstGeom prst="rect">
            <a:avLst/>
          </a:prstGeom>
          <a:noFill/>
        </p:spPr>
        <p:txBody>
          <a:bodyPr wrap="square" rtlCol="0">
            <a:spAutoFit/>
          </a:bodyPr>
          <a:lstStyle/>
          <a:p>
            <a:pPr algn="ctr"/>
            <a:r>
              <a:rPr lang="en-US" sz="4400" b="1">
                <a:latin typeface="Cambria" panose="02040503050406030204" pitchFamily="18" charset="0"/>
                <a:cs typeface="Cambria" panose="02040503050406030204" pitchFamily="18" charset="0"/>
              </a:rPr>
              <a:t>HOẠT ĐỘNG 3: </a:t>
            </a:r>
          </a:p>
          <a:p>
            <a:pPr algn="ctr"/>
            <a:r>
              <a:rPr lang="en-US" sz="4400" b="1">
                <a:latin typeface="Cambria" panose="02040503050406030204" pitchFamily="18" charset="0"/>
                <a:cs typeface="Cambria" panose="02040503050406030204" pitchFamily="18" charset="0"/>
              </a:rPr>
              <a:t>LUYỆN TẬP </a:t>
            </a: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F:\1-原创素材\1_mm1102\PPT\PPT_014\materaials\pageimg_g17.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3406775" cy="4309110"/>
          </a:xfrm>
          <a:prstGeom prst="rect">
            <a:avLst/>
          </a:prstGeom>
          <a:noFill/>
          <a:effectLst>
            <a:reflection blurRad="6350" stA="52000" endA="300" endPos="35000" dir="5400000" sy="-100000" algn="bl" rotWithShape="0"/>
          </a:effectLst>
          <a:extLst>
            <a:ext uri="{909E8E84-426E-40DD-AFC4-6F175D3DCCD1}">
              <a14:hiddenFill xmlns:a14="http://schemas.microsoft.com/office/drawing/2010/main">
                <a:solidFill>
                  <a:srgbClr val="FFFFFF"/>
                </a:solidFill>
              </a14:hiddenFill>
            </a:ext>
          </a:extLst>
        </p:spPr>
      </p:pic>
      <p:sp>
        <p:nvSpPr>
          <p:cNvPr id="8" name="Text Box 7"/>
          <p:cNvSpPr txBox="1"/>
          <p:nvPr/>
        </p:nvSpPr>
        <p:spPr>
          <a:xfrm>
            <a:off x="231140" y="2063750"/>
            <a:ext cx="3176270" cy="2246769"/>
          </a:xfrm>
          <a:prstGeom prst="rect">
            <a:avLst/>
          </a:prstGeom>
          <a:noFill/>
          <a:ln w="9525">
            <a:noFill/>
          </a:ln>
        </p:spPr>
        <p:txBody>
          <a:bodyPr wrap="square">
            <a:spAutoFit/>
          </a:bodyPr>
          <a:lstStyle/>
          <a:p>
            <a:pPr indent="0" algn="ctr"/>
            <a:r>
              <a:rPr lang="en-US" sz="2800" b="0" dirty="0">
                <a:solidFill>
                  <a:schemeClr val="accent2">
                    <a:lumMod val="75000"/>
                  </a:schemeClr>
                </a:solidFill>
                <a:latin typeface="Arial" panose="020B0604020202020204" pitchFamily="34" charset="0"/>
                <a:cs typeface="Arial" panose="020B0604020202020204" pitchFamily="34" charset="0"/>
              </a:rPr>
              <a:t>  </a:t>
            </a:r>
            <a:r>
              <a:rPr lang="en-US" sz="2800" b="1" dirty="0" err="1" smtClean="0">
                <a:solidFill>
                  <a:schemeClr val="accent2">
                    <a:lumMod val="50000"/>
                  </a:schemeClr>
                </a:solidFill>
                <a:latin typeface="Arial" panose="020B0604020202020204" pitchFamily="34" charset="0"/>
                <a:cs typeface="Arial" panose="020B0604020202020204" pitchFamily="34" charset="0"/>
              </a:rPr>
              <a:t>Hoạt</a:t>
            </a:r>
            <a:r>
              <a:rPr lang="en-US" sz="2800" b="1" dirty="0" smtClean="0">
                <a:solidFill>
                  <a:schemeClr val="accent2">
                    <a:lumMod val="50000"/>
                  </a:schemeClr>
                </a:solidFill>
                <a:latin typeface="Arial" panose="020B0604020202020204" pitchFamily="34" charset="0"/>
                <a:cs typeface="Arial" panose="020B0604020202020204" pitchFamily="34" charset="0"/>
              </a:rPr>
              <a:t> </a:t>
            </a:r>
            <a:r>
              <a:rPr lang="en-US" sz="2800" b="1" dirty="0" err="1" smtClean="0">
                <a:solidFill>
                  <a:schemeClr val="accent2">
                    <a:lumMod val="50000"/>
                  </a:schemeClr>
                </a:solidFill>
                <a:latin typeface="Arial" panose="020B0604020202020204" pitchFamily="34" charset="0"/>
                <a:cs typeface="Arial" panose="020B0604020202020204" pitchFamily="34" charset="0"/>
              </a:rPr>
              <a:t>động</a:t>
            </a:r>
            <a:r>
              <a:rPr lang="en-US" sz="2800" b="1" dirty="0" smtClean="0">
                <a:solidFill>
                  <a:schemeClr val="accent2">
                    <a:lumMod val="50000"/>
                  </a:schemeClr>
                </a:solidFill>
                <a:latin typeface="Arial" panose="020B0604020202020204" pitchFamily="34" charset="0"/>
                <a:cs typeface="Arial" panose="020B0604020202020204" pitchFamily="34" charset="0"/>
              </a:rPr>
              <a:t> </a:t>
            </a:r>
            <a:r>
              <a:rPr lang="en-US" sz="2800" b="1" dirty="0" err="1" smtClean="0">
                <a:solidFill>
                  <a:schemeClr val="accent2">
                    <a:lumMod val="50000"/>
                  </a:schemeClr>
                </a:solidFill>
                <a:latin typeface="Arial" panose="020B0604020202020204" pitchFamily="34" charset="0"/>
                <a:cs typeface="Arial" panose="020B0604020202020204" pitchFamily="34" charset="0"/>
              </a:rPr>
              <a:t>cá</a:t>
            </a:r>
            <a:r>
              <a:rPr lang="en-US" sz="2800" b="1" dirty="0" smtClean="0">
                <a:solidFill>
                  <a:schemeClr val="accent2">
                    <a:lumMod val="50000"/>
                  </a:schemeClr>
                </a:solidFill>
                <a:latin typeface="Arial" panose="020B0604020202020204" pitchFamily="34" charset="0"/>
                <a:cs typeface="Arial" panose="020B0604020202020204" pitchFamily="34" charset="0"/>
              </a:rPr>
              <a:t> </a:t>
            </a:r>
            <a:r>
              <a:rPr lang="en-US" sz="2800" b="1" dirty="0" err="1" smtClean="0">
                <a:solidFill>
                  <a:schemeClr val="accent2">
                    <a:lumMod val="50000"/>
                  </a:schemeClr>
                </a:solidFill>
                <a:latin typeface="Arial" panose="020B0604020202020204" pitchFamily="34" charset="0"/>
                <a:cs typeface="Arial" panose="020B0604020202020204" pitchFamily="34" charset="0"/>
              </a:rPr>
              <a:t>nhân</a:t>
            </a:r>
            <a:r>
              <a:rPr lang="en-US" sz="2800" b="1" dirty="0" smtClean="0">
                <a:solidFill>
                  <a:schemeClr val="accent2">
                    <a:lumMod val="50000"/>
                  </a:schemeClr>
                </a:solidFill>
                <a:latin typeface="Arial" panose="020B0604020202020204" pitchFamily="34" charset="0"/>
                <a:cs typeface="Arial" panose="020B0604020202020204" pitchFamily="34" charset="0"/>
              </a:rPr>
              <a:t> </a:t>
            </a:r>
            <a:r>
              <a:rPr lang="en-US" sz="2800" b="1" dirty="0">
                <a:solidFill>
                  <a:schemeClr val="accent2">
                    <a:lumMod val="50000"/>
                  </a:schemeClr>
                </a:solidFill>
                <a:latin typeface="Arial" panose="020B0604020202020204" pitchFamily="34" charset="0"/>
                <a:cs typeface="Arial" panose="020B0604020202020204" pitchFamily="34" charset="0"/>
              </a:rPr>
              <a:t>5’, </a:t>
            </a:r>
            <a:r>
              <a:rPr lang="en-US" sz="2800" b="1" dirty="0" err="1">
                <a:solidFill>
                  <a:schemeClr val="accent2">
                    <a:lumMod val="50000"/>
                  </a:schemeClr>
                </a:solidFill>
                <a:latin typeface="Arial" panose="020B0604020202020204" pitchFamily="34" charset="0"/>
                <a:cs typeface="Arial" panose="020B0604020202020204" pitchFamily="34" charset="0"/>
              </a:rPr>
              <a:t>hoàn</a:t>
            </a:r>
            <a:r>
              <a:rPr lang="en-US" sz="2800" b="1" dirty="0">
                <a:solidFill>
                  <a:schemeClr val="accent2">
                    <a:lumMod val="50000"/>
                  </a:schemeClr>
                </a:solidFill>
                <a:latin typeface="Arial" panose="020B0604020202020204" pitchFamily="34" charset="0"/>
                <a:cs typeface="Arial" panose="020B0604020202020204" pitchFamily="34" charset="0"/>
              </a:rPr>
              <a:t> </a:t>
            </a:r>
            <a:r>
              <a:rPr lang="en-US" sz="2800" b="1" dirty="0" err="1">
                <a:solidFill>
                  <a:schemeClr val="accent2">
                    <a:lumMod val="50000"/>
                  </a:schemeClr>
                </a:solidFill>
                <a:latin typeface="Arial" panose="020B0604020202020204" pitchFamily="34" charset="0"/>
                <a:cs typeface="Arial" panose="020B0604020202020204" pitchFamily="34" charset="0"/>
              </a:rPr>
              <a:t>thành</a:t>
            </a:r>
            <a:r>
              <a:rPr lang="en-US" sz="2800" b="1" dirty="0">
                <a:solidFill>
                  <a:schemeClr val="accent2">
                    <a:lumMod val="50000"/>
                  </a:schemeClr>
                </a:solidFill>
                <a:latin typeface="Arial" panose="020B0604020202020204" pitchFamily="34" charset="0"/>
                <a:cs typeface="Arial" panose="020B0604020202020204" pitchFamily="34" charset="0"/>
              </a:rPr>
              <a:t> </a:t>
            </a:r>
            <a:r>
              <a:rPr lang="en-US" sz="2800" b="1" dirty="0" err="1">
                <a:solidFill>
                  <a:schemeClr val="accent2">
                    <a:lumMod val="50000"/>
                  </a:schemeClr>
                </a:solidFill>
                <a:latin typeface="Arial" panose="020B0604020202020204" pitchFamily="34" charset="0"/>
                <a:cs typeface="Arial" panose="020B0604020202020204" pitchFamily="34" charset="0"/>
              </a:rPr>
              <a:t>cột</a:t>
            </a:r>
            <a:r>
              <a:rPr lang="en-US" sz="2800" b="1" dirty="0">
                <a:solidFill>
                  <a:schemeClr val="accent2">
                    <a:lumMod val="50000"/>
                  </a:schemeClr>
                </a:solidFill>
                <a:latin typeface="Arial" panose="020B0604020202020204" pitchFamily="34" charset="0"/>
                <a:cs typeface="Arial" panose="020B0604020202020204" pitchFamily="34" charset="0"/>
              </a:rPr>
              <a:t> 1,2 - </a:t>
            </a:r>
            <a:r>
              <a:rPr lang="en-US" sz="2800" b="1" dirty="0" err="1">
                <a:solidFill>
                  <a:schemeClr val="accent2">
                    <a:lumMod val="50000"/>
                  </a:schemeClr>
                </a:solidFill>
                <a:latin typeface="Arial" panose="020B0604020202020204" pitchFamily="34" charset="0"/>
                <a:cs typeface="Arial" panose="020B0604020202020204" pitchFamily="34" charset="0"/>
              </a:rPr>
              <a:t>Phiếu</a:t>
            </a:r>
            <a:r>
              <a:rPr lang="en-US" sz="2800" b="1" dirty="0">
                <a:solidFill>
                  <a:schemeClr val="accent2">
                    <a:lumMod val="50000"/>
                  </a:schemeClr>
                </a:solidFill>
                <a:latin typeface="Arial" panose="020B0604020202020204" pitchFamily="34" charset="0"/>
                <a:cs typeface="Arial" panose="020B0604020202020204" pitchFamily="34" charset="0"/>
              </a:rPr>
              <a:t> </a:t>
            </a:r>
            <a:r>
              <a:rPr lang="en-US" sz="2800" b="1" dirty="0" err="1">
                <a:solidFill>
                  <a:schemeClr val="accent2">
                    <a:lumMod val="50000"/>
                  </a:schemeClr>
                </a:solidFill>
                <a:latin typeface="Arial" panose="020B0604020202020204" pitchFamily="34" charset="0"/>
                <a:cs typeface="Arial" panose="020B0604020202020204" pitchFamily="34" charset="0"/>
              </a:rPr>
              <a:t>học</a:t>
            </a:r>
            <a:r>
              <a:rPr lang="en-US" sz="2800" b="1" dirty="0">
                <a:solidFill>
                  <a:schemeClr val="accent2">
                    <a:lumMod val="50000"/>
                  </a:schemeClr>
                </a:solidFill>
                <a:latin typeface="Arial" panose="020B0604020202020204" pitchFamily="34" charset="0"/>
                <a:cs typeface="Arial" panose="020B0604020202020204" pitchFamily="34" charset="0"/>
              </a:rPr>
              <a:t> </a:t>
            </a:r>
            <a:r>
              <a:rPr lang="en-US" sz="2800" b="1" dirty="0" err="1">
                <a:solidFill>
                  <a:schemeClr val="accent2">
                    <a:lumMod val="50000"/>
                  </a:schemeClr>
                </a:solidFill>
                <a:latin typeface="Arial" panose="020B0604020202020204" pitchFamily="34" charset="0"/>
                <a:cs typeface="Arial" panose="020B0604020202020204" pitchFamily="34" charset="0"/>
              </a:rPr>
              <a:t>tập</a:t>
            </a:r>
            <a:r>
              <a:rPr lang="en-US" sz="2800" b="1" dirty="0">
                <a:solidFill>
                  <a:schemeClr val="accent2">
                    <a:lumMod val="50000"/>
                  </a:schemeClr>
                </a:solidFill>
                <a:latin typeface="Arial" panose="020B0604020202020204" pitchFamily="34" charset="0"/>
                <a:cs typeface="Arial" panose="020B0604020202020204" pitchFamily="34" charset="0"/>
              </a:rPr>
              <a:t> 1:</a:t>
            </a:r>
          </a:p>
          <a:p>
            <a:pPr indent="0"/>
            <a:endParaRPr lang="en-US" sz="2800" b="1" dirty="0">
              <a:solidFill>
                <a:schemeClr val="accent2">
                  <a:lumMod val="50000"/>
                </a:schemeClr>
              </a:solidFill>
              <a:latin typeface="Arial" panose="020B0604020202020204" pitchFamily="34" charset="0"/>
              <a:cs typeface="Arial" panose="020B0604020202020204" pitchFamily="34" charset="0"/>
            </a:endParaRPr>
          </a:p>
        </p:txBody>
      </p:sp>
      <p:sp>
        <p:nvSpPr>
          <p:cNvPr id="2" name="Text Box 1"/>
          <p:cNvSpPr txBox="1"/>
          <p:nvPr/>
        </p:nvSpPr>
        <p:spPr>
          <a:xfrm>
            <a:off x="3541395" y="273050"/>
            <a:ext cx="8589645" cy="5815965"/>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indent="0" algn="ctr"/>
            <a:r>
              <a:rPr lang="en-US" sz="2800" b="1" dirty="0">
                <a:latin typeface="Arial" panose="020B0604020202020204" pitchFamily="34" charset="0"/>
                <a:cs typeface="Arial" panose="020B0604020202020204" pitchFamily="34" charset="0"/>
                <a:sym typeface="+mn-ea"/>
              </a:rPr>
              <a:t>Phiếu học tập số 1:</a:t>
            </a:r>
          </a:p>
          <a:p>
            <a:pPr indent="0"/>
            <a:r>
              <a:rPr lang="en-US" sz="2800" b="1" dirty="0">
                <a:latin typeface="Arial" panose="020B0604020202020204" pitchFamily="34" charset="0"/>
                <a:cs typeface="Arial" panose="020B0604020202020204" pitchFamily="34" charset="0"/>
                <a:sym typeface="+mn-ea"/>
              </a:rPr>
              <a:t> </a:t>
            </a:r>
            <a:r>
              <a:rPr lang="en-US" sz="2400" dirty="0">
                <a:latin typeface="Arial" panose="020B0604020202020204" pitchFamily="34" charset="0"/>
                <a:cs typeface="Arial" panose="020B0604020202020204" pitchFamily="34" charset="0"/>
                <a:sym typeface="+mn-ea"/>
              </a:rPr>
              <a:t>Trong chương trình KHTN 6 và 7, em đã học những</a:t>
            </a:r>
          </a:p>
          <a:p>
            <a:pPr indent="0"/>
            <a:r>
              <a:rPr lang="en-US" sz="2400" dirty="0">
                <a:latin typeface="Arial" panose="020B0604020202020204" pitchFamily="34" charset="0"/>
                <a:cs typeface="Arial" panose="020B0604020202020204" pitchFamily="34" charset="0"/>
                <a:sym typeface="+mn-ea"/>
              </a:rPr>
              <a:t>nội dung nào liên quan về các dụng cụ đo và dụng cụ thí nghiệm, hãy trả lời vào bảng sau:</a:t>
            </a:r>
          </a:p>
          <a:p>
            <a:pPr indent="0"/>
            <a:endParaRPr lang="en-US" sz="2400" dirty="0">
              <a:latin typeface="Arial" panose="020B0604020202020204" pitchFamily="34" charset="0"/>
              <a:cs typeface="Arial" panose="020B0604020202020204" pitchFamily="34" charset="0"/>
              <a:sym typeface="+mn-ea"/>
            </a:endParaRPr>
          </a:p>
          <a:p>
            <a:pPr indent="0"/>
            <a:endParaRPr lang="en-US" sz="2800" dirty="0">
              <a:latin typeface="Arial" panose="020B0604020202020204" pitchFamily="34" charset="0"/>
              <a:cs typeface="Arial" panose="020B0604020202020204" pitchFamily="34" charset="0"/>
              <a:sym typeface="+mn-ea"/>
            </a:endParaRPr>
          </a:p>
          <a:p>
            <a:pPr indent="0"/>
            <a:endParaRPr lang="en-US" dirty="0"/>
          </a:p>
          <a:p>
            <a:pPr indent="0"/>
            <a:endParaRPr lang="en-US" dirty="0"/>
          </a:p>
          <a:p>
            <a:pPr indent="0"/>
            <a:endParaRPr lang="en-US" dirty="0"/>
          </a:p>
          <a:p>
            <a:pPr indent="0"/>
            <a:endParaRPr lang="en-US" dirty="0"/>
          </a:p>
          <a:p>
            <a:pPr indent="0"/>
            <a:endParaRPr lang="en-US" dirty="0"/>
          </a:p>
          <a:p>
            <a:pPr indent="0"/>
            <a:endParaRPr lang="en-US" dirty="0"/>
          </a:p>
          <a:p>
            <a:pPr indent="0"/>
            <a:endParaRPr lang="en-US" dirty="0"/>
          </a:p>
          <a:p>
            <a:pPr indent="0"/>
            <a:endParaRPr lang="en-US" dirty="0"/>
          </a:p>
          <a:p>
            <a:pPr indent="0"/>
            <a:endParaRPr lang="en-US" dirty="0"/>
          </a:p>
          <a:p>
            <a:pPr indent="0"/>
            <a:endParaRPr lang="en-US" dirty="0"/>
          </a:p>
          <a:p>
            <a:pPr indent="0"/>
            <a:endParaRPr lang="en-US" dirty="0"/>
          </a:p>
          <a:p>
            <a:pPr indent="0"/>
            <a:endParaRPr lang="en-US" dirty="0"/>
          </a:p>
        </p:txBody>
      </p:sp>
      <p:graphicFrame>
        <p:nvGraphicFramePr>
          <p:cNvPr id="4" name="Table 3"/>
          <p:cNvGraphicFramePr/>
          <p:nvPr/>
        </p:nvGraphicFramePr>
        <p:xfrm>
          <a:off x="3569335" y="1996440"/>
          <a:ext cx="8533130" cy="4166870"/>
        </p:xfrm>
        <a:graphic>
          <a:graphicData uri="http://schemas.openxmlformats.org/drawingml/2006/table">
            <a:tbl>
              <a:tblPr firstRow="1" bandRow="1">
                <a:tableStyleId>{5C22544A-7EE6-4342-B048-85BDC9FD1C3A}</a:tableStyleId>
              </a:tblPr>
              <a:tblGrid>
                <a:gridCol w="2844165">
                  <a:extLst>
                    <a:ext uri="{9D8B030D-6E8A-4147-A177-3AD203B41FA5}">
                      <a16:colId xmlns:a16="http://schemas.microsoft.com/office/drawing/2014/main" val="20000"/>
                    </a:ext>
                  </a:extLst>
                </a:gridCol>
                <a:gridCol w="2844800">
                  <a:extLst>
                    <a:ext uri="{9D8B030D-6E8A-4147-A177-3AD203B41FA5}">
                      <a16:colId xmlns:a16="http://schemas.microsoft.com/office/drawing/2014/main" val="20001"/>
                    </a:ext>
                  </a:extLst>
                </a:gridCol>
                <a:gridCol w="2844165">
                  <a:extLst>
                    <a:ext uri="{9D8B030D-6E8A-4147-A177-3AD203B41FA5}">
                      <a16:colId xmlns:a16="http://schemas.microsoft.com/office/drawing/2014/main" val="20002"/>
                    </a:ext>
                  </a:extLst>
                </a:gridCol>
              </a:tblGrid>
              <a:tr h="1654175">
                <a:tc>
                  <a:txBody>
                    <a:bodyPr/>
                    <a:lstStyle/>
                    <a:p>
                      <a:pPr algn="ctr">
                        <a:buNone/>
                      </a:pPr>
                      <a:r>
                        <a:rPr lang="en-US" sz="2800" b="1">
                          <a:solidFill>
                            <a:schemeClr val="bg1"/>
                          </a:solidFill>
                          <a:latin typeface="Arial" panose="020B0604020202020204" pitchFamily="34" charset="0"/>
                          <a:cs typeface="Arial" panose="020B0604020202020204" pitchFamily="34" charset="0"/>
                          <a:sym typeface="+mn-ea"/>
                        </a:rPr>
                        <a:t>1.Điều em đã biết (K)</a:t>
                      </a:r>
                      <a:endParaRPr lang="en-US" sz="2800" b="1">
                        <a:solidFill>
                          <a:schemeClr val="bg1"/>
                        </a:solidFill>
                        <a:latin typeface="Arial" panose="020B0604020202020204" pitchFamily="34" charset="0"/>
                        <a:ea typeface="Times New Roman" panose="02020603050405020304" pitchFamily="18" charset="0"/>
                        <a:cs typeface="Arial" panose="020B0604020202020204" pitchFamily="34" charset="0"/>
                      </a:endParaRPr>
                    </a:p>
                    <a:p>
                      <a:pPr algn="ctr">
                        <a:buNone/>
                      </a:pPr>
                      <a:endParaRPr lang="en-US" sz="2800" b="1">
                        <a:solidFill>
                          <a:schemeClr val="bg1"/>
                        </a:solidFill>
                        <a:latin typeface="Arial" panose="020B0604020202020204" pitchFamily="34" charset="0"/>
                        <a:ea typeface="Times New Roman" panose="02020603050405020304" pitchFamily="18" charset="0"/>
                        <a:cs typeface="Arial" panose="020B0604020202020204" pitchFamily="34" charset="0"/>
                      </a:endParaRPr>
                    </a:p>
                  </a:txBody>
                  <a:tcPr/>
                </a:tc>
                <a:tc>
                  <a:txBody>
                    <a:bodyPr/>
                    <a:lstStyle/>
                    <a:p>
                      <a:pPr algn="ctr">
                        <a:buNone/>
                      </a:pPr>
                      <a:r>
                        <a:rPr lang="en-US" sz="2800" b="1">
                          <a:solidFill>
                            <a:schemeClr val="bg1"/>
                          </a:solidFill>
                          <a:latin typeface="Arial" panose="020B0604020202020204" pitchFamily="34" charset="0"/>
                          <a:cs typeface="Arial" panose="020B0604020202020204" pitchFamily="34" charset="0"/>
                          <a:sym typeface="+mn-ea"/>
                        </a:rPr>
                        <a:t>2.Điều em muốn biết (W)</a:t>
                      </a:r>
                      <a:endParaRPr lang="en-US" sz="2800" b="1">
                        <a:solidFill>
                          <a:schemeClr val="bg1"/>
                        </a:solidFill>
                        <a:latin typeface="Arial" panose="020B0604020202020204" pitchFamily="34" charset="0"/>
                        <a:ea typeface="Times New Roman" panose="02020603050405020304" pitchFamily="18" charset="0"/>
                        <a:cs typeface="Arial" panose="020B0604020202020204" pitchFamily="34" charset="0"/>
                      </a:endParaRPr>
                    </a:p>
                  </a:txBody>
                  <a:tcPr/>
                </a:tc>
                <a:tc>
                  <a:txBody>
                    <a:bodyPr/>
                    <a:lstStyle/>
                    <a:p>
                      <a:pPr algn="ctr">
                        <a:buNone/>
                      </a:pPr>
                      <a:r>
                        <a:rPr lang="en-US" sz="2800" b="1">
                          <a:solidFill>
                            <a:schemeClr val="bg1"/>
                          </a:solidFill>
                          <a:latin typeface="Arial" panose="020B0604020202020204" pitchFamily="34" charset="0"/>
                          <a:cs typeface="Arial" panose="020B0604020202020204" pitchFamily="34" charset="0"/>
                          <a:sym typeface="+mn-ea"/>
                        </a:rPr>
                        <a:t>3.Điều em học được (L)</a:t>
                      </a:r>
                      <a:endParaRPr lang="en-US" sz="2800" b="1">
                        <a:solidFill>
                          <a:schemeClr val="bg1"/>
                        </a:solidFill>
                        <a:latin typeface="Arial" panose="020B0604020202020204" pitchFamily="34" charset="0"/>
                        <a:ea typeface="Times New Roman" panose="02020603050405020304" pitchFamily="18" charset="0"/>
                        <a:cs typeface="Arial" panose="020B0604020202020204" pitchFamily="34" charset="0"/>
                      </a:endParaRPr>
                    </a:p>
                    <a:p>
                      <a:pPr algn="ctr">
                        <a:buNone/>
                      </a:pPr>
                      <a:endParaRPr lang="en-US" sz="2800" b="1">
                        <a:solidFill>
                          <a:schemeClr val="bg1"/>
                        </a:solidFill>
                        <a:latin typeface="Arial" panose="020B0604020202020204" pitchFamily="34" charset="0"/>
                        <a:ea typeface="Times New Roman" panose="02020603050405020304" pitchFamily="18" charset="0"/>
                        <a:cs typeface="Arial" panose="020B0604020202020204" pitchFamily="34" charset="0"/>
                      </a:endParaRPr>
                    </a:p>
                  </a:txBody>
                  <a:tcPr/>
                </a:tc>
                <a:extLst>
                  <a:ext uri="{0D108BD9-81ED-4DB2-BD59-A6C34878D82A}">
                    <a16:rowId xmlns:a16="http://schemas.microsoft.com/office/drawing/2014/main" val="10000"/>
                  </a:ext>
                </a:extLst>
              </a:tr>
              <a:tr h="2512695">
                <a:tc>
                  <a:txBody>
                    <a:bodyPr/>
                    <a:lstStyle/>
                    <a:p>
                      <a:pPr>
                        <a:buNone/>
                      </a:pPr>
                      <a:endParaRPr lang="en-US"/>
                    </a:p>
                  </a:txBody>
                  <a:tcPr/>
                </a:tc>
                <a:tc>
                  <a:txBody>
                    <a:bodyPr/>
                    <a:lstStyle/>
                    <a:p>
                      <a:pPr>
                        <a:buNone/>
                      </a:pPr>
                      <a:endParaRPr lang="en-US"/>
                    </a:p>
                  </a:txBody>
                  <a:tcPr/>
                </a:tc>
                <a:tc>
                  <a:txBody>
                    <a:bodyPr/>
                    <a:lstStyle/>
                    <a:p>
                      <a:pPr>
                        <a:buNone/>
                      </a:pPr>
                      <a:endParaRPr lang="en-US"/>
                    </a:p>
                  </a:txBody>
                  <a:tcPr/>
                </a:tc>
                <a:extLst>
                  <a:ext uri="{0D108BD9-81ED-4DB2-BD59-A6C34878D82A}">
                    <a16:rowId xmlns:a16="http://schemas.microsoft.com/office/drawing/2014/main" val="10001"/>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2530"/>
                                        </p:tgtEl>
                                        <p:attrNameLst>
                                          <p:attrName>style.visibility</p:attrName>
                                        </p:attrNameLst>
                                      </p:cBhvr>
                                      <p:to>
                                        <p:strVal val="visible"/>
                                      </p:to>
                                    </p:set>
                                    <p:animEffect transition="in" filter="dissolve">
                                      <p:cBhvr>
                                        <p:cTn id="7" dur="500"/>
                                        <p:tgtEl>
                                          <p:spTgt spid="2253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ppt_x"/>
                                          </p:val>
                                        </p:tav>
                                        <p:tav tm="100000">
                                          <p:val>
                                            <p:strVal val="#ppt_x"/>
                                          </p:val>
                                        </p:tav>
                                      </p:tavLst>
                                    </p:anim>
                                    <p:anim calcmode="lin" valueType="num">
                                      <p:cBhvr additive="base">
                                        <p:cTn id="13"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dissolve">
                                      <p:cBhvr>
                                        <p:cTn id="18" dur="500"/>
                                        <p:tgtEl>
                                          <p:spTgt spid="2"/>
                                        </p:tgtEl>
                                      </p:cBhvr>
                                    </p:animEffect>
                                  </p:childTnLst>
                                </p:cTn>
                              </p:par>
                            </p:childTnLst>
                          </p:cTn>
                        </p:par>
                      </p:childTnLst>
                    </p:cTn>
                  </p:par>
                  <p:par>
                    <p:cTn id="19" fill="hold">
                      <p:stCondLst>
                        <p:cond delay="indefinite"/>
                      </p:stCondLst>
                      <p:childTnLst>
                        <p:par>
                          <p:cTn id="20" fill="hold">
                            <p:stCondLst>
                              <p:cond delay="0"/>
                            </p:stCondLst>
                            <p:childTnLst>
                              <p:par>
                                <p:cTn id="21" presetID="4" presetClass="entr" presetSubtype="16"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box(in)">
                                      <p:cBhvr>
                                        <p:cTn id="23"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P spid="2" grpId="0" animBg="1"/>
      <p:bldP spid="2" grpId="1"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grpSp>
        <p:nvGrpSpPr>
          <p:cNvPr id="14" name="组合 13"/>
          <p:cNvGrpSpPr/>
          <p:nvPr/>
        </p:nvGrpSpPr>
        <p:grpSpPr>
          <a:xfrm>
            <a:off x="2572385" y="204470"/>
            <a:ext cx="9457055" cy="1556385"/>
            <a:chOff x="4838820" y="2375552"/>
            <a:chExt cx="5544616" cy="1200507"/>
          </a:xfrm>
        </p:grpSpPr>
        <p:sp>
          <p:nvSpPr>
            <p:cNvPr id="10" name="矩形 3"/>
            <p:cNvSpPr/>
            <p:nvPr/>
          </p:nvSpPr>
          <p:spPr>
            <a:xfrm>
              <a:off x="4838820" y="2375552"/>
              <a:ext cx="5544616" cy="1200507"/>
            </a:xfrm>
            <a:custGeom>
              <a:avLst/>
              <a:gdLst/>
              <a:ahLst/>
              <a:cxnLst/>
              <a:rect l="l" t="t" r="r" b="b"/>
              <a:pathLst>
                <a:path w="6025861" h="1158747">
                  <a:moveTo>
                    <a:pt x="575194" y="0"/>
                  </a:moveTo>
                  <a:lnTo>
                    <a:pt x="1992514" y="0"/>
                  </a:lnTo>
                  <a:lnTo>
                    <a:pt x="4154179" y="0"/>
                  </a:lnTo>
                  <a:lnTo>
                    <a:pt x="5571499" y="0"/>
                  </a:lnTo>
                  <a:lnTo>
                    <a:pt x="5571499" y="474"/>
                  </a:lnTo>
                  <a:lnTo>
                    <a:pt x="5639364" y="474"/>
                  </a:lnTo>
                  <a:cubicBezTo>
                    <a:pt x="5661410" y="0"/>
                    <a:pt x="5683924" y="5211"/>
                    <a:pt x="5704562" y="17528"/>
                  </a:cubicBezTo>
                  <a:cubicBezTo>
                    <a:pt x="5723793" y="28424"/>
                    <a:pt x="5739272" y="44057"/>
                    <a:pt x="5749591" y="62533"/>
                  </a:cubicBezTo>
                  <a:lnTo>
                    <a:pt x="6008038" y="514473"/>
                  </a:lnTo>
                  <a:cubicBezTo>
                    <a:pt x="6019294" y="533422"/>
                    <a:pt x="6025861" y="555687"/>
                    <a:pt x="6025861" y="579374"/>
                  </a:cubicBezTo>
                  <a:cubicBezTo>
                    <a:pt x="6025861" y="603534"/>
                    <a:pt x="6019294" y="625799"/>
                    <a:pt x="6007568" y="644749"/>
                  </a:cubicBezTo>
                  <a:lnTo>
                    <a:pt x="5749591" y="1096688"/>
                  </a:lnTo>
                  <a:cubicBezTo>
                    <a:pt x="5738803" y="1114690"/>
                    <a:pt x="5723793" y="1130324"/>
                    <a:pt x="5704562" y="1141693"/>
                  </a:cubicBezTo>
                  <a:cubicBezTo>
                    <a:pt x="5684393" y="1153536"/>
                    <a:pt x="5662348" y="1158747"/>
                    <a:pt x="5640302" y="1158273"/>
                  </a:cubicBezTo>
                  <a:lnTo>
                    <a:pt x="5571499" y="1158273"/>
                  </a:lnTo>
                  <a:lnTo>
                    <a:pt x="5571499" y="1158747"/>
                  </a:lnTo>
                  <a:lnTo>
                    <a:pt x="4154179" y="1158747"/>
                  </a:lnTo>
                  <a:lnTo>
                    <a:pt x="1992514" y="1158747"/>
                  </a:lnTo>
                  <a:lnTo>
                    <a:pt x="575194" y="1158747"/>
                  </a:lnTo>
                  <a:lnTo>
                    <a:pt x="575194" y="1158273"/>
                  </a:lnTo>
                  <a:lnTo>
                    <a:pt x="382745" y="1158273"/>
                  </a:lnTo>
                  <a:cubicBezTo>
                    <a:pt x="362107" y="1158273"/>
                    <a:pt x="340530" y="1153062"/>
                    <a:pt x="321299" y="1141693"/>
                  </a:cubicBezTo>
                  <a:cubicBezTo>
                    <a:pt x="302069" y="1130324"/>
                    <a:pt x="286590" y="1114690"/>
                    <a:pt x="276270" y="1096215"/>
                  </a:cubicBezTo>
                  <a:lnTo>
                    <a:pt x="16886" y="642380"/>
                  </a:lnTo>
                  <a:cubicBezTo>
                    <a:pt x="6098" y="623904"/>
                    <a:pt x="0" y="602587"/>
                    <a:pt x="0" y="579374"/>
                  </a:cubicBezTo>
                  <a:cubicBezTo>
                    <a:pt x="0" y="556161"/>
                    <a:pt x="6098" y="534843"/>
                    <a:pt x="16886" y="515894"/>
                  </a:cubicBezTo>
                  <a:lnTo>
                    <a:pt x="275332" y="63954"/>
                  </a:lnTo>
                  <a:cubicBezTo>
                    <a:pt x="286120" y="45478"/>
                    <a:pt x="301599" y="28898"/>
                    <a:pt x="321299" y="17528"/>
                  </a:cubicBezTo>
                  <a:cubicBezTo>
                    <a:pt x="339592" y="6633"/>
                    <a:pt x="359762" y="948"/>
                    <a:pt x="379930" y="474"/>
                  </a:cubicBezTo>
                  <a:lnTo>
                    <a:pt x="575194" y="474"/>
                  </a:lnTo>
                  <a:close/>
                </a:path>
              </a:pathLst>
            </a:custGeom>
            <a:solidFill>
              <a:srgbClr val="2DB2A4"/>
            </a:solidFill>
            <a:ln w="9525">
              <a:noFill/>
            </a:ln>
            <a:effectLst>
              <a:outerShdw blurRad="4318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3"/>
            <p:cNvSpPr/>
            <p:nvPr/>
          </p:nvSpPr>
          <p:spPr>
            <a:xfrm>
              <a:off x="4945460" y="2471749"/>
              <a:ext cx="5328592" cy="1008112"/>
            </a:xfrm>
            <a:custGeom>
              <a:avLst/>
              <a:gdLst/>
              <a:ahLst/>
              <a:cxnLst/>
              <a:rect l="l" t="t" r="r" b="b"/>
              <a:pathLst>
                <a:path w="6025861" h="1158747">
                  <a:moveTo>
                    <a:pt x="575194" y="0"/>
                  </a:moveTo>
                  <a:lnTo>
                    <a:pt x="1992514" y="0"/>
                  </a:lnTo>
                  <a:lnTo>
                    <a:pt x="4154179" y="0"/>
                  </a:lnTo>
                  <a:lnTo>
                    <a:pt x="5571499" y="0"/>
                  </a:lnTo>
                  <a:lnTo>
                    <a:pt x="5571499" y="474"/>
                  </a:lnTo>
                  <a:lnTo>
                    <a:pt x="5639364" y="474"/>
                  </a:lnTo>
                  <a:cubicBezTo>
                    <a:pt x="5661410" y="0"/>
                    <a:pt x="5683924" y="5211"/>
                    <a:pt x="5704562" y="17528"/>
                  </a:cubicBezTo>
                  <a:cubicBezTo>
                    <a:pt x="5723793" y="28424"/>
                    <a:pt x="5739272" y="44057"/>
                    <a:pt x="5749591" y="62533"/>
                  </a:cubicBezTo>
                  <a:lnTo>
                    <a:pt x="6008038" y="514473"/>
                  </a:lnTo>
                  <a:cubicBezTo>
                    <a:pt x="6019294" y="533422"/>
                    <a:pt x="6025861" y="555687"/>
                    <a:pt x="6025861" y="579374"/>
                  </a:cubicBezTo>
                  <a:cubicBezTo>
                    <a:pt x="6025861" y="603534"/>
                    <a:pt x="6019294" y="625799"/>
                    <a:pt x="6007568" y="644749"/>
                  </a:cubicBezTo>
                  <a:lnTo>
                    <a:pt x="5749591" y="1096688"/>
                  </a:lnTo>
                  <a:cubicBezTo>
                    <a:pt x="5738803" y="1114690"/>
                    <a:pt x="5723793" y="1130324"/>
                    <a:pt x="5704562" y="1141693"/>
                  </a:cubicBezTo>
                  <a:cubicBezTo>
                    <a:pt x="5684393" y="1153536"/>
                    <a:pt x="5662348" y="1158747"/>
                    <a:pt x="5640302" y="1158273"/>
                  </a:cubicBezTo>
                  <a:lnTo>
                    <a:pt x="5571499" y="1158273"/>
                  </a:lnTo>
                  <a:lnTo>
                    <a:pt x="5571499" y="1158747"/>
                  </a:lnTo>
                  <a:lnTo>
                    <a:pt x="4154179" y="1158747"/>
                  </a:lnTo>
                  <a:lnTo>
                    <a:pt x="1992514" y="1158747"/>
                  </a:lnTo>
                  <a:lnTo>
                    <a:pt x="575194" y="1158747"/>
                  </a:lnTo>
                  <a:lnTo>
                    <a:pt x="575194" y="1158273"/>
                  </a:lnTo>
                  <a:lnTo>
                    <a:pt x="382745" y="1158273"/>
                  </a:lnTo>
                  <a:cubicBezTo>
                    <a:pt x="362107" y="1158273"/>
                    <a:pt x="340530" y="1153062"/>
                    <a:pt x="321299" y="1141693"/>
                  </a:cubicBezTo>
                  <a:cubicBezTo>
                    <a:pt x="302069" y="1130324"/>
                    <a:pt x="286590" y="1114690"/>
                    <a:pt x="276270" y="1096215"/>
                  </a:cubicBezTo>
                  <a:lnTo>
                    <a:pt x="16886" y="642380"/>
                  </a:lnTo>
                  <a:cubicBezTo>
                    <a:pt x="6098" y="623904"/>
                    <a:pt x="0" y="602587"/>
                    <a:pt x="0" y="579374"/>
                  </a:cubicBezTo>
                  <a:cubicBezTo>
                    <a:pt x="0" y="556161"/>
                    <a:pt x="6098" y="534843"/>
                    <a:pt x="16886" y="515894"/>
                  </a:cubicBezTo>
                  <a:lnTo>
                    <a:pt x="275332" y="63954"/>
                  </a:lnTo>
                  <a:cubicBezTo>
                    <a:pt x="286120" y="45478"/>
                    <a:pt x="301599" y="28898"/>
                    <a:pt x="321299" y="17528"/>
                  </a:cubicBezTo>
                  <a:cubicBezTo>
                    <a:pt x="339592" y="6633"/>
                    <a:pt x="359762" y="948"/>
                    <a:pt x="379930" y="474"/>
                  </a:cubicBezTo>
                  <a:lnTo>
                    <a:pt x="575194" y="474"/>
                  </a:lnTo>
                  <a:close/>
                </a:path>
              </a:pathLst>
            </a:custGeom>
            <a:blipFill>
              <a:blip r:embed="rId3"/>
              <a:stretch>
                <a:fillRect/>
              </a:stretch>
            </a:blipFill>
            <a:ln w="952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 name="组合 1"/>
          <p:cNvGrpSpPr/>
          <p:nvPr/>
        </p:nvGrpSpPr>
        <p:grpSpPr>
          <a:xfrm>
            <a:off x="9525" y="98425"/>
            <a:ext cx="2583180" cy="1767205"/>
            <a:chOff x="2713211" y="1988840"/>
            <a:chExt cx="1610824" cy="1452335"/>
          </a:xfrm>
        </p:grpSpPr>
        <p:sp>
          <p:nvSpPr>
            <p:cNvPr id="3" name="Freeform 5"/>
            <p:cNvSpPr/>
            <p:nvPr/>
          </p:nvSpPr>
          <p:spPr bwMode="auto">
            <a:xfrm>
              <a:off x="2713211" y="1988840"/>
              <a:ext cx="1610824" cy="1452335"/>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rgbClr val="2DB2A4"/>
            </a:solidFill>
            <a:ln w="9525" cap="flat">
              <a:noFill/>
              <a:prstDash val="solid"/>
              <a:miter lim="800000"/>
            </a:ln>
            <a:effectLst>
              <a:outerShdw blurRad="431800" dist="88900" dir="2700000" algn="tl" rotWithShape="0">
                <a:prstClr val="black">
                  <a:alpha val="40000"/>
                </a:prstClr>
              </a:outerShdw>
            </a:effectLst>
          </p:spPr>
          <p:txBody>
            <a:bodyPr vert="horz" wrap="square" lIns="91425" tIns="45712" rIns="91425" bIns="45712" numCol="1" anchor="t" anchorCtr="0" compatLnSpc="1"/>
            <a:lstStyle/>
            <a:p>
              <a:endParaRPr lang="zh-CN" altLang="en-US"/>
            </a:p>
          </p:txBody>
        </p:sp>
        <p:sp>
          <p:nvSpPr>
            <p:cNvPr id="4" name="Freeform 5"/>
            <p:cNvSpPr/>
            <p:nvPr/>
          </p:nvSpPr>
          <p:spPr bwMode="auto">
            <a:xfrm>
              <a:off x="2838735" y="2087471"/>
              <a:ext cx="1359776" cy="1189840"/>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blipFill>
              <a:blip r:embed="rId3"/>
              <a:stretch>
                <a:fillRect l="-167158" t="-31921" r="-198372" b="-151558"/>
              </a:stretch>
            </a:blipFill>
            <a:ln w="9525" cap="flat">
              <a:noFill/>
              <a:prstDash val="solid"/>
              <a:miter lim="800000"/>
            </a:ln>
            <a:effectLst>
              <a:outerShdw blurRad="50800" dist="38100" dir="2700000" algn="tl" rotWithShape="0">
                <a:prstClr val="black">
                  <a:alpha val="40000"/>
                </a:prstClr>
              </a:outerShdw>
            </a:effectLst>
          </p:spPr>
          <p:txBody>
            <a:bodyPr vert="horz" wrap="square" lIns="91425" tIns="45712" rIns="91425" bIns="45712" numCol="1" anchor="ctr" anchorCtr="0" compatLnSpc="1"/>
            <a:lstStyle/>
            <a:p>
              <a:r>
                <a:rPr lang="en-US" altLang="zh-CN"/>
                <a:t>   </a:t>
              </a:r>
            </a:p>
            <a:p>
              <a:pPr algn="ctr"/>
              <a:r>
                <a:rPr lang="en-US" altLang="zh-CN">
                  <a:latin typeface="Arial" panose="020B0604020202020204" pitchFamily="34" charset="0"/>
                  <a:cs typeface="Arial" panose="020B0604020202020204" pitchFamily="34" charset="0"/>
                </a:rPr>
                <a:t> </a:t>
              </a:r>
              <a:r>
                <a:rPr lang="en-US" altLang="zh-CN" sz="2800" b="1">
                  <a:latin typeface="Arial" panose="020B0604020202020204" pitchFamily="34" charset="0"/>
                  <a:cs typeface="Arial" panose="020B0604020202020204" pitchFamily="34" charset="0"/>
                </a:rPr>
                <a:t> Nhiệm vụ 1</a:t>
              </a:r>
              <a:r>
                <a:rPr lang="en-US" altLang="zh-CN" sz="2800" b="1"/>
                <a:t> </a:t>
              </a:r>
              <a:r>
                <a:rPr lang="en-US" altLang="zh-CN"/>
                <a:t> </a:t>
              </a:r>
            </a:p>
          </p:txBody>
        </p:sp>
      </p:grpSp>
      <p:sp>
        <p:nvSpPr>
          <p:cNvPr id="15" name="文本框 52"/>
          <p:cNvSpPr txBox="1"/>
          <p:nvPr/>
        </p:nvSpPr>
        <p:spPr>
          <a:xfrm>
            <a:off x="2894965" y="681355"/>
            <a:ext cx="8811895" cy="521970"/>
          </a:xfrm>
          <a:prstGeom prst="rect">
            <a:avLst/>
          </a:prstGeom>
          <a:noFill/>
        </p:spPr>
        <p:txBody>
          <a:bodyPr wrap="square" rtlCol="0">
            <a:spAutoFit/>
          </a:bodyPr>
          <a:lstStyle/>
          <a:p>
            <a:pPr algn="ctr"/>
            <a:r>
              <a:rPr lang="en-US" altLang="zh-CN" sz="2800" b="1" dirty="0">
                <a:solidFill>
                  <a:srgbClr val="F77A08"/>
                </a:solidFill>
                <a:latin typeface="Arial" panose="020B0604020202020204" pitchFamily="34" charset="0"/>
                <a:ea typeface="Microsoft YaHei" panose="020B0503020204020204" charset="-122"/>
                <a:cs typeface="Arial" panose="020B0604020202020204" pitchFamily="34" charset="0"/>
              </a:rPr>
              <a:t>Truy cập phần mềm Quizziz  làm phần trắc nghiệm.</a:t>
            </a:r>
          </a:p>
        </p:txBody>
      </p:sp>
      <p:grpSp>
        <p:nvGrpSpPr>
          <p:cNvPr id="6" name="组合 13"/>
          <p:cNvGrpSpPr/>
          <p:nvPr/>
        </p:nvGrpSpPr>
        <p:grpSpPr>
          <a:xfrm>
            <a:off x="2592705" y="2126615"/>
            <a:ext cx="9457055" cy="1556385"/>
            <a:chOff x="4838820" y="2375552"/>
            <a:chExt cx="5544616" cy="1200507"/>
          </a:xfrm>
        </p:grpSpPr>
        <p:sp>
          <p:nvSpPr>
            <p:cNvPr id="7" name="矩形 3"/>
            <p:cNvSpPr/>
            <p:nvPr/>
          </p:nvSpPr>
          <p:spPr>
            <a:xfrm>
              <a:off x="4838820" y="2375552"/>
              <a:ext cx="5544616" cy="1200507"/>
            </a:xfrm>
            <a:custGeom>
              <a:avLst/>
              <a:gdLst/>
              <a:ahLst/>
              <a:cxnLst/>
              <a:rect l="l" t="t" r="r" b="b"/>
              <a:pathLst>
                <a:path w="6025861" h="1158747">
                  <a:moveTo>
                    <a:pt x="575194" y="0"/>
                  </a:moveTo>
                  <a:lnTo>
                    <a:pt x="1992514" y="0"/>
                  </a:lnTo>
                  <a:lnTo>
                    <a:pt x="4154179" y="0"/>
                  </a:lnTo>
                  <a:lnTo>
                    <a:pt x="5571499" y="0"/>
                  </a:lnTo>
                  <a:lnTo>
                    <a:pt x="5571499" y="474"/>
                  </a:lnTo>
                  <a:lnTo>
                    <a:pt x="5639364" y="474"/>
                  </a:lnTo>
                  <a:cubicBezTo>
                    <a:pt x="5661410" y="0"/>
                    <a:pt x="5683924" y="5211"/>
                    <a:pt x="5704562" y="17528"/>
                  </a:cubicBezTo>
                  <a:cubicBezTo>
                    <a:pt x="5723793" y="28424"/>
                    <a:pt x="5739272" y="44057"/>
                    <a:pt x="5749591" y="62533"/>
                  </a:cubicBezTo>
                  <a:lnTo>
                    <a:pt x="6008038" y="514473"/>
                  </a:lnTo>
                  <a:cubicBezTo>
                    <a:pt x="6019294" y="533422"/>
                    <a:pt x="6025861" y="555687"/>
                    <a:pt x="6025861" y="579374"/>
                  </a:cubicBezTo>
                  <a:cubicBezTo>
                    <a:pt x="6025861" y="603534"/>
                    <a:pt x="6019294" y="625799"/>
                    <a:pt x="6007568" y="644749"/>
                  </a:cubicBezTo>
                  <a:lnTo>
                    <a:pt x="5749591" y="1096688"/>
                  </a:lnTo>
                  <a:cubicBezTo>
                    <a:pt x="5738803" y="1114690"/>
                    <a:pt x="5723793" y="1130324"/>
                    <a:pt x="5704562" y="1141693"/>
                  </a:cubicBezTo>
                  <a:cubicBezTo>
                    <a:pt x="5684393" y="1153536"/>
                    <a:pt x="5662348" y="1158747"/>
                    <a:pt x="5640302" y="1158273"/>
                  </a:cubicBezTo>
                  <a:lnTo>
                    <a:pt x="5571499" y="1158273"/>
                  </a:lnTo>
                  <a:lnTo>
                    <a:pt x="5571499" y="1158747"/>
                  </a:lnTo>
                  <a:lnTo>
                    <a:pt x="4154179" y="1158747"/>
                  </a:lnTo>
                  <a:lnTo>
                    <a:pt x="1992514" y="1158747"/>
                  </a:lnTo>
                  <a:lnTo>
                    <a:pt x="575194" y="1158747"/>
                  </a:lnTo>
                  <a:lnTo>
                    <a:pt x="575194" y="1158273"/>
                  </a:lnTo>
                  <a:lnTo>
                    <a:pt x="382745" y="1158273"/>
                  </a:lnTo>
                  <a:cubicBezTo>
                    <a:pt x="362107" y="1158273"/>
                    <a:pt x="340530" y="1153062"/>
                    <a:pt x="321299" y="1141693"/>
                  </a:cubicBezTo>
                  <a:cubicBezTo>
                    <a:pt x="302069" y="1130324"/>
                    <a:pt x="286590" y="1114690"/>
                    <a:pt x="276270" y="1096215"/>
                  </a:cubicBezTo>
                  <a:lnTo>
                    <a:pt x="16886" y="642380"/>
                  </a:lnTo>
                  <a:cubicBezTo>
                    <a:pt x="6098" y="623904"/>
                    <a:pt x="0" y="602587"/>
                    <a:pt x="0" y="579374"/>
                  </a:cubicBezTo>
                  <a:cubicBezTo>
                    <a:pt x="0" y="556161"/>
                    <a:pt x="6098" y="534843"/>
                    <a:pt x="16886" y="515894"/>
                  </a:cubicBezTo>
                  <a:lnTo>
                    <a:pt x="275332" y="63954"/>
                  </a:lnTo>
                  <a:cubicBezTo>
                    <a:pt x="286120" y="45478"/>
                    <a:pt x="301599" y="28898"/>
                    <a:pt x="321299" y="17528"/>
                  </a:cubicBezTo>
                  <a:cubicBezTo>
                    <a:pt x="339592" y="6633"/>
                    <a:pt x="359762" y="948"/>
                    <a:pt x="379930" y="474"/>
                  </a:cubicBezTo>
                  <a:lnTo>
                    <a:pt x="575194" y="474"/>
                  </a:lnTo>
                  <a:close/>
                </a:path>
              </a:pathLst>
            </a:custGeom>
            <a:solidFill>
              <a:schemeClr val="accent3"/>
            </a:solidFill>
            <a:ln w="9525">
              <a:noFill/>
            </a:ln>
            <a:effectLst>
              <a:outerShdw blurRad="4318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3"/>
            <p:cNvSpPr/>
            <p:nvPr/>
          </p:nvSpPr>
          <p:spPr>
            <a:xfrm>
              <a:off x="4945460" y="2471749"/>
              <a:ext cx="5328592" cy="1008112"/>
            </a:xfrm>
            <a:custGeom>
              <a:avLst/>
              <a:gdLst/>
              <a:ahLst/>
              <a:cxnLst/>
              <a:rect l="l" t="t" r="r" b="b"/>
              <a:pathLst>
                <a:path w="6025861" h="1158747">
                  <a:moveTo>
                    <a:pt x="575194" y="0"/>
                  </a:moveTo>
                  <a:lnTo>
                    <a:pt x="1992514" y="0"/>
                  </a:lnTo>
                  <a:lnTo>
                    <a:pt x="4154179" y="0"/>
                  </a:lnTo>
                  <a:lnTo>
                    <a:pt x="5571499" y="0"/>
                  </a:lnTo>
                  <a:lnTo>
                    <a:pt x="5571499" y="474"/>
                  </a:lnTo>
                  <a:lnTo>
                    <a:pt x="5639364" y="474"/>
                  </a:lnTo>
                  <a:cubicBezTo>
                    <a:pt x="5661410" y="0"/>
                    <a:pt x="5683924" y="5211"/>
                    <a:pt x="5704562" y="17528"/>
                  </a:cubicBezTo>
                  <a:cubicBezTo>
                    <a:pt x="5723793" y="28424"/>
                    <a:pt x="5739272" y="44057"/>
                    <a:pt x="5749591" y="62533"/>
                  </a:cubicBezTo>
                  <a:lnTo>
                    <a:pt x="6008038" y="514473"/>
                  </a:lnTo>
                  <a:cubicBezTo>
                    <a:pt x="6019294" y="533422"/>
                    <a:pt x="6025861" y="555687"/>
                    <a:pt x="6025861" y="579374"/>
                  </a:cubicBezTo>
                  <a:cubicBezTo>
                    <a:pt x="6025861" y="603534"/>
                    <a:pt x="6019294" y="625799"/>
                    <a:pt x="6007568" y="644749"/>
                  </a:cubicBezTo>
                  <a:lnTo>
                    <a:pt x="5749591" y="1096688"/>
                  </a:lnTo>
                  <a:cubicBezTo>
                    <a:pt x="5738803" y="1114690"/>
                    <a:pt x="5723793" y="1130324"/>
                    <a:pt x="5704562" y="1141693"/>
                  </a:cubicBezTo>
                  <a:cubicBezTo>
                    <a:pt x="5684393" y="1153536"/>
                    <a:pt x="5662348" y="1158747"/>
                    <a:pt x="5640302" y="1158273"/>
                  </a:cubicBezTo>
                  <a:lnTo>
                    <a:pt x="5571499" y="1158273"/>
                  </a:lnTo>
                  <a:lnTo>
                    <a:pt x="5571499" y="1158747"/>
                  </a:lnTo>
                  <a:lnTo>
                    <a:pt x="4154179" y="1158747"/>
                  </a:lnTo>
                  <a:lnTo>
                    <a:pt x="1992514" y="1158747"/>
                  </a:lnTo>
                  <a:lnTo>
                    <a:pt x="575194" y="1158747"/>
                  </a:lnTo>
                  <a:lnTo>
                    <a:pt x="575194" y="1158273"/>
                  </a:lnTo>
                  <a:lnTo>
                    <a:pt x="382745" y="1158273"/>
                  </a:lnTo>
                  <a:cubicBezTo>
                    <a:pt x="362107" y="1158273"/>
                    <a:pt x="340530" y="1153062"/>
                    <a:pt x="321299" y="1141693"/>
                  </a:cubicBezTo>
                  <a:cubicBezTo>
                    <a:pt x="302069" y="1130324"/>
                    <a:pt x="286590" y="1114690"/>
                    <a:pt x="276270" y="1096215"/>
                  </a:cubicBezTo>
                  <a:lnTo>
                    <a:pt x="16886" y="642380"/>
                  </a:lnTo>
                  <a:cubicBezTo>
                    <a:pt x="6098" y="623904"/>
                    <a:pt x="0" y="602587"/>
                    <a:pt x="0" y="579374"/>
                  </a:cubicBezTo>
                  <a:cubicBezTo>
                    <a:pt x="0" y="556161"/>
                    <a:pt x="6098" y="534843"/>
                    <a:pt x="16886" y="515894"/>
                  </a:cubicBezTo>
                  <a:lnTo>
                    <a:pt x="275332" y="63954"/>
                  </a:lnTo>
                  <a:cubicBezTo>
                    <a:pt x="286120" y="45478"/>
                    <a:pt x="301599" y="28898"/>
                    <a:pt x="321299" y="17528"/>
                  </a:cubicBezTo>
                  <a:cubicBezTo>
                    <a:pt x="339592" y="6633"/>
                    <a:pt x="359762" y="948"/>
                    <a:pt x="379930" y="474"/>
                  </a:cubicBezTo>
                  <a:lnTo>
                    <a:pt x="575194" y="474"/>
                  </a:lnTo>
                  <a:close/>
                </a:path>
              </a:pathLst>
            </a:custGeom>
            <a:blipFill>
              <a:blip r:embed="rId3"/>
              <a:stretch>
                <a:fillRect/>
              </a:stretch>
            </a:blipFill>
            <a:ln w="952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a:solidFill>
                    <a:schemeClr val="accent5">
                      <a:lumMod val="75000"/>
                    </a:schemeClr>
                  </a:solidFill>
                  <a:latin typeface="Arial" panose="020B0604020202020204" pitchFamily="34" charset="0"/>
                  <a:cs typeface="Arial" panose="020B0604020202020204" pitchFamily="34" charset="0"/>
                </a:rPr>
                <a:t> </a:t>
              </a:r>
              <a:r>
                <a:rPr lang="en-US" altLang="zh-CN" sz="2800" b="1">
                  <a:solidFill>
                    <a:schemeClr val="accent5">
                      <a:lumMod val="75000"/>
                    </a:schemeClr>
                  </a:solidFill>
                  <a:latin typeface="Arial" panose="020B0604020202020204" pitchFamily="34" charset="0"/>
                  <a:cs typeface="Arial" panose="020B0604020202020204" pitchFamily="34" charset="0"/>
                </a:rPr>
                <a:t>Làm </a:t>
              </a:r>
              <a:r>
                <a:rPr lang="zh-CN" altLang="en-US" sz="2800" b="1">
                  <a:solidFill>
                    <a:schemeClr val="accent5">
                      <a:lumMod val="75000"/>
                    </a:schemeClr>
                  </a:solidFill>
                  <a:latin typeface="Arial" panose="020B0604020202020204" pitchFamily="34" charset="0"/>
                  <a:cs typeface="Arial" panose="020B0604020202020204" pitchFamily="34" charset="0"/>
                </a:rPr>
                <a:t>bài tập phiếu học tập 3</a:t>
              </a:r>
            </a:p>
          </p:txBody>
        </p:sp>
      </p:grpSp>
      <p:grpSp>
        <p:nvGrpSpPr>
          <p:cNvPr id="9" name="组合 1"/>
          <p:cNvGrpSpPr/>
          <p:nvPr/>
        </p:nvGrpSpPr>
        <p:grpSpPr>
          <a:xfrm>
            <a:off x="-10795" y="2021205"/>
            <a:ext cx="2583180" cy="1767205"/>
            <a:chOff x="2713211" y="1988840"/>
            <a:chExt cx="1610824" cy="1452335"/>
          </a:xfrm>
          <a:solidFill>
            <a:schemeClr val="accent3"/>
          </a:solidFill>
        </p:grpSpPr>
        <p:sp>
          <p:nvSpPr>
            <p:cNvPr id="11" name="Freeform 5"/>
            <p:cNvSpPr/>
            <p:nvPr/>
          </p:nvSpPr>
          <p:spPr bwMode="auto">
            <a:xfrm>
              <a:off x="2713211" y="1988840"/>
              <a:ext cx="1610824" cy="1452335"/>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pFill/>
            <a:ln w="9525" cap="flat">
              <a:noFill/>
              <a:prstDash val="solid"/>
              <a:miter lim="800000"/>
            </a:ln>
            <a:effectLst>
              <a:outerShdw blurRad="431800" dist="88900" dir="2700000" algn="tl" rotWithShape="0">
                <a:prstClr val="black">
                  <a:alpha val="40000"/>
                </a:prstClr>
              </a:outerShdw>
            </a:effectLst>
          </p:spPr>
          <p:txBody>
            <a:bodyPr vert="horz" wrap="square" lIns="91425" tIns="45712" rIns="91425" bIns="45712" numCol="1" anchor="t" anchorCtr="0" compatLnSpc="1"/>
            <a:lstStyle/>
            <a:p>
              <a:endParaRPr lang="zh-CN" altLang="en-US"/>
            </a:p>
          </p:txBody>
        </p:sp>
        <p:sp>
          <p:nvSpPr>
            <p:cNvPr id="16" name="Freeform 5"/>
            <p:cNvSpPr/>
            <p:nvPr/>
          </p:nvSpPr>
          <p:spPr bwMode="auto">
            <a:xfrm>
              <a:off x="2838735" y="2087471"/>
              <a:ext cx="1359776" cy="1189840"/>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chemeClr val="bg1"/>
            </a:solidFill>
            <a:ln w="9525" cap="flat">
              <a:noFill/>
              <a:prstDash val="solid"/>
              <a:miter lim="800000"/>
            </a:ln>
            <a:effectLst>
              <a:outerShdw blurRad="50800" dist="38100" dir="2700000" algn="tl" rotWithShape="0">
                <a:prstClr val="black">
                  <a:alpha val="40000"/>
                </a:prstClr>
              </a:outerShdw>
            </a:effectLst>
          </p:spPr>
          <p:txBody>
            <a:bodyPr vert="horz" wrap="square" lIns="91425" tIns="45712" rIns="91425" bIns="45712" numCol="1" anchor="ctr" anchorCtr="0" compatLnSpc="1"/>
            <a:lstStyle/>
            <a:p>
              <a:r>
                <a:rPr lang="en-US" altLang="zh-CN"/>
                <a:t>   </a:t>
              </a:r>
            </a:p>
            <a:p>
              <a:pPr algn="ctr"/>
              <a:r>
                <a:rPr lang="en-US" altLang="zh-CN">
                  <a:latin typeface="Arial" panose="020B0604020202020204" pitchFamily="34" charset="0"/>
                  <a:cs typeface="Arial" panose="020B0604020202020204" pitchFamily="34" charset="0"/>
                </a:rPr>
                <a:t> </a:t>
              </a:r>
              <a:r>
                <a:rPr lang="en-US" altLang="zh-CN" sz="2800" b="1">
                  <a:latin typeface="Arial" panose="020B0604020202020204" pitchFamily="34" charset="0"/>
                  <a:cs typeface="Arial" panose="020B0604020202020204" pitchFamily="34" charset="0"/>
                </a:rPr>
                <a:t> Nhiệm vụ 2</a:t>
              </a:r>
              <a:r>
                <a:rPr lang="en-US" altLang="zh-CN" sz="2800" b="1"/>
                <a:t> </a:t>
              </a:r>
              <a:r>
                <a:rPr lang="en-US" altLang="zh-CN"/>
                <a:t> </a:t>
              </a:r>
            </a:p>
          </p:txBody>
        </p:sp>
      </p:grpSp>
    </p:spTree>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nodeType="withEffect">
                                  <p:stCondLst>
                                    <p:cond delay="5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50"/>
                                        <p:tgtEl>
                                          <p:spTgt spid="2"/>
                                        </p:tgtEl>
                                      </p:cBhvr>
                                    </p:animEffect>
                                    <p:anim calcmode="lin" valueType="num">
                                      <p:cBhvr>
                                        <p:cTn id="8" dur="750" fill="hold"/>
                                        <p:tgtEl>
                                          <p:spTgt spid="2"/>
                                        </p:tgtEl>
                                        <p:attrNameLst>
                                          <p:attrName>ppt_w</p:attrName>
                                        </p:attrNameLst>
                                      </p:cBhvr>
                                      <p:tavLst>
                                        <p:tav tm="0" fmla="#ppt_w*sin(2.5*pi*$)">
                                          <p:val>
                                            <p:fltVal val="0"/>
                                          </p:val>
                                        </p:tav>
                                        <p:tav tm="100000">
                                          <p:val>
                                            <p:fltVal val="1"/>
                                          </p:val>
                                        </p:tav>
                                      </p:tavLst>
                                    </p:anim>
                                    <p:anim calcmode="lin" valueType="num">
                                      <p:cBhvr>
                                        <p:cTn id="9" dur="750" fill="hold"/>
                                        <p:tgtEl>
                                          <p:spTgt spid="2"/>
                                        </p:tgtEl>
                                        <p:attrNameLst>
                                          <p:attrName>ppt_h</p:attrName>
                                        </p:attrNameLst>
                                      </p:cBhvr>
                                      <p:tavLst>
                                        <p:tav tm="0">
                                          <p:val>
                                            <p:strVal val="#ppt_h"/>
                                          </p:val>
                                        </p:tav>
                                        <p:tav tm="100000">
                                          <p:val>
                                            <p:strVal val="#ppt_h"/>
                                          </p:val>
                                        </p:tav>
                                      </p:tavLst>
                                    </p:anim>
                                  </p:childTnLst>
                                </p:cTn>
                              </p:par>
                            </p:childTnLst>
                          </p:cTn>
                        </p:par>
                        <p:par>
                          <p:cTn id="10" fill="hold">
                            <p:stCondLst>
                              <p:cond delay="1500"/>
                            </p:stCondLst>
                            <p:childTnLst>
                              <p:par>
                                <p:cTn id="11" presetID="12" presetClass="entr" presetSubtype="8" fill="hold" nodeType="after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p:tgtEl>
                                          <p:spTgt spid="14"/>
                                        </p:tgtEl>
                                        <p:attrNameLst>
                                          <p:attrName>ppt_x</p:attrName>
                                        </p:attrNameLst>
                                      </p:cBhvr>
                                      <p:tavLst>
                                        <p:tav tm="0">
                                          <p:val>
                                            <p:strVal val="#ppt_x-#ppt_w*1.125000"/>
                                          </p:val>
                                        </p:tav>
                                        <p:tav tm="100000">
                                          <p:val>
                                            <p:strVal val="#ppt_x"/>
                                          </p:val>
                                        </p:tav>
                                      </p:tavLst>
                                    </p:anim>
                                    <p:animEffect transition="in" filter="wipe(right)">
                                      <p:cBhvr>
                                        <p:cTn id="14" dur="500"/>
                                        <p:tgtEl>
                                          <p:spTgt spid="14"/>
                                        </p:tgtEl>
                                      </p:cBhvr>
                                    </p:animEffect>
                                  </p:childTnLst>
                                </p:cTn>
                              </p:par>
                            </p:childTnLst>
                          </p:cTn>
                        </p:par>
                        <p:par>
                          <p:cTn id="15" fill="hold">
                            <p:stCondLst>
                              <p:cond delay="2000"/>
                            </p:stCondLst>
                            <p:childTnLst>
                              <p:par>
                                <p:cTn id="16" presetID="22" presetClass="entr" presetSubtype="4" fill="hold" grpId="0" nodeType="after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wipe(down)">
                                      <p:cBhvr>
                                        <p:cTn id="18" dur="500"/>
                                        <p:tgtEl>
                                          <p:spTgt spid="15"/>
                                        </p:tgtEl>
                                      </p:cBhvr>
                                    </p:animEffect>
                                  </p:childTnLst>
                                </p:cTn>
                              </p:par>
                            </p:childTnLst>
                          </p:cTn>
                        </p:par>
                        <p:par>
                          <p:cTn id="19" fill="hold">
                            <p:stCondLst>
                              <p:cond delay="2500"/>
                            </p:stCondLst>
                            <p:childTnLst>
                              <p:par>
                                <p:cTn id="20" presetID="12" presetClass="entr" presetSubtype="8" fill="hold" nodeType="after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additive="base">
                                        <p:cTn id="22" dur="500"/>
                                        <p:tgtEl>
                                          <p:spTgt spid="6"/>
                                        </p:tgtEl>
                                        <p:attrNameLst>
                                          <p:attrName>ppt_x</p:attrName>
                                        </p:attrNameLst>
                                      </p:cBhvr>
                                      <p:tavLst>
                                        <p:tav tm="0">
                                          <p:val>
                                            <p:strVal val="#ppt_x-#ppt_w*1.125000"/>
                                          </p:val>
                                        </p:tav>
                                        <p:tav tm="100000">
                                          <p:val>
                                            <p:strVal val="#ppt_x"/>
                                          </p:val>
                                        </p:tav>
                                      </p:tavLst>
                                    </p:anim>
                                    <p:animEffect transition="in" filter="wipe(right)">
                                      <p:cBhvr>
                                        <p:cTn id="23" dur="500"/>
                                        <p:tgtEl>
                                          <p:spTgt spid="6"/>
                                        </p:tgtEl>
                                      </p:cBhvr>
                                    </p:animEffect>
                                  </p:childTnLst>
                                </p:cTn>
                              </p:par>
                              <p:par>
                                <p:cTn id="24" presetID="45" presetClass="entr" presetSubtype="0" fill="hold" nodeType="withEffect">
                                  <p:stCondLst>
                                    <p:cond delay="50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750"/>
                                        <p:tgtEl>
                                          <p:spTgt spid="9"/>
                                        </p:tgtEl>
                                      </p:cBhvr>
                                    </p:animEffect>
                                    <p:anim calcmode="lin" valueType="num">
                                      <p:cBhvr>
                                        <p:cTn id="27" dur="750" fill="hold"/>
                                        <p:tgtEl>
                                          <p:spTgt spid="9"/>
                                        </p:tgtEl>
                                        <p:attrNameLst>
                                          <p:attrName>ppt_w</p:attrName>
                                        </p:attrNameLst>
                                      </p:cBhvr>
                                      <p:tavLst>
                                        <p:tav tm="0" fmla="#ppt_w*sin(2.5*pi*$)">
                                          <p:val>
                                            <p:fltVal val="0"/>
                                          </p:val>
                                        </p:tav>
                                        <p:tav tm="100000">
                                          <p:val>
                                            <p:fltVal val="1"/>
                                          </p:val>
                                        </p:tav>
                                      </p:tavLst>
                                    </p:anim>
                                    <p:anim calcmode="lin" valueType="num">
                                      <p:cBhvr>
                                        <p:cTn id="28" dur="750" fill="hold"/>
                                        <p:tgtEl>
                                          <p:spTgt spid="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Text Box 99"/>
          <p:cNvSpPr txBox="1"/>
          <p:nvPr/>
        </p:nvSpPr>
        <p:spPr>
          <a:xfrm>
            <a:off x="0" y="118745"/>
            <a:ext cx="12192000" cy="6862445"/>
          </a:xfrm>
          <a:prstGeom prst="rect">
            <a:avLst/>
          </a:prstGeom>
          <a:solidFill>
            <a:schemeClr val="accent3">
              <a:lumMod val="40000"/>
              <a:lumOff val="60000"/>
            </a:schemeClr>
          </a:solidFill>
        </p:spPr>
        <p:style>
          <a:lnRef idx="1">
            <a:schemeClr val="accent5"/>
          </a:lnRef>
          <a:fillRef idx="2">
            <a:schemeClr val="accent5"/>
          </a:fillRef>
          <a:effectRef idx="1">
            <a:schemeClr val="accent5"/>
          </a:effectRef>
          <a:fontRef idx="minor">
            <a:schemeClr val="dk1"/>
          </a:fontRef>
        </p:style>
        <p:txBody>
          <a:bodyPr wrap="square">
            <a:spAutoFit/>
          </a:bodyPr>
          <a:lstStyle/>
          <a:p>
            <a:pPr indent="0" algn="l"/>
            <a:r>
              <a:rPr lang="en-US" sz="2200" b="1">
                <a:latin typeface="Arial" panose="020B0604020202020204" pitchFamily="34" charset="0"/>
                <a:cs typeface="Arial" panose="020B0604020202020204" pitchFamily="34" charset="0"/>
              </a:rPr>
              <a:t>                                            Bài tập trắc nghiệm trên phần mềm quizziz:</a:t>
            </a:r>
          </a:p>
          <a:p>
            <a:pPr indent="0" algn="l"/>
            <a:r>
              <a:rPr lang="en-US" sz="2200" b="1">
                <a:latin typeface="Arial" panose="020B0604020202020204" pitchFamily="34" charset="0"/>
                <a:cs typeface="Arial" panose="020B0604020202020204" pitchFamily="34" charset="0"/>
              </a:rPr>
              <a:t>Câu 1:</a:t>
            </a:r>
            <a:r>
              <a:rPr lang="en-US" sz="2200" b="0">
                <a:latin typeface="Arial" panose="020B0604020202020204" pitchFamily="34" charset="0"/>
                <a:cs typeface="Arial" panose="020B0604020202020204" pitchFamily="34" charset="0"/>
              </a:rPr>
              <a:t> Thiết bị nào sau đây dùng để đo điện?</a:t>
            </a:r>
          </a:p>
          <a:p>
            <a:pPr indent="0" algn="l"/>
            <a:r>
              <a:rPr lang="en-US" sz="2200" b="0">
                <a:latin typeface="Arial" panose="020B0604020202020204" pitchFamily="34" charset="0"/>
                <a:cs typeface="Arial" panose="020B0604020202020204" pitchFamily="34" charset="0"/>
              </a:rPr>
              <a:t>  A. Ampe kế, vôn kế, joulemeter.	            B. Biến trở, điôt phát quang.		</a:t>
            </a:r>
          </a:p>
          <a:p>
            <a:pPr indent="0" algn="l"/>
            <a:r>
              <a:rPr lang="en-US" sz="2200" b="0">
                <a:latin typeface="Arial" panose="020B0604020202020204" pitchFamily="34" charset="0"/>
                <a:cs typeface="Arial" panose="020B0604020202020204" pitchFamily="34" charset="0"/>
              </a:rPr>
              <a:t>  C. Biến áp nguồn				D. Công tắc, cầu chì ống, dây nối.</a:t>
            </a:r>
            <a:endParaRPr lang="en-US" sz="2200" b="1">
              <a:latin typeface="Arial" panose="020B0604020202020204" pitchFamily="34" charset="0"/>
              <a:cs typeface="Arial" panose="020B0604020202020204" pitchFamily="34" charset="0"/>
            </a:endParaRPr>
          </a:p>
          <a:p>
            <a:pPr indent="0" algn="l"/>
            <a:r>
              <a:rPr lang="en-US" sz="2200" b="1">
                <a:latin typeface="Arial" panose="020B0604020202020204" pitchFamily="34" charset="0"/>
                <a:cs typeface="Arial" panose="020B0604020202020204" pitchFamily="34" charset="0"/>
              </a:rPr>
              <a:t>Câu 2:</a:t>
            </a:r>
            <a:r>
              <a:rPr lang="en-US" sz="2200" b="0">
                <a:latin typeface="Arial" panose="020B0604020202020204" pitchFamily="34" charset="0"/>
                <a:cs typeface="Arial" panose="020B0604020202020204" pitchFamily="34" charset="0"/>
              </a:rPr>
              <a:t> Để đo giá trị pH của nước nuôi tôm cá, người ta dùng các thiết bị nào sau đây?</a:t>
            </a:r>
          </a:p>
          <a:p>
            <a:pPr indent="0" algn="l"/>
            <a:r>
              <a:rPr lang="en-US" sz="2200" b="0">
                <a:latin typeface="Arial" panose="020B0604020202020204" pitchFamily="34" charset="0"/>
                <a:cs typeface="Arial" panose="020B0604020202020204" pitchFamily="34" charset="0"/>
              </a:rPr>
              <a:t>  A. Huyết áp kế, ampe kế.			B. Bút đo pH, máy đo pH.	</a:t>
            </a:r>
          </a:p>
          <a:p>
            <a:pPr indent="0" algn="l"/>
            <a:r>
              <a:rPr lang="en-US" sz="2200" b="0">
                <a:latin typeface="Arial" panose="020B0604020202020204" pitchFamily="34" charset="0"/>
                <a:cs typeface="Arial" panose="020B0604020202020204" pitchFamily="34" charset="0"/>
              </a:rPr>
              <a:t>  C. Bút đo pH, huyết áp kế.		            D. Vôn kế, joulemeter.</a:t>
            </a:r>
            <a:endParaRPr lang="en-US" sz="2200" b="1">
              <a:latin typeface="Arial" panose="020B0604020202020204" pitchFamily="34" charset="0"/>
              <a:cs typeface="Arial" panose="020B0604020202020204" pitchFamily="34" charset="0"/>
            </a:endParaRPr>
          </a:p>
          <a:p>
            <a:pPr indent="0" algn="l"/>
            <a:r>
              <a:rPr lang="en-US" sz="2200" b="1">
                <a:latin typeface="Arial" panose="020B0604020202020204" pitchFamily="34" charset="0"/>
                <a:cs typeface="Arial" panose="020B0604020202020204" pitchFamily="34" charset="0"/>
              </a:rPr>
              <a:t>Câu 3</a:t>
            </a:r>
            <a:r>
              <a:rPr lang="en-US" sz="2200" b="0">
                <a:latin typeface="Arial" panose="020B0604020202020204" pitchFamily="34" charset="0"/>
                <a:cs typeface="Arial" panose="020B0604020202020204" pitchFamily="34" charset="0"/>
              </a:rPr>
              <a:t>: Thực hiện thí nghiệm cẩn thận, không dùng tay trực tiếp để lấy hóa chất. Nên khi lấy loại hóa chất nào sau đây, ta dùng panh để gắp?</a:t>
            </a:r>
          </a:p>
          <a:p>
            <a:pPr indent="0" algn="l"/>
            <a:r>
              <a:rPr lang="en-US" sz="2200" b="0">
                <a:latin typeface="Arial" panose="020B0604020202020204" pitchFamily="34" charset="0"/>
                <a:cs typeface="Arial" panose="020B0604020202020204" pitchFamily="34" charset="0"/>
              </a:rPr>
              <a:t>   A. Hóa chất rắn              			B. Hóa chất rắn ở dạng hạt nhỏ, bột                            </a:t>
            </a:r>
          </a:p>
          <a:p>
            <a:pPr indent="0" algn="l"/>
            <a:r>
              <a:rPr lang="en-US" sz="2200" b="0">
                <a:latin typeface="Arial" panose="020B0604020202020204" pitchFamily="34" charset="0"/>
                <a:cs typeface="Arial" panose="020B0604020202020204" pitchFamily="34" charset="0"/>
              </a:rPr>
              <a:t>   C. Hóa chất lỏng				D. Hóa chất rắn ở dạng hạt to, dây, thanh</a:t>
            </a:r>
            <a:endParaRPr lang="en-US" sz="2200" b="1">
              <a:latin typeface="Arial" panose="020B0604020202020204" pitchFamily="34" charset="0"/>
              <a:cs typeface="Arial" panose="020B0604020202020204" pitchFamily="34" charset="0"/>
            </a:endParaRPr>
          </a:p>
          <a:p>
            <a:pPr indent="0" algn="l"/>
            <a:r>
              <a:rPr lang="en-US" sz="2200" b="1">
                <a:latin typeface="Arial" panose="020B0604020202020204" pitchFamily="34" charset="0"/>
                <a:cs typeface="Arial" panose="020B0604020202020204" pitchFamily="34" charset="0"/>
              </a:rPr>
              <a:t>Câu 4:</a:t>
            </a:r>
            <a:r>
              <a:rPr lang="en-US" sz="2200" b="0">
                <a:latin typeface="Arial" panose="020B0604020202020204" pitchFamily="34" charset="0"/>
                <a:cs typeface="Arial" panose="020B0604020202020204" pitchFamily="34" charset="0"/>
              </a:rPr>
              <a:t> Thiết bị nào sau đây là thiết bị hỗ trợ điện?</a:t>
            </a:r>
          </a:p>
          <a:p>
            <a:pPr indent="0" algn="l"/>
            <a:r>
              <a:rPr lang="en-US" sz="2200" b="0">
                <a:latin typeface="Arial" panose="020B0604020202020204" pitchFamily="34" charset="0"/>
                <a:cs typeface="Arial" panose="020B0604020202020204" pitchFamily="34" charset="0"/>
              </a:rPr>
              <a:t>  A. Ampe kế, vôn kế, joulemeter.	            B. Biến trở, điôt phát quang.		</a:t>
            </a:r>
          </a:p>
          <a:p>
            <a:pPr indent="0" algn="l"/>
            <a:r>
              <a:rPr lang="en-US" sz="2200" b="0">
                <a:latin typeface="Arial" panose="020B0604020202020204" pitchFamily="34" charset="0"/>
                <a:cs typeface="Arial" panose="020B0604020202020204" pitchFamily="34" charset="0"/>
              </a:rPr>
              <a:t>  C. Biến áp nguồn				D. Công tắc, cầu chì ống, dây nối.</a:t>
            </a:r>
            <a:endParaRPr lang="en-US" sz="2200" b="1">
              <a:latin typeface="Arial" panose="020B0604020202020204" pitchFamily="34" charset="0"/>
              <a:cs typeface="Arial" panose="020B0604020202020204" pitchFamily="34" charset="0"/>
            </a:endParaRPr>
          </a:p>
          <a:p>
            <a:pPr indent="0" algn="l"/>
            <a:r>
              <a:rPr lang="en-US" sz="2200" b="1">
                <a:latin typeface="Arial" panose="020B0604020202020204" pitchFamily="34" charset="0"/>
                <a:cs typeface="Arial" panose="020B0604020202020204" pitchFamily="34" charset="0"/>
              </a:rPr>
              <a:t>Câu 5:</a:t>
            </a:r>
            <a:r>
              <a:rPr lang="en-US" sz="2200" b="0">
                <a:latin typeface="Arial" panose="020B0604020202020204" pitchFamily="34" charset="0"/>
                <a:cs typeface="Arial" panose="020B0604020202020204" pitchFamily="34" charset="0"/>
              </a:rPr>
              <a:t> Cho các nội dung sau: (1) Khi đun hóa chất trong ống nghiệm, cần kẹp ống nghiệm bằng kẹp ở khoảng 1/3 ống nghiệm tính từ đáy ống nghiệm. (2) Dùng ampe kế để đo hiệu điện thế. (3) Joulemeter là thiết bị có chức năng dùng để đo dòng điện, điện áp, công suất và năng lượng điện cung cấp cho mạch điện. (4) Huyết áp kế dùng để đo huyết áp. Có bao nhiêu nội dung </a:t>
            </a:r>
            <a:r>
              <a:rPr lang="en-US" sz="2200" b="0" i="1">
                <a:latin typeface="Arial" panose="020B0604020202020204" pitchFamily="34" charset="0"/>
                <a:cs typeface="Arial" panose="020B0604020202020204" pitchFamily="34" charset="0"/>
              </a:rPr>
              <a:t>không đúng</a:t>
            </a:r>
            <a:r>
              <a:rPr lang="en-US" sz="2200" b="0">
                <a:latin typeface="Arial" panose="020B0604020202020204" pitchFamily="34" charset="0"/>
                <a:cs typeface="Arial" panose="020B0604020202020204" pitchFamily="34" charset="0"/>
              </a:rPr>
              <a:t>?</a:t>
            </a:r>
          </a:p>
          <a:p>
            <a:pPr indent="0" algn="l"/>
            <a:r>
              <a:rPr lang="en-US" sz="2200" b="0">
                <a:latin typeface="Arial" panose="020B0604020202020204" pitchFamily="34" charset="0"/>
                <a:cs typeface="Arial" panose="020B0604020202020204" pitchFamily="34" charset="0"/>
              </a:rPr>
              <a:t>    A. 4.			B. 3.			C. 2.			D. 1.</a:t>
            </a:r>
            <a:endParaRPr lang="en-US" sz="2200">
              <a:latin typeface="Arial" panose="020B0604020202020204" pitchFamily="34" charset="0"/>
              <a:cs typeface="Arial" panose="020B0604020202020204" pitchFamily="34" charset="0"/>
            </a:endParaRPr>
          </a:p>
        </p:txBody>
      </p:sp>
      <p:pic>
        <p:nvPicPr>
          <p:cNvPr id="46125" name="图片 46124" descr="png-0730"/>
          <p:cNvPicPr>
            <a:picLocks noChangeAspect="1"/>
          </p:cNvPicPr>
          <p:nvPr/>
        </p:nvPicPr>
        <p:blipFill>
          <a:blip r:embed="rId2"/>
          <a:stretch>
            <a:fillRect/>
          </a:stretch>
        </p:blipFill>
        <p:spPr>
          <a:xfrm>
            <a:off x="-94615" y="808355"/>
            <a:ext cx="403225" cy="403225"/>
          </a:xfrm>
          <a:prstGeom prst="rect">
            <a:avLst/>
          </a:prstGeom>
          <a:noFill/>
          <a:ln w="9525">
            <a:noFill/>
          </a:ln>
        </p:spPr>
      </p:pic>
      <p:pic>
        <p:nvPicPr>
          <p:cNvPr id="2" name="图片 46124" descr="png-0730"/>
          <p:cNvPicPr>
            <a:picLocks noChangeAspect="1"/>
          </p:cNvPicPr>
          <p:nvPr/>
        </p:nvPicPr>
        <p:blipFill>
          <a:blip r:embed="rId2"/>
          <a:stretch>
            <a:fillRect/>
          </a:stretch>
        </p:blipFill>
        <p:spPr>
          <a:xfrm>
            <a:off x="5149215" y="1762125"/>
            <a:ext cx="433070" cy="433070"/>
          </a:xfrm>
          <a:prstGeom prst="rect">
            <a:avLst/>
          </a:prstGeom>
          <a:noFill/>
          <a:ln w="9525">
            <a:noFill/>
          </a:ln>
        </p:spPr>
      </p:pic>
      <p:pic>
        <p:nvPicPr>
          <p:cNvPr id="3" name="图片 46124" descr="png-0730"/>
          <p:cNvPicPr>
            <a:picLocks noChangeAspect="1"/>
          </p:cNvPicPr>
          <p:nvPr/>
        </p:nvPicPr>
        <p:blipFill>
          <a:blip r:embed="rId2"/>
          <a:stretch>
            <a:fillRect/>
          </a:stretch>
        </p:blipFill>
        <p:spPr>
          <a:xfrm>
            <a:off x="5149215" y="3516630"/>
            <a:ext cx="393065" cy="393065"/>
          </a:xfrm>
          <a:prstGeom prst="rect">
            <a:avLst/>
          </a:prstGeom>
          <a:noFill/>
          <a:ln w="9525">
            <a:noFill/>
          </a:ln>
        </p:spPr>
      </p:pic>
      <p:pic>
        <p:nvPicPr>
          <p:cNvPr id="4" name="图片 46124" descr="png-0730"/>
          <p:cNvPicPr>
            <a:picLocks noChangeAspect="1"/>
          </p:cNvPicPr>
          <p:nvPr/>
        </p:nvPicPr>
        <p:blipFill>
          <a:blip r:embed="rId2"/>
          <a:stretch>
            <a:fillRect/>
          </a:stretch>
        </p:blipFill>
        <p:spPr>
          <a:xfrm>
            <a:off x="5169535" y="4520565"/>
            <a:ext cx="393065" cy="393065"/>
          </a:xfrm>
          <a:prstGeom prst="rect">
            <a:avLst/>
          </a:prstGeom>
          <a:noFill/>
          <a:ln w="9525">
            <a:noFill/>
          </a:ln>
        </p:spPr>
      </p:pic>
      <p:pic>
        <p:nvPicPr>
          <p:cNvPr id="5" name="图片 46124" descr="png-0730"/>
          <p:cNvPicPr>
            <a:picLocks noChangeAspect="1"/>
          </p:cNvPicPr>
          <p:nvPr/>
        </p:nvPicPr>
        <p:blipFill>
          <a:blip r:embed="rId2"/>
          <a:stretch>
            <a:fillRect/>
          </a:stretch>
        </p:blipFill>
        <p:spPr>
          <a:xfrm>
            <a:off x="5148580" y="6547485"/>
            <a:ext cx="433705" cy="433705"/>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6125"/>
                                        </p:tgtEl>
                                        <p:attrNameLst>
                                          <p:attrName>style.visibility</p:attrName>
                                        </p:attrNameLst>
                                      </p:cBhvr>
                                      <p:to>
                                        <p:strVal val="visible"/>
                                      </p:to>
                                    </p:set>
                                    <p:anim calcmode="lin" valueType="num">
                                      <p:cBhvr additive="base">
                                        <p:cTn id="7" dur="500" fill="hold"/>
                                        <p:tgtEl>
                                          <p:spTgt spid="46125"/>
                                        </p:tgtEl>
                                        <p:attrNameLst>
                                          <p:attrName>ppt_x</p:attrName>
                                        </p:attrNameLst>
                                      </p:cBhvr>
                                      <p:tavLst>
                                        <p:tav tm="0">
                                          <p:val>
                                            <p:strVal val="#ppt_x"/>
                                          </p:val>
                                        </p:tav>
                                        <p:tav tm="100000">
                                          <p:val>
                                            <p:strVal val="#ppt_x"/>
                                          </p:val>
                                        </p:tav>
                                      </p:tavLst>
                                    </p:anim>
                                    <p:anim calcmode="lin" valueType="num">
                                      <p:cBhvr additive="base">
                                        <p:cTn id="8" dur="500" fill="hold"/>
                                        <p:tgtEl>
                                          <p:spTgt spid="4612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ppt_x"/>
                                          </p:val>
                                        </p:tav>
                                        <p:tav tm="100000">
                                          <p:val>
                                            <p:strVal val="#ppt_x"/>
                                          </p:val>
                                        </p:tav>
                                      </p:tavLst>
                                    </p:anim>
                                    <p:anim calcmode="lin" valueType="num">
                                      <p:cBhvr additive="base">
                                        <p:cTn id="2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additive="base">
                                        <p:cTn id="31" dur="500" fill="hold"/>
                                        <p:tgtEl>
                                          <p:spTgt spid="5"/>
                                        </p:tgtEl>
                                        <p:attrNameLst>
                                          <p:attrName>ppt_x</p:attrName>
                                        </p:attrNameLst>
                                      </p:cBhvr>
                                      <p:tavLst>
                                        <p:tav tm="0">
                                          <p:val>
                                            <p:strVal val="#ppt_x"/>
                                          </p:val>
                                        </p:tav>
                                        <p:tav tm="100000">
                                          <p:val>
                                            <p:strVal val="#ppt_x"/>
                                          </p:val>
                                        </p:tav>
                                      </p:tavLst>
                                    </p:anim>
                                    <p:anim calcmode="lin" valueType="num">
                                      <p:cBhvr additive="base">
                                        <p:cTn id="3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p:nvPr/>
        </p:nvGraphicFramePr>
        <p:xfrm>
          <a:off x="-635" y="901065"/>
          <a:ext cx="12192635" cy="5956935"/>
        </p:xfrm>
        <a:graphic>
          <a:graphicData uri="http://schemas.openxmlformats.org/drawingml/2006/table">
            <a:tbl>
              <a:tblPr firstRow="1" bandRow="1">
                <a:tableStyleId>{5C22544A-7EE6-4342-B048-85BDC9FD1C3A}</a:tableStyleId>
              </a:tblPr>
              <a:tblGrid>
                <a:gridCol w="4537710">
                  <a:extLst>
                    <a:ext uri="{9D8B030D-6E8A-4147-A177-3AD203B41FA5}">
                      <a16:colId xmlns:a16="http://schemas.microsoft.com/office/drawing/2014/main" val="20000"/>
                    </a:ext>
                  </a:extLst>
                </a:gridCol>
                <a:gridCol w="2595880">
                  <a:extLst>
                    <a:ext uri="{9D8B030D-6E8A-4147-A177-3AD203B41FA5}">
                      <a16:colId xmlns:a16="http://schemas.microsoft.com/office/drawing/2014/main" val="20001"/>
                    </a:ext>
                  </a:extLst>
                </a:gridCol>
                <a:gridCol w="5059045">
                  <a:extLst>
                    <a:ext uri="{9D8B030D-6E8A-4147-A177-3AD203B41FA5}">
                      <a16:colId xmlns:a16="http://schemas.microsoft.com/office/drawing/2014/main" val="20002"/>
                    </a:ext>
                  </a:extLst>
                </a:gridCol>
              </a:tblGrid>
              <a:tr h="1985645">
                <a:tc rowSpan="3">
                  <a:txBody>
                    <a:bodyPr/>
                    <a:lstStyle/>
                    <a:p>
                      <a:pPr>
                        <a:buNone/>
                      </a:pPr>
                      <a:endParaRPr lang="en-US"/>
                    </a:p>
                  </a:txBody>
                  <a:tcPr>
                    <a:solidFill>
                      <a:schemeClr val="bg2"/>
                    </a:solidFill>
                  </a:tcPr>
                </a:tc>
                <a:tc>
                  <a:txBody>
                    <a:bodyPr/>
                    <a:lstStyle/>
                    <a:p>
                      <a:pPr indent="0">
                        <a:buNone/>
                      </a:pPr>
                      <a:r>
                        <a:rPr lang="en-US" sz="2800" b="0">
                          <a:solidFill>
                            <a:srgbClr val="000000"/>
                          </a:solidFill>
                          <a:latin typeface="Arial" panose="020B0604020202020204" pitchFamily="34" charset="0"/>
                          <a:cs typeface="Arial" panose="020B0604020202020204" pitchFamily="34" charset="0"/>
                        </a:rPr>
                        <a:t>Hãy cho biết thông tin có trên nhãn hóa chất.</a:t>
                      </a:r>
                      <a:endParaRPr lang="en-US" sz="28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solidFill>
                      <a:schemeClr val="accent2">
                        <a:lumMod val="40000"/>
                        <a:lumOff val="60000"/>
                      </a:schemeClr>
                    </a:solidFill>
                  </a:tcPr>
                </a:tc>
                <a:tc>
                  <a:txBody>
                    <a:bodyPr/>
                    <a:lstStyle/>
                    <a:p>
                      <a:pPr>
                        <a:buNone/>
                      </a:pPr>
                      <a:endParaRPr lang="en-US"/>
                    </a:p>
                  </a:txBody>
                  <a:tcPr>
                    <a:solidFill>
                      <a:schemeClr val="accent2">
                        <a:lumMod val="20000"/>
                        <a:lumOff val="80000"/>
                      </a:schemeClr>
                    </a:solidFill>
                  </a:tcPr>
                </a:tc>
                <a:extLst>
                  <a:ext uri="{0D108BD9-81ED-4DB2-BD59-A6C34878D82A}">
                    <a16:rowId xmlns:a16="http://schemas.microsoft.com/office/drawing/2014/main" val="10000"/>
                  </a:ext>
                </a:extLst>
              </a:tr>
              <a:tr h="1985645">
                <a:tc vMerge="1">
                  <a:txBody>
                    <a:bodyPr/>
                    <a:lstStyle/>
                    <a:p>
                      <a:endParaRPr lang="en-US"/>
                    </a:p>
                  </a:txBody>
                  <a:tcPr/>
                </a:tc>
                <a:tc>
                  <a:txBody>
                    <a:bodyPr/>
                    <a:lstStyle/>
                    <a:p>
                      <a:pPr indent="0">
                        <a:buNone/>
                      </a:pPr>
                      <a:r>
                        <a:rPr lang="en-US" sz="2800" b="0">
                          <a:solidFill>
                            <a:srgbClr val="000000"/>
                          </a:solidFill>
                          <a:latin typeface="Arial" panose="020B0604020202020204" pitchFamily="34" charset="0"/>
                          <a:cs typeface="Arial" panose="020B0604020202020204" pitchFamily="34" charset="0"/>
                        </a:rPr>
                        <a:t>Ý nghĩa của các kí hiệu cảnh báo trên nhãn hóa chất</a:t>
                      </a:r>
                      <a:endParaRPr lang="en-US" sz="28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solidFill>
                      <a:schemeClr val="accent2">
                        <a:lumMod val="40000"/>
                        <a:lumOff val="60000"/>
                      </a:schemeClr>
                    </a:solidFill>
                  </a:tcPr>
                </a:tc>
                <a:tc>
                  <a:txBody>
                    <a:bodyPr/>
                    <a:lstStyle/>
                    <a:p>
                      <a:pPr>
                        <a:buNone/>
                      </a:pPr>
                      <a:endParaRPr lang="en-US"/>
                    </a:p>
                  </a:txBody>
                  <a:tcPr>
                    <a:solidFill>
                      <a:schemeClr val="accent2">
                        <a:lumMod val="20000"/>
                        <a:lumOff val="80000"/>
                      </a:schemeClr>
                    </a:solidFill>
                  </a:tcPr>
                </a:tc>
                <a:extLst>
                  <a:ext uri="{0D108BD9-81ED-4DB2-BD59-A6C34878D82A}">
                    <a16:rowId xmlns:a16="http://schemas.microsoft.com/office/drawing/2014/main" val="10001"/>
                  </a:ext>
                </a:extLst>
              </a:tr>
              <a:tr h="1985645">
                <a:tc vMerge="1">
                  <a:txBody>
                    <a:bodyPr/>
                    <a:lstStyle/>
                    <a:p>
                      <a:endParaRPr lang="en-US"/>
                    </a:p>
                  </a:txBody>
                  <a:tcPr/>
                </a:tc>
                <a:tc>
                  <a:txBody>
                    <a:bodyPr/>
                    <a:lstStyle/>
                    <a:p>
                      <a:pPr indent="0">
                        <a:buNone/>
                      </a:pPr>
                      <a:r>
                        <a:rPr lang="en-US" sz="2800" b="0">
                          <a:solidFill>
                            <a:srgbClr val="000000"/>
                          </a:solidFill>
                          <a:latin typeface="Arial" panose="020B0604020202020204" pitchFamily="34" charset="0"/>
                          <a:cs typeface="Arial" panose="020B0604020202020204" pitchFamily="34" charset="0"/>
                        </a:rPr>
                        <a:t>Cách lấy hóa chất</a:t>
                      </a:r>
                      <a:endParaRPr lang="en-US" sz="28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solidFill>
                      <a:schemeClr val="accent2">
                        <a:lumMod val="40000"/>
                        <a:lumOff val="60000"/>
                      </a:schemeClr>
                    </a:solidFill>
                  </a:tcPr>
                </a:tc>
                <a:tc>
                  <a:txBody>
                    <a:bodyPr/>
                    <a:lstStyle/>
                    <a:p>
                      <a:pPr>
                        <a:buNone/>
                      </a:pPr>
                      <a:endParaRPr lang="en-US"/>
                    </a:p>
                  </a:txBody>
                  <a:tcPr>
                    <a:solidFill>
                      <a:schemeClr val="accent2">
                        <a:lumMod val="20000"/>
                        <a:lumOff val="80000"/>
                      </a:schemeClr>
                    </a:solidFill>
                  </a:tcPr>
                </a:tc>
                <a:extLst>
                  <a:ext uri="{0D108BD9-81ED-4DB2-BD59-A6C34878D82A}">
                    <a16:rowId xmlns:a16="http://schemas.microsoft.com/office/drawing/2014/main" val="10002"/>
                  </a:ext>
                </a:extLst>
              </a:tr>
            </a:tbl>
          </a:graphicData>
        </a:graphic>
      </p:graphicFrame>
      <p:pic>
        <p:nvPicPr>
          <p:cNvPr id="23" name="Picture 23"/>
          <p:cNvPicPr>
            <a:picLocks noChangeAspect="1" noChangeArrowheads="1"/>
          </p:cNvPicPr>
          <p:nvPr/>
        </p:nvPicPr>
        <p:blipFill>
          <a:blip r:embed="rId2" cstate="print">
            <a:extLst>
              <a:ext uri="{28A0092B-C50C-407E-A947-70E740481C1C}">
                <a14:useLocalDpi xmlns:a14="http://schemas.microsoft.com/office/drawing/2010/main" val="0"/>
              </a:ext>
            </a:extLst>
          </a:blip>
          <a:srcRect t="4301" r="38590" b="8064"/>
          <a:stretch>
            <a:fillRect/>
          </a:stretch>
        </p:blipFill>
        <p:spPr>
          <a:xfrm>
            <a:off x="0" y="901065"/>
            <a:ext cx="4453255" cy="5956935"/>
          </a:xfrm>
          <a:prstGeom prst="rect">
            <a:avLst/>
          </a:prstGeom>
          <a:noFill/>
          <a:ln>
            <a:noFill/>
          </a:ln>
        </p:spPr>
      </p:pic>
      <p:grpSp>
        <p:nvGrpSpPr>
          <p:cNvPr id="6" name="组合 13"/>
          <p:cNvGrpSpPr/>
          <p:nvPr/>
        </p:nvGrpSpPr>
        <p:grpSpPr>
          <a:xfrm>
            <a:off x="3859530" y="0"/>
            <a:ext cx="5974080" cy="901700"/>
            <a:chOff x="5682817" y="2375552"/>
            <a:chExt cx="3502568" cy="1200507"/>
          </a:xfrm>
        </p:grpSpPr>
        <p:sp>
          <p:nvSpPr>
            <p:cNvPr id="7" name="矩形 3"/>
            <p:cNvSpPr/>
            <p:nvPr/>
          </p:nvSpPr>
          <p:spPr>
            <a:xfrm>
              <a:off x="5682817" y="2375552"/>
              <a:ext cx="3502568" cy="1200507"/>
            </a:xfrm>
            <a:custGeom>
              <a:avLst/>
              <a:gdLst/>
              <a:ahLst/>
              <a:cxnLst/>
              <a:rect l="l" t="t" r="r" b="b"/>
              <a:pathLst>
                <a:path w="6025861" h="1158747">
                  <a:moveTo>
                    <a:pt x="575194" y="0"/>
                  </a:moveTo>
                  <a:lnTo>
                    <a:pt x="1992514" y="0"/>
                  </a:lnTo>
                  <a:lnTo>
                    <a:pt x="4154179" y="0"/>
                  </a:lnTo>
                  <a:lnTo>
                    <a:pt x="5571499" y="0"/>
                  </a:lnTo>
                  <a:lnTo>
                    <a:pt x="5571499" y="474"/>
                  </a:lnTo>
                  <a:lnTo>
                    <a:pt x="5639364" y="474"/>
                  </a:lnTo>
                  <a:cubicBezTo>
                    <a:pt x="5661410" y="0"/>
                    <a:pt x="5683924" y="5211"/>
                    <a:pt x="5704562" y="17528"/>
                  </a:cubicBezTo>
                  <a:cubicBezTo>
                    <a:pt x="5723793" y="28424"/>
                    <a:pt x="5739272" y="44057"/>
                    <a:pt x="5749591" y="62533"/>
                  </a:cubicBezTo>
                  <a:lnTo>
                    <a:pt x="6008038" y="514473"/>
                  </a:lnTo>
                  <a:cubicBezTo>
                    <a:pt x="6019294" y="533422"/>
                    <a:pt x="6025861" y="555687"/>
                    <a:pt x="6025861" y="579374"/>
                  </a:cubicBezTo>
                  <a:cubicBezTo>
                    <a:pt x="6025861" y="603534"/>
                    <a:pt x="6019294" y="625799"/>
                    <a:pt x="6007568" y="644749"/>
                  </a:cubicBezTo>
                  <a:lnTo>
                    <a:pt x="5749591" y="1096688"/>
                  </a:lnTo>
                  <a:cubicBezTo>
                    <a:pt x="5738803" y="1114690"/>
                    <a:pt x="5723793" y="1130324"/>
                    <a:pt x="5704562" y="1141693"/>
                  </a:cubicBezTo>
                  <a:cubicBezTo>
                    <a:pt x="5684393" y="1153536"/>
                    <a:pt x="5662348" y="1158747"/>
                    <a:pt x="5640302" y="1158273"/>
                  </a:cubicBezTo>
                  <a:lnTo>
                    <a:pt x="5571499" y="1158273"/>
                  </a:lnTo>
                  <a:lnTo>
                    <a:pt x="5571499" y="1158747"/>
                  </a:lnTo>
                  <a:lnTo>
                    <a:pt x="4154179" y="1158747"/>
                  </a:lnTo>
                  <a:lnTo>
                    <a:pt x="1992514" y="1158747"/>
                  </a:lnTo>
                  <a:lnTo>
                    <a:pt x="575194" y="1158747"/>
                  </a:lnTo>
                  <a:lnTo>
                    <a:pt x="575194" y="1158273"/>
                  </a:lnTo>
                  <a:lnTo>
                    <a:pt x="382745" y="1158273"/>
                  </a:lnTo>
                  <a:cubicBezTo>
                    <a:pt x="362107" y="1158273"/>
                    <a:pt x="340530" y="1153062"/>
                    <a:pt x="321299" y="1141693"/>
                  </a:cubicBezTo>
                  <a:cubicBezTo>
                    <a:pt x="302069" y="1130324"/>
                    <a:pt x="286590" y="1114690"/>
                    <a:pt x="276270" y="1096215"/>
                  </a:cubicBezTo>
                  <a:lnTo>
                    <a:pt x="16886" y="642380"/>
                  </a:lnTo>
                  <a:cubicBezTo>
                    <a:pt x="6098" y="623904"/>
                    <a:pt x="0" y="602587"/>
                    <a:pt x="0" y="579374"/>
                  </a:cubicBezTo>
                  <a:cubicBezTo>
                    <a:pt x="0" y="556161"/>
                    <a:pt x="6098" y="534843"/>
                    <a:pt x="16886" y="515894"/>
                  </a:cubicBezTo>
                  <a:lnTo>
                    <a:pt x="275332" y="63954"/>
                  </a:lnTo>
                  <a:cubicBezTo>
                    <a:pt x="286120" y="45478"/>
                    <a:pt x="301599" y="28898"/>
                    <a:pt x="321299" y="17528"/>
                  </a:cubicBezTo>
                  <a:cubicBezTo>
                    <a:pt x="339592" y="6633"/>
                    <a:pt x="359762" y="948"/>
                    <a:pt x="379930" y="474"/>
                  </a:cubicBezTo>
                  <a:lnTo>
                    <a:pt x="575194" y="474"/>
                  </a:lnTo>
                  <a:close/>
                </a:path>
              </a:pathLst>
            </a:custGeom>
            <a:solidFill>
              <a:schemeClr val="accent3"/>
            </a:solidFill>
            <a:ln w="9525">
              <a:noFill/>
            </a:ln>
            <a:effectLst>
              <a:outerShdw blurRad="4318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3"/>
            <p:cNvSpPr/>
            <p:nvPr/>
          </p:nvSpPr>
          <p:spPr>
            <a:xfrm>
              <a:off x="5783337" y="2471931"/>
              <a:ext cx="3284030" cy="1007750"/>
            </a:xfrm>
            <a:custGeom>
              <a:avLst/>
              <a:gdLst/>
              <a:ahLst/>
              <a:cxnLst/>
              <a:rect l="l" t="t" r="r" b="b"/>
              <a:pathLst>
                <a:path w="6025861" h="1158747">
                  <a:moveTo>
                    <a:pt x="575194" y="0"/>
                  </a:moveTo>
                  <a:lnTo>
                    <a:pt x="1992514" y="0"/>
                  </a:lnTo>
                  <a:lnTo>
                    <a:pt x="4154179" y="0"/>
                  </a:lnTo>
                  <a:lnTo>
                    <a:pt x="5571499" y="0"/>
                  </a:lnTo>
                  <a:lnTo>
                    <a:pt x="5571499" y="474"/>
                  </a:lnTo>
                  <a:lnTo>
                    <a:pt x="5639364" y="474"/>
                  </a:lnTo>
                  <a:cubicBezTo>
                    <a:pt x="5661410" y="0"/>
                    <a:pt x="5683924" y="5211"/>
                    <a:pt x="5704562" y="17528"/>
                  </a:cubicBezTo>
                  <a:cubicBezTo>
                    <a:pt x="5723793" y="28424"/>
                    <a:pt x="5739272" y="44057"/>
                    <a:pt x="5749591" y="62533"/>
                  </a:cubicBezTo>
                  <a:lnTo>
                    <a:pt x="6008038" y="514473"/>
                  </a:lnTo>
                  <a:cubicBezTo>
                    <a:pt x="6019294" y="533422"/>
                    <a:pt x="6025861" y="555687"/>
                    <a:pt x="6025861" y="579374"/>
                  </a:cubicBezTo>
                  <a:cubicBezTo>
                    <a:pt x="6025861" y="603534"/>
                    <a:pt x="6019294" y="625799"/>
                    <a:pt x="6007568" y="644749"/>
                  </a:cubicBezTo>
                  <a:lnTo>
                    <a:pt x="5749591" y="1096688"/>
                  </a:lnTo>
                  <a:cubicBezTo>
                    <a:pt x="5738803" y="1114690"/>
                    <a:pt x="5723793" y="1130324"/>
                    <a:pt x="5704562" y="1141693"/>
                  </a:cubicBezTo>
                  <a:cubicBezTo>
                    <a:pt x="5684393" y="1153536"/>
                    <a:pt x="5662348" y="1158747"/>
                    <a:pt x="5640302" y="1158273"/>
                  </a:cubicBezTo>
                  <a:lnTo>
                    <a:pt x="5571499" y="1158273"/>
                  </a:lnTo>
                  <a:lnTo>
                    <a:pt x="5571499" y="1158747"/>
                  </a:lnTo>
                  <a:lnTo>
                    <a:pt x="4154179" y="1158747"/>
                  </a:lnTo>
                  <a:lnTo>
                    <a:pt x="1992514" y="1158747"/>
                  </a:lnTo>
                  <a:lnTo>
                    <a:pt x="575194" y="1158747"/>
                  </a:lnTo>
                  <a:lnTo>
                    <a:pt x="575194" y="1158273"/>
                  </a:lnTo>
                  <a:lnTo>
                    <a:pt x="382745" y="1158273"/>
                  </a:lnTo>
                  <a:cubicBezTo>
                    <a:pt x="362107" y="1158273"/>
                    <a:pt x="340530" y="1153062"/>
                    <a:pt x="321299" y="1141693"/>
                  </a:cubicBezTo>
                  <a:cubicBezTo>
                    <a:pt x="302069" y="1130324"/>
                    <a:pt x="286590" y="1114690"/>
                    <a:pt x="276270" y="1096215"/>
                  </a:cubicBezTo>
                  <a:lnTo>
                    <a:pt x="16886" y="642380"/>
                  </a:lnTo>
                  <a:cubicBezTo>
                    <a:pt x="6098" y="623904"/>
                    <a:pt x="0" y="602587"/>
                    <a:pt x="0" y="579374"/>
                  </a:cubicBezTo>
                  <a:cubicBezTo>
                    <a:pt x="0" y="556161"/>
                    <a:pt x="6098" y="534843"/>
                    <a:pt x="16886" y="515894"/>
                  </a:cubicBezTo>
                  <a:lnTo>
                    <a:pt x="275332" y="63954"/>
                  </a:lnTo>
                  <a:cubicBezTo>
                    <a:pt x="286120" y="45478"/>
                    <a:pt x="301599" y="28898"/>
                    <a:pt x="321299" y="17528"/>
                  </a:cubicBezTo>
                  <a:cubicBezTo>
                    <a:pt x="339592" y="6633"/>
                    <a:pt x="359762" y="948"/>
                    <a:pt x="379930" y="474"/>
                  </a:cubicBezTo>
                  <a:lnTo>
                    <a:pt x="575194" y="474"/>
                  </a:lnTo>
                  <a:close/>
                </a:path>
              </a:pathLst>
            </a:custGeom>
            <a:blipFill>
              <a:blip r:embed="rId3"/>
              <a:stretch>
                <a:fillRect/>
              </a:stretch>
            </a:blipFill>
            <a:ln w="952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1">
                  <a:solidFill>
                    <a:schemeClr val="accent5">
                      <a:lumMod val="75000"/>
                    </a:schemeClr>
                  </a:solidFill>
                  <a:latin typeface="Arial" panose="020B0604020202020204" pitchFamily="34" charset="0"/>
                  <a:cs typeface="Arial" panose="020B0604020202020204" pitchFamily="34" charset="0"/>
                </a:rPr>
                <a:t>P</a:t>
              </a:r>
              <a:r>
                <a:rPr lang="zh-CN" altLang="en-US" sz="2800" b="1">
                  <a:solidFill>
                    <a:schemeClr val="accent5">
                      <a:lumMod val="75000"/>
                    </a:schemeClr>
                  </a:solidFill>
                  <a:latin typeface="Arial" panose="020B0604020202020204" pitchFamily="34" charset="0"/>
                  <a:cs typeface="Arial" panose="020B0604020202020204" pitchFamily="34" charset="0"/>
                </a:rPr>
                <a:t>hiếu học tập 3</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p:tgtEl>
                                          <p:spTgt spid="6"/>
                                        </p:tgtEl>
                                        <p:attrNameLst>
                                          <p:attrName>ppt_x</p:attrName>
                                        </p:attrNameLst>
                                      </p:cBhvr>
                                      <p:tavLst>
                                        <p:tav tm="0">
                                          <p:val>
                                            <p:strVal val="#ppt_x-#ppt_w*1.125000"/>
                                          </p:val>
                                        </p:tav>
                                        <p:tav tm="100000">
                                          <p:val>
                                            <p:strVal val="#ppt_x"/>
                                          </p:val>
                                        </p:tav>
                                      </p:tavLst>
                                    </p:anim>
                                    <p:animEffect transition="in" filter="wipe(right)">
                                      <p:cBhvr>
                                        <p:cTn id="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Text Box 99"/>
          <p:cNvSpPr txBox="1"/>
          <p:nvPr/>
        </p:nvSpPr>
        <p:spPr>
          <a:xfrm>
            <a:off x="1477645" y="159385"/>
            <a:ext cx="8364220" cy="829945"/>
          </a:xfrm>
          <a:prstGeom prst="rect">
            <a:avLst/>
          </a:prstGeom>
          <a:noFill/>
          <a:ln w="9525">
            <a:noFill/>
          </a:ln>
        </p:spPr>
        <p:txBody>
          <a:bodyPr wrap="square">
            <a:spAutoFit/>
          </a:bodyPr>
          <a:lstStyle/>
          <a:p>
            <a:pPr indent="0"/>
            <a:r>
              <a:rPr lang="en-US" sz="4800" b="1">
                <a:gradFill>
                  <a:gsLst>
                    <a:gs pos="0">
                      <a:srgbClr val="FE4444"/>
                    </a:gs>
                    <a:gs pos="100000">
                      <a:srgbClr val="832B2B"/>
                    </a:gs>
                  </a:gsLst>
                  <a:lin scaled="0"/>
                </a:gradFill>
                <a:latin typeface="Arial" panose="020B0604020202020204" pitchFamily="34" charset="0"/>
                <a:cs typeface="Arial" panose="020B0604020202020204" pitchFamily="34" charset="0"/>
              </a:rPr>
              <a:t>Hoạt động 1:   Mở đầu </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060" y="-93345"/>
            <a:ext cx="12192000" cy="6858000"/>
          </a:xfrm>
          <a:prstGeom prst="rect">
            <a:avLst/>
          </a:prstGeom>
        </p:spPr>
      </p:pic>
      <p:pic>
        <p:nvPicPr>
          <p:cNvPr id="22530" name="Picture 2" descr="F:\1-原创素材\1_mm1102\PPT\PPT_014\materaials\pageimg_g17.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 y="0"/>
            <a:ext cx="3643630" cy="4143375"/>
          </a:xfrm>
          <a:prstGeom prst="rect">
            <a:avLst/>
          </a:prstGeom>
          <a:noFill/>
          <a:effectLst>
            <a:reflection blurRad="6350" stA="52000" endA="300" endPos="35000" dir="5400000" sy="-100000" algn="bl" rotWithShape="0"/>
          </a:effectLst>
          <a:extLst>
            <a:ext uri="{909E8E84-426E-40DD-AFC4-6F175D3DCCD1}">
              <a14:hiddenFill xmlns:a14="http://schemas.microsoft.com/office/drawing/2010/main">
                <a:solidFill>
                  <a:srgbClr val="FFFFFF"/>
                </a:solidFill>
              </a14:hiddenFill>
            </a:ext>
          </a:extLst>
        </p:spPr>
      </p:pic>
      <p:sp>
        <p:nvSpPr>
          <p:cNvPr id="8" name="Text Box 7"/>
          <p:cNvSpPr txBox="1"/>
          <p:nvPr/>
        </p:nvSpPr>
        <p:spPr>
          <a:xfrm>
            <a:off x="634365" y="2054225"/>
            <a:ext cx="2932430" cy="1938020"/>
          </a:xfrm>
          <a:prstGeom prst="rect">
            <a:avLst/>
          </a:prstGeom>
          <a:noFill/>
          <a:ln w="9525">
            <a:noFill/>
          </a:ln>
        </p:spPr>
        <p:txBody>
          <a:bodyPr wrap="square">
            <a:spAutoFit/>
          </a:bodyPr>
          <a:lstStyle/>
          <a:p>
            <a:pPr indent="0" algn="ctr"/>
            <a:r>
              <a:rPr lang="en-US" sz="2800" b="0">
                <a:solidFill>
                  <a:schemeClr val="accent2">
                    <a:lumMod val="75000"/>
                  </a:schemeClr>
                </a:solidFill>
                <a:latin typeface="Arial" panose="020B0604020202020204" pitchFamily="34" charset="0"/>
                <a:cs typeface="Arial" panose="020B0604020202020204" pitchFamily="34" charset="0"/>
              </a:rPr>
              <a:t>  </a:t>
            </a:r>
            <a:r>
              <a:rPr lang="en-US" sz="4000" b="1">
                <a:solidFill>
                  <a:schemeClr val="accent2">
                    <a:lumMod val="50000"/>
                  </a:schemeClr>
                </a:solidFill>
                <a:latin typeface="Arial" panose="020B0604020202020204" pitchFamily="34" charset="0"/>
                <a:cs typeface="Arial" panose="020B0604020202020204" pitchFamily="34" charset="0"/>
              </a:rPr>
              <a:t>Báo cáo, thảo luận:</a:t>
            </a:r>
          </a:p>
          <a:p>
            <a:pPr indent="0"/>
            <a:endParaRPr lang="en-US" sz="4000" b="1">
              <a:solidFill>
                <a:schemeClr val="accent2">
                  <a:lumMod val="50000"/>
                </a:schemeClr>
              </a:solidFill>
              <a:latin typeface="Arial" panose="020B0604020202020204" pitchFamily="34" charset="0"/>
              <a:cs typeface="Arial" panose="020B0604020202020204"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xit" presetSubtype="10" fill="hold" nodeType="clickEffect">
                                  <p:stCondLst>
                                    <p:cond delay="0"/>
                                  </p:stCondLst>
                                  <p:childTnLst>
                                    <p:animEffect transition="out" filter="blinds(horizontal)">
                                      <p:cBhvr>
                                        <p:cTn id="6" dur="500"/>
                                        <p:tgtEl>
                                          <p:spTgt spid="22530"/>
                                        </p:tgtEl>
                                      </p:cBhvr>
                                    </p:animEffect>
                                    <p:set>
                                      <p:cBhvr>
                                        <p:cTn id="7" dur="1" fill="hold">
                                          <p:stCondLst>
                                            <p:cond delay="499"/>
                                          </p:stCondLst>
                                        </p:cTn>
                                        <p:tgtEl>
                                          <p:spTgt spid="22530"/>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5" presetClass="exit" presetSubtype="10" fill="hold" grpId="0" nodeType="clickEffect">
                                  <p:stCondLst>
                                    <p:cond delay="0"/>
                                  </p:stCondLst>
                                  <p:childTnLst>
                                    <p:animEffect transition="out" filter="checkerboard(across)">
                                      <p:cBhvr>
                                        <p:cTn id="11" dur="500"/>
                                        <p:tgtEl>
                                          <p:spTgt spid="8"/>
                                        </p:tgtEl>
                                      </p:cBhvr>
                                    </p:animEffect>
                                    <p:set>
                                      <p:cBhvr>
                                        <p:cTn id="12"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p:nvPr/>
        </p:nvGraphicFramePr>
        <p:xfrm>
          <a:off x="-635" y="901065"/>
          <a:ext cx="12192635" cy="5956935"/>
        </p:xfrm>
        <a:graphic>
          <a:graphicData uri="http://schemas.openxmlformats.org/drawingml/2006/table">
            <a:tbl>
              <a:tblPr firstRow="1" bandRow="1">
                <a:tableStyleId>{5C22544A-7EE6-4342-B048-85BDC9FD1C3A}</a:tableStyleId>
              </a:tblPr>
              <a:tblGrid>
                <a:gridCol w="4537710">
                  <a:extLst>
                    <a:ext uri="{9D8B030D-6E8A-4147-A177-3AD203B41FA5}">
                      <a16:colId xmlns:a16="http://schemas.microsoft.com/office/drawing/2014/main" val="20000"/>
                    </a:ext>
                  </a:extLst>
                </a:gridCol>
                <a:gridCol w="2494915">
                  <a:extLst>
                    <a:ext uri="{9D8B030D-6E8A-4147-A177-3AD203B41FA5}">
                      <a16:colId xmlns:a16="http://schemas.microsoft.com/office/drawing/2014/main" val="20001"/>
                    </a:ext>
                  </a:extLst>
                </a:gridCol>
                <a:gridCol w="5160010">
                  <a:extLst>
                    <a:ext uri="{9D8B030D-6E8A-4147-A177-3AD203B41FA5}">
                      <a16:colId xmlns:a16="http://schemas.microsoft.com/office/drawing/2014/main" val="20002"/>
                    </a:ext>
                  </a:extLst>
                </a:gridCol>
              </a:tblGrid>
              <a:tr h="1985645">
                <a:tc rowSpan="3">
                  <a:txBody>
                    <a:bodyPr/>
                    <a:lstStyle/>
                    <a:p>
                      <a:pPr>
                        <a:buNone/>
                      </a:pPr>
                      <a:endParaRPr lang="en-US"/>
                    </a:p>
                  </a:txBody>
                  <a:tcPr>
                    <a:solidFill>
                      <a:schemeClr val="bg2"/>
                    </a:solidFill>
                  </a:tcPr>
                </a:tc>
                <a:tc>
                  <a:txBody>
                    <a:bodyPr/>
                    <a:lstStyle/>
                    <a:p>
                      <a:pPr indent="0">
                        <a:buNone/>
                      </a:pPr>
                      <a:r>
                        <a:rPr lang="en-US" sz="2400" b="0">
                          <a:solidFill>
                            <a:srgbClr val="000000"/>
                          </a:solidFill>
                          <a:latin typeface="Arial" panose="020B0604020202020204" pitchFamily="34" charset="0"/>
                          <a:cs typeface="Arial" panose="020B0604020202020204" pitchFamily="34" charset="0"/>
                        </a:rPr>
                        <a:t>Hãy cho biết thông tin có trên nhãn hóa chất.</a:t>
                      </a:r>
                      <a:endParaRPr lang="en-US" sz="24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solidFill>
                      <a:schemeClr val="accent2">
                        <a:lumMod val="40000"/>
                        <a:lumOff val="60000"/>
                      </a:schemeClr>
                    </a:solidFill>
                  </a:tcPr>
                </a:tc>
                <a:tc>
                  <a:txBody>
                    <a:bodyPr/>
                    <a:lstStyle/>
                    <a:p>
                      <a:pPr indent="0">
                        <a:buNone/>
                      </a:pPr>
                      <a:endParaRPr lang="en-US" sz="2400" b="0">
                        <a:solidFill>
                          <a:srgbClr val="000000"/>
                        </a:solidFill>
                        <a:latin typeface="Arial" panose="020B0604020202020204" pitchFamily="34" charset="0"/>
                        <a:cs typeface="Arial" panose="020B0604020202020204" pitchFamily="34" charset="0"/>
                      </a:endParaRPr>
                    </a:p>
                    <a:p>
                      <a:pPr indent="0">
                        <a:buNone/>
                      </a:pPr>
                      <a:endParaRPr lang="en-US" sz="24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solidFill>
                      <a:schemeClr val="accent2">
                        <a:lumMod val="20000"/>
                        <a:lumOff val="80000"/>
                      </a:schemeClr>
                    </a:solidFill>
                  </a:tcPr>
                </a:tc>
                <a:extLst>
                  <a:ext uri="{0D108BD9-81ED-4DB2-BD59-A6C34878D82A}">
                    <a16:rowId xmlns:a16="http://schemas.microsoft.com/office/drawing/2014/main" val="10000"/>
                  </a:ext>
                </a:extLst>
              </a:tr>
              <a:tr h="1985645">
                <a:tc vMerge="1">
                  <a:txBody>
                    <a:bodyPr/>
                    <a:lstStyle/>
                    <a:p>
                      <a:endParaRPr lang="en-US"/>
                    </a:p>
                  </a:txBody>
                  <a:tcPr/>
                </a:tc>
                <a:tc>
                  <a:txBody>
                    <a:bodyPr/>
                    <a:lstStyle/>
                    <a:p>
                      <a:pPr indent="0">
                        <a:buNone/>
                      </a:pPr>
                      <a:r>
                        <a:rPr lang="en-US" sz="2400" b="0">
                          <a:solidFill>
                            <a:srgbClr val="000000"/>
                          </a:solidFill>
                          <a:latin typeface="Arial" panose="020B0604020202020204" pitchFamily="34" charset="0"/>
                          <a:cs typeface="Arial" panose="020B0604020202020204" pitchFamily="34" charset="0"/>
                        </a:rPr>
                        <a:t>Ý nghĩa của các kí hiệu cảnh báo trên nhãn hóa chất</a:t>
                      </a:r>
                      <a:endParaRPr lang="en-US" sz="24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solidFill>
                      <a:schemeClr val="accent2">
                        <a:lumMod val="40000"/>
                        <a:lumOff val="60000"/>
                      </a:schemeClr>
                    </a:solidFill>
                  </a:tcPr>
                </a:tc>
                <a:tc>
                  <a:txBody>
                    <a:bodyPr/>
                    <a:lstStyle/>
                    <a:p>
                      <a:pPr indent="0">
                        <a:buNone/>
                      </a:pPr>
                      <a:endParaRPr lang="en-US" sz="2400" b="0">
                        <a:solidFill>
                          <a:srgbClr val="000000"/>
                        </a:solidFill>
                        <a:latin typeface="Arial" panose="020B0604020202020204" pitchFamily="34" charset="0"/>
                        <a:cs typeface="Arial" panose="020B0604020202020204" pitchFamily="34" charset="0"/>
                      </a:endParaRPr>
                    </a:p>
                    <a:p>
                      <a:pPr indent="0">
                        <a:buNone/>
                      </a:pPr>
                      <a:endParaRPr lang="en-US" sz="2400" b="0">
                        <a:solidFill>
                          <a:srgbClr val="000000"/>
                        </a:solidFill>
                        <a:latin typeface="Arial" panose="020B0604020202020204" pitchFamily="34" charset="0"/>
                        <a:cs typeface="Arial" panose="020B0604020202020204" pitchFamily="34" charset="0"/>
                      </a:endParaRPr>
                    </a:p>
                    <a:p>
                      <a:pPr indent="0">
                        <a:buNone/>
                      </a:pPr>
                      <a:endParaRPr lang="en-US" sz="24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solidFill>
                      <a:schemeClr val="accent2">
                        <a:lumMod val="20000"/>
                        <a:lumOff val="80000"/>
                      </a:schemeClr>
                    </a:solidFill>
                  </a:tcPr>
                </a:tc>
                <a:extLst>
                  <a:ext uri="{0D108BD9-81ED-4DB2-BD59-A6C34878D82A}">
                    <a16:rowId xmlns:a16="http://schemas.microsoft.com/office/drawing/2014/main" val="10001"/>
                  </a:ext>
                </a:extLst>
              </a:tr>
              <a:tr h="1985645">
                <a:tc vMerge="1">
                  <a:txBody>
                    <a:bodyPr/>
                    <a:lstStyle/>
                    <a:p>
                      <a:endParaRPr lang="en-US"/>
                    </a:p>
                  </a:txBody>
                  <a:tcPr/>
                </a:tc>
                <a:tc>
                  <a:txBody>
                    <a:bodyPr/>
                    <a:lstStyle/>
                    <a:p>
                      <a:pPr indent="0">
                        <a:buNone/>
                      </a:pPr>
                      <a:r>
                        <a:rPr lang="en-US" sz="2400" b="0">
                          <a:solidFill>
                            <a:srgbClr val="000000"/>
                          </a:solidFill>
                          <a:latin typeface="Arial" panose="020B0604020202020204" pitchFamily="34" charset="0"/>
                          <a:cs typeface="Arial" panose="020B0604020202020204" pitchFamily="34" charset="0"/>
                        </a:rPr>
                        <a:t>Cách lấy hóa chất</a:t>
                      </a:r>
                      <a:endParaRPr lang="en-US" sz="24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solidFill>
                      <a:schemeClr val="accent2">
                        <a:lumMod val="40000"/>
                        <a:lumOff val="60000"/>
                      </a:schemeClr>
                    </a:solidFill>
                  </a:tcPr>
                </a:tc>
                <a:tc>
                  <a:txBody>
                    <a:bodyPr/>
                    <a:lstStyle/>
                    <a:p>
                      <a:pPr indent="0">
                        <a:buNone/>
                      </a:pPr>
                      <a:endParaRPr lang="en-US" sz="2400" b="0">
                        <a:solidFill>
                          <a:srgbClr val="000000"/>
                        </a:solidFill>
                        <a:latin typeface="Arial" panose="020B0604020202020204" pitchFamily="34" charset="0"/>
                        <a:cs typeface="Arial" panose="020B0604020202020204" pitchFamily="34" charset="0"/>
                      </a:endParaRPr>
                    </a:p>
                    <a:p>
                      <a:pPr indent="0">
                        <a:buNone/>
                      </a:pPr>
                      <a:endParaRPr lang="en-US" sz="24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solidFill>
                      <a:schemeClr val="accent2">
                        <a:lumMod val="20000"/>
                        <a:lumOff val="80000"/>
                      </a:schemeClr>
                    </a:solidFill>
                  </a:tcPr>
                </a:tc>
                <a:extLst>
                  <a:ext uri="{0D108BD9-81ED-4DB2-BD59-A6C34878D82A}">
                    <a16:rowId xmlns:a16="http://schemas.microsoft.com/office/drawing/2014/main" val="10002"/>
                  </a:ext>
                </a:extLst>
              </a:tr>
            </a:tbl>
          </a:graphicData>
        </a:graphic>
      </p:graphicFrame>
      <p:pic>
        <p:nvPicPr>
          <p:cNvPr id="23" name="Picture 23"/>
          <p:cNvPicPr>
            <a:picLocks noChangeAspect="1" noChangeArrowheads="1"/>
          </p:cNvPicPr>
          <p:nvPr/>
        </p:nvPicPr>
        <p:blipFill>
          <a:blip r:embed="rId2" cstate="print">
            <a:extLst>
              <a:ext uri="{28A0092B-C50C-407E-A947-70E740481C1C}">
                <a14:useLocalDpi xmlns:a14="http://schemas.microsoft.com/office/drawing/2010/main" val="0"/>
              </a:ext>
            </a:extLst>
          </a:blip>
          <a:srcRect t="4301" r="38590" b="8064"/>
          <a:stretch>
            <a:fillRect/>
          </a:stretch>
        </p:blipFill>
        <p:spPr>
          <a:xfrm>
            <a:off x="0" y="901065"/>
            <a:ext cx="4453255" cy="5956935"/>
          </a:xfrm>
          <a:prstGeom prst="rect">
            <a:avLst/>
          </a:prstGeom>
          <a:noFill/>
          <a:ln>
            <a:noFill/>
          </a:ln>
        </p:spPr>
      </p:pic>
      <p:grpSp>
        <p:nvGrpSpPr>
          <p:cNvPr id="6" name="组合 13"/>
          <p:cNvGrpSpPr/>
          <p:nvPr/>
        </p:nvGrpSpPr>
        <p:grpSpPr>
          <a:xfrm>
            <a:off x="3728085" y="-72390"/>
            <a:ext cx="5974080" cy="901700"/>
            <a:chOff x="5682817" y="2375552"/>
            <a:chExt cx="3502568" cy="1200507"/>
          </a:xfrm>
        </p:grpSpPr>
        <p:sp>
          <p:nvSpPr>
            <p:cNvPr id="7" name="矩形 3"/>
            <p:cNvSpPr/>
            <p:nvPr/>
          </p:nvSpPr>
          <p:spPr>
            <a:xfrm>
              <a:off x="5682817" y="2375552"/>
              <a:ext cx="3502568" cy="1200507"/>
            </a:xfrm>
            <a:custGeom>
              <a:avLst/>
              <a:gdLst/>
              <a:ahLst/>
              <a:cxnLst/>
              <a:rect l="l" t="t" r="r" b="b"/>
              <a:pathLst>
                <a:path w="6025861" h="1158747">
                  <a:moveTo>
                    <a:pt x="575194" y="0"/>
                  </a:moveTo>
                  <a:lnTo>
                    <a:pt x="1992514" y="0"/>
                  </a:lnTo>
                  <a:lnTo>
                    <a:pt x="4154179" y="0"/>
                  </a:lnTo>
                  <a:lnTo>
                    <a:pt x="5571499" y="0"/>
                  </a:lnTo>
                  <a:lnTo>
                    <a:pt x="5571499" y="474"/>
                  </a:lnTo>
                  <a:lnTo>
                    <a:pt x="5639364" y="474"/>
                  </a:lnTo>
                  <a:cubicBezTo>
                    <a:pt x="5661410" y="0"/>
                    <a:pt x="5683924" y="5211"/>
                    <a:pt x="5704562" y="17528"/>
                  </a:cubicBezTo>
                  <a:cubicBezTo>
                    <a:pt x="5723793" y="28424"/>
                    <a:pt x="5739272" y="44057"/>
                    <a:pt x="5749591" y="62533"/>
                  </a:cubicBezTo>
                  <a:lnTo>
                    <a:pt x="6008038" y="514473"/>
                  </a:lnTo>
                  <a:cubicBezTo>
                    <a:pt x="6019294" y="533422"/>
                    <a:pt x="6025861" y="555687"/>
                    <a:pt x="6025861" y="579374"/>
                  </a:cubicBezTo>
                  <a:cubicBezTo>
                    <a:pt x="6025861" y="603534"/>
                    <a:pt x="6019294" y="625799"/>
                    <a:pt x="6007568" y="644749"/>
                  </a:cubicBezTo>
                  <a:lnTo>
                    <a:pt x="5749591" y="1096688"/>
                  </a:lnTo>
                  <a:cubicBezTo>
                    <a:pt x="5738803" y="1114690"/>
                    <a:pt x="5723793" y="1130324"/>
                    <a:pt x="5704562" y="1141693"/>
                  </a:cubicBezTo>
                  <a:cubicBezTo>
                    <a:pt x="5684393" y="1153536"/>
                    <a:pt x="5662348" y="1158747"/>
                    <a:pt x="5640302" y="1158273"/>
                  </a:cubicBezTo>
                  <a:lnTo>
                    <a:pt x="5571499" y="1158273"/>
                  </a:lnTo>
                  <a:lnTo>
                    <a:pt x="5571499" y="1158747"/>
                  </a:lnTo>
                  <a:lnTo>
                    <a:pt x="4154179" y="1158747"/>
                  </a:lnTo>
                  <a:lnTo>
                    <a:pt x="1992514" y="1158747"/>
                  </a:lnTo>
                  <a:lnTo>
                    <a:pt x="575194" y="1158747"/>
                  </a:lnTo>
                  <a:lnTo>
                    <a:pt x="575194" y="1158273"/>
                  </a:lnTo>
                  <a:lnTo>
                    <a:pt x="382745" y="1158273"/>
                  </a:lnTo>
                  <a:cubicBezTo>
                    <a:pt x="362107" y="1158273"/>
                    <a:pt x="340530" y="1153062"/>
                    <a:pt x="321299" y="1141693"/>
                  </a:cubicBezTo>
                  <a:cubicBezTo>
                    <a:pt x="302069" y="1130324"/>
                    <a:pt x="286590" y="1114690"/>
                    <a:pt x="276270" y="1096215"/>
                  </a:cubicBezTo>
                  <a:lnTo>
                    <a:pt x="16886" y="642380"/>
                  </a:lnTo>
                  <a:cubicBezTo>
                    <a:pt x="6098" y="623904"/>
                    <a:pt x="0" y="602587"/>
                    <a:pt x="0" y="579374"/>
                  </a:cubicBezTo>
                  <a:cubicBezTo>
                    <a:pt x="0" y="556161"/>
                    <a:pt x="6098" y="534843"/>
                    <a:pt x="16886" y="515894"/>
                  </a:cubicBezTo>
                  <a:lnTo>
                    <a:pt x="275332" y="63954"/>
                  </a:lnTo>
                  <a:cubicBezTo>
                    <a:pt x="286120" y="45478"/>
                    <a:pt x="301599" y="28898"/>
                    <a:pt x="321299" y="17528"/>
                  </a:cubicBezTo>
                  <a:cubicBezTo>
                    <a:pt x="339592" y="6633"/>
                    <a:pt x="359762" y="948"/>
                    <a:pt x="379930" y="474"/>
                  </a:cubicBezTo>
                  <a:lnTo>
                    <a:pt x="575194" y="474"/>
                  </a:lnTo>
                  <a:close/>
                </a:path>
              </a:pathLst>
            </a:custGeom>
            <a:solidFill>
              <a:schemeClr val="accent3"/>
            </a:solidFill>
            <a:ln w="9525">
              <a:noFill/>
            </a:ln>
            <a:effectLst>
              <a:outerShdw blurRad="4318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3"/>
            <p:cNvSpPr/>
            <p:nvPr/>
          </p:nvSpPr>
          <p:spPr>
            <a:xfrm>
              <a:off x="5783337" y="2471931"/>
              <a:ext cx="3284030" cy="1007750"/>
            </a:xfrm>
            <a:custGeom>
              <a:avLst/>
              <a:gdLst/>
              <a:ahLst/>
              <a:cxnLst/>
              <a:rect l="l" t="t" r="r" b="b"/>
              <a:pathLst>
                <a:path w="6025861" h="1158747">
                  <a:moveTo>
                    <a:pt x="575194" y="0"/>
                  </a:moveTo>
                  <a:lnTo>
                    <a:pt x="1992514" y="0"/>
                  </a:lnTo>
                  <a:lnTo>
                    <a:pt x="4154179" y="0"/>
                  </a:lnTo>
                  <a:lnTo>
                    <a:pt x="5571499" y="0"/>
                  </a:lnTo>
                  <a:lnTo>
                    <a:pt x="5571499" y="474"/>
                  </a:lnTo>
                  <a:lnTo>
                    <a:pt x="5639364" y="474"/>
                  </a:lnTo>
                  <a:cubicBezTo>
                    <a:pt x="5661410" y="0"/>
                    <a:pt x="5683924" y="5211"/>
                    <a:pt x="5704562" y="17528"/>
                  </a:cubicBezTo>
                  <a:cubicBezTo>
                    <a:pt x="5723793" y="28424"/>
                    <a:pt x="5739272" y="44057"/>
                    <a:pt x="5749591" y="62533"/>
                  </a:cubicBezTo>
                  <a:lnTo>
                    <a:pt x="6008038" y="514473"/>
                  </a:lnTo>
                  <a:cubicBezTo>
                    <a:pt x="6019294" y="533422"/>
                    <a:pt x="6025861" y="555687"/>
                    <a:pt x="6025861" y="579374"/>
                  </a:cubicBezTo>
                  <a:cubicBezTo>
                    <a:pt x="6025861" y="603534"/>
                    <a:pt x="6019294" y="625799"/>
                    <a:pt x="6007568" y="644749"/>
                  </a:cubicBezTo>
                  <a:lnTo>
                    <a:pt x="5749591" y="1096688"/>
                  </a:lnTo>
                  <a:cubicBezTo>
                    <a:pt x="5738803" y="1114690"/>
                    <a:pt x="5723793" y="1130324"/>
                    <a:pt x="5704562" y="1141693"/>
                  </a:cubicBezTo>
                  <a:cubicBezTo>
                    <a:pt x="5684393" y="1153536"/>
                    <a:pt x="5662348" y="1158747"/>
                    <a:pt x="5640302" y="1158273"/>
                  </a:cubicBezTo>
                  <a:lnTo>
                    <a:pt x="5571499" y="1158273"/>
                  </a:lnTo>
                  <a:lnTo>
                    <a:pt x="5571499" y="1158747"/>
                  </a:lnTo>
                  <a:lnTo>
                    <a:pt x="4154179" y="1158747"/>
                  </a:lnTo>
                  <a:lnTo>
                    <a:pt x="1992514" y="1158747"/>
                  </a:lnTo>
                  <a:lnTo>
                    <a:pt x="575194" y="1158747"/>
                  </a:lnTo>
                  <a:lnTo>
                    <a:pt x="575194" y="1158273"/>
                  </a:lnTo>
                  <a:lnTo>
                    <a:pt x="382745" y="1158273"/>
                  </a:lnTo>
                  <a:cubicBezTo>
                    <a:pt x="362107" y="1158273"/>
                    <a:pt x="340530" y="1153062"/>
                    <a:pt x="321299" y="1141693"/>
                  </a:cubicBezTo>
                  <a:cubicBezTo>
                    <a:pt x="302069" y="1130324"/>
                    <a:pt x="286590" y="1114690"/>
                    <a:pt x="276270" y="1096215"/>
                  </a:cubicBezTo>
                  <a:lnTo>
                    <a:pt x="16886" y="642380"/>
                  </a:lnTo>
                  <a:cubicBezTo>
                    <a:pt x="6098" y="623904"/>
                    <a:pt x="0" y="602587"/>
                    <a:pt x="0" y="579374"/>
                  </a:cubicBezTo>
                  <a:cubicBezTo>
                    <a:pt x="0" y="556161"/>
                    <a:pt x="6098" y="534843"/>
                    <a:pt x="16886" y="515894"/>
                  </a:cubicBezTo>
                  <a:lnTo>
                    <a:pt x="275332" y="63954"/>
                  </a:lnTo>
                  <a:cubicBezTo>
                    <a:pt x="286120" y="45478"/>
                    <a:pt x="301599" y="28898"/>
                    <a:pt x="321299" y="17528"/>
                  </a:cubicBezTo>
                  <a:cubicBezTo>
                    <a:pt x="339592" y="6633"/>
                    <a:pt x="359762" y="948"/>
                    <a:pt x="379930" y="474"/>
                  </a:cubicBezTo>
                  <a:lnTo>
                    <a:pt x="575194" y="474"/>
                  </a:lnTo>
                  <a:close/>
                </a:path>
              </a:pathLst>
            </a:custGeom>
            <a:blipFill>
              <a:blip r:embed="rId3"/>
              <a:stretch>
                <a:fillRect/>
              </a:stretch>
            </a:blipFill>
            <a:ln w="952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1">
                  <a:solidFill>
                    <a:schemeClr val="accent5">
                      <a:lumMod val="75000"/>
                    </a:schemeClr>
                  </a:solidFill>
                  <a:latin typeface="Arial" panose="020B0604020202020204" pitchFamily="34" charset="0"/>
                  <a:cs typeface="Arial" panose="020B0604020202020204" pitchFamily="34" charset="0"/>
                </a:rPr>
                <a:t>P</a:t>
              </a:r>
              <a:r>
                <a:rPr lang="zh-CN" altLang="en-US" sz="2800" b="1">
                  <a:solidFill>
                    <a:schemeClr val="accent5">
                      <a:lumMod val="75000"/>
                    </a:schemeClr>
                  </a:solidFill>
                  <a:latin typeface="Arial" panose="020B0604020202020204" pitchFamily="34" charset="0"/>
                  <a:cs typeface="Arial" panose="020B0604020202020204" pitchFamily="34" charset="0"/>
                </a:rPr>
                <a:t>hiếu học tập 3</a:t>
              </a:r>
            </a:p>
          </p:txBody>
        </p:sp>
      </p:grpSp>
      <p:sp>
        <p:nvSpPr>
          <p:cNvPr id="5" name="Text Box 4"/>
          <p:cNvSpPr txBox="1"/>
          <p:nvPr/>
        </p:nvSpPr>
        <p:spPr>
          <a:xfrm>
            <a:off x="7119620" y="901700"/>
            <a:ext cx="4766945" cy="2306955"/>
          </a:xfrm>
          <a:prstGeom prst="rect">
            <a:avLst/>
          </a:prstGeom>
          <a:noFill/>
        </p:spPr>
        <p:txBody>
          <a:bodyPr wrap="square" rtlCol="0">
            <a:spAutoFit/>
          </a:bodyPr>
          <a:lstStyle/>
          <a:p>
            <a:pPr indent="0">
              <a:buNone/>
            </a:pPr>
            <a:endParaRPr lang="en-US" sz="2400">
              <a:solidFill>
                <a:srgbClr val="000000"/>
              </a:solidFill>
              <a:latin typeface="Arial" panose="020B0604020202020204" pitchFamily="34" charset="0"/>
              <a:cs typeface="Arial" panose="020B0604020202020204" pitchFamily="34" charset="0"/>
              <a:sym typeface="+mn-ea"/>
            </a:endParaRPr>
          </a:p>
          <a:p>
            <a:pPr indent="0">
              <a:buNone/>
            </a:pPr>
            <a:r>
              <a:rPr lang="en-US" sz="2400">
                <a:solidFill>
                  <a:schemeClr val="accent5">
                    <a:lumMod val="75000"/>
                  </a:schemeClr>
                </a:solidFill>
                <a:latin typeface="Arial" panose="020B0604020202020204" pitchFamily="34" charset="0"/>
                <a:cs typeface="Arial" panose="020B0604020202020204" pitchFamily="34" charset="0"/>
                <a:sym typeface="+mn-ea"/>
              </a:rPr>
              <a:t>- Tên hóa chất: Ethanol</a:t>
            </a:r>
            <a:endParaRPr lang="en-US" sz="2400" b="0">
              <a:solidFill>
                <a:schemeClr val="accent5">
                  <a:lumMod val="75000"/>
                </a:schemeClr>
              </a:solidFill>
              <a:latin typeface="Arial" panose="020B0604020202020204" pitchFamily="34" charset="0"/>
              <a:cs typeface="Arial" panose="020B0604020202020204" pitchFamily="34" charset="0"/>
            </a:endParaRPr>
          </a:p>
          <a:p>
            <a:pPr indent="0">
              <a:buNone/>
            </a:pPr>
            <a:r>
              <a:rPr lang="en-US" sz="2400">
                <a:solidFill>
                  <a:schemeClr val="accent5">
                    <a:lumMod val="75000"/>
                  </a:schemeClr>
                </a:solidFill>
                <a:latin typeface="Arial" panose="020B0604020202020204" pitchFamily="34" charset="0"/>
                <a:cs typeface="Arial" panose="020B0604020202020204" pitchFamily="34" charset="0"/>
                <a:sym typeface="+mn-ea"/>
              </a:rPr>
              <a:t>- Công thức hóa học: C</a:t>
            </a:r>
            <a:r>
              <a:rPr lang="en-US" sz="2400" baseline="-25000">
                <a:solidFill>
                  <a:schemeClr val="accent5">
                    <a:lumMod val="75000"/>
                  </a:schemeClr>
                </a:solidFill>
                <a:latin typeface="Arial" panose="020B0604020202020204" pitchFamily="34" charset="0"/>
                <a:cs typeface="Arial" panose="020B0604020202020204" pitchFamily="34" charset="0"/>
                <a:sym typeface="+mn-ea"/>
              </a:rPr>
              <a:t>2</a:t>
            </a:r>
            <a:r>
              <a:rPr lang="en-US" sz="2400">
                <a:solidFill>
                  <a:schemeClr val="accent5">
                    <a:lumMod val="75000"/>
                  </a:schemeClr>
                </a:solidFill>
                <a:latin typeface="Arial" panose="020B0604020202020204" pitchFamily="34" charset="0"/>
                <a:cs typeface="Arial" panose="020B0604020202020204" pitchFamily="34" charset="0"/>
                <a:sym typeface="+mn-ea"/>
              </a:rPr>
              <a:t>H</a:t>
            </a:r>
            <a:r>
              <a:rPr lang="en-US" sz="2400" baseline="-25000">
                <a:solidFill>
                  <a:schemeClr val="accent5">
                    <a:lumMod val="75000"/>
                  </a:schemeClr>
                </a:solidFill>
                <a:latin typeface="Arial" panose="020B0604020202020204" pitchFamily="34" charset="0"/>
                <a:cs typeface="Arial" panose="020B0604020202020204" pitchFamily="34" charset="0"/>
                <a:sym typeface="+mn-ea"/>
              </a:rPr>
              <a:t>6</a:t>
            </a:r>
            <a:r>
              <a:rPr lang="en-US" sz="2400">
                <a:solidFill>
                  <a:schemeClr val="accent5">
                    <a:lumMod val="75000"/>
                  </a:schemeClr>
                </a:solidFill>
                <a:latin typeface="Arial" panose="020B0604020202020204" pitchFamily="34" charset="0"/>
                <a:cs typeface="Arial" panose="020B0604020202020204" pitchFamily="34" charset="0"/>
                <a:sym typeface="+mn-ea"/>
              </a:rPr>
              <a:t>O</a:t>
            </a:r>
            <a:endParaRPr lang="en-US" sz="2400" b="0">
              <a:solidFill>
                <a:schemeClr val="accent5">
                  <a:lumMod val="75000"/>
                </a:schemeClr>
              </a:solidFill>
              <a:latin typeface="Arial" panose="020B0604020202020204" pitchFamily="34" charset="0"/>
              <a:cs typeface="Arial" panose="020B0604020202020204" pitchFamily="34" charset="0"/>
            </a:endParaRPr>
          </a:p>
          <a:p>
            <a:pPr indent="0">
              <a:buNone/>
            </a:pPr>
            <a:r>
              <a:rPr lang="en-US" sz="2400">
                <a:solidFill>
                  <a:schemeClr val="accent5">
                    <a:lumMod val="75000"/>
                  </a:schemeClr>
                </a:solidFill>
                <a:latin typeface="Arial" panose="020B0604020202020204" pitchFamily="34" charset="0"/>
                <a:cs typeface="Arial" panose="020B0604020202020204" pitchFamily="34" charset="0"/>
                <a:sym typeface="+mn-ea"/>
              </a:rPr>
              <a:t>- Khối lượng phân tử: 46.07</a:t>
            </a:r>
            <a:endParaRPr lang="en-US" sz="2400" b="0">
              <a:solidFill>
                <a:schemeClr val="accent5">
                  <a:lumMod val="75000"/>
                </a:schemeClr>
              </a:solidFill>
              <a:latin typeface="Arial" panose="020B0604020202020204" pitchFamily="34" charset="0"/>
              <a:cs typeface="Arial" panose="020B0604020202020204" pitchFamily="34" charset="0"/>
            </a:endParaRPr>
          </a:p>
          <a:p>
            <a:pPr indent="0">
              <a:buNone/>
            </a:pPr>
            <a:r>
              <a:rPr lang="en-US" sz="2400">
                <a:solidFill>
                  <a:schemeClr val="accent5">
                    <a:lumMod val="75000"/>
                  </a:schemeClr>
                </a:solidFill>
                <a:latin typeface="Arial" panose="020B0604020202020204" pitchFamily="34" charset="0"/>
                <a:cs typeface="Arial" panose="020B0604020202020204" pitchFamily="34" charset="0"/>
                <a:sym typeface="+mn-ea"/>
              </a:rPr>
              <a:t>- Các kí hiệu cảnh báo</a:t>
            </a:r>
            <a:endParaRPr lang="en-US" sz="2400" b="0">
              <a:solidFill>
                <a:schemeClr val="accent5">
                  <a:lumMod val="75000"/>
                </a:schemeClr>
              </a:solidFill>
              <a:latin typeface="Arial" panose="020B0604020202020204" pitchFamily="34" charset="0"/>
              <a:ea typeface="Times New Roman" panose="02020603050405020304" pitchFamily="18" charset="0"/>
              <a:cs typeface="Arial" panose="020B0604020202020204" pitchFamily="34" charset="0"/>
            </a:endParaRPr>
          </a:p>
          <a:p>
            <a:pPr indent="0">
              <a:buNone/>
            </a:pPr>
            <a:endParaRPr lang="en-US" sz="2400" b="0">
              <a:solidFill>
                <a:schemeClr val="accent5">
                  <a:lumMod val="75000"/>
                </a:schemeClr>
              </a:solidFill>
              <a:latin typeface="Arial" panose="020B0604020202020204" pitchFamily="34" charset="0"/>
              <a:ea typeface="Times New Roman" panose="02020603050405020304" pitchFamily="18" charset="0"/>
              <a:cs typeface="Arial" panose="020B0604020202020204" pitchFamily="34" charset="0"/>
            </a:endParaRPr>
          </a:p>
        </p:txBody>
      </p:sp>
      <p:sp>
        <p:nvSpPr>
          <p:cNvPr id="9" name="Text Box 8"/>
          <p:cNvSpPr txBox="1"/>
          <p:nvPr/>
        </p:nvSpPr>
        <p:spPr>
          <a:xfrm>
            <a:off x="7332980" y="3208655"/>
            <a:ext cx="4340860" cy="1198880"/>
          </a:xfrm>
          <a:prstGeom prst="rect">
            <a:avLst/>
          </a:prstGeom>
          <a:noFill/>
        </p:spPr>
        <p:txBody>
          <a:bodyPr wrap="square" rtlCol="0">
            <a:spAutoFit/>
          </a:bodyPr>
          <a:lstStyle/>
          <a:p>
            <a:pPr indent="0">
              <a:buNone/>
            </a:pPr>
            <a:r>
              <a:rPr lang="en-US" sz="2400">
                <a:solidFill>
                  <a:schemeClr val="accent5">
                    <a:lumMod val="75000"/>
                  </a:schemeClr>
                </a:solidFill>
                <a:latin typeface="Arial" panose="020B0604020202020204" pitchFamily="34" charset="0"/>
                <a:cs typeface="Arial" panose="020B0604020202020204" pitchFamily="34" charset="0"/>
                <a:sym typeface="+mn-ea"/>
              </a:rPr>
              <a:t>Hình 1: Dễ cháy</a:t>
            </a:r>
            <a:endParaRPr lang="en-US" sz="2400" b="0">
              <a:solidFill>
                <a:schemeClr val="accent5">
                  <a:lumMod val="75000"/>
                </a:schemeClr>
              </a:solidFill>
              <a:latin typeface="Arial" panose="020B0604020202020204" pitchFamily="34" charset="0"/>
              <a:cs typeface="Arial" panose="020B0604020202020204" pitchFamily="34" charset="0"/>
            </a:endParaRPr>
          </a:p>
          <a:p>
            <a:pPr indent="0">
              <a:buNone/>
            </a:pPr>
            <a:r>
              <a:rPr lang="en-US" sz="2400">
                <a:solidFill>
                  <a:schemeClr val="accent5">
                    <a:lumMod val="75000"/>
                  </a:schemeClr>
                </a:solidFill>
                <a:latin typeface="Arial" panose="020B0604020202020204" pitchFamily="34" charset="0"/>
                <a:cs typeface="Arial" panose="020B0604020202020204" pitchFamily="34" charset="0"/>
                <a:sym typeface="+mn-ea"/>
              </a:rPr>
              <a:t>Hình 2: Nguy hại sức khỏe</a:t>
            </a:r>
            <a:endParaRPr lang="en-US" sz="2400" b="0">
              <a:solidFill>
                <a:schemeClr val="accent5">
                  <a:lumMod val="75000"/>
                </a:schemeClr>
              </a:solidFill>
              <a:latin typeface="Arial" panose="020B0604020202020204" pitchFamily="34" charset="0"/>
              <a:cs typeface="Arial" panose="020B0604020202020204" pitchFamily="34" charset="0"/>
            </a:endParaRPr>
          </a:p>
          <a:p>
            <a:pPr indent="0">
              <a:buNone/>
            </a:pPr>
            <a:r>
              <a:rPr lang="en-US" sz="2400">
                <a:solidFill>
                  <a:schemeClr val="accent5">
                    <a:lumMod val="75000"/>
                  </a:schemeClr>
                </a:solidFill>
                <a:latin typeface="Arial" panose="020B0604020202020204" pitchFamily="34" charset="0"/>
                <a:cs typeface="Arial" panose="020B0604020202020204" pitchFamily="34" charset="0"/>
                <a:sym typeface="+mn-ea"/>
              </a:rPr>
              <a:t>Hình 3: Nguy hại</a:t>
            </a:r>
          </a:p>
        </p:txBody>
      </p:sp>
      <p:sp>
        <p:nvSpPr>
          <p:cNvPr id="10" name="Text Box 9"/>
          <p:cNvSpPr txBox="1"/>
          <p:nvPr/>
        </p:nvSpPr>
        <p:spPr>
          <a:xfrm>
            <a:off x="7281545" y="5083175"/>
            <a:ext cx="4848225" cy="1568450"/>
          </a:xfrm>
          <a:prstGeom prst="rect">
            <a:avLst/>
          </a:prstGeom>
          <a:noFill/>
        </p:spPr>
        <p:txBody>
          <a:bodyPr wrap="square" rtlCol="0">
            <a:spAutoFit/>
          </a:bodyPr>
          <a:lstStyle/>
          <a:p>
            <a:pPr indent="0">
              <a:buNone/>
            </a:pPr>
            <a:r>
              <a:rPr lang="en-US" sz="2400">
                <a:solidFill>
                  <a:schemeClr val="accent5">
                    <a:lumMod val="75000"/>
                  </a:schemeClr>
                </a:solidFill>
                <a:latin typeface="Arial" panose="020B0604020202020204" pitchFamily="34" charset="0"/>
                <a:cs typeface="Arial" panose="020B0604020202020204" pitchFamily="34" charset="0"/>
                <a:sym typeface="+mn-ea"/>
              </a:rPr>
              <a:t>Lấy lượng lớn thì phải rót qua phễu hoặc qua cốc, ống đong có mỏ; lấy lượng nhỏ thì dùng ống hút nhỏ giọt.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p:tgtEl>
                                          <p:spTgt spid="6"/>
                                        </p:tgtEl>
                                        <p:attrNameLst>
                                          <p:attrName>ppt_x</p:attrName>
                                        </p:attrNameLst>
                                      </p:cBhvr>
                                      <p:tavLst>
                                        <p:tav tm="0">
                                          <p:val>
                                            <p:strVal val="#ppt_x-#ppt_w*1.125000"/>
                                          </p:val>
                                        </p:tav>
                                        <p:tav tm="100000">
                                          <p:val>
                                            <p:strVal val="#ppt_x"/>
                                          </p:val>
                                        </p:tav>
                                      </p:tavLst>
                                    </p:anim>
                                    <p:animEffect transition="in" filter="wipe(right)">
                                      <p:cBhvr>
                                        <p:cTn id="8" dur="500"/>
                                        <p:tgtEl>
                                          <p:spTgt spid="6"/>
                                        </p:tgtEl>
                                      </p:cBhvr>
                                    </p:animEffect>
                                  </p:childTnLst>
                                </p:cTn>
                              </p:par>
                            </p:childTnLst>
                          </p:cTn>
                        </p:par>
                      </p:childTnLst>
                    </p:cTn>
                  </p:par>
                  <p:par>
                    <p:cTn id="9" fill="hold">
                      <p:stCondLst>
                        <p:cond delay="indefinite"/>
                      </p:stCondLst>
                      <p:childTnLst>
                        <p:par>
                          <p:cTn id="10" fill="hold">
                            <p:stCondLst>
                              <p:cond delay="0"/>
                            </p:stCondLst>
                            <p:childTnLst>
                              <p:par>
                                <p:cTn id="11" presetID="4" presetClass="entr" presetSubtype="16"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ox(in)">
                                      <p:cBhvr>
                                        <p:cTn id="13" dur="20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7" presetClass="entr" presetSubtype="4"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additive="base">
                                        <p:cTn id="18" dur="5000" fill="hold"/>
                                        <p:tgtEl>
                                          <p:spTgt spid="9"/>
                                        </p:tgtEl>
                                        <p:attrNameLst>
                                          <p:attrName>ppt_x</p:attrName>
                                        </p:attrNameLst>
                                      </p:cBhvr>
                                      <p:tavLst>
                                        <p:tav tm="0">
                                          <p:val>
                                            <p:strVal val="#ppt_x"/>
                                          </p:val>
                                        </p:tav>
                                        <p:tav tm="100000">
                                          <p:val>
                                            <p:strVal val="#ppt_x"/>
                                          </p:val>
                                        </p:tav>
                                      </p:tavLst>
                                    </p:anim>
                                    <p:anim calcmode="lin" valueType="num">
                                      <p:cBhvr additive="base">
                                        <p:cTn id="19" dur="50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additive="base">
                                        <p:cTn id="24" dur="500" fill="hold"/>
                                        <p:tgtEl>
                                          <p:spTgt spid="10"/>
                                        </p:tgtEl>
                                        <p:attrNameLst>
                                          <p:attrName>ppt_x</p:attrName>
                                        </p:attrNameLst>
                                      </p:cBhvr>
                                      <p:tavLst>
                                        <p:tav tm="0">
                                          <p:val>
                                            <p:strVal val="#ppt_x"/>
                                          </p:val>
                                        </p:tav>
                                        <p:tav tm="100000">
                                          <p:val>
                                            <p:strVal val="#ppt_x"/>
                                          </p:val>
                                        </p:tav>
                                      </p:tavLst>
                                    </p:anim>
                                    <p:anim calcmode="lin" valueType="num">
                                      <p:cBhvr additive="base">
                                        <p:cTn id="25"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P spid="10"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F:\1-原创素材\1_mm1102\PPT\PPT_014\materaials\pageimg_g17.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3220085" cy="3690620"/>
          </a:xfrm>
          <a:prstGeom prst="rect">
            <a:avLst/>
          </a:prstGeom>
          <a:noFill/>
          <a:effectLst>
            <a:reflection blurRad="6350" stA="52000" endA="300" endPos="35000" dir="5400000" sy="-100000" algn="bl" rotWithShape="0"/>
          </a:effectLst>
          <a:extLst>
            <a:ext uri="{909E8E84-426E-40DD-AFC4-6F175D3DCCD1}">
              <a14:hiddenFill xmlns:a14="http://schemas.microsoft.com/office/drawing/2010/main">
                <a:solidFill>
                  <a:srgbClr val="FFFFFF"/>
                </a:solidFill>
              </a14:hiddenFill>
            </a:ext>
          </a:extLst>
        </p:spPr>
      </p:pic>
      <p:sp>
        <p:nvSpPr>
          <p:cNvPr id="8" name="Text Box 7"/>
          <p:cNvSpPr txBox="1"/>
          <p:nvPr/>
        </p:nvSpPr>
        <p:spPr>
          <a:xfrm>
            <a:off x="231140" y="2063750"/>
            <a:ext cx="3176270" cy="521970"/>
          </a:xfrm>
          <a:prstGeom prst="rect">
            <a:avLst/>
          </a:prstGeom>
          <a:noFill/>
          <a:ln w="9525">
            <a:noFill/>
          </a:ln>
        </p:spPr>
        <p:txBody>
          <a:bodyPr wrap="square">
            <a:spAutoFit/>
          </a:bodyPr>
          <a:lstStyle/>
          <a:p>
            <a:pPr indent="0" algn="ctr"/>
            <a:r>
              <a:rPr lang="en-US" sz="2800" b="0">
                <a:solidFill>
                  <a:schemeClr val="accent2">
                    <a:lumMod val="75000"/>
                  </a:schemeClr>
                </a:solidFill>
                <a:latin typeface="Arial" panose="020B0604020202020204" pitchFamily="34" charset="0"/>
                <a:cs typeface="Arial" panose="020B0604020202020204" pitchFamily="34" charset="0"/>
              </a:rPr>
              <a:t>  </a:t>
            </a:r>
            <a:endParaRPr lang="en-US" sz="2800" b="1">
              <a:solidFill>
                <a:schemeClr val="accent2">
                  <a:lumMod val="50000"/>
                </a:schemeClr>
              </a:solidFill>
              <a:latin typeface="Arial" panose="020B0604020202020204" pitchFamily="34" charset="0"/>
              <a:cs typeface="Arial" panose="020B0604020202020204" pitchFamily="34" charset="0"/>
            </a:endParaRPr>
          </a:p>
        </p:txBody>
      </p:sp>
      <p:sp>
        <p:nvSpPr>
          <p:cNvPr id="2" name="Text Box 1"/>
          <p:cNvSpPr txBox="1"/>
          <p:nvPr/>
        </p:nvSpPr>
        <p:spPr>
          <a:xfrm>
            <a:off x="3297555" y="273050"/>
            <a:ext cx="8833485" cy="6554470"/>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indent="0" algn="ctr"/>
            <a:r>
              <a:rPr lang="en-US" sz="2800" b="1">
                <a:latin typeface="Arial" panose="020B0604020202020204" pitchFamily="34" charset="0"/>
                <a:cs typeface="Arial" panose="020B0604020202020204" pitchFamily="34" charset="0"/>
                <a:sym typeface="+mn-ea"/>
              </a:rPr>
              <a:t>Phiếu học tập số 1:</a:t>
            </a:r>
          </a:p>
          <a:p>
            <a:pPr indent="0"/>
            <a:r>
              <a:rPr lang="en-US" sz="2800" b="1">
                <a:latin typeface="Arial" panose="020B0604020202020204" pitchFamily="34" charset="0"/>
                <a:cs typeface="Arial" panose="020B0604020202020204" pitchFamily="34" charset="0"/>
                <a:sym typeface="+mn-ea"/>
              </a:rPr>
              <a:t> </a:t>
            </a:r>
            <a:r>
              <a:rPr lang="en-US" sz="2400">
                <a:latin typeface="Arial" panose="020B0604020202020204" pitchFamily="34" charset="0"/>
                <a:cs typeface="Arial" panose="020B0604020202020204" pitchFamily="34" charset="0"/>
                <a:sym typeface="+mn-ea"/>
              </a:rPr>
              <a:t>Trong chương trình KHTN 6 và 7, em đã học những</a:t>
            </a:r>
          </a:p>
          <a:p>
            <a:pPr indent="0"/>
            <a:r>
              <a:rPr lang="en-US" sz="2400">
                <a:latin typeface="Arial" panose="020B0604020202020204" pitchFamily="34" charset="0"/>
                <a:cs typeface="Arial" panose="020B0604020202020204" pitchFamily="34" charset="0"/>
                <a:sym typeface="+mn-ea"/>
              </a:rPr>
              <a:t>nội dung nào liên quan về các dụng cụ đo và dụng cụ thí nghiệm, hãy trả lời vào bảng sau:</a:t>
            </a:r>
          </a:p>
          <a:p>
            <a:pPr indent="0"/>
            <a:endParaRPr lang="en-US" sz="2400">
              <a:latin typeface="Arial" panose="020B0604020202020204" pitchFamily="34" charset="0"/>
              <a:cs typeface="Arial" panose="020B0604020202020204" pitchFamily="34" charset="0"/>
              <a:sym typeface="+mn-ea"/>
            </a:endParaRPr>
          </a:p>
          <a:p>
            <a:pPr indent="0"/>
            <a:endParaRPr lang="en-US" sz="2400">
              <a:latin typeface="Arial" panose="020B0604020202020204" pitchFamily="34" charset="0"/>
              <a:cs typeface="Arial" panose="020B0604020202020204" pitchFamily="34" charset="0"/>
              <a:sym typeface="+mn-ea"/>
            </a:endParaRPr>
          </a:p>
          <a:p>
            <a:pPr indent="0"/>
            <a:endParaRPr lang="en-US" sz="2400">
              <a:latin typeface="Arial" panose="020B0604020202020204" pitchFamily="34" charset="0"/>
              <a:cs typeface="Arial" panose="020B0604020202020204" pitchFamily="34" charset="0"/>
              <a:sym typeface="+mn-ea"/>
            </a:endParaRPr>
          </a:p>
          <a:p>
            <a:pPr indent="0"/>
            <a:endParaRPr lang="en-US" sz="2800">
              <a:latin typeface="Arial" panose="020B0604020202020204" pitchFamily="34" charset="0"/>
              <a:cs typeface="Arial" panose="020B0604020202020204" pitchFamily="34" charset="0"/>
              <a:sym typeface="+mn-ea"/>
            </a:endParaRPr>
          </a:p>
          <a:p>
            <a:pPr indent="0"/>
            <a:endParaRPr lang="en-US"/>
          </a:p>
          <a:p>
            <a:pPr indent="0"/>
            <a:endParaRPr lang="en-US"/>
          </a:p>
          <a:p>
            <a:pPr indent="0"/>
            <a:endParaRPr lang="en-US"/>
          </a:p>
          <a:p>
            <a:pPr indent="0"/>
            <a:endParaRPr lang="en-US"/>
          </a:p>
          <a:p>
            <a:pPr indent="0"/>
            <a:endParaRPr lang="en-US"/>
          </a:p>
          <a:p>
            <a:pPr indent="0"/>
            <a:endParaRPr lang="en-US"/>
          </a:p>
          <a:p>
            <a:pPr indent="0"/>
            <a:endParaRPr lang="en-US"/>
          </a:p>
          <a:p>
            <a:pPr indent="0"/>
            <a:endParaRPr lang="en-US"/>
          </a:p>
          <a:p>
            <a:pPr indent="0"/>
            <a:endParaRPr lang="en-US"/>
          </a:p>
          <a:p>
            <a:pPr indent="0"/>
            <a:endParaRPr lang="en-US"/>
          </a:p>
          <a:p>
            <a:pPr indent="0"/>
            <a:endParaRPr lang="en-US"/>
          </a:p>
          <a:p>
            <a:pPr indent="0"/>
            <a:endParaRPr lang="en-US"/>
          </a:p>
        </p:txBody>
      </p:sp>
      <p:graphicFrame>
        <p:nvGraphicFramePr>
          <p:cNvPr id="4" name="Table 3"/>
          <p:cNvGraphicFramePr/>
          <p:nvPr/>
        </p:nvGraphicFramePr>
        <p:xfrm>
          <a:off x="3284855" y="1996440"/>
          <a:ext cx="8817610" cy="4763135"/>
        </p:xfrm>
        <a:graphic>
          <a:graphicData uri="http://schemas.openxmlformats.org/drawingml/2006/table">
            <a:tbl>
              <a:tblPr firstRow="1" bandRow="1">
                <a:tableStyleId>{5C22544A-7EE6-4342-B048-85BDC9FD1C3A}</a:tableStyleId>
              </a:tblPr>
              <a:tblGrid>
                <a:gridCol w="3767455">
                  <a:extLst>
                    <a:ext uri="{9D8B030D-6E8A-4147-A177-3AD203B41FA5}">
                      <a16:colId xmlns:a16="http://schemas.microsoft.com/office/drawing/2014/main" val="20000"/>
                    </a:ext>
                  </a:extLst>
                </a:gridCol>
                <a:gridCol w="2540635">
                  <a:extLst>
                    <a:ext uri="{9D8B030D-6E8A-4147-A177-3AD203B41FA5}">
                      <a16:colId xmlns:a16="http://schemas.microsoft.com/office/drawing/2014/main" val="20001"/>
                    </a:ext>
                  </a:extLst>
                </a:gridCol>
                <a:gridCol w="2509520">
                  <a:extLst>
                    <a:ext uri="{9D8B030D-6E8A-4147-A177-3AD203B41FA5}">
                      <a16:colId xmlns:a16="http://schemas.microsoft.com/office/drawing/2014/main" val="20002"/>
                    </a:ext>
                  </a:extLst>
                </a:gridCol>
              </a:tblGrid>
              <a:tr h="1623695">
                <a:tc>
                  <a:txBody>
                    <a:bodyPr/>
                    <a:lstStyle/>
                    <a:p>
                      <a:pPr algn="ctr">
                        <a:buNone/>
                      </a:pPr>
                      <a:r>
                        <a:rPr lang="en-US" sz="2800" b="1">
                          <a:solidFill>
                            <a:schemeClr val="bg1"/>
                          </a:solidFill>
                          <a:latin typeface="Arial" panose="020B0604020202020204" pitchFamily="34" charset="0"/>
                          <a:cs typeface="Arial" panose="020B0604020202020204" pitchFamily="34" charset="0"/>
                          <a:sym typeface="+mn-ea"/>
                        </a:rPr>
                        <a:t>1.Điều em đã biết (K)</a:t>
                      </a:r>
                      <a:endParaRPr lang="en-US" sz="2800" b="1">
                        <a:solidFill>
                          <a:schemeClr val="bg1"/>
                        </a:solidFill>
                        <a:latin typeface="Arial" panose="020B0604020202020204" pitchFamily="34" charset="0"/>
                        <a:ea typeface="Times New Roman" panose="02020603050405020304" pitchFamily="18" charset="0"/>
                        <a:cs typeface="Arial" panose="020B0604020202020204" pitchFamily="34" charset="0"/>
                      </a:endParaRPr>
                    </a:p>
                    <a:p>
                      <a:pPr algn="ctr">
                        <a:buNone/>
                      </a:pPr>
                      <a:endParaRPr lang="en-US" sz="2800" b="1">
                        <a:solidFill>
                          <a:schemeClr val="bg1"/>
                        </a:solidFill>
                        <a:latin typeface="Arial" panose="020B0604020202020204" pitchFamily="34" charset="0"/>
                        <a:ea typeface="Times New Roman" panose="02020603050405020304" pitchFamily="18" charset="0"/>
                        <a:cs typeface="Arial" panose="020B0604020202020204" pitchFamily="34" charset="0"/>
                      </a:endParaRPr>
                    </a:p>
                  </a:txBody>
                  <a:tcPr/>
                </a:tc>
                <a:tc>
                  <a:txBody>
                    <a:bodyPr/>
                    <a:lstStyle/>
                    <a:p>
                      <a:pPr algn="ctr">
                        <a:buNone/>
                      </a:pPr>
                      <a:r>
                        <a:rPr lang="en-US" sz="2800" b="1">
                          <a:solidFill>
                            <a:schemeClr val="bg1"/>
                          </a:solidFill>
                          <a:latin typeface="Arial" panose="020B0604020202020204" pitchFamily="34" charset="0"/>
                          <a:cs typeface="Arial" panose="020B0604020202020204" pitchFamily="34" charset="0"/>
                          <a:sym typeface="+mn-ea"/>
                        </a:rPr>
                        <a:t>2.Điều em muốn biết (W)</a:t>
                      </a:r>
                      <a:endParaRPr lang="en-US" sz="2800" b="1">
                        <a:solidFill>
                          <a:schemeClr val="bg1"/>
                        </a:solidFill>
                        <a:latin typeface="Arial" panose="020B0604020202020204" pitchFamily="34" charset="0"/>
                        <a:ea typeface="Times New Roman" panose="02020603050405020304" pitchFamily="18" charset="0"/>
                        <a:cs typeface="Arial" panose="020B0604020202020204" pitchFamily="34" charset="0"/>
                      </a:endParaRPr>
                    </a:p>
                  </a:txBody>
                  <a:tcPr/>
                </a:tc>
                <a:tc>
                  <a:txBody>
                    <a:bodyPr/>
                    <a:lstStyle/>
                    <a:p>
                      <a:pPr algn="ctr">
                        <a:buNone/>
                      </a:pPr>
                      <a:r>
                        <a:rPr lang="en-US" sz="2800" b="1">
                          <a:solidFill>
                            <a:schemeClr val="bg1"/>
                          </a:solidFill>
                          <a:latin typeface="Arial" panose="020B0604020202020204" pitchFamily="34" charset="0"/>
                          <a:cs typeface="Arial" panose="020B0604020202020204" pitchFamily="34" charset="0"/>
                          <a:sym typeface="+mn-ea"/>
                        </a:rPr>
                        <a:t>3.Điều em học được (L)</a:t>
                      </a:r>
                      <a:endParaRPr lang="en-US" sz="2800" b="1">
                        <a:solidFill>
                          <a:schemeClr val="bg1"/>
                        </a:solidFill>
                        <a:latin typeface="Arial" panose="020B0604020202020204" pitchFamily="34" charset="0"/>
                        <a:ea typeface="Times New Roman" panose="02020603050405020304" pitchFamily="18" charset="0"/>
                        <a:cs typeface="Arial" panose="020B0604020202020204" pitchFamily="34" charset="0"/>
                      </a:endParaRPr>
                    </a:p>
                    <a:p>
                      <a:pPr algn="ctr">
                        <a:buNone/>
                      </a:pPr>
                      <a:endParaRPr lang="en-US" sz="2800" b="1">
                        <a:solidFill>
                          <a:schemeClr val="bg1"/>
                        </a:solidFill>
                        <a:latin typeface="Arial" panose="020B0604020202020204" pitchFamily="34" charset="0"/>
                        <a:ea typeface="Times New Roman" panose="02020603050405020304" pitchFamily="18" charset="0"/>
                        <a:cs typeface="Arial" panose="020B0604020202020204" pitchFamily="34" charset="0"/>
                      </a:endParaRPr>
                    </a:p>
                  </a:txBody>
                  <a:tcPr/>
                </a:tc>
                <a:extLst>
                  <a:ext uri="{0D108BD9-81ED-4DB2-BD59-A6C34878D82A}">
                    <a16:rowId xmlns:a16="http://schemas.microsoft.com/office/drawing/2014/main" val="10000"/>
                  </a:ext>
                </a:extLst>
              </a:tr>
              <a:tr h="3139440">
                <a:tc>
                  <a:txBody>
                    <a:bodyPr/>
                    <a:lstStyle/>
                    <a:p>
                      <a:pPr>
                        <a:buNone/>
                      </a:pPr>
                      <a:endParaRPr lang="en-US" sz="2700">
                        <a:gradFill>
                          <a:gsLst>
                            <a:gs pos="0">
                              <a:srgbClr val="012D86"/>
                            </a:gs>
                            <a:gs pos="100000">
                              <a:srgbClr val="0E2557"/>
                            </a:gs>
                          </a:gsLst>
                          <a:lin scaled="0"/>
                        </a:gradFill>
                      </a:endParaRPr>
                    </a:p>
                  </a:txBody>
                  <a:tcPr/>
                </a:tc>
                <a:tc>
                  <a:txBody>
                    <a:bodyPr/>
                    <a:lstStyle/>
                    <a:p>
                      <a:pPr>
                        <a:buNone/>
                      </a:pPr>
                      <a:endParaRPr lang="en-US" sz="2800">
                        <a:solidFill>
                          <a:schemeClr val="accent5">
                            <a:lumMod val="75000"/>
                          </a:schemeClr>
                        </a:solidFill>
                      </a:endParaRPr>
                    </a:p>
                  </a:txBody>
                  <a:tcPr/>
                </a:tc>
                <a:tc>
                  <a:txBody>
                    <a:bodyPr/>
                    <a:lstStyle/>
                    <a:p>
                      <a:pPr>
                        <a:buNone/>
                      </a:pPr>
                      <a:endParaRPr lang="en-US"/>
                    </a:p>
                  </a:txBody>
                  <a:tcPr/>
                </a:tc>
                <a:extLst>
                  <a:ext uri="{0D108BD9-81ED-4DB2-BD59-A6C34878D82A}">
                    <a16:rowId xmlns:a16="http://schemas.microsoft.com/office/drawing/2014/main" val="10001"/>
                  </a:ext>
                </a:extLst>
              </a:tr>
            </a:tbl>
          </a:graphicData>
        </a:graphic>
      </p:graphicFrame>
      <p:sp>
        <p:nvSpPr>
          <p:cNvPr id="3" name="Text Box 2"/>
          <p:cNvSpPr txBox="1"/>
          <p:nvPr/>
        </p:nvSpPr>
        <p:spPr>
          <a:xfrm>
            <a:off x="419100" y="1657985"/>
            <a:ext cx="2800985" cy="2430145"/>
          </a:xfrm>
          <a:prstGeom prst="rect">
            <a:avLst/>
          </a:prstGeom>
          <a:noFill/>
          <a:ln w="9525">
            <a:noFill/>
          </a:ln>
        </p:spPr>
        <p:txBody>
          <a:bodyPr wrap="square">
            <a:spAutoFit/>
          </a:bodyPr>
          <a:lstStyle/>
          <a:p>
            <a:pPr indent="0" algn="ctr"/>
            <a:r>
              <a:rPr lang="en-US" sz="2800" b="0">
                <a:solidFill>
                  <a:schemeClr val="accent2">
                    <a:lumMod val="75000"/>
                  </a:schemeClr>
                </a:solidFill>
                <a:latin typeface="Arial" panose="020B0604020202020204" pitchFamily="34" charset="0"/>
                <a:cs typeface="Arial" panose="020B0604020202020204" pitchFamily="34" charset="0"/>
              </a:rPr>
              <a:t> </a:t>
            </a:r>
            <a:r>
              <a:rPr lang="en-US" sz="2800" b="1">
                <a:solidFill>
                  <a:schemeClr val="accent2">
                    <a:lumMod val="50000"/>
                  </a:schemeClr>
                </a:solidFill>
                <a:latin typeface="Arial" panose="020B0604020202020204" pitchFamily="34" charset="0"/>
                <a:cs typeface="Arial" panose="020B0604020202020204" pitchFamily="34" charset="0"/>
              </a:rPr>
              <a:t> Thảo luận, hoàn thành nốt cột 3 - Phiếu học tập 1:</a:t>
            </a:r>
            <a:endParaRPr lang="en-US" sz="4000" b="1">
              <a:solidFill>
                <a:schemeClr val="accent2">
                  <a:lumMod val="50000"/>
                </a:schemeClr>
              </a:solidFill>
              <a:latin typeface="Arial" panose="020B0604020202020204" pitchFamily="34" charset="0"/>
              <a:cs typeface="Arial" panose="020B0604020202020204" pitchFamily="34" charset="0"/>
            </a:endParaRPr>
          </a:p>
          <a:p>
            <a:pPr indent="0"/>
            <a:endParaRPr lang="en-US" sz="4000" b="1">
              <a:solidFill>
                <a:schemeClr val="accent2">
                  <a:lumMod val="50000"/>
                </a:schemeClr>
              </a:solidFill>
              <a:latin typeface="Arial" panose="020B0604020202020204" pitchFamily="34" charset="0"/>
              <a:cs typeface="Arial" panose="020B0604020202020204" pitchFamily="34" charset="0"/>
            </a:endParaRPr>
          </a:p>
        </p:txBody>
      </p:sp>
      <p:sp>
        <p:nvSpPr>
          <p:cNvPr id="5" name="Text Box 4"/>
          <p:cNvSpPr txBox="1"/>
          <p:nvPr/>
        </p:nvSpPr>
        <p:spPr>
          <a:xfrm>
            <a:off x="3284855" y="3596005"/>
            <a:ext cx="3782060" cy="3107690"/>
          </a:xfrm>
          <a:prstGeom prst="rect">
            <a:avLst/>
          </a:prstGeom>
          <a:noFill/>
        </p:spPr>
        <p:txBody>
          <a:bodyPr wrap="square" rtlCol="0">
            <a:spAutoFit/>
          </a:bodyPr>
          <a:lstStyle/>
          <a:p>
            <a:pPr>
              <a:buNone/>
            </a:pPr>
            <a:r>
              <a:rPr lang="en-US" sz="2800">
                <a:gradFill>
                  <a:gsLst>
                    <a:gs pos="0">
                      <a:srgbClr val="012D86"/>
                    </a:gs>
                    <a:gs pos="100000">
                      <a:srgbClr val="0E2557"/>
                    </a:gs>
                  </a:gsLst>
                  <a:lin scaled="0"/>
                </a:gradFill>
                <a:sym typeface="+mn-ea"/>
              </a:rPr>
              <a:t>- Dụng cụ đo thời gian</a:t>
            </a:r>
            <a:endParaRPr lang="en-US" sz="2800">
              <a:gradFill>
                <a:gsLst>
                  <a:gs pos="0">
                    <a:srgbClr val="012D86"/>
                  </a:gs>
                  <a:gs pos="100000">
                    <a:srgbClr val="0E2557"/>
                  </a:gs>
                </a:gsLst>
                <a:lin scaled="0"/>
              </a:gradFill>
            </a:endParaRPr>
          </a:p>
          <a:p>
            <a:pPr>
              <a:buNone/>
            </a:pPr>
            <a:r>
              <a:rPr lang="en-US" sz="2800">
                <a:gradFill>
                  <a:gsLst>
                    <a:gs pos="0">
                      <a:srgbClr val="012D86"/>
                    </a:gs>
                    <a:gs pos="100000">
                      <a:srgbClr val="0E2557"/>
                    </a:gs>
                  </a:gsLst>
                  <a:lin scaled="0"/>
                </a:gradFill>
                <a:sym typeface="+mn-ea"/>
              </a:rPr>
              <a:t>- Cổng quang điện</a:t>
            </a:r>
            <a:endParaRPr lang="en-US" sz="2800">
              <a:gradFill>
                <a:gsLst>
                  <a:gs pos="0">
                    <a:srgbClr val="012D86"/>
                  </a:gs>
                  <a:gs pos="100000">
                    <a:srgbClr val="0E2557"/>
                  </a:gs>
                </a:gsLst>
                <a:lin scaled="0"/>
              </a:gradFill>
            </a:endParaRPr>
          </a:p>
          <a:p>
            <a:pPr>
              <a:buNone/>
            </a:pPr>
            <a:r>
              <a:rPr lang="en-US" sz="2800">
                <a:gradFill>
                  <a:gsLst>
                    <a:gs pos="0">
                      <a:srgbClr val="012D86"/>
                    </a:gs>
                    <a:gs pos="100000">
                      <a:srgbClr val="0E2557"/>
                    </a:gs>
                  </a:gsLst>
                  <a:lin scaled="0"/>
                </a:gradFill>
                <a:sym typeface="+mn-ea"/>
              </a:rPr>
              <a:t>- Dụng cụ đo chiều dài</a:t>
            </a:r>
            <a:endParaRPr lang="en-US" sz="2800">
              <a:gradFill>
                <a:gsLst>
                  <a:gs pos="0">
                    <a:srgbClr val="012D86"/>
                  </a:gs>
                  <a:gs pos="100000">
                    <a:srgbClr val="0E2557"/>
                  </a:gs>
                </a:gsLst>
                <a:lin scaled="0"/>
              </a:gradFill>
            </a:endParaRPr>
          </a:p>
          <a:p>
            <a:pPr>
              <a:buNone/>
            </a:pPr>
            <a:r>
              <a:rPr lang="en-US" sz="2800">
                <a:gradFill>
                  <a:gsLst>
                    <a:gs pos="0">
                      <a:srgbClr val="012D86"/>
                    </a:gs>
                    <a:gs pos="100000">
                      <a:srgbClr val="0E2557"/>
                    </a:gs>
                  </a:gsLst>
                  <a:lin scaled="0"/>
                </a:gradFill>
                <a:sym typeface="+mn-ea"/>
              </a:rPr>
              <a:t>- Dụng cụ đo khối lượng</a:t>
            </a:r>
            <a:endParaRPr lang="en-US" sz="2800">
              <a:gradFill>
                <a:gsLst>
                  <a:gs pos="0">
                    <a:srgbClr val="012D86"/>
                  </a:gs>
                  <a:gs pos="100000">
                    <a:srgbClr val="0E2557"/>
                  </a:gs>
                </a:gsLst>
                <a:lin scaled="0"/>
              </a:gradFill>
            </a:endParaRPr>
          </a:p>
          <a:p>
            <a:pPr>
              <a:buNone/>
            </a:pPr>
            <a:r>
              <a:rPr lang="en-US" sz="2800">
                <a:gradFill>
                  <a:gsLst>
                    <a:gs pos="0">
                      <a:srgbClr val="012D86"/>
                    </a:gs>
                    <a:gs pos="100000">
                      <a:srgbClr val="0E2557"/>
                    </a:gs>
                  </a:gsLst>
                  <a:lin scaled="0"/>
                </a:gradFill>
                <a:sym typeface="+mn-ea"/>
              </a:rPr>
              <a:t>- Dụng cụ đo thể tích chất lỏng</a:t>
            </a:r>
            <a:endParaRPr lang="en-US" sz="2800">
              <a:gradFill>
                <a:gsLst>
                  <a:gs pos="0">
                    <a:srgbClr val="012D86"/>
                  </a:gs>
                  <a:gs pos="100000">
                    <a:srgbClr val="0E2557"/>
                  </a:gs>
                </a:gsLst>
                <a:lin scaled="0"/>
              </a:gradFill>
            </a:endParaRPr>
          </a:p>
          <a:p>
            <a:pPr>
              <a:buNone/>
            </a:pPr>
            <a:r>
              <a:rPr lang="en-US" sz="2800">
                <a:gradFill>
                  <a:gsLst>
                    <a:gs pos="0">
                      <a:srgbClr val="012D86"/>
                    </a:gs>
                    <a:gs pos="100000">
                      <a:srgbClr val="0E2557"/>
                    </a:gs>
                  </a:gsLst>
                  <a:lin scaled="0"/>
                </a:gradFill>
                <a:sym typeface="+mn-ea"/>
              </a:rPr>
              <a:t>- Dụng cụ đo nhiệt độ</a:t>
            </a:r>
            <a:endParaRPr lang="en-US" sz="2800"/>
          </a:p>
        </p:txBody>
      </p:sp>
      <p:sp>
        <p:nvSpPr>
          <p:cNvPr id="6" name="Text Box 5"/>
          <p:cNvSpPr txBox="1"/>
          <p:nvPr/>
        </p:nvSpPr>
        <p:spPr>
          <a:xfrm>
            <a:off x="7078345" y="3690620"/>
            <a:ext cx="2506980" cy="1383665"/>
          </a:xfrm>
          <a:prstGeom prst="rect">
            <a:avLst/>
          </a:prstGeom>
          <a:noFill/>
        </p:spPr>
        <p:txBody>
          <a:bodyPr wrap="square" rtlCol="0">
            <a:spAutoFit/>
          </a:bodyPr>
          <a:lstStyle/>
          <a:p>
            <a:pPr>
              <a:buNone/>
            </a:pPr>
            <a:r>
              <a:rPr lang="en-US" sz="2800">
                <a:solidFill>
                  <a:schemeClr val="accent5">
                    <a:lumMod val="75000"/>
                  </a:schemeClr>
                </a:solidFill>
                <a:sym typeface="+mn-ea"/>
              </a:rPr>
              <a:t>Các dụng cụ, thiết bị khác và cách sử dụng</a:t>
            </a:r>
            <a:r>
              <a:rPr lang="en-US">
                <a:solidFill>
                  <a:schemeClr val="accent5">
                    <a:lumMod val="75000"/>
                  </a:schemeClr>
                </a:solidFill>
                <a:sym typeface="+mn-ea"/>
              </a:rPr>
              <a:t>.</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2530"/>
                                        </p:tgtEl>
                                        <p:attrNameLst>
                                          <p:attrName>style.visibility</p:attrName>
                                        </p:attrNameLst>
                                      </p:cBhvr>
                                      <p:to>
                                        <p:strVal val="visible"/>
                                      </p:to>
                                    </p:set>
                                    <p:animEffect transition="in" filter="dissolve">
                                      <p:cBhvr>
                                        <p:cTn id="7" dur="500"/>
                                        <p:tgtEl>
                                          <p:spTgt spid="2253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Text Box 99"/>
          <p:cNvSpPr txBox="1"/>
          <p:nvPr/>
        </p:nvSpPr>
        <p:spPr>
          <a:xfrm>
            <a:off x="1477645" y="159385"/>
            <a:ext cx="8364220" cy="829945"/>
          </a:xfrm>
          <a:prstGeom prst="rect">
            <a:avLst/>
          </a:prstGeom>
          <a:noFill/>
          <a:ln w="9525">
            <a:noFill/>
          </a:ln>
        </p:spPr>
        <p:txBody>
          <a:bodyPr wrap="square">
            <a:spAutoFit/>
          </a:bodyPr>
          <a:lstStyle/>
          <a:p>
            <a:pPr indent="0"/>
            <a:r>
              <a:rPr lang="en-US" sz="4800" b="1">
                <a:gradFill>
                  <a:gsLst>
                    <a:gs pos="0">
                      <a:srgbClr val="FE4444"/>
                    </a:gs>
                    <a:gs pos="100000">
                      <a:srgbClr val="832B2B"/>
                    </a:gs>
                  </a:gsLst>
                  <a:lin scaled="0"/>
                </a:gradFill>
                <a:latin typeface="Arial" panose="020B0604020202020204" pitchFamily="34" charset="0"/>
                <a:cs typeface="Arial" panose="020B0604020202020204" pitchFamily="34" charset="0"/>
              </a:rPr>
              <a:t>Hoạt động 1:   Mở đầu </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645" y="-140970"/>
            <a:ext cx="12192000" cy="6858000"/>
          </a:xfrm>
          <a:prstGeom prst="rect">
            <a:avLst/>
          </a:prstGeom>
        </p:spPr>
      </p:pic>
      <p:pic>
        <p:nvPicPr>
          <p:cNvPr id="11266" name="Picture 2" descr="F:\1-原创素材\1_mm1102\PPT\PPT_014\materaials\pageimg_g5.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5140" y="34925"/>
            <a:ext cx="12369165" cy="6788150"/>
          </a:xfrm>
          <a:prstGeom prst="rect">
            <a:avLst/>
          </a:prstGeom>
          <a:noFill/>
          <a:extLst>
            <a:ext uri="{909E8E84-426E-40DD-AFC4-6F175D3DCCD1}">
              <a14:hiddenFill xmlns:a14="http://schemas.microsoft.com/office/drawing/2010/main">
                <a:solidFill>
                  <a:srgbClr val="FFFFFF"/>
                </a:solidFill>
              </a14:hiddenFill>
            </a:ext>
          </a:extLst>
        </p:spPr>
      </p:pic>
      <p:sp>
        <p:nvSpPr>
          <p:cNvPr id="4" name="Text Box 3"/>
          <p:cNvSpPr txBox="1"/>
          <p:nvPr/>
        </p:nvSpPr>
        <p:spPr>
          <a:xfrm>
            <a:off x="2386965" y="989330"/>
            <a:ext cx="6696075" cy="1198880"/>
          </a:xfrm>
          <a:prstGeom prst="rect">
            <a:avLst/>
          </a:prstGeom>
          <a:noFill/>
        </p:spPr>
        <p:txBody>
          <a:bodyPr wrap="square" rtlCol="0">
            <a:spAutoFit/>
          </a:bodyPr>
          <a:lstStyle/>
          <a:p>
            <a:r>
              <a:rPr lang="en-US" sz="3600" b="1">
                <a:solidFill>
                  <a:srgbClr val="FF0000"/>
                </a:solidFill>
                <a:effectLst>
                  <a:glow rad="139700">
                    <a:schemeClr val="accent5">
                      <a:satMod val="175000"/>
                      <a:alpha val="40000"/>
                    </a:schemeClr>
                  </a:glow>
                </a:effectLst>
                <a:latin typeface="Arial" panose="020B0604020202020204" pitchFamily="34" charset="0"/>
                <a:cs typeface="Arial" panose="020B0604020202020204" pitchFamily="34" charset="0"/>
              </a:rPr>
              <a:t>HOẠT ĐỘNG 4: VẬN DỤNG</a:t>
            </a:r>
          </a:p>
          <a:p>
            <a:r>
              <a:rPr lang="en-US" sz="3600" b="1">
                <a:solidFill>
                  <a:srgbClr val="FF0000"/>
                </a:solidFill>
                <a:effectLst>
                  <a:glow rad="139700">
                    <a:schemeClr val="accent5">
                      <a:satMod val="175000"/>
                      <a:alpha val="40000"/>
                    </a:schemeClr>
                  </a:glow>
                </a:effectLst>
                <a:latin typeface="Arial" panose="020B0604020202020204" pitchFamily="34" charset="0"/>
                <a:cs typeface="Arial" panose="020B0604020202020204" pitchFamily="34" charset="0"/>
              </a:rPr>
              <a:t>               ( VỀ NHÀ)</a:t>
            </a:r>
          </a:p>
        </p:txBody>
      </p:sp>
      <p:sp>
        <p:nvSpPr>
          <p:cNvPr id="2" name="Text Box 1"/>
          <p:cNvSpPr txBox="1"/>
          <p:nvPr/>
        </p:nvSpPr>
        <p:spPr>
          <a:xfrm>
            <a:off x="2204720" y="2194560"/>
            <a:ext cx="8335010" cy="1938020"/>
          </a:xfrm>
          <a:prstGeom prst="rect">
            <a:avLst/>
          </a:prstGeom>
          <a:noFill/>
          <a:ln w="9525">
            <a:noFill/>
          </a:ln>
        </p:spPr>
        <p:txBody>
          <a:bodyPr wrap="square">
            <a:spAutoFit/>
          </a:bodyPr>
          <a:lstStyle/>
          <a:p>
            <a:pPr indent="457200"/>
            <a:r>
              <a:rPr lang="en-US" sz="2400" b="1">
                <a:solidFill>
                  <a:schemeClr val="accent6">
                    <a:lumMod val="50000"/>
                  </a:schemeClr>
                </a:solidFill>
                <a:latin typeface="Arial" panose="020B0604020202020204" pitchFamily="34" charset="0"/>
                <a:cs typeface="Arial" panose="020B0604020202020204" pitchFamily="34" charset="0"/>
              </a:rPr>
              <a:t>- Lớp chia thành 8 nhóm </a:t>
            </a:r>
          </a:p>
          <a:p>
            <a:pPr indent="457200"/>
            <a:r>
              <a:rPr lang="en-US" sz="2400" b="1">
                <a:solidFill>
                  <a:schemeClr val="accent6">
                    <a:lumMod val="50000"/>
                  </a:schemeClr>
                </a:solidFill>
                <a:latin typeface="Arial" panose="020B0604020202020204" pitchFamily="34" charset="0"/>
                <a:cs typeface="Arial" panose="020B0604020202020204" pitchFamily="34" charset="0"/>
              </a:rPr>
              <a:t>- Tìm 2 nhãn hóa chất và nêu các thông tin có trên nhãn hóa chất, giải thích các kí hiệu cảnh báo. Tìm hiểu các thiết bị để khám sức khỏe và nêu cách sử dụng. </a:t>
            </a:r>
          </a:p>
          <a:p>
            <a:pPr indent="457200"/>
            <a:r>
              <a:rPr lang="en-US" sz="2400" b="1">
                <a:solidFill>
                  <a:schemeClr val="accent6">
                    <a:lumMod val="50000"/>
                  </a:schemeClr>
                </a:solidFill>
                <a:latin typeface="Arial" panose="020B0604020202020204" pitchFamily="34" charset="0"/>
                <a:cs typeface="Arial" panose="020B0604020202020204" pitchFamily="34" charset="0"/>
              </a:rPr>
              <a:t>-  Nộp bài báo cáo vào tiết sau</a:t>
            </a:r>
          </a:p>
        </p:txBody>
      </p:sp>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cxnSp>
        <p:nvCxnSpPr>
          <p:cNvPr id="4" name="直接连接符 3"/>
          <p:cNvCxnSpPr/>
          <p:nvPr/>
        </p:nvCxnSpPr>
        <p:spPr>
          <a:xfrm>
            <a:off x="3000276" y="2063291"/>
            <a:ext cx="6191685"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 name="直接连接符 4"/>
          <p:cNvCxnSpPr/>
          <p:nvPr/>
        </p:nvCxnSpPr>
        <p:spPr>
          <a:xfrm>
            <a:off x="3000276" y="2120481"/>
            <a:ext cx="6191685" cy="0"/>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70" name="矩形 69"/>
          <p:cNvSpPr/>
          <p:nvPr/>
        </p:nvSpPr>
        <p:spPr>
          <a:xfrm>
            <a:off x="3001010" y="2091690"/>
            <a:ext cx="6194425" cy="937260"/>
          </a:xfrm>
          <a:prstGeom prst="rect">
            <a:avLst/>
          </a:prstGeom>
        </p:spPr>
        <p:txBody>
          <a:bodyPr wrap="square">
            <a:spAutoFit/>
          </a:bodyPr>
          <a:lstStyle/>
          <a:p>
            <a:pPr algn="dist" fontAlgn="auto">
              <a:spcBef>
                <a:spcPts val="0"/>
              </a:spcBef>
              <a:spcAft>
                <a:spcPts val="0"/>
              </a:spcAft>
              <a:defRPr/>
            </a:pPr>
            <a:r>
              <a:rPr lang="en-US" altLang="zh-CN" sz="5500" b="1" dirty="0">
                <a:solidFill>
                  <a:srgbClr val="2DB2A4"/>
                </a:solidFill>
                <a:effectLst>
                  <a:outerShdw blurRad="38100" dist="38100" dir="2700000" algn="tl">
                    <a:srgbClr val="000000">
                      <a:alpha val="43137"/>
                    </a:srgbClr>
                  </a:outerShdw>
                </a:effectLst>
                <a:latin typeface="Microsoft YaHei" panose="020B0503020204020204" charset="-122"/>
                <a:ea typeface="Microsoft YaHei" panose="020B0503020204020204" charset="-122"/>
                <a:sym typeface="Microsoft YaHei" panose="020B0503020204020204" charset="-122"/>
              </a:rPr>
              <a:t>THANK YOU</a:t>
            </a:r>
            <a:endParaRPr lang="zh-CN" altLang="en-US" sz="5500" b="1" dirty="0">
              <a:solidFill>
                <a:srgbClr val="F77A08"/>
              </a:solidFill>
              <a:effectLst>
                <a:outerShdw blurRad="38100" dist="38100" dir="2700000" algn="tl">
                  <a:srgbClr val="000000">
                    <a:alpha val="43137"/>
                  </a:srgbClr>
                </a:outerShdw>
              </a:effectLst>
              <a:latin typeface="Microsoft YaHei" panose="020B0503020204020204" charset="-122"/>
              <a:ea typeface="Microsoft YaHei" panose="020B0503020204020204" charset="-122"/>
              <a:sym typeface="Microsoft YaHei" panose="020B0503020204020204" charset="-122"/>
            </a:endParaRPr>
          </a:p>
        </p:txBody>
      </p:sp>
      <p:cxnSp>
        <p:nvCxnSpPr>
          <p:cNvPr id="6" name="直接连接符 5"/>
          <p:cNvCxnSpPr/>
          <p:nvPr/>
        </p:nvCxnSpPr>
        <p:spPr>
          <a:xfrm>
            <a:off x="3000276" y="2984437"/>
            <a:ext cx="6191685"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a:off x="3000276" y="3041626"/>
            <a:ext cx="6191685" cy="0"/>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8" name="组合 7"/>
          <p:cNvGrpSpPr/>
          <p:nvPr/>
        </p:nvGrpSpPr>
        <p:grpSpPr>
          <a:xfrm>
            <a:off x="3010971" y="3087370"/>
            <a:ext cx="6170295" cy="337185"/>
            <a:chOff x="2992618" y="3469364"/>
            <a:chExt cx="6358413" cy="337185"/>
          </a:xfrm>
        </p:grpSpPr>
        <p:sp>
          <p:nvSpPr>
            <p:cNvPr id="9" name="矩形 8"/>
            <p:cNvSpPr>
              <a:spLocks noChangeArrowheads="1"/>
            </p:cNvSpPr>
            <p:nvPr/>
          </p:nvSpPr>
          <p:spPr bwMode="auto">
            <a:xfrm>
              <a:off x="3898035" y="3469364"/>
              <a:ext cx="4395930" cy="337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charset="0"/>
                  <a:ea typeface="SimSun" panose="02010600030101010101" pitchFamily="2" charset="-122"/>
                </a:defRPr>
              </a:lvl1pPr>
              <a:lvl2pPr marL="742950" indent="-285750">
                <a:defRPr>
                  <a:solidFill>
                    <a:schemeClr val="tx1"/>
                  </a:solidFill>
                  <a:latin typeface="Calibri" panose="020F0502020204030204" charset="0"/>
                  <a:ea typeface="SimSun" panose="02010600030101010101" pitchFamily="2" charset="-122"/>
                </a:defRPr>
              </a:lvl2pPr>
              <a:lvl3pPr marL="1143000" indent="-228600">
                <a:defRPr>
                  <a:solidFill>
                    <a:schemeClr val="tx1"/>
                  </a:solidFill>
                  <a:latin typeface="Calibri" panose="020F0502020204030204" charset="0"/>
                  <a:ea typeface="SimSun" panose="02010600030101010101" pitchFamily="2" charset="-122"/>
                </a:defRPr>
              </a:lvl3pPr>
              <a:lvl4pPr marL="1600200" indent="-228600">
                <a:defRPr>
                  <a:solidFill>
                    <a:schemeClr val="tx1"/>
                  </a:solidFill>
                  <a:latin typeface="Calibri" panose="020F0502020204030204" charset="0"/>
                  <a:ea typeface="SimSun" panose="02010600030101010101" pitchFamily="2" charset="-122"/>
                </a:defRPr>
              </a:lvl4pPr>
              <a:lvl5pPr marL="2057400" indent="-228600">
                <a:defRPr>
                  <a:solidFill>
                    <a:schemeClr val="tx1"/>
                  </a:solidFill>
                  <a:latin typeface="Calibri" panose="020F0502020204030204" charset="0"/>
                  <a:ea typeface="SimSun"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SimSun"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SimSun"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SimSun"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SimSun" panose="02010600030101010101" pitchFamily="2" charset="-122"/>
                </a:defRPr>
              </a:lvl9pPr>
            </a:lstStyle>
            <a:p>
              <a:pPr algn="dist"/>
              <a:endParaRPr lang="zh-CN" altLang="en-US" sz="1600" dirty="0">
                <a:solidFill>
                  <a:srgbClr val="00B050"/>
                </a:solidFill>
                <a:latin typeface="Impact MT Std" pitchFamily="34" charset="0"/>
              </a:endParaRPr>
            </a:p>
          </p:txBody>
        </p:sp>
        <p:cxnSp>
          <p:nvCxnSpPr>
            <p:cNvPr id="10" name="直接连接符 9"/>
            <p:cNvCxnSpPr/>
            <p:nvPr/>
          </p:nvCxnSpPr>
          <p:spPr bwMode="auto">
            <a:xfrm>
              <a:off x="2992618" y="3609064"/>
              <a:ext cx="1769599" cy="0"/>
            </a:xfrm>
            <a:prstGeom prst="line">
              <a:avLst/>
            </a:prstGeom>
            <a:noFill/>
            <a:ln w="12700" cap="flat" cmpd="sng" algn="ctr">
              <a:solidFill>
                <a:schemeClr val="bg1">
                  <a:lumMod val="75000"/>
                </a:schemeClr>
              </a:solidFill>
              <a:prstDash val="solid"/>
            </a:ln>
            <a:effectLst/>
          </p:spPr>
        </p:cxnSp>
        <p:cxnSp>
          <p:nvCxnSpPr>
            <p:cNvPr id="11" name="直接连接符 10"/>
            <p:cNvCxnSpPr/>
            <p:nvPr/>
          </p:nvCxnSpPr>
          <p:spPr bwMode="auto">
            <a:xfrm>
              <a:off x="7581433" y="3609064"/>
              <a:ext cx="1769598" cy="0"/>
            </a:xfrm>
            <a:prstGeom prst="line">
              <a:avLst/>
            </a:prstGeom>
            <a:noFill/>
            <a:ln w="12700" cap="flat" cmpd="sng" algn="ctr">
              <a:solidFill>
                <a:schemeClr val="bg1">
                  <a:lumMod val="75000"/>
                </a:schemeClr>
              </a:solidFill>
              <a:prstDash val="solid"/>
            </a:ln>
            <a:effectLst/>
          </p:spPr>
        </p:cxnSp>
      </p:grpSp>
    </p:spTree>
  </p:cSld>
  <p:clrMapOvr>
    <a:masterClrMapping/>
  </p:clrMapOvr>
  <p:transition advTm="4492">
    <p:check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25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25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750"/>
                            </p:stCondLst>
                            <p:childTnLst>
                              <p:par>
                                <p:cTn id="14" presetID="41" presetClass="entr" presetSubtype="0" fill="hold" grpId="0" nodeType="afterEffect">
                                  <p:stCondLst>
                                    <p:cond delay="0"/>
                                  </p:stCondLst>
                                  <p:iterate type="lt">
                                    <p:tmPct val="10000"/>
                                  </p:iterate>
                                  <p:childTnLst>
                                    <p:set>
                                      <p:cBhvr>
                                        <p:cTn id="15" dur="1" fill="hold">
                                          <p:stCondLst>
                                            <p:cond delay="0"/>
                                          </p:stCondLst>
                                        </p:cTn>
                                        <p:tgtEl>
                                          <p:spTgt spid="70"/>
                                        </p:tgtEl>
                                        <p:attrNameLst>
                                          <p:attrName>style.visibility</p:attrName>
                                        </p:attrNameLst>
                                      </p:cBhvr>
                                      <p:to>
                                        <p:strVal val="visible"/>
                                      </p:to>
                                    </p:set>
                                    <p:anim calcmode="lin" valueType="num">
                                      <p:cBhvr>
                                        <p:cTn id="16" dur="500" fill="hold"/>
                                        <p:tgtEl>
                                          <p:spTgt spid="70"/>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70"/>
                                        </p:tgtEl>
                                        <p:attrNameLst>
                                          <p:attrName>ppt_y</p:attrName>
                                        </p:attrNameLst>
                                      </p:cBhvr>
                                      <p:tavLst>
                                        <p:tav tm="0">
                                          <p:val>
                                            <p:strVal val="#ppt_y"/>
                                          </p:val>
                                        </p:tav>
                                        <p:tav tm="100000">
                                          <p:val>
                                            <p:strVal val="#ppt_y"/>
                                          </p:val>
                                        </p:tav>
                                      </p:tavLst>
                                    </p:anim>
                                    <p:anim calcmode="lin" valueType="num">
                                      <p:cBhvr>
                                        <p:cTn id="18" dur="500" fill="hold"/>
                                        <p:tgtEl>
                                          <p:spTgt spid="70"/>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70"/>
                                        </p:tgtEl>
                                        <p:attrNameLst>
                                          <p:attrName>ppt_w</p:attrName>
                                        </p:attrNameLst>
                                      </p:cBhvr>
                                      <p:tavLst>
                                        <p:tav tm="0">
                                          <p:val>
                                            <p:strVal val="#ppt_w/10"/>
                                          </p:val>
                                        </p:tav>
                                        <p:tav tm="50000">
                                          <p:val>
                                            <p:strVal val="#ppt_w+.01"/>
                                          </p:val>
                                        </p:tav>
                                        <p:tav tm="100000">
                                          <p:val>
                                            <p:strVal val="#ppt_w"/>
                                          </p:val>
                                        </p:tav>
                                      </p:tavLst>
                                    </p:anim>
                                    <p:animEffect transition="in" filter="fade">
                                      <p:cBhvr>
                                        <p:cTn id="20" dur="500" tmFilter="0,0; .5, 1; 1, 1"/>
                                        <p:tgtEl>
                                          <p:spTgt spid="70"/>
                                        </p:tgtEl>
                                      </p:cBhvr>
                                    </p:animEffect>
                                  </p:childTnLst>
                                </p:cTn>
                              </p:par>
                              <p:par>
                                <p:cTn id="21" presetID="2" presetClass="entr" presetSubtype="8" fill="hold" nodeType="withEffect">
                                  <p:stCondLst>
                                    <p:cond delay="25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500" fill="hold"/>
                                        <p:tgtEl>
                                          <p:spTgt spid="6"/>
                                        </p:tgtEl>
                                        <p:attrNameLst>
                                          <p:attrName>ppt_x</p:attrName>
                                        </p:attrNameLst>
                                      </p:cBhvr>
                                      <p:tavLst>
                                        <p:tav tm="0">
                                          <p:val>
                                            <p:strVal val="0-#ppt_w/2"/>
                                          </p:val>
                                        </p:tav>
                                        <p:tav tm="100000">
                                          <p:val>
                                            <p:strVal val="#ppt_x"/>
                                          </p:val>
                                        </p:tav>
                                      </p:tavLst>
                                    </p:anim>
                                    <p:anim calcmode="lin" valueType="num">
                                      <p:cBhvr additive="base">
                                        <p:cTn id="24" dur="500" fill="hold"/>
                                        <p:tgtEl>
                                          <p:spTgt spid="6"/>
                                        </p:tgtEl>
                                        <p:attrNameLst>
                                          <p:attrName>ppt_y</p:attrName>
                                        </p:attrNameLst>
                                      </p:cBhvr>
                                      <p:tavLst>
                                        <p:tav tm="0">
                                          <p:val>
                                            <p:strVal val="#ppt_y"/>
                                          </p:val>
                                        </p:tav>
                                        <p:tav tm="100000">
                                          <p:val>
                                            <p:strVal val="#ppt_y"/>
                                          </p:val>
                                        </p:tav>
                                      </p:tavLst>
                                    </p:anim>
                                  </p:childTnLst>
                                </p:cTn>
                              </p:par>
                              <p:par>
                                <p:cTn id="25" presetID="2" presetClass="entr" presetSubtype="8" fill="hold" nodeType="withEffect">
                                  <p:stCondLst>
                                    <p:cond delay="25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0-#ppt_w/2"/>
                                          </p:val>
                                        </p:tav>
                                        <p:tav tm="100000">
                                          <p:val>
                                            <p:strVal val="#ppt_x"/>
                                          </p:val>
                                        </p:tav>
                                      </p:tavLst>
                                    </p:anim>
                                    <p:anim calcmode="lin" valueType="num">
                                      <p:cBhvr additive="base">
                                        <p:cTn id="28" dur="500" fill="hold"/>
                                        <p:tgtEl>
                                          <p:spTgt spid="7"/>
                                        </p:tgtEl>
                                        <p:attrNameLst>
                                          <p:attrName>ppt_y</p:attrName>
                                        </p:attrNameLst>
                                      </p:cBhvr>
                                      <p:tavLst>
                                        <p:tav tm="0">
                                          <p:val>
                                            <p:strVal val="#ppt_y"/>
                                          </p:val>
                                        </p:tav>
                                        <p:tav tm="100000">
                                          <p:val>
                                            <p:strVal val="#ppt_y"/>
                                          </p:val>
                                        </p:tav>
                                      </p:tavLst>
                                    </p:anim>
                                  </p:childTnLst>
                                </p:cTn>
                              </p:par>
                              <p:par>
                                <p:cTn id="29" presetID="16" presetClass="entr" presetSubtype="37" fill="hold" nodeType="withEffect">
                                  <p:stCondLst>
                                    <p:cond delay="200"/>
                                  </p:stCondLst>
                                  <p:childTnLst>
                                    <p:set>
                                      <p:cBhvr>
                                        <p:cTn id="30" dur="1" fill="hold">
                                          <p:stCondLst>
                                            <p:cond delay="0"/>
                                          </p:stCondLst>
                                        </p:cTn>
                                        <p:tgtEl>
                                          <p:spTgt spid="8"/>
                                        </p:tgtEl>
                                        <p:attrNameLst>
                                          <p:attrName>style.visibility</p:attrName>
                                        </p:attrNameLst>
                                      </p:cBhvr>
                                      <p:to>
                                        <p:strVal val="visible"/>
                                      </p:to>
                                    </p:set>
                                    <p:animEffect transition="in" filter="barn(outVertical)">
                                      <p:cBhvr>
                                        <p:cTn id="3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F:\1-原创素材\1_mm1102\PPT\PPT_014\materaials\pageimg_g17.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3220085" cy="3690620"/>
          </a:xfrm>
          <a:prstGeom prst="rect">
            <a:avLst/>
          </a:prstGeom>
          <a:noFill/>
          <a:effectLst>
            <a:reflection blurRad="6350" stA="52000" endA="300" endPos="35000" dir="5400000" sy="-100000" algn="bl" rotWithShape="0"/>
          </a:effectLst>
          <a:extLst>
            <a:ext uri="{909E8E84-426E-40DD-AFC4-6F175D3DCCD1}">
              <a14:hiddenFill xmlns:a14="http://schemas.microsoft.com/office/drawing/2010/main">
                <a:solidFill>
                  <a:srgbClr val="FFFFFF"/>
                </a:solidFill>
              </a14:hiddenFill>
            </a:ext>
          </a:extLst>
        </p:spPr>
      </p:pic>
      <p:sp>
        <p:nvSpPr>
          <p:cNvPr id="8" name="Text Box 7"/>
          <p:cNvSpPr txBox="1"/>
          <p:nvPr/>
        </p:nvSpPr>
        <p:spPr>
          <a:xfrm>
            <a:off x="231140" y="2063750"/>
            <a:ext cx="3176270" cy="521970"/>
          </a:xfrm>
          <a:prstGeom prst="rect">
            <a:avLst/>
          </a:prstGeom>
          <a:noFill/>
          <a:ln w="9525">
            <a:noFill/>
          </a:ln>
        </p:spPr>
        <p:txBody>
          <a:bodyPr wrap="square">
            <a:spAutoFit/>
          </a:bodyPr>
          <a:lstStyle/>
          <a:p>
            <a:pPr indent="0" algn="ctr"/>
            <a:r>
              <a:rPr lang="en-US" sz="2800" b="0">
                <a:solidFill>
                  <a:schemeClr val="accent2">
                    <a:lumMod val="75000"/>
                  </a:schemeClr>
                </a:solidFill>
                <a:latin typeface="Arial" panose="020B0604020202020204" pitchFamily="34" charset="0"/>
                <a:cs typeface="Arial" panose="020B0604020202020204" pitchFamily="34" charset="0"/>
              </a:rPr>
              <a:t>  </a:t>
            </a:r>
            <a:endParaRPr lang="en-US" sz="2800" b="1">
              <a:solidFill>
                <a:schemeClr val="accent2">
                  <a:lumMod val="50000"/>
                </a:schemeClr>
              </a:solidFill>
              <a:latin typeface="Arial" panose="020B0604020202020204" pitchFamily="34" charset="0"/>
              <a:cs typeface="Arial" panose="020B0604020202020204" pitchFamily="34" charset="0"/>
            </a:endParaRPr>
          </a:p>
        </p:txBody>
      </p:sp>
      <p:sp>
        <p:nvSpPr>
          <p:cNvPr id="2" name="Text Box 1"/>
          <p:cNvSpPr txBox="1"/>
          <p:nvPr/>
        </p:nvSpPr>
        <p:spPr>
          <a:xfrm>
            <a:off x="3297555" y="273050"/>
            <a:ext cx="8833485" cy="6554470"/>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indent="0" algn="ctr"/>
            <a:r>
              <a:rPr lang="en-US" sz="2800" b="1">
                <a:latin typeface="Arial" panose="020B0604020202020204" pitchFamily="34" charset="0"/>
                <a:cs typeface="Arial" panose="020B0604020202020204" pitchFamily="34" charset="0"/>
                <a:sym typeface="+mn-ea"/>
              </a:rPr>
              <a:t>Phiếu học tập số 1:</a:t>
            </a:r>
          </a:p>
          <a:p>
            <a:pPr indent="0"/>
            <a:r>
              <a:rPr lang="en-US" sz="2800" b="1">
                <a:latin typeface="Arial" panose="020B0604020202020204" pitchFamily="34" charset="0"/>
                <a:cs typeface="Arial" panose="020B0604020202020204" pitchFamily="34" charset="0"/>
                <a:sym typeface="+mn-ea"/>
              </a:rPr>
              <a:t> </a:t>
            </a:r>
            <a:r>
              <a:rPr lang="en-US" sz="2400">
                <a:latin typeface="Arial" panose="020B0604020202020204" pitchFamily="34" charset="0"/>
                <a:cs typeface="Arial" panose="020B0604020202020204" pitchFamily="34" charset="0"/>
                <a:sym typeface="+mn-ea"/>
              </a:rPr>
              <a:t>Trong chương trình KHTN 6 và 7, em đã học những</a:t>
            </a:r>
          </a:p>
          <a:p>
            <a:pPr indent="0"/>
            <a:r>
              <a:rPr lang="en-US" sz="2400">
                <a:latin typeface="Arial" panose="020B0604020202020204" pitchFamily="34" charset="0"/>
                <a:cs typeface="Arial" panose="020B0604020202020204" pitchFamily="34" charset="0"/>
                <a:sym typeface="+mn-ea"/>
              </a:rPr>
              <a:t>nội dung nào liên quan về các dụng cụ đo và dụng cụ thí nghiệm, hãy trả lời vào bảng sau:</a:t>
            </a:r>
          </a:p>
          <a:p>
            <a:pPr indent="0"/>
            <a:endParaRPr lang="en-US" sz="2400">
              <a:latin typeface="Arial" panose="020B0604020202020204" pitchFamily="34" charset="0"/>
              <a:cs typeface="Arial" panose="020B0604020202020204" pitchFamily="34" charset="0"/>
              <a:sym typeface="+mn-ea"/>
            </a:endParaRPr>
          </a:p>
          <a:p>
            <a:pPr indent="0"/>
            <a:endParaRPr lang="en-US" sz="2400">
              <a:latin typeface="Arial" panose="020B0604020202020204" pitchFamily="34" charset="0"/>
              <a:cs typeface="Arial" panose="020B0604020202020204" pitchFamily="34" charset="0"/>
              <a:sym typeface="+mn-ea"/>
            </a:endParaRPr>
          </a:p>
          <a:p>
            <a:pPr indent="0"/>
            <a:endParaRPr lang="en-US" sz="2400">
              <a:latin typeface="Arial" panose="020B0604020202020204" pitchFamily="34" charset="0"/>
              <a:cs typeface="Arial" panose="020B0604020202020204" pitchFamily="34" charset="0"/>
              <a:sym typeface="+mn-ea"/>
            </a:endParaRPr>
          </a:p>
          <a:p>
            <a:pPr indent="0"/>
            <a:endParaRPr lang="en-US" sz="2800">
              <a:latin typeface="Arial" panose="020B0604020202020204" pitchFamily="34" charset="0"/>
              <a:cs typeface="Arial" panose="020B0604020202020204" pitchFamily="34" charset="0"/>
              <a:sym typeface="+mn-ea"/>
            </a:endParaRPr>
          </a:p>
          <a:p>
            <a:pPr indent="0"/>
            <a:endParaRPr lang="en-US"/>
          </a:p>
          <a:p>
            <a:pPr indent="0"/>
            <a:endParaRPr lang="en-US"/>
          </a:p>
          <a:p>
            <a:pPr indent="0"/>
            <a:endParaRPr lang="en-US"/>
          </a:p>
          <a:p>
            <a:pPr indent="0"/>
            <a:endParaRPr lang="en-US"/>
          </a:p>
          <a:p>
            <a:pPr indent="0"/>
            <a:endParaRPr lang="en-US"/>
          </a:p>
          <a:p>
            <a:pPr indent="0"/>
            <a:endParaRPr lang="en-US"/>
          </a:p>
          <a:p>
            <a:pPr indent="0"/>
            <a:endParaRPr lang="en-US"/>
          </a:p>
          <a:p>
            <a:pPr indent="0"/>
            <a:endParaRPr lang="en-US"/>
          </a:p>
          <a:p>
            <a:pPr indent="0"/>
            <a:endParaRPr lang="en-US"/>
          </a:p>
          <a:p>
            <a:pPr indent="0"/>
            <a:endParaRPr lang="en-US"/>
          </a:p>
          <a:p>
            <a:pPr indent="0"/>
            <a:endParaRPr lang="en-US"/>
          </a:p>
          <a:p>
            <a:pPr indent="0"/>
            <a:endParaRPr lang="en-US"/>
          </a:p>
        </p:txBody>
      </p:sp>
      <p:graphicFrame>
        <p:nvGraphicFramePr>
          <p:cNvPr id="4" name="Table 3"/>
          <p:cNvGraphicFramePr/>
          <p:nvPr/>
        </p:nvGraphicFramePr>
        <p:xfrm>
          <a:off x="3284855" y="1996440"/>
          <a:ext cx="8817610" cy="4763135"/>
        </p:xfrm>
        <a:graphic>
          <a:graphicData uri="http://schemas.openxmlformats.org/drawingml/2006/table">
            <a:tbl>
              <a:tblPr firstRow="1" bandRow="1">
                <a:tableStyleId>{5C22544A-7EE6-4342-B048-85BDC9FD1C3A}</a:tableStyleId>
              </a:tblPr>
              <a:tblGrid>
                <a:gridCol w="3767455">
                  <a:extLst>
                    <a:ext uri="{9D8B030D-6E8A-4147-A177-3AD203B41FA5}">
                      <a16:colId xmlns:a16="http://schemas.microsoft.com/office/drawing/2014/main" val="20000"/>
                    </a:ext>
                  </a:extLst>
                </a:gridCol>
                <a:gridCol w="2540635">
                  <a:extLst>
                    <a:ext uri="{9D8B030D-6E8A-4147-A177-3AD203B41FA5}">
                      <a16:colId xmlns:a16="http://schemas.microsoft.com/office/drawing/2014/main" val="20001"/>
                    </a:ext>
                  </a:extLst>
                </a:gridCol>
                <a:gridCol w="2509520">
                  <a:extLst>
                    <a:ext uri="{9D8B030D-6E8A-4147-A177-3AD203B41FA5}">
                      <a16:colId xmlns:a16="http://schemas.microsoft.com/office/drawing/2014/main" val="20002"/>
                    </a:ext>
                  </a:extLst>
                </a:gridCol>
              </a:tblGrid>
              <a:tr h="1623695">
                <a:tc>
                  <a:txBody>
                    <a:bodyPr/>
                    <a:lstStyle/>
                    <a:p>
                      <a:pPr algn="ctr">
                        <a:buNone/>
                      </a:pPr>
                      <a:r>
                        <a:rPr lang="en-US" sz="2800" b="1">
                          <a:solidFill>
                            <a:schemeClr val="bg1"/>
                          </a:solidFill>
                          <a:latin typeface="Arial" panose="020B0604020202020204" pitchFamily="34" charset="0"/>
                          <a:cs typeface="Arial" panose="020B0604020202020204" pitchFamily="34" charset="0"/>
                          <a:sym typeface="+mn-ea"/>
                        </a:rPr>
                        <a:t>1.Điều em đã biết (K)</a:t>
                      </a:r>
                      <a:endParaRPr lang="en-US" sz="2800" b="1">
                        <a:solidFill>
                          <a:schemeClr val="bg1"/>
                        </a:solidFill>
                        <a:latin typeface="Arial" panose="020B0604020202020204" pitchFamily="34" charset="0"/>
                        <a:ea typeface="Times New Roman" panose="02020603050405020304" pitchFamily="18" charset="0"/>
                        <a:cs typeface="Arial" panose="020B0604020202020204" pitchFamily="34" charset="0"/>
                      </a:endParaRPr>
                    </a:p>
                    <a:p>
                      <a:pPr algn="ctr">
                        <a:buNone/>
                      </a:pPr>
                      <a:endParaRPr lang="en-US" sz="2800" b="1">
                        <a:solidFill>
                          <a:schemeClr val="bg1"/>
                        </a:solidFill>
                        <a:latin typeface="Arial" panose="020B0604020202020204" pitchFamily="34" charset="0"/>
                        <a:ea typeface="Times New Roman" panose="02020603050405020304" pitchFamily="18" charset="0"/>
                        <a:cs typeface="Arial" panose="020B0604020202020204" pitchFamily="34" charset="0"/>
                      </a:endParaRPr>
                    </a:p>
                  </a:txBody>
                  <a:tcPr/>
                </a:tc>
                <a:tc>
                  <a:txBody>
                    <a:bodyPr/>
                    <a:lstStyle/>
                    <a:p>
                      <a:pPr algn="ctr">
                        <a:buNone/>
                      </a:pPr>
                      <a:r>
                        <a:rPr lang="en-US" sz="2800" b="1">
                          <a:solidFill>
                            <a:schemeClr val="bg1"/>
                          </a:solidFill>
                          <a:latin typeface="Arial" panose="020B0604020202020204" pitchFamily="34" charset="0"/>
                          <a:cs typeface="Arial" panose="020B0604020202020204" pitchFamily="34" charset="0"/>
                          <a:sym typeface="+mn-ea"/>
                        </a:rPr>
                        <a:t>2.Điều em muốn biết (W)</a:t>
                      </a:r>
                      <a:endParaRPr lang="en-US" sz="2800" b="1">
                        <a:solidFill>
                          <a:schemeClr val="bg1"/>
                        </a:solidFill>
                        <a:latin typeface="Arial" panose="020B0604020202020204" pitchFamily="34" charset="0"/>
                        <a:ea typeface="Times New Roman" panose="02020603050405020304" pitchFamily="18" charset="0"/>
                        <a:cs typeface="Arial" panose="020B0604020202020204" pitchFamily="34" charset="0"/>
                      </a:endParaRPr>
                    </a:p>
                  </a:txBody>
                  <a:tcPr/>
                </a:tc>
                <a:tc>
                  <a:txBody>
                    <a:bodyPr/>
                    <a:lstStyle/>
                    <a:p>
                      <a:pPr algn="ctr">
                        <a:buNone/>
                      </a:pPr>
                      <a:r>
                        <a:rPr lang="en-US" sz="2800" b="1">
                          <a:solidFill>
                            <a:schemeClr val="bg1"/>
                          </a:solidFill>
                          <a:latin typeface="Arial" panose="020B0604020202020204" pitchFamily="34" charset="0"/>
                          <a:cs typeface="Arial" panose="020B0604020202020204" pitchFamily="34" charset="0"/>
                          <a:sym typeface="+mn-ea"/>
                        </a:rPr>
                        <a:t>3.Điều em học được (L)</a:t>
                      </a:r>
                      <a:endParaRPr lang="en-US" sz="2800" b="1">
                        <a:solidFill>
                          <a:schemeClr val="bg1"/>
                        </a:solidFill>
                        <a:latin typeface="Arial" panose="020B0604020202020204" pitchFamily="34" charset="0"/>
                        <a:ea typeface="Times New Roman" panose="02020603050405020304" pitchFamily="18" charset="0"/>
                        <a:cs typeface="Arial" panose="020B0604020202020204" pitchFamily="34" charset="0"/>
                      </a:endParaRPr>
                    </a:p>
                    <a:p>
                      <a:pPr algn="ctr">
                        <a:buNone/>
                      </a:pPr>
                      <a:endParaRPr lang="en-US" sz="2800" b="1">
                        <a:solidFill>
                          <a:schemeClr val="bg1"/>
                        </a:solidFill>
                        <a:latin typeface="Arial" panose="020B0604020202020204" pitchFamily="34" charset="0"/>
                        <a:ea typeface="Times New Roman" panose="02020603050405020304" pitchFamily="18" charset="0"/>
                        <a:cs typeface="Arial" panose="020B0604020202020204" pitchFamily="34" charset="0"/>
                      </a:endParaRPr>
                    </a:p>
                  </a:txBody>
                  <a:tcPr/>
                </a:tc>
                <a:extLst>
                  <a:ext uri="{0D108BD9-81ED-4DB2-BD59-A6C34878D82A}">
                    <a16:rowId xmlns:a16="http://schemas.microsoft.com/office/drawing/2014/main" val="10000"/>
                  </a:ext>
                </a:extLst>
              </a:tr>
              <a:tr h="3139440">
                <a:tc>
                  <a:txBody>
                    <a:bodyPr/>
                    <a:lstStyle/>
                    <a:p>
                      <a:pPr>
                        <a:buNone/>
                      </a:pPr>
                      <a:endParaRPr lang="en-US" sz="2700">
                        <a:gradFill>
                          <a:gsLst>
                            <a:gs pos="0">
                              <a:srgbClr val="012D86"/>
                            </a:gs>
                            <a:gs pos="100000">
                              <a:srgbClr val="0E2557"/>
                            </a:gs>
                          </a:gsLst>
                          <a:lin scaled="0"/>
                        </a:gradFill>
                      </a:endParaRPr>
                    </a:p>
                  </a:txBody>
                  <a:tcPr/>
                </a:tc>
                <a:tc>
                  <a:txBody>
                    <a:bodyPr/>
                    <a:lstStyle/>
                    <a:p>
                      <a:pPr>
                        <a:buNone/>
                      </a:pPr>
                      <a:endParaRPr lang="en-US" sz="2800">
                        <a:solidFill>
                          <a:schemeClr val="accent5">
                            <a:lumMod val="75000"/>
                          </a:schemeClr>
                        </a:solidFill>
                      </a:endParaRPr>
                    </a:p>
                  </a:txBody>
                  <a:tcPr/>
                </a:tc>
                <a:tc>
                  <a:txBody>
                    <a:bodyPr/>
                    <a:lstStyle/>
                    <a:p>
                      <a:pPr>
                        <a:buNone/>
                      </a:pPr>
                      <a:endParaRPr lang="en-US"/>
                    </a:p>
                  </a:txBody>
                  <a:tcPr/>
                </a:tc>
                <a:extLst>
                  <a:ext uri="{0D108BD9-81ED-4DB2-BD59-A6C34878D82A}">
                    <a16:rowId xmlns:a16="http://schemas.microsoft.com/office/drawing/2014/main" val="10001"/>
                  </a:ext>
                </a:extLst>
              </a:tr>
            </a:tbl>
          </a:graphicData>
        </a:graphic>
      </p:graphicFrame>
      <p:sp>
        <p:nvSpPr>
          <p:cNvPr id="3" name="Text Box 2"/>
          <p:cNvSpPr txBox="1"/>
          <p:nvPr/>
        </p:nvSpPr>
        <p:spPr>
          <a:xfrm>
            <a:off x="419100" y="1657985"/>
            <a:ext cx="2800985" cy="1323439"/>
          </a:xfrm>
          <a:prstGeom prst="rect">
            <a:avLst/>
          </a:prstGeom>
          <a:noFill/>
          <a:ln w="9525">
            <a:noFill/>
          </a:ln>
        </p:spPr>
        <p:txBody>
          <a:bodyPr wrap="square">
            <a:spAutoFit/>
          </a:bodyPr>
          <a:lstStyle/>
          <a:p>
            <a:pPr indent="0" algn="ctr"/>
            <a:r>
              <a:rPr lang="en-US" sz="2800" b="0" dirty="0">
                <a:solidFill>
                  <a:schemeClr val="accent2">
                    <a:lumMod val="75000"/>
                  </a:schemeClr>
                </a:solidFill>
                <a:latin typeface="Arial" panose="020B0604020202020204" pitchFamily="34" charset="0"/>
                <a:cs typeface="Arial" panose="020B0604020202020204" pitchFamily="34" charset="0"/>
              </a:rPr>
              <a:t>  </a:t>
            </a:r>
            <a:r>
              <a:rPr lang="en-US" sz="4000" b="1" dirty="0" err="1">
                <a:solidFill>
                  <a:schemeClr val="accent2">
                    <a:lumMod val="50000"/>
                  </a:schemeClr>
                </a:solidFill>
                <a:latin typeface="Arial" panose="020B0604020202020204" pitchFamily="34" charset="0"/>
                <a:cs typeface="Arial" panose="020B0604020202020204" pitchFamily="34" charset="0"/>
              </a:rPr>
              <a:t>Báo</a:t>
            </a:r>
            <a:r>
              <a:rPr lang="en-US" sz="4000" b="1" dirty="0">
                <a:solidFill>
                  <a:schemeClr val="accent2">
                    <a:lumMod val="50000"/>
                  </a:schemeClr>
                </a:solidFill>
                <a:latin typeface="Arial" panose="020B0604020202020204" pitchFamily="34" charset="0"/>
                <a:cs typeface="Arial" panose="020B0604020202020204" pitchFamily="34" charset="0"/>
              </a:rPr>
              <a:t> </a:t>
            </a:r>
            <a:r>
              <a:rPr lang="en-US" sz="4000" b="1" dirty="0" err="1" smtClean="0">
                <a:solidFill>
                  <a:schemeClr val="accent2">
                    <a:lumMod val="50000"/>
                  </a:schemeClr>
                </a:solidFill>
                <a:latin typeface="Arial" panose="020B0604020202020204" pitchFamily="34" charset="0"/>
                <a:cs typeface="Arial" panose="020B0604020202020204" pitchFamily="34" charset="0"/>
              </a:rPr>
              <a:t>cáo</a:t>
            </a:r>
            <a:endParaRPr lang="en-US" sz="4000" b="1" dirty="0">
              <a:solidFill>
                <a:schemeClr val="accent2">
                  <a:lumMod val="50000"/>
                </a:schemeClr>
              </a:solidFill>
              <a:latin typeface="Arial" panose="020B0604020202020204" pitchFamily="34" charset="0"/>
              <a:cs typeface="Arial" panose="020B0604020202020204" pitchFamily="34" charset="0"/>
            </a:endParaRPr>
          </a:p>
          <a:p>
            <a:pPr indent="0"/>
            <a:endParaRPr lang="en-US" sz="4000" b="1" dirty="0">
              <a:solidFill>
                <a:schemeClr val="accent2">
                  <a:lumMod val="50000"/>
                </a:schemeClr>
              </a:solidFill>
              <a:latin typeface="Arial" panose="020B0604020202020204" pitchFamily="34" charset="0"/>
              <a:cs typeface="Arial" panose="020B0604020202020204" pitchFamily="34" charset="0"/>
            </a:endParaRPr>
          </a:p>
        </p:txBody>
      </p:sp>
      <p:sp>
        <p:nvSpPr>
          <p:cNvPr id="5" name="Text Box 4"/>
          <p:cNvSpPr txBox="1"/>
          <p:nvPr/>
        </p:nvSpPr>
        <p:spPr>
          <a:xfrm>
            <a:off x="3284855" y="3596005"/>
            <a:ext cx="3782060" cy="3107690"/>
          </a:xfrm>
          <a:prstGeom prst="rect">
            <a:avLst/>
          </a:prstGeom>
          <a:noFill/>
        </p:spPr>
        <p:txBody>
          <a:bodyPr wrap="square" rtlCol="0">
            <a:spAutoFit/>
          </a:bodyPr>
          <a:lstStyle/>
          <a:p>
            <a:pPr>
              <a:buNone/>
            </a:pPr>
            <a:r>
              <a:rPr lang="en-US" sz="2800">
                <a:gradFill>
                  <a:gsLst>
                    <a:gs pos="0">
                      <a:srgbClr val="012D86"/>
                    </a:gs>
                    <a:gs pos="100000">
                      <a:srgbClr val="0E2557"/>
                    </a:gs>
                  </a:gsLst>
                  <a:lin scaled="0"/>
                </a:gradFill>
                <a:sym typeface="+mn-ea"/>
              </a:rPr>
              <a:t>- Dụng cụ đo thời gian</a:t>
            </a:r>
            <a:endParaRPr lang="en-US" sz="2800">
              <a:gradFill>
                <a:gsLst>
                  <a:gs pos="0">
                    <a:srgbClr val="012D86"/>
                  </a:gs>
                  <a:gs pos="100000">
                    <a:srgbClr val="0E2557"/>
                  </a:gs>
                </a:gsLst>
                <a:lin scaled="0"/>
              </a:gradFill>
            </a:endParaRPr>
          </a:p>
          <a:p>
            <a:pPr>
              <a:buNone/>
            </a:pPr>
            <a:r>
              <a:rPr lang="en-US" sz="2800">
                <a:gradFill>
                  <a:gsLst>
                    <a:gs pos="0">
                      <a:srgbClr val="012D86"/>
                    </a:gs>
                    <a:gs pos="100000">
                      <a:srgbClr val="0E2557"/>
                    </a:gs>
                  </a:gsLst>
                  <a:lin scaled="0"/>
                </a:gradFill>
                <a:sym typeface="+mn-ea"/>
              </a:rPr>
              <a:t>- Cổng quang điện</a:t>
            </a:r>
            <a:endParaRPr lang="en-US" sz="2800">
              <a:gradFill>
                <a:gsLst>
                  <a:gs pos="0">
                    <a:srgbClr val="012D86"/>
                  </a:gs>
                  <a:gs pos="100000">
                    <a:srgbClr val="0E2557"/>
                  </a:gs>
                </a:gsLst>
                <a:lin scaled="0"/>
              </a:gradFill>
            </a:endParaRPr>
          </a:p>
          <a:p>
            <a:pPr>
              <a:buNone/>
            </a:pPr>
            <a:r>
              <a:rPr lang="en-US" sz="2800">
                <a:gradFill>
                  <a:gsLst>
                    <a:gs pos="0">
                      <a:srgbClr val="012D86"/>
                    </a:gs>
                    <a:gs pos="100000">
                      <a:srgbClr val="0E2557"/>
                    </a:gs>
                  </a:gsLst>
                  <a:lin scaled="0"/>
                </a:gradFill>
                <a:sym typeface="+mn-ea"/>
              </a:rPr>
              <a:t>- Dụng cụ đo chiều dài</a:t>
            </a:r>
            <a:endParaRPr lang="en-US" sz="2800">
              <a:gradFill>
                <a:gsLst>
                  <a:gs pos="0">
                    <a:srgbClr val="012D86"/>
                  </a:gs>
                  <a:gs pos="100000">
                    <a:srgbClr val="0E2557"/>
                  </a:gs>
                </a:gsLst>
                <a:lin scaled="0"/>
              </a:gradFill>
            </a:endParaRPr>
          </a:p>
          <a:p>
            <a:pPr>
              <a:buNone/>
            </a:pPr>
            <a:r>
              <a:rPr lang="en-US" sz="2800">
                <a:gradFill>
                  <a:gsLst>
                    <a:gs pos="0">
                      <a:srgbClr val="012D86"/>
                    </a:gs>
                    <a:gs pos="100000">
                      <a:srgbClr val="0E2557"/>
                    </a:gs>
                  </a:gsLst>
                  <a:lin scaled="0"/>
                </a:gradFill>
                <a:sym typeface="+mn-ea"/>
              </a:rPr>
              <a:t>- Dụng cụ đo khối lượng</a:t>
            </a:r>
            <a:endParaRPr lang="en-US" sz="2800">
              <a:gradFill>
                <a:gsLst>
                  <a:gs pos="0">
                    <a:srgbClr val="012D86"/>
                  </a:gs>
                  <a:gs pos="100000">
                    <a:srgbClr val="0E2557"/>
                  </a:gs>
                </a:gsLst>
                <a:lin scaled="0"/>
              </a:gradFill>
            </a:endParaRPr>
          </a:p>
          <a:p>
            <a:pPr>
              <a:buNone/>
            </a:pPr>
            <a:r>
              <a:rPr lang="en-US" sz="2800">
                <a:gradFill>
                  <a:gsLst>
                    <a:gs pos="0">
                      <a:srgbClr val="012D86"/>
                    </a:gs>
                    <a:gs pos="100000">
                      <a:srgbClr val="0E2557"/>
                    </a:gs>
                  </a:gsLst>
                  <a:lin scaled="0"/>
                </a:gradFill>
                <a:sym typeface="+mn-ea"/>
              </a:rPr>
              <a:t>- Dụng cụ đo thể tích chất lỏng</a:t>
            </a:r>
            <a:endParaRPr lang="en-US" sz="2800">
              <a:gradFill>
                <a:gsLst>
                  <a:gs pos="0">
                    <a:srgbClr val="012D86"/>
                  </a:gs>
                  <a:gs pos="100000">
                    <a:srgbClr val="0E2557"/>
                  </a:gs>
                </a:gsLst>
                <a:lin scaled="0"/>
              </a:gradFill>
            </a:endParaRPr>
          </a:p>
          <a:p>
            <a:pPr>
              <a:buNone/>
            </a:pPr>
            <a:r>
              <a:rPr lang="en-US" sz="2800">
                <a:gradFill>
                  <a:gsLst>
                    <a:gs pos="0">
                      <a:srgbClr val="012D86"/>
                    </a:gs>
                    <a:gs pos="100000">
                      <a:srgbClr val="0E2557"/>
                    </a:gs>
                  </a:gsLst>
                  <a:lin scaled="0"/>
                </a:gradFill>
                <a:sym typeface="+mn-ea"/>
              </a:rPr>
              <a:t>- Dụng cụ đo nhiệt độ</a:t>
            </a:r>
            <a:endParaRPr lang="en-US" sz="2800"/>
          </a:p>
        </p:txBody>
      </p:sp>
      <p:sp>
        <p:nvSpPr>
          <p:cNvPr id="6" name="Text Box 5"/>
          <p:cNvSpPr txBox="1"/>
          <p:nvPr/>
        </p:nvSpPr>
        <p:spPr>
          <a:xfrm>
            <a:off x="7078345" y="3690620"/>
            <a:ext cx="2506980" cy="1383665"/>
          </a:xfrm>
          <a:prstGeom prst="rect">
            <a:avLst/>
          </a:prstGeom>
          <a:noFill/>
        </p:spPr>
        <p:txBody>
          <a:bodyPr wrap="square" rtlCol="0">
            <a:spAutoFit/>
          </a:bodyPr>
          <a:lstStyle/>
          <a:p>
            <a:pPr>
              <a:buNone/>
            </a:pPr>
            <a:r>
              <a:rPr lang="en-US" sz="2800">
                <a:solidFill>
                  <a:schemeClr val="accent5">
                    <a:lumMod val="75000"/>
                  </a:schemeClr>
                </a:solidFill>
                <a:sym typeface="+mn-ea"/>
              </a:rPr>
              <a:t>Các dụng cụ, thiết bị khác và cách sử dụng</a:t>
            </a:r>
            <a:r>
              <a:rPr lang="en-US">
                <a:solidFill>
                  <a:schemeClr val="accent5">
                    <a:lumMod val="75000"/>
                  </a:schemeClr>
                </a:solidFill>
                <a:sym typeface="+mn-ea"/>
              </a:rPr>
              <a:t>.</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2530"/>
                                        </p:tgtEl>
                                        <p:attrNameLst>
                                          <p:attrName>style.visibility</p:attrName>
                                        </p:attrNameLst>
                                      </p:cBhvr>
                                      <p:to>
                                        <p:strVal val="visible"/>
                                      </p:to>
                                    </p:set>
                                    <p:animEffect transition="in" filter="dissolve">
                                      <p:cBhvr>
                                        <p:cTn id="7" dur="500"/>
                                        <p:tgtEl>
                                          <p:spTgt spid="2253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 presetClass="entr" presetSubtype="16"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box(in)">
                                      <p:cBhvr>
                                        <p:cTn id="18" dur="2000"/>
                                        <p:tgtEl>
                                          <p:spTgt spid="2"/>
                                        </p:tgtEl>
                                      </p:cBhvr>
                                    </p:animEffect>
                                  </p:childTnLst>
                                </p:cTn>
                              </p:par>
                            </p:childTnLst>
                          </p:cTn>
                        </p:par>
                      </p:childTnLst>
                    </p:cTn>
                  </p:par>
                  <p:par>
                    <p:cTn id="19" fill="hold">
                      <p:stCondLst>
                        <p:cond delay="indefinite"/>
                      </p:stCondLst>
                      <p:childTnLst>
                        <p:par>
                          <p:cTn id="20" fill="hold">
                            <p:stCondLst>
                              <p:cond delay="0"/>
                            </p:stCondLst>
                            <p:childTnLst>
                              <p:par>
                                <p:cTn id="21" presetID="5" presetClass="entr" presetSubtype="10"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checkerboard(across)">
                                      <p:cBhvr>
                                        <p:cTn id="23" dur="500"/>
                                        <p:tgtEl>
                                          <p:spTgt spid="4"/>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 calcmode="lin" valueType="num">
                                      <p:cBhvr additive="base">
                                        <p:cTn id="28" dur="500" fill="hold"/>
                                        <p:tgtEl>
                                          <p:spTgt spid="5"/>
                                        </p:tgtEl>
                                        <p:attrNameLst>
                                          <p:attrName>ppt_x</p:attrName>
                                        </p:attrNameLst>
                                      </p:cBhvr>
                                      <p:tavLst>
                                        <p:tav tm="0">
                                          <p:val>
                                            <p:strVal val="#ppt_x"/>
                                          </p:val>
                                        </p:tav>
                                        <p:tav tm="100000">
                                          <p:val>
                                            <p:strVal val="#ppt_x"/>
                                          </p:val>
                                        </p:tav>
                                      </p:tavLst>
                                    </p:anim>
                                    <p:anim calcmode="lin" valueType="num">
                                      <p:cBhvr additive="base">
                                        <p:cTn id="29"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6"/>
                                        </p:tgtEl>
                                        <p:attrNameLst>
                                          <p:attrName>style.visibility</p:attrName>
                                        </p:attrNameLst>
                                      </p:cBhvr>
                                      <p:to>
                                        <p:strVal val="visible"/>
                                      </p:to>
                                    </p:set>
                                    <p:anim calcmode="lin" valueType="num">
                                      <p:cBhvr additive="base">
                                        <p:cTn id="34" dur="500" fill="hold"/>
                                        <p:tgtEl>
                                          <p:spTgt spid="6"/>
                                        </p:tgtEl>
                                        <p:attrNameLst>
                                          <p:attrName>ppt_x</p:attrName>
                                        </p:attrNameLst>
                                      </p:cBhvr>
                                      <p:tavLst>
                                        <p:tav tm="0">
                                          <p:val>
                                            <p:strVal val="#ppt_x"/>
                                          </p:val>
                                        </p:tav>
                                        <p:tav tm="100000">
                                          <p:val>
                                            <p:strVal val="#ppt_x"/>
                                          </p:val>
                                        </p:tav>
                                      </p:tavLst>
                                    </p:anim>
                                    <p:anim calcmode="lin" valueType="num">
                                      <p:cBhvr additive="base">
                                        <p:cTn id="35"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5" grpId="0"/>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Text Box 99"/>
          <p:cNvSpPr txBox="1"/>
          <p:nvPr/>
        </p:nvSpPr>
        <p:spPr>
          <a:xfrm>
            <a:off x="1477645" y="159385"/>
            <a:ext cx="8364220" cy="829945"/>
          </a:xfrm>
          <a:prstGeom prst="rect">
            <a:avLst/>
          </a:prstGeom>
          <a:noFill/>
          <a:ln w="9525">
            <a:noFill/>
          </a:ln>
        </p:spPr>
        <p:txBody>
          <a:bodyPr wrap="square">
            <a:spAutoFit/>
          </a:bodyPr>
          <a:lstStyle/>
          <a:p>
            <a:pPr indent="0"/>
            <a:r>
              <a:rPr lang="en-US" sz="4800" b="1">
                <a:gradFill>
                  <a:gsLst>
                    <a:gs pos="0">
                      <a:srgbClr val="FE4444"/>
                    </a:gs>
                    <a:gs pos="100000">
                      <a:srgbClr val="832B2B"/>
                    </a:gs>
                  </a:gsLst>
                  <a:lin scaled="0"/>
                </a:gradFill>
                <a:latin typeface="Arial" panose="020B0604020202020204" pitchFamily="34" charset="0"/>
                <a:cs typeface="Arial" panose="020B0604020202020204" pitchFamily="34" charset="0"/>
              </a:rPr>
              <a:t>Hoạt động 1:   Mở đầu </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79830" y="0"/>
            <a:ext cx="8237855" cy="5287010"/>
          </a:xfrm>
          <a:prstGeom prst="rect">
            <a:avLst/>
          </a:prstGeom>
        </p:spPr>
      </p:pic>
      <p:sp>
        <p:nvSpPr>
          <p:cNvPr id="6" name="Text Box 5"/>
          <p:cNvSpPr txBox="1"/>
          <p:nvPr/>
        </p:nvSpPr>
        <p:spPr>
          <a:xfrm>
            <a:off x="2788920" y="2130425"/>
            <a:ext cx="5151120" cy="2122805"/>
          </a:xfrm>
          <a:prstGeom prst="rect">
            <a:avLst/>
          </a:prstGeom>
          <a:noFill/>
        </p:spPr>
        <p:txBody>
          <a:bodyPr wrap="square" rtlCol="0">
            <a:spAutoFit/>
          </a:bodyPr>
          <a:lstStyle/>
          <a:p>
            <a:pPr algn="ctr"/>
            <a:r>
              <a:rPr lang="en-US" sz="4400" b="1">
                <a:latin typeface="Cambria" panose="02040503050406030204" pitchFamily="18" charset="0"/>
                <a:cs typeface="Cambria" panose="02040503050406030204" pitchFamily="18" charset="0"/>
              </a:rPr>
              <a:t>HOẠT ĐỘNG 2: </a:t>
            </a:r>
          </a:p>
          <a:p>
            <a:pPr algn="ctr"/>
            <a:r>
              <a:rPr lang="en-US" sz="4400" b="1">
                <a:latin typeface="Cambria" panose="02040503050406030204" pitchFamily="18" charset="0"/>
                <a:cs typeface="Cambria" panose="02040503050406030204" pitchFamily="18" charset="0"/>
              </a:rPr>
              <a:t>HÌNH THÀNH KIẾN THỨC </a:t>
            </a: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grpSp>
        <p:nvGrpSpPr>
          <p:cNvPr id="19" name="组合 10"/>
          <p:cNvGrpSpPr/>
          <p:nvPr/>
        </p:nvGrpSpPr>
        <p:grpSpPr>
          <a:xfrm>
            <a:off x="-131" y="2042160"/>
            <a:ext cx="11409045" cy="1060450"/>
            <a:chOff x="4384818" y="1934865"/>
            <a:chExt cx="11409045" cy="1060450"/>
          </a:xfrm>
        </p:grpSpPr>
        <p:sp>
          <p:nvSpPr>
            <p:cNvPr id="20" name="圆角矩形 25"/>
            <p:cNvSpPr/>
            <p:nvPr/>
          </p:nvSpPr>
          <p:spPr>
            <a:xfrm>
              <a:off x="5575443" y="2116475"/>
              <a:ext cx="10218420" cy="878840"/>
            </a:xfrm>
            <a:prstGeom prst="roundRect">
              <a:avLst/>
            </a:prstGeom>
            <a:solidFill>
              <a:schemeClr val="bg1"/>
            </a:solidFill>
            <a:ln>
              <a:solidFill>
                <a:srgbClr val="2DB2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323850"/>
              <a:r>
                <a:rPr lang="en-US" altLang="zh-CN" sz="2400" dirty="0">
                  <a:solidFill>
                    <a:schemeClr val="tx1">
                      <a:lumMod val="75000"/>
                      <a:lumOff val="25000"/>
                    </a:schemeClr>
                  </a:solidFill>
                  <a:latin typeface="Microsoft YaHei" panose="020B0503020204020204" charset="-122"/>
                  <a:ea typeface="Microsoft YaHei" panose="020B0503020204020204" charset="-122"/>
                </a:rPr>
                <a:t>        </a:t>
              </a:r>
              <a:r>
                <a:rPr lang="en-US" altLang="zh-CN" sz="2800" dirty="0">
                  <a:solidFill>
                    <a:schemeClr val="tx1">
                      <a:lumMod val="75000"/>
                      <a:lumOff val="25000"/>
                    </a:schemeClr>
                  </a:solidFill>
                  <a:latin typeface="Microsoft YaHei" panose="020B0503020204020204" charset="-122"/>
                  <a:ea typeface="Microsoft YaHei" panose="020B0503020204020204" charset="-122"/>
                </a:rPr>
                <a:t>Nhận biết hóa chất và quy tắc sử dụng hóa chất an toàn trong  phòng thí nghiệm</a:t>
              </a:r>
              <a:endParaRPr lang="zh-CN" altLang="en-US" sz="2800" dirty="0">
                <a:solidFill>
                  <a:schemeClr val="tx1">
                    <a:lumMod val="75000"/>
                    <a:lumOff val="25000"/>
                  </a:schemeClr>
                </a:solidFill>
                <a:latin typeface="Microsoft YaHei" panose="020B0503020204020204" charset="-122"/>
                <a:ea typeface="Microsoft YaHei" panose="020B0503020204020204" charset="-122"/>
              </a:endParaRPr>
            </a:p>
          </p:txBody>
        </p:sp>
        <p:sp>
          <p:nvSpPr>
            <p:cNvPr id="45" name="圆角矩形 44"/>
            <p:cNvSpPr/>
            <p:nvPr/>
          </p:nvSpPr>
          <p:spPr>
            <a:xfrm>
              <a:off x="4384818" y="1934865"/>
              <a:ext cx="2301280" cy="484545"/>
            </a:xfrm>
            <a:prstGeom prst="roundRect">
              <a:avLst>
                <a:gd name="adj" fmla="val 9725"/>
              </a:avLst>
            </a:prstGeom>
            <a:solidFill>
              <a:srgbClr val="2DB2A4"/>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solidFill>
                    <a:schemeClr val="bg1"/>
                  </a:solidFill>
                  <a:latin typeface="Impact" panose="020B0806030902050204" charset="0"/>
                  <a:ea typeface="Microsoft YaHei" panose="020B0503020204020204" charset="-122"/>
                </a:rPr>
                <a:t>I</a:t>
              </a:r>
            </a:p>
          </p:txBody>
        </p:sp>
      </p:grpSp>
      <p:grpSp>
        <p:nvGrpSpPr>
          <p:cNvPr id="46" name="组合 10"/>
          <p:cNvGrpSpPr/>
          <p:nvPr/>
        </p:nvGrpSpPr>
        <p:grpSpPr>
          <a:xfrm>
            <a:off x="0" y="3169285"/>
            <a:ext cx="12074525" cy="1333501"/>
            <a:chOff x="4696668" y="2038367"/>
            <a:chExt cx="13024652" cy="1333454"/>
          </a:xfrm>
        </p:grpSpPr>
        <p:sp>
          <p:nvSpPr>
            <p:cNvPr id="47" name="圆角矩形 25"/>
            <p:cNvSpPr/>
            <p:nvPr/>
          </p:nvSpPr>
          <p:spPr>
            <a:xfrm>
              <a:off x="5980982" y="2533015"/>
              <a:ext cx="11740338" cy="838806"/>
            </a:xfrm>
            <a:prstGeom prst="roundRect">
              <a:avLst/>
            </a:prstGeom>
            <a:solidFill>
              <a:schemeClr val="bg1"/>
            </a:solidFill>
            <a:ln>
              <a:solidFill>
                <a:srgbClr val="F77A0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323850"/>
              <a:r>
                <a:rPr lang="en-US" altLang="zh-CN" sz="2800" dirty="0">
                  <a:solidFill>
                    <a:schemeClr val="tx1">
                      <a:lumMod val="75000"/>
                      <a:lumOff val="25000"/>
                    </a:schemeClr>
                  </a:solidFill>
                  <a:latin typeface="Microsoft YaHei" panose="020B0503020204020204" charset="-122"/>
                  <a:ea typeface="Microsoft YaHei" panose="020B0503020204020204" charset="-122"/>
                </a:rPr>
                <a:t>    Giới thiệu một số dụng cụ thí nghiệm, thiết bị và cách sử dụng  </a:t>
              </a:r>
            </a:p>
          </p:txBody>
        </p:sp>
        <p:sp>
          <p:nvSpPr>
            <p:cNvPr id="48" name="圆角矩形 5"/>
            <p:cNvSpPr/>
            <p:nvPr/>
          </p:nvSpPr>
          <p:spPr>
            <a:xfrm>
              <a:off x="4696668" y="2038367"/>
              <a:ext cx="2760427" cy="484487"/>
            </a:xfrm>
            <a:prstGeom prst="roundRect">
              <a:avLst>
                <a:gd name="adj" fmla="val 9725"/>
              </a:avLst>
            </a:prstGeom>
            <a:solidFill>
              <a:srgbClr val="F77A08"/>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solidFill>
                    <a:schemeClr val="bg1"/>
                  </a:solidFill>
                  <a:latin typeface="Impact" panose="020B0806030902050204" charset="0"/>
                  <a:ea typeface="Microsoft YaHei" panose="020B0503020204020204" charset="-122"/>
                </a:rPr>
                <a:t>II</a:t>
              </a:r>
            </a:p>
          </p:txBody>
        </p:sp>
      </p:grpSp>
      <p:pic>
        <p:nvPicPr>
          <p:cNvPr id="4"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3555" y="-775335"/>
            <a:ext cx="4602480" cy="2954020"/>
          </a:xfrm>
          <a:prstGeom prst="rect">
            <a:avLst/>
          </a:prstGeom>
        </p:spPr>
      </p:pic>
      <p:sp>
        <p:nvSpPr>
          <p:cNvPr id="6" name="Text Box 5"/>
          <p:cNvSpPr txBox="1"/>
          <p:nvPr/>
        </p:nvSpPr>
        <p:spPr>
          <a:xfrm>
            <a:off x="0" y="757555"/>
            <a:ext cx="3324860" cy="768350"/>
          </a:xfrm>
          <a:prstGeom prst="rect">
            <a:avLst/>
          </a:prstGeom>
          <a:noFill/>
        </p:spPr>
        <p:txBody>
          <a:bodyPr wrap="square" rtlCol="0">
            <a:spAutoFit/>
          </a:bodyPr>
          <a:lstStyle/>
          <a:p>
            <a:pPr algn="ctr"/>
            <a:r>
              <a:rPr lang="en-US" sz="4400" b="1">
                <a:latin typeface="Cambria" panose="02040503050406030204" pitchFamily="18" charset="0"/>
                <a:cs typeface="Cambria" panose="02040503050406030204" pitchFamily="18" charset="0"/>
              </a:rPr>
              <a:t> NỘI DUNG</a:t>
            </a:r>
          </a:p>
        </p:txBody>
      </p:sp>
    </p:spTree>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1+#ppt_w/2"/>
                                          </p:val>
                                        </p:tav>
                                        <p:tav tm="100000">
                                          <p:val>
                                            <p:strVal val="#ppt_x"/>
                                          </p:val>
                                        </p:tav>
                                      </p:tavLst>
                                    </p:anim>
                                    <p:anim calcmode="lin" valueType="num">
                                      <p:cBhvr additive="base">
                                        <p:cTn id="8" dur="500" fill="hold"/>
                                        <p:tgtEl>
                                          <p:spTgt spid="19"/>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decel="100000" fill="hold" nodeType="afterEffect">
                                  <p:stCondLst>
                                    <p:cond delay="0"/>
                                  </p:stCondLst>
                                  <p:childTnLst>
                                    <p:set>
                                      <p:cBhvr>
                                        <p:cTn id="11" dur="1" fill="hold">
                                          <p:stCondLst>
                                            <p:cond delay="0"/>
                                          </p:stCondLst>
                                        </p:cTn>
                                        <p:tgtEl>
                                          <p:spTgt spid="46"/>
                                        </p:tgtEl>
                                        <p:attrNameLst>
                                          <p:attrName>style.visibility</p:attrName>
                                        </p:attrNameLst>
                                      </p:cBhvr>
                                      <p:to>
                                        <p:strVal val="visible"/>
                                      </p:to>
                                    </p:set>
                                    <p:anim calcmode="lin" valueType="num">
                                      <p:cBhvr additive="base">
                                        <p:cTn id="12" dur="500" fill="hold"/>
                                        <p:tgtEl>
                                          <p:spTgt spid="46"/>
                                        </p:tgtEl>
                                        <p:attrNameLst>
                                          <p:attrName>ppt_x</p:attrName>
                                        </p:attrNameLst>
                                      </p:cBhvr>
                                      <p:tavLst>
                                        <p:tav tm="0">
                                          <p:val>
                                            <p:strVal val="0-#ppt_w/2"/>
                                          </p:val>
                                        </p:tav>
                                        <p:tav tm="100000">
                                          <p:val>
                                            <p:strVal val="#ppt_x"/>
                                          </p:val>
                                        </p:tav>
                                      </p:tavLst>
                                    </p:anim>
                                    <p:anim calcmode="lin" valueType="num">
                                      <p:cBhvr additive="base">
                                        <p:cTn id="13" dur="500" fill="hold"/>
                                        <p:tgtEl>
                                          <p:spTgt spid="46"/>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8" presetClass="emph" presetSubtype="0" fill="hold" nodeType="clickEffect">
                                  <p:stCondLst>
                                    <p:cond delay="0"/>
                                  </p:stCondLst>
                                  <p:childTnLst>
                                    <p:animRot by="21600000">
                                      <p:cBhvr>
                                        <p:cTn id="17" dur="2000" fill="hold"/>
                                        <p:tgtEl>
                                          <p:spTgt spid="19"/>
                                        </p:tgtEl>
                                        <p:attrNameLst>
                                          <p:attrName>r</p:attrName>
                                        </p:attrNameLst>
                                      </p:cBhvr>
                                    </p:animRot>
                                  </p:childTnLst>
                                </p:cTn>
                              </p:par>
                            </p:childTnLst>
                          </p:cTn>
                        </p:par>
                      </p:childTnLst>
                    </p:cTn>
                  </p:par>
                  <p:par>
                    <p:cTn id="18" fill="hold">
                      <p:stCondLst>
                        <p:cond delay="indefinite"/>
                      </p:stCondLst>
                      <p:childTnLst>
                        <p:par>
                          <p:cTn id="19" fill="hold">
                            <p:stCondLst>
                              <p:cond delay="0"/>
                            </p:stCondLst>
                            <p:childTnLst>
                              <p:par>
                                <p:cTn id="20" presetID="6" presetClass="emph" presetSubtype="0" fill="hold" nodeType="clickEffect">
                                  <p:stCondLst>
                                    <p:cond delay="0"/>
                                  </p:stCondLst>
                                  <p:childTnLst>
                                    <p:animScale>
                                      <p:cBhvr>
                                        <p:cTn id="21" dur="2000" fill="hold"/>
                                        <p:tgtEl>
                                          <p:spTgt spid="19"/>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Text Box 99"/>
          <p:cNvSpPr txBox="1"/>
          <p:nvPr/>
        </p:nvSpPr>
        <p:spPr>
          <a:xfrm>
            <a:off x="1477645" y="159385"/>
            <a:ext cx="8364220" cy="829945"/>
          </a:xfrm>
          <a:prstGeom prst="rect">
            <a:avLst/>
          </a:prstGeom>
          <a:noFill/>
          <a:ln w="9525">
            <a:noFill/>
          </a:ln>
        </p:spPr>
        <p:txBody>
          <a:bodyPr wrap="square">
            <a:spAutoFit/>
          </a:bodyPr>
          <a:lstStyle/>
          <a:p>
            <a:pPr indent="0"/>
            <a:r>
              <a:rPr lang="en-US" sz="4800" b="1">
                <a:gradFill>
                  <a:gsLst>
                    <a:gs pos="0">
                      <a:srgbClr val="FE4444"/>
                    </a:gs>
                    <a:gs pos="100000">
                      <a:srgbClr val="832B2B"/>
                    </a:gs>
                  </a:gsLst>
                  <a:lin scaled="0"/>
                </a:gradFill>
                <a:latin typeface="Arial" panose="020B0604020202020204" pitchFamily="34" charset="0"/>
                <a:cs typeface="Arial" panose="020B0604020202020204" pitchFamily="34" charset="0"/>
              </a:rPr>
              <a:t>Hoạt động 1:   Mở đầu </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04" name="Text Box 103"/>
          <p:cNvSpPr txBox="1"/>
          <p:nvPr/>
        </p:nvSpPr>
        <p:spPr>
          <a:xfrm>
            <a:off x="789940" y="2654300"/>
            <a:ext cx="3147060" cy="1814830"/>
          </a:xfrm>
          <a:prstGeom prst="rect">
            <a:avLst/>
          </a:prstGeom>
          <a:noFill/>
          <a:ln w="9525">
            <a:noFill/>
          </a:ln>
        </p:spPr>
        <p:txBody>
          <a:bodyPr wrap="square">
            <a:spAutoFit/>
          </a:bodyPr>
          <a:lstStyle/>
          <a:p>
            <a:pPr indent="342265"/>
            <a:r>
              <a:rPr lang="en-US" sz="2800" b="0">
                <a:solidFill>
                  <a:srgbClr val="212529"/>
                </a:solidFill>
                <a:latin typeface="Arial" panose="020B0604020202020204" pitchFamily="34" charset="0"/>
                <a:cs typeface="Arial" panose="020B0604020202020204" pitchFamily="34" charset="0"/>
              </a:rPr>
              <a:t>Quan sát hình sau, đọc thông tin SGK, hoàn thành phiếu học tập 2</a:t>
            </a:r>
          </a:p>
        </p:txBody>
      </p:sp>
      <p:grpSp>
        <p:nvGrpSpPr>
          <p:cNvPr id="1073742938" name="docshapegroup65"/>
          <p:cNvGrpSpPr/>
          <p:nvPr/>
        </p:nvGrpSpPr>
        <p:grpSpPr>
          <a:xfrm>
            <a:off x="4219575" y="1282700"/>
            <a:ext cx="7972425" cy="4038600"/>
            <a:chOff x="1019" y="234"/>
            <a:chExt cx="6501" cy="2481"/>
          </a:xfrm>
        </p:grpSpPr>
        <p:pic>
          <p:nvPicPr>
            <p:cNvPr id="1073742939" name="docshape66"/>
            <p:cNvPicPr>
              <a:picLocks noChangeAspect="1"/>
            </p:cNvPicPr>
            <p:nvPr/>
          </p:nvPicPr>
          <p:blipFill>
            <a:blip r:embed="rId3"/>
            <a:stretch>
              <a:fillRect/>
            </a:stretch>
          </p:blipFill>
          <p:spPr>
            <a:xfrm>
              <a:off x="1307" y="234"/>
              <a:ext cx="6213" cy="2480"/>
            </a:xfrm>
            <a:prstGeom prst="rect">
              <a:avLst/>
            </a:prstGeom>
            <a:noFill/>
            <a:ln w="9525">
              <a:noFill/>
            </a:ln>
          </p:spPr>
        </p:pic>
        <p:sp>
          <p:nvSpPr>
            <p:cNvPr id="1073742940" name="Straight Connector 1073742939"/>
            <p:cNvSpPr/>
            <p:nvPr/>
          </p:nvSpPr>
          <p:spPr>
            <a:xfrm flipV="1">
              <a:off x="1039" y="254"/>
              <a:ext cx="0" cy="2461"/>
            </a:xfrm>
            <a:prstGeom prst="line">
              <a:avLst/>
            </a:prstGeom>
            <a:ln w="18320" cap="flat" cmpd="sng">
              <a:solidFill>
                <a:srgbClr val="000000"/>
              </a:solidFill>
              <a:prstDash val="solid"/>
              <a:headEnd type="none" w="med" len="med"/>
              <a:tailEnd type="none" w="med" len="med"/>
            </a:ln>
          </p:spPr>
        </p:sp>
        <p:sp>
          <p:nvSpPr>
            <p:cNvPr id="1073742941" name="Straight Connector 1073742940"/>
            <p:cNvSpPr/>
            <p:nvPr/>
          </p:nvSpPr>
          <p:spPr>
            <a:xfrm>
              <a:off x="1019" y="259"/>
              <a:ext cx="654" cy="0"/>
            </a:xfrm>
            <a:prstGeom prst="line">
              <a:avLst/>
            </a:prstGeom>
            <a:ln w="12207" cap="flat" cmpd="sng">
              <a:solidFill>
                <a:srgbClr val="000000"/>
              </a:solidFill>
              <a:prstDash val="solid"/>
              <a:headEnd type="none" w="med" len="med"/>
              <a:tailEnd type="none" w="med" len="med"/>
            </a:ln>
          </p:spPr>
        </p:sp>
        <p:sp>
          <p:nvSpPr>
            <p:cNvPr id="1073742942" name="Straight Connector 1073742941"/>
            <p:cNvSpPr/>
            <p:nvPr/>
          </p:nvSpPr>
          <p:spPr>
            <a:xfrm>
              <a:off x="1019" y="2686"/>
              <a:ext cx="2770" cy="0"/>
            </a:xfrm>
            <a:prstGeom prst="line">
              <a:avLst/>
            </a:prstGeom>
            <a:ln w="21363" cap="flat" cmpd="sng">
              <a:solidFill>
                <a:srgbClr val="000000"/>
              </a:solidFill>
              <a:prstDash val="solid"/>
              <a:headEnd type="none" w="med" len="med"/>
              <a:tailEnd type="none" w="med" len="med"/>
            </a:ln>
          </p:spPr>
        </p:sp>
        <p:sp>
          <p:nvSpPr>
            <p:cNvPr id="1073742943" name="docshape67"/>
            <p:cNvSpPr txBox="1"/>
            <p:nvPr/>
          </p:nvSpPr>
          <p:spPr>
            <a:xfrm>
              <a:off x="1290" y="481"/>
              <a:ext cx="2285" cy="524"/>
            </a:xfrm>
            <a:prstGeom prst="rect">
              <a:avLst/>
            </a:prstGeom>
            <a:noFill/>
            <a:ln w="9525">
              <a:noFill/>
            </a:ln>
          </p:spPr>
          <p:txBody>
            <a:bodyPr lIns="0" tIns="0" rIns="0" bIns="0"/>
            <a:lstStyle/>
            <a:p>
              <a:pPr indent="0" algn="ctr">
                <a:lnSpc>
                  <a:spcPts val="1175"/>
                </a:lnSpc>
                <a:spcBef>
                  <a:spcPts val="0"/>
                </a:spcBef>
              </a:pPr>
              <a:r>
                <a:rPr lang="en-US" sz="2400" b="1"/>
                <a:t>SODIUM HYDROXIDE</a:t>
              </a:r>
            </a:p>
            <a:p>
              <a:pPr indent="0" algn="ctr">
                <a:spcBef>
                  <a:spcPts val="235"/>
                </a:spcBef>
              </a:pPr>
              <a:r>
                <a:rPr lang="en-US" sz="2400" b="1"/>
                <a:t>NaOH</a:t>
              </a:r>
            </a:p>
            <a:p>
              <a:endParaRPr lang="en-US" sz="2400" b="1"/>
            </a:p>
          </p:txBody>
        </p:sp>
        <p:sp>
          <p:nvSpPr>
            <p:cNvPr id="1073742944" name="docshape68"/>
            <p:cNvSpPr txBox="1"/>
            <p:nvPr/>
          </p:nvSpPr>
          <p:spPr>
            <a:xfrm>
              <a:off x="1490" y="1687"/>
              <a:ext cx="2267" cy="191"/>
            </a:xfrm>
            <a:prstGeom prst="rect">
              <a:avLst/>
            </a:prstGeom>
            <a:noFill/>
            <a:ln w="9525">
              <a:noFill/>
            </a:ln>
          </p:spPr>
          <p:txBody>
            <a:bodyPr lIns="0" tIns="0" rIns="0" bIns="0"/>
            <a:lstStyle/>
            <a:p>
              <a:pPr indent="0">
                <a:lnSpc>
                  <a:spcPts val="950"/>
                </a:lnSpc>
                <a:spcBef>
                  <a:spcPts val="0"/>
                </a:spcBef>
              </a:pPr>
              <a:r>
                <a:rPr lang="en-US">
                  <a:latin typeface="Times New Roman" panose="02020603050405020304" pitchFamily="18" charset="0"/>
                  <a:cs typeface="Times New Roman" panose="02020603050405020304" pitchFamily="18" charset="0"/>
                </a:rPr>
                <a:t>Khối lượ</a:t>
              </a:r>
              <a:r>
                <a:rPr lang="en-US">
                  <a:latin typeface="VNI-Times" charset="0"/>
                  <a:cs typeface="VNI-Times" charset="0"/>
                </a:rPr>
                <a:t>ng/Quantity: 500 g</a:t>
              </a:r>
            </a:p>
            <a:p>
              <a:endParaRPr lang="en-US">
                <a:latin typeface="VNI-Times" charset="0"/>
                <a:cs typeface="VNI-Times" charset="0"/>
              </a:endParaRPr>
            </a:p>
          </p:txBody>
        </p:sp>
        <p:sp>
          <p:nvSpPr>
            <p:cNvPr id="1073742945" name="docshape69"/>
            <p:cNvSpPr txBox="1"/>
            <p:nvPr/>
          </p:nvSpPr>
          <p:spPr>
            <a:xfrm>
              <a:off x="1490" y="1955"/>
              <a:ext cx="2220" cy="191"/>
            </a:xfrm>
            <a:prstGeom prst="rect">
              <a:avLst/>
            </a:prstGeom>
            <a:noFill/>
            <a:ln w="9525">
              <a:noFill/>
            </a:ln>
          </p:spPr>
          <p:txBody>
            <a:bodyPr lIns="0" tIns="0" rIns="0" bIns="0"/>
            <a:lstStyle/>
            <a:p>
              <a:pPr indent="0">
                <a:lnSpc>
                  <a:spcPts val="950"/>
                </a:lnSpc>
                <a:spcBef>
                  <a:spcPts val="0"/>
                </a:spcBef>
              </a:pPr>
              <a:r>
                <a:rPr lang="en-US"/>
                <a:t>TCCL: TCCS 51/2008/HCOG</a:t>
              </a:r>
            </a:p>
            <a:p>
              <a:endParaRPr lang="en-US"/>
            </a:p>
          </p:txBody>
        </p:sp>
        <p:sp>
          <p:nvSpPr>
            <p:cNvPr id="1073742946" name="docshape70"/>
            <p:cNvSpPr txBox="1"/>
            <p:nvPr/>
          </p:nvSpPr>
          <p:spPr>
            <a:xfrm>
              <a:off x="1410" y="2086"/>
              <a:ext cx="2012" cy="546"/>
            </a:xfrm>
            <a:prstGeom prst="rect">
              <a:avLst/>
            </a:prstGeom>
            <a:noFill/>
            <a:ln w="9525">
              <a:noFill/>
            </a:ln>
          </p:spPr>
          <p:txBody>
            <a:bodyPr lIns="0" tIns="0" rIns="0" bIns="0"/>
            <a:lstStyle/>
            <a:p>
              <a:pPr algn="ctr"/>
              <a:r>
                <a:rPr lang="en-US" i="1"/>
                <a:t>Hạn sử dụng 3 năm kể từ ngày sản xuất</a:t>
              </a:r>
            </a:p>
          </p:txBody>
        </p:sp>
      </p:grpSp>
      <p:sp>
        <p:nvSpPr>
          <p:cNvPr id="4" name="Text Box 3"/>
          <p:cNvSpPr txBox="1"/>
          <p:nvPr/>
        </p:nvSpPr>
        <p:spPr>
          <a:xfrm>
            <a:off x="5861050" y="5937885"/>
            <a:ext cx="4533900" cy="39878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2000">
                <a:highlight>
                  <a:srgbClr val="C0C0C0"/>
                </a:highlight>
              </a:rPr>
              <a:t>Hình 1.1</a:t>
            </a:r>
            <a:r>
              <a:rPr lang="en-US" sz="2000"/>
              <a:t>    Một số nhãn hóa chất</a:t>
            </a:r>
          </a:p>
        </p:txBody>
      </p:sp>
      <p:pic>
        <p:nvPicPr>
          <p:cNvPr id="22530" name="Picture 2" descr="F:\1-原创素材\1_mm1102\PPT\PPT_014\materaials\pageimg_g17.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060" y="0"/>
            <a:ext cx="3977005" cy="5319395"/>
          </a:xfrm>
          <a:prstGeom prst="rect">
            <a:avLst/>
          </a:prstGeom>
          <a:noFill/>
          <a:effectLst>
            <a:reflection blurRad="6350" stA="52000" endA="300" endPos="35000" dir="5400000" sy="-100000" algn="bl" rotWithShape="0"/>
          </a:effectLst>
          <a:extLst>
            <a:ext uri="{909E8E84-426E-40DD-AFC4-6F175D3DCCD1}">
              <a14:hiddenFill xmlns:a14="http://schemas.microsoft.com/office/drawing/2010/main">
                <a:solidFill>
                  <a:srgbClr val="FFFFFF"/>
                </a:solidFill>
              </a14:hiddenFill>
            </a:ext>
          </a:extLst>
        </p:spPr>
      </p:pic>
      <p:sp>
        <p:nvSpPr>
          <p:cNvPr id="2" name="Text Box 1"/>
          <p:cNvSpPr txBox="1"/>
          <p:nvPr/>
        </p:nvSpPr>
        <p:spPr>
          <a:xfrm>
            <a:off x="5126355" y="5362575"/>
            <a:ext cx="6916420" cy="398780"/>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en-US" sz="2000">
                <a:ln>
                  <a:noFill/>
                </a:ln>
              </a:rPr>
              <a:t>a) Chất rắn                                     b) Chất lỏng                c) Chất khí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4"/>
                                        </p:tgtEl>
                                        <p:attrNameLst>
                                          <p:attrName>style.visibility</p:attrName>
                                        </p:attrNameLst>
                                      </p:cBhvr>
                                      <p:to>
                                        <p:strVal val="visible"/>
                                      </p:to>
                                    </p:set>
                                    <p:anim calcmode="lin" valueType="num">
                                      <p:cBhvr additive="base">
                                        <p:cTn id="7" dur="500" fill="hold"/>
                                        <p:tgtEl>
                                          <p:spTgt spid="104"/>
                                        </p:tgtEl>
                                        <p:attrNameLst>
                                          <p:attrName>ppt_x</p:attrName>
                                        </p:attrNameLst>
                                      </p:cBhvr>
                                      <p:tavLst>
                                        <p:tav tm="0">
                                          <p:val>
                                            <p:strVal val="#ppt_x"/>
                                          </p:val>
                                        </p:tav>
                                        <p:tav tm="100000">
                                          <p:val>
                                            <p:strVal val="#ppt_x"/>
                                          </p:val>
                                        </p:tav>
                                      </p:tavLst>
                                    </p:anim>
                                    <p:anim calcmode="lin" valueType="num">
                                      <p:cBhvr additive="base">
                                        <p:cTn id="8" dur="500" fill="hold"/>
                                        <p:tgtEl>
                                          <p:spTgt spid="10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Text Box 99"/>
          <p:cNvSpPr txBox="1"/>
          <p:nvPr/>
        </p:nvSpPr>
        <p:spPr>
          <a:xfrm>
            <a:off x="3393440" y="267970"/>
            <a:ext cx="5800090" cy="645160"/>
          </a:xfrm>
          <a:prstGeom prst="rect">
            <a:avLst/>
          </a:prstGeom>
          <a:noFill/>
          <a:ln w="9525">
            <a:noFill/>
          </a:ln>
        </p:spPr>
        <p:txBody>
          <a:bodyPr wrap="square">
            <a:spAutoFit/>
          </a:bodyPr>
          <a:lstStyle/>
          <a:p>
            <a:pPr indent="0"/>
            <a:r>
              <a:rPr lang="en-US" sz="1400" b="0">
                <a:latin typeface="Times New Roman" panose="02020603050405020304" pitchFamily="18" charset="0"/>
                <a:cs typeface="Calibri" panose="020F0502020204030204" charset="0"/>
              </a:rPr>
              <a:t> </a:t>
            </a:r>
            <a:r>
              <a:rPr lang="en-US" sz="3600" b="1">
                <a:latin typeface="Arial" panose="020B0604020202020204" pitchFamily="34" charset="0"/>
                <a:cs typeface="Arial" panose="020B0604020202020204" pitchFamily="34" charset="0"/>
              </a:rPr>
              <a:t>Phiếu học tập số 2:</a:t>
            </a:r>
            <a:endParaRPr lang="en-US" sz="3600">
              <a:latin typeface="Arial" panose="020B0604020202020204" pitchFamily="34" charset="0"/>
              <a:cs typeface="Arial" panose="020B0604020202020204" pitchFamily="34" charset="0"/>
            </a:endParaRPr>
          </a:p>
        </p:txBody>
      </p:sp>
      <p:graphicFrame>
        <p:nvGraphicFramePr>
          <p:cNvPr id="3" name="Table 2"/>
          <p:cNvGraphicFramePr/>
          <p:nvPr/>
        </p:nvGraphicFramePr>
        <p:xfrm>
          <a:off x="635" y="913130"/>
          <a:ext cx="12117705" cy="5945505"/>
        </p:xfrm>
        <a:graphic>
          <a:graphicData uri="http://schemas.openxmlformats.org/drawingml/2006/table">
            <a:tbl>
              <a:tblPr firstRow="1" bandRow="1">
                <a:tableStyleId>{5C22544A-7EE6-4342-B048-85BDC9FD1C3A}</a:tableStyleId>
              </a:tblPr>
              <a:tblGrid>
                <a:gridCol w="3039745">
                  <a:extLst>
                    <a:ext uri="{9D8B030D-6E8A-4147-A177-3AD203B41FA5}">
                      <a16:colId xmlns:a16="http://schemas.microsoft.com/office/drawing/2014/main" val="20000"/>
                    </a:ext>
                  </a:extLst>
                </a:gridCol>
                <a:gridCol w="3019425">
                  <a:extLst>
                    <a:ext uri="{9D8B030D-6E8A-4147-A177-3AD203B41FA5}">
                      <a16:colId xmlns:a16="http://schemas.microsoft.com/office/drawing/2014/main" val="20001"/>
                    </a:ext>
                  </a:extLst>
                </a:gridCol>
                <a:gridCol w="3029585">
                  <a:extLst>
                    <a:ext uri="{9D8B030D-6E8A-4147-A177-3AD203B41FA5}">
                      <a16:colId xmlns:a16="http://schemas.microsoft.com/office/drawing/2014/main" val="20002"/>
                    </a:ext>
                  </a:extLst>
                </a:gridCol>
                <a:gridCol w="3028950">
                  <a:extLst>
                    <a:ext uri="{9D8B030D-6E8A-4147-A177-3AD203B41FA5}">
                      <a16:colId xmlns:a16="http://schemas.microsoft.com/office/drawing/2014/main" val="20003"/>
                    </a:ext>
                  </a:extLst>
                </a:gridCol>
              </a:tblGrid>
              <a:tr h="1294765">
                <a:tc>
                  <a:txBody>
                    <a:bodyPr/>
                    <a:lstStyle/>
                    <a:p>
                      <a:pPr indent="0">
                        <a:buNone/>
                      </a:pPr>
                      <a:r>
                        <a:rPr lang="en-US" sz="2800" b="0">
                          <a:solidFill>
                            <a:srgbClr val="000000"/>
                          </a:solidFill>
                          <a:latin typeface="Arial" panose="020B0604020202020204" pitchFamily="34" charset="0"/>
                          <a:cs typeface="Arial" panose="020B0604020202020204" pitchFamily="34" charset="0"/>
                        </a:rPr>
                        <a:t>Một số nhãn hóa chất</a:t>
                      </a:r>
                      <a:endParaRPr lang="en-US" sz="28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indent="0" algn="ctr">
                        <a:buNone/>
                      </a:pPr>
                      <a:r>
                        <a:rPr lang="en-US" sz="2800" b="0">
                          <a:solidFill>
                            <a:srgbClr val="000000"/>
                          </a:solidFill>
                          <a:latin typeface="Arial" panose="020B0604020202020204" pitchFamily="34" charset="0"/>
                          <a:cs typeface="Arial" panose="020B0604020202020204" pitchFamily="34" charset="0"/>
                        </a:rPr>
                        <a:t>Hình 1.1.a</a:t>
                      </a:r>
                      <a:endParaRPr lang="en-US" sz="28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indent="0" algn="ctr">
                        <a:buNone/>
                      </a:pPr>
                      <a:r>
                        <a:rPr lang="en-US" sz="2800" b="0">
                          <a:solidFill>
                            <a:srgbClr val="000000"/>
                          </a:solidFill>
                          <a:latin typeface="Arial" panose="020B0604020202020204" pitchFamily="34" charset="0"/>
                          <a:cs typeface="Arial" panose="020B0604020202020204" pitchFamily="34" charset="0"/>
                        </a:rPr>
                        <a:t>Hình 1.1.b</a:t>
                      </a:r>
                      <a:endParaRPr lang="en-US" sz="28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indent="0" algn="ctr">
                        <a:buNone/>
                      </a:pPr>
                      <a:r>
                        <a:rPr lang="en-US" sz="2800" b="0">
                          <a:solidFill>
                            <a:srgbClr val="000000"/>
                          </a:solidFill>
                          <a:latin typeface="Arial" panose="020B0604020202020204" pitchFamily="34" charset="0"/>
                          <a:cs typeface="Arial" panose="020B0604020202020204" pitchFamily="34" charset="0"/>
                        </a:rPr>
                        <a:t>Hình 1.1.c</a:t>
                      </a:r>
                      <a:endParaRPr lang="en-US" sz="28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10000"/>
                  </a:ext>
                </a:extLst>
              </a:tr>
              <a:tr h="1552575">
                <a:tc>
                  <a:txBody>
                    <a:bodyPr/>
                    <a:lstStyle/>
                    <a:p>
                      <a:pPr indent="0">
                        <a:buNone/>
                      </a:pPr>
                      <a:r>
                        <a:rPr lang="en-US" sz="2800" b="0">
                          <a:solidFill>
                            <a:srgbClr val="000000"/>
                          </a:solidFill>
                          <a:latin typeface="Arial" panose="020B0604020202020204" pitchFamily="34" charset="0"/>
                          <a:cs typeface="Arial" panose="020B0604020202020204" pitchFamily="34" charset="0"/>
                        </a:rPr>
                        <a:t>Thông tin trên nhãn</a:t>
                      </a:r>
                      <a:endParaRPr lang="en-US" sz="28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indent="0">
                        <a:buNone/>
                      </a:pPr>
                      <a:r>
                        <a:rPr lang="en-US" sz="2800" b="0">
                          <a:solidFill>
                            <a:srgbClr val="000000"/>
                          </a:solidFill>
                          <a:latin typeface="Arial" panose="020B0604020202020204" pitchFamily="34" charset="0"/>
                          <a:cs typeface="Arial" panose="020B0604020202020204" pitchFamily="34" charset="0"/>
                        </a:rPr>
                        <a:t> </a:t>
                      </a:r>
                      <a:endParaRPr lang="en-US" sz="28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indent="0">
                        <a:buNone/>
                      </a:pPr>
                      <a:r>
                        <a:rPr lang="en-US" sz="2800" b="0">
                          <a:solidFill>
                            <a:srgbClr val="000000"/>
                          </a:solidFill>
                          <a:latin typeface="Arial" panose="020B0604020202020204" pitchFamily="34" charset="0"/>
                          <a:cs typeface="Arial" panose="020B0604020202020204" pitchFamily="34" charset="0"/>
                        </a:rPr>
                        <a:t> </a:t>
                      </a:r>
                      <a:endParaRPr lang="en-US" sz="28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indent="0">
                        <a:buNone/>
                      </a:pPr>
                      <a:r>
                        <a:rPr lang="en-US" sz="2800" b="0">
                          <a:solidFill>
                            <a:srgbClr val="000000"/>
                          </a:solidFill>
                          <a:latin typeface="Arial" panose="020B0604020202020204" pitchFamily="34" charset="0"/>
                          <a:cs typeface="Arial" panose="020B0604020202020204" pitchFamily="34" charset="0"/>
                        </a:rPr>
                        <a:t>      </a:t>
                      </a:r>
                      <a:endParaRPr lang="en-US" sz="28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10001"/>
                  </a:ext>
                </a:extLst>
              </a:tr>
              <a:tr h="3098165">
                <a:tc>
                  <a:txBody>
                    <a:bodyPr/>
                    <a:lstStyle/>
                    <a:p>
                      <a:pPr indent="0">
                        <a:buNone/>
                      </a:pPr>
                      <a:r>
                        <a:rPr lang="en-US" sz="2800" b="0">
                          <a:solidFill>
                            <a:srgbClr val="000000"/>
                          </a:solidFill>
                          <a:latin typeface="Arial" panose="020B0604020202020204" pitchFamily="34" charset="0"/>
                          <a:cs typeface="Arial" panose="020B0604020202020204" pitchFamily="34" charset="0"/>
                        </a:rPr>
                        <a:t>Cách lấy hóa chất an toàn</a:t>
                      </a:r>
                      <a:endParaRPr lang="en-US" sz="28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indent="0">
                        <a:buNone/>
                      </a:pPr>
                      <a:r>
                        <a:rPr lang="en-US" sz="2800" b="0">
                          <a:solidFill>
                            <a:srgbClr val="000000"/>
                          </a:solidFill>
                          <a:latin typeface="Arial" panose="020B0604020202020204" pitchFamily="34" charset="0"/>
                          <a:cs typeface="Arial" panose="020B0604020202020204" pitchFamily="34" charset="0"/>
                        </a:rPr>
                        <a:t> </a:t>
                      </a:r>
                      <a:endParaRPr lang="en-US" sz="28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indent="0">
                        <a:buNone/>
                      </a:pPr>
                      <a:r>
                        <a:rPr lang="en-US" sz="2800" b="0">
                          <a:solidFill>
                            <a:srgbClr val="000000"/>
                          </a:solidFill>
                          <a:latin typeface="Arial" panose="020B0604020202020204" pitchFamily="34" charset="0"/>
                          <a:cs typeface="Arial" panose="020B0604020202020204" pitchFamily="34" charset="0"/>
                        </a:rPr>
                        <a:t>      </a:t>
                      </a:r>
                      <a:endParaRPr lang="en-US" sz="28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indent="0">
                        <a:buNone/>
                      </a:pPr>
                      <a:r>
                        <a:rPr lang="en-US" sz="2000" b="0" i="1">
                          <a:solidFill>
                            <a:srgbClr val="000000"/>
                          </a:solidFill>
                          <a:latin typeface="Arial" panose="020B0604020202020204" pitchFamily="34" charset="0"/>
                          <a:ea typeface="Times New Roman" panose="02020603050405020304" pitchFamily="18" charset="0"/>
                          <a:cs typeface="Arial" panose="020B0604020202020204" pitchFamily="34" charset="0"/>
                        </a:rPr>
                        <a:t>Không thực hiện ô này</a:t>
                      </a:r>
                    </a:p>
                  </a:txBody>
                  <a:tcPr marL="68580" marR="68580" marT="0" marB="0" anchor="ctr"/>
                </a:tc>
                <a:extLst>
                  <a:ext uri="{0D108BD9-81ED-4DB2-BD59-A6C34878D82A}">
                    <a16:rowId xmlns:a16="http://schemas.microsoft.com/office/drawing/2014/main" val="10002"/>
                  </a:ext>
                </a:extLst>
              </a:tr>
            </a:tbl>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Text Box 99"/>
          <p:cNvSpPr txBox="1"/>
          <p:nvPr/>
        </p:nvSpPr>
        <p:spPr>
          <a:xfrm>
            <a:off x="1477645" y="159385"/>
            <a:ext cx="8364220" cy="829945"/>
          </a:xfrm>
          <a:prstGeom prst="rect">
            <a:avLst/>
          </a:prstGeom>
          <a:noFill/>
          <a:ln w="9525">
            <a:noFill/>
          </a:ln>
        </p:spPr>
        <p:txBody>
          <a:bodyPr wrap="square">
            <a:spAutoFit/>
          </a:bodyPr>
          <a:lstStyle/>
          <a:p>
            <a:pPr indent="0"/>
            <a:r>
              <a:rPr lang="en-US" sz="4800" b="1">
                <a:gradFill>
                  <a:gsLst>
                    <a:gs pos="0">
                      <a:srgbClr val="FE4444"/>
                    </a:gs>
                    <a:gs pos="100000">
                      <a:srgbClr val="832B2B"/>
                    </a:gs>
                  </a:gsLst>
                  <a:lin scaled="0"/>
                </a:gradFill>
                <a:latin typeface="Arial" panose="020B0604020202020204" pitchFamily="34" charset="0"/>
                <a:cs typeface="Arial" panose="020B0604020202020204" pitchFamily="34" charset="0"/>
              </a:rPr>
              <a:t>Hoạt động 1:   Mở đầu </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060" y="-93345"/>
            <a:ext cx="12192000" cy="6858000"/>
          </a:xfrm>
          <a:prstGeom prst="rect">
            <a:avLst/>
          </a:prstGeom>
        </p:spPr>
      </p:pic>
      <p:pic>
        <p:nvPicPr>
          <p:cNvPr id="22530" name="Picture 2" descr="F:\1-原创素材\1_mm1102\PPT\PPT_014\materaials\pageimg_g17.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 y="0"/>
            <a:ext cx="3643630" cy="4143375"/>
          </a:xfrm>
          <a:prstGeom prst="rect">
            <a:avLst/>
          </a:prstGeom>
          <a:noFill/>
          <a:effectLst>
            <a:reflection blurRad="6350" stA="52000" endA="300" endPos="35000" dir="5400000" sy="-100000" algn="bl" rotWithShape="0"/>
          </a:effectLst>
          <a:extLst>
            <a:ext uri="{909E8E84-426E-40DD-AFC4-6F175D3DCCD1}">
              <a14:hiddenFill xmlns:a14="http://schemas.microsoft.com/office/drawing/2010/main">
                <a:solidFill>
                  <a:srgbClr val="FFFFFF"/>
                </a:solidFill>
              </a14:hiddenFill>
            </a:ext>
          </a:extLst>
        </p:spPr>
      </p:pic>
      <p:sp>
        <p:nvSpPr>
          <p:cNvPr id="8" name="Text Box 7"/>
          <p:cNvSpPr txBox="1"/>
          <p:nvPr/>
        </p:nvSpPr>
        <p:spPr>
          <a:xfrm>
            <a:off x="634365" y="2054225"/>
            <a:ext cx="2932430" cy="1323439"/>
          </a:xfrm>
          <a:prstGeom prst="rect">
            <a:avLst/>
          </a:prstGeom>
          <a:noFill/>
          <a:ln w="9525">
            <a:noFill/>
          </a:ln>
        </p:spPr>
        <p:txBody>
          <a:bodyPr wrap="square">
            <a:spAutoFit/>
          </a:bodyPr>
          <a:lstStyle/>
          <a:p>
            <a:pPr indent="0" algn="ctr"/>
            <a:r>
              <a:rPr lang="en-US" sz="2800" b="0" dirty="0">
                <a:solidFill>
                  <a:schemeClr val="accent2">
                    <a:lumMod val="75000"/>
                  </a:schemeClr>
                </a:solidFill>
                <a:latin typeface="Arial" panose="020B0604020202020204" pitchFamily="34" charset="0"/>
                <a:cs typeface="Arial" panose="020B0604020202020204" pitchFamily="34" charset="0"/>
              </a:rPr>
              <a:t>  </a:t>
            </a:r>
            <a:r>
              <a:rPr lang="en-US" sz="4000" b="1" dirty="0" err="1">
                <a:solidFill>
                  <a:schemeClr val="accent2">
                    <a:lumMod val="50000"/>
                  </a:schemeClr>
                </a:solidFill>
                <a:latin typeface="Arial" panose="020B0604020202020204" pitchFamily="34" charset="0"/>
                <a:cs typeface="Arial" panose="020B0604020202020204" pitchFamily="34" charset="0"/>
              </a:rPr>
              <a:t>Báo</a:t>
            </a:r>
            <a:r>
              <a:rPr lang="en-US" sz="4000" b="1" dirty="0">
                <a:solidFill>
                  <a:schemeClr val="accent2">
                    <a:lumMod val="50000"/>
                  </a:schemeClr>
                </a:solidFill>
                <a:latin typeface="Arial" panose="020B0604020202020204" pitchFamily="34" charset="0"/>
                <a:cs typeface="Arial" panose="020B0604020202020204" pitchFamily="34" charset="0"/>
              </a:rPr>
              <a:t> </a:t>
            </a:r>
            <a:r>
              <a:rPr lang="en-US" sz="4000" b="1" dirty="0" err="1" smtClean="0">
                <a:solidFill>
                  <a:schemeClr val="accent2">
                    <a:lumMod val="50000"/>
                  </a:schemeClr>
                </a:solidFill>
                <a:latin typeface="Arial" panose="020B0604020202020204" pitchFamily="34" charset="0"/>
                <a:cs typeface="Arial" panose="020B0604020202020204" pitchFamily="34" charset="0"/>
              </a:rPr>
              <a:t>cáo</a:t>
            </a:r>
            <a:r>
              <a:rPr lang="en-US" sz="4000" b="1" dirty="0" smtClean="0">
                <a:solidFill>
                  <a:schemeClr val="accent2">
                    <a:lumMod val="50000"/>
                  </a:schemeClr>
                </a:solidFill>
                <a:latin typeface="Arial" panose="020B0604020202020204" pitchFamily="34" charset="0"/>
                <a:cs typeface="Arial" panose="020B0604020202020204" pitchFamily="34" charset="0"/>
              </a:rPr>
              <a:t>:</a:t>
            </a:r>
            <a:endParaRPr lang="en-US" sz="4000" b="1" dirty="0">
              <a:solidFill>
                <a:schemeClr val="accent2">
                  <a:lumMod val="50000"/>
                </a:schemeClr>
              </a:solidFill>
              <a:latin typeface="Arial" panose="020B0604020202020204" pitchFamily="34" charset="0"/>
              <a:cs typeface="Arial" panose="020B0604020202020204" pitchFamily="34" charset="0"/>
            </a:endParaRPr>
          </a:p>
          <a:p>
            <a:pPr indent="0"/>
            <a:endParaRPr lang="en-US" sz="4000" b="1" dirty="0">
              <a:solidFill>
                <a:schemeClr val="accent2">
                  <a:lumMod val="50000"/>
                </a:schemeClr>
              </a:solidFill>
              <a:latin typeface="Arial" panose="020B0604020202020204" pitchFamily="34" charset="0"/>
              <a:cs typeface="Arial" panose="020B0604020202020204"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22530"/>
                                        </p:tgtEl>
                                        <p:attrNameLst>
                                          <p:attrName>style.visibility</p:attrName>
                                        </p:attrNameLst>
                                      </p:cBhvr>
                                      <p:to>
                                        <p:strVal val="visible"/>
                                      </p:to>
                                    </p:set>
                                    <p:anim to="" calcmode="lin" valueType="num">
                                      <p:cBhvr>
                                        <p:cTn id="7" dur="1" fill="hold"/>
                                        <p:tgtEl>
                                          <p:spTgt spid="22530"/>
                                        </p:tgtEl>
                                      </p:cBhvr>
                                    </p:anim>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theme/theme1.xml><?xml version="1.0" encoding="utf-8"?>
<a:theme xmlns:a="http://schemas.openxmlformats.org/drawingml/2006/main" name="Office 主题">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TotalTime>
  <Words>3845</Words>
  <Application>Microsoft Office PowerPoint</Application>
  <PresentationFormat>Widescreen</PresentationFormat>
  <Paragraphs>410</Paragraphs>
  <Slides>38</Slides>
  <Notes>2</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38</vt:i4>
      </vt:variant>
    </vt:vector>
  </HeadingPairs>
  <TitlesOfParts>
    <vt:vector size="52" baseType="lpstr">
      <vt:lpstr>Microsoft YaHei</vt:lpstr>
      <vt:lpstr>SimSun</vt:lpstr>
      <vt:lpstr>SimSun</vt:lpstr>
      <vt:lpstr>Aharoni</vt:lpstr>
      <vt:lpstr>Arial</vt:lpstr>
      <vt:lpstr>Calibri</vt:lpstr>
      <vt:lpstr>Calibri Light</vt:lpstr>
      <vt:lpstr>Cambria</vt:lpstr>
      <vt:lpstr>Impact</vt:lpstr>
      <vt:lpstr>Impact MT Std</vt:lpstr>
      <vt:lpstr>黑体</vt:lpstr>
      <vt:lpstr>Times New Roman</vt:lpstr>
      <vt:lpstr>VNI-Times</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Administrator</dc:creator>
  <cp:lastModifiedBy>MY PC</cp:lastModifiedBy>
  <cp:revision>31</cp:revision>
  <dcterms:created xsi:type="dcterms:W3CDTF">2017-05-28T12:28:00Z</dcterms:created>
  <dcterms:modified xsi:type="dcterms:W3CDTF">2023-09-05T16:01:00Z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1033-11.2.0.11537</vt:lpwstr>
  </property>
  <property fmtid="{D5CDD505-2E9C-101B-9397-08002B2CF9AE}" pid="3" name="ICV">
    <vt:lpwstr>E72FB7A83CC749CA867AA306F0596FA8</vt:lpwstr>
  </property>
</Properties>
</file>