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74" r:id="rId4"/>
    <p:sldId id="275" r:id="rId5"/>
    <p:sldId id="258" r:id="rId6"/>
    <p:sldId id="271" r:id="rId7"/>
    <p:sldId id="261" r:id="rId8"/>
    <p:sldId id="263" r:id="rId9"/>
    <p:sldId id="272" r:id="rId10"/>
    <p:sldId id="273" r:id="rId11"/>
    <p:sldId id="265" r:id="rId12"/>
    <p:sldId id="264" r:id="rId13"/>
    <p:sldId id="266" r:id="rId14"/>
    <p:sldId id="267" r:id="rId15"/>
  </p:sldIdLst>
  <p:sldSz cx="18288000" cy="10287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Cooper Black" charset="0"/>
      <p:regular r:id="rId20"/>
    </p:embeddedFont>
    <p:embeddedFont>
      <p:font typeface="Cormorant Garamond Light Bold" charset="0"/>
      <p:regular r:id="rId21"/>
    </p:embeddedFont>
    <p:embeddedFont>
      <p:font typeface="Cormorant Garamond Light Bold Italics" charset="0"/>
      <p:regular r:id="rId22"/>
    </p:embeddedFont>
    <p:embeddedFont>
      <p:font typeface="Sitka Heading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21547"/>
    <a:srgbClr val="CC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2" d="100"/>
          <a:sy n="52" d="100"/>
        </p:scale>
        <p:origin x="-31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61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70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53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92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40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666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30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9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2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77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37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82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79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5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41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9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30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21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39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59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55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3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1371600"/>
              <a:t>2/12/2023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7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7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xmlns="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9989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7DD1AF-1262-2A13-C784-A99C0C12842A}"/>
              </a:ext>
            </a:extLst>
          </p:cNvPr>
          <p:cNvSpPr txBox="1"/>
          <p:nvPr/>
        </p:nvSpPr>
        <p:spPr>
          <a:xfrm>
            <a:off x="5292585" y="2370759"/>
            <a:ext cx="7894122" cy="1708146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64"/>
            <a:r>
              <a:rPr lang="en-US" sz="36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</a:t>
            </a:r>
            <a:r>
              <a:rPr lang="en-US" sz="3600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KHTN 6</a:t>
            </a:r>
            <a:endParaRPr lang="en-US" sz="36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464"/>
            <a:endParaRPr lang="en-US" b="1" dirty="0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464"/>
            <a:r>
              <a:rPr lang="en-US" sz="4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 VIRUS</a:t>
            </a:r>
            <a:endParaRPr lang="x-none" sz="48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569983" y="359303"/>
            <a:ext cx="1541732" cy="155294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5407589" y="5341595"/>
            <a:ext cx="5924352" cy="1431147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defTabSz="1371464"/>
            <a:r>
              <a:rPr lang="en-US" sz="4200" b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200" b="1" smtClean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Thanh Mai</a:t>
            </a:r>
            <a:endParaRPr lang="en-US" sz="4200" b="1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464"/>
            <a:r>
              <a:rPr lang="en-US" sz="4200" b="1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Tự nhiên</a:t>
            </a:r>
            <a:endParaRPr lang="x-none" sz="4200" b="1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5262741" y="924705"/>
            <a:ext cx="7953813" cy="830997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defTabSz="1371464"/>
            <a:r>
              <a:rPr lang="en-US" sz="4500" b="1">
                <a:ln w="3810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4500" b="1" dirty="0">
              <a:ln w="3810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009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Five Critical Guidelines for Sales Presentations that Close De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19300"/>
            <a:ext cx="9855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67200" y="342900"/>
            <a:ext cx="9855200" cy="144655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THUYẾT TRÌNH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2933700"/>
            <a:ext cx="3276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1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dirty="0" err="1">
                <a:latin typeface="Times New Roman" pitchFamily="18" charset="0"/>
                <a:cs typeface="Times New Roman" pitchFamily="18" charset="0"/>
              </a:rPr>
              <a:t>trò</a:t>
            </a:r>
            <a:endParaRPr lang="en-US" sz="1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06600" y="2812613"/>
            <a:ext cx="3276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1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6250" y="8840450"/>
            <a:ext cx="9855200" cy="144655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</a:rPr>
              <a:t>Virus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34475" y="0"/>
            <a:ext cx="9153525" cy="5589090"/>
          </a:xfrm>
          <a:prstGeom prst="rect">
            <a:avLst/>
          </a:prstGeom>
          <a:solidFill>
            <a:srgbClr val="F8ECA3"/>
          </a:solidFill>
        </p:spPr>
      </p:sp>
      <p:sp>
        <p:nvSpPr>
          <p:cNvPr id="5" name="TextBox 5"/>
          <p:cNvSpPr txBox="1"/>
          <p:nvPr/>
        </p:nvSpPr>
        <p:spPr>
          <a:xfrm>
            <a:off x="402006" y="374501"/>
            <a:ext cx="8208594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83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III. CÁC BỆNH DO VIRUS GÂY RA</a:t>
            </a:r>
          </a:p>
        </p:txBody>
      </p:sp>
      <p:pic>
        <p:nvPicPr>
          <p:cNvPr id="9218" name="Picture 2" descr="Hướng dẫn cách ly y tế tại nhà, nơi lưu trú phòng chống viêm đường hô hấp  cấp do virus Corona (COVID-19)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7310"/>
            <a:ext cx="5410200" cy="7048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734800" y="374501"/>
            <a:ext cx="6400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CHUYÊN MỤC</a:t>
            </a:r>
          </a:p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BÁC SĨ VÀ GIA ĐÌNH</a:t>
            </a:r>
          </a:p>
          <a:p>
            <a:pPr algn="ctr"/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do virus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4800" i="1" dirty="0">
              <a:latin typeface="Times New Roman" pitchFamily="18" charset="0"/>
              <a:cs typeface="Times New Roman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huyết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5456058"/>
            <a:ext cx="9144000" cy="4830942"/>
          </a:xfrm>
          <a:prstGeom prst="rect">
            <a:avLst/>
          </a:prstGeom>
          <a:solidFill>
            <a:srgbClr val="F8ECA3"/>
          </a:solidFill>
        </p:spPr>
      </p:sp>
      <p:sp>
        <p:nvSpPr>
          <p:cNvPr id="3" name="TextBox 3"/>
          <p:cNvSpPr txBox="1"/>
          <p:nvPr/>
        </p:nvSpPr>
        <p:spPr>
          <a:xfrm>
            <a:off x="5562600" y="855721"/>
            <a:ext cx="10948021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01"/>
              </a:lnSpc>
            </a:pP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THIẾT KẾ POSTER TUYÊN TRUYỀN</a:t>
            </a:r>
          </a:p>
        </p:txBody>
      </p:sp>
      <p:pic>
        <p:nvPicPr>
          <p:cNvPr id="10242" name="Picture 2" descr="Thông tin tuyên truyền - Infographic về phòng chống COVID-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0"/>
            <a:ext cx="3857740" cy="5456058"/>
          </a:xfrm>
          <a:prstGeom prst="rect">
            <a:avLst/>
          </a:prstGeom>
          <a:ln>
            <a:noFill/>
          </a:ln>
          <a:effectLst>
            <a:glow rad="38100">
              <a:schemeClr val="accent1">
                <a:alpha val="0"/>
              </a:schemeClr>
            </a:glow>
            <a:reflection blurRad="76200" stA="85000" endPos="65000" dist="508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7180" y="7985906"/>
            <a:ext cx="854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virus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3439" y="5734050"/>
            <a:ext cx="8545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447800" y="392360"/>
            <a:ext cx="15087600" cy="145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9"/>
              </a:lnSpc>
            </a:pPr>
            <a:r>
              <a:rPr lang="en-US" sz="8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 DẠNG </a:t>
            </a:r>
            <a:r>
              <a:rPr lang="en-US" sz="8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THẾ GIỚI SỐNG</a:t>
            </a:r>
            <a:endParaRPr lang="en-US" sz="8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848600" y="2628900"/>
            <a:ext cx="9686475" cy="1754164"/>
            <a:chOff x="0" y="0"/>
            <a:chExt cx="4798333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8333" cy="660400"/>
            </a:xfrm>
            <a:custGeom>
              <a:avLst/>
              <a:gdLst/>
              <a:ahLst/>
              <a:cxnLst/>
              <a:rect l="l" t="t" r="r" b="b"/>
              <a:pathLst>
                <a:path w="4798333" h="660400">
                  <a:moveTo>
                    <a:pt x="467387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3873" y="0"/>
                  </a:lnTo>
                  <a:cubicBezTo>
                    <a:pt x="4742453" y="0"/>
                    <a:pt x="4798333" y="55880"/>
                    <a:pt x="4798333" y="124460"/>
                  </a:cubicBezTo>
                  <a:lnTo>
                    <a:pt x="4798333" y="535940"/>
                  </a:lnTo>
                  <a:cubicBezTo>
                    <a:pt x="4798333" y="604520"/>
                    <a:pt x="4742453" y="660400"/>
                    <a:pt x="4673873" y="660400"/>
                  </a:cubicBezTo>
                  <a:close/>
                </a:path>
              </a:pathLst>
            </a:custGeom>
            <a:solidFill>
              <a:srgbClr val="F8ECA3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333969" y="3436975"/>
            <a:ext cx="8658510" cy="661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7200" b="1" dirty="0">
                <a:solidFill>
                  <a:srgbClr val="000000"/>
                </a:solidFill>
                <a:latin typeface="HK Grotesk Light Bold"/>
              </a:rPr>
              <a:t>BÀI 29 – VIRUS</a:t>
            </a:r>
          </a:p>
        </p:txBody>
      </p:sp>
      <p:pic>
        <p:nvPicPr>
          <p:cNvPr id="1028" name="Picture 4" descr="Coronavirus now in more than 100 countries: Covid-19 world upd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289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ronavirus spread now a global emergency declares World Health  Organization | | UN New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293" y="4762500"/>
            <a:ext cx="5095861" cy="50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919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39646" y="189226"/>
            <a:ext cx="616595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4"/>
              </a:lnSpc>
            </a:pPr>
            <a:r>
              <a:rPr lang="en-US" sz="8189" b="1" dirty="0">
                <a:solidFill>
                  <a:srgbClr val="FF0000"/>
                </a:solidFill>
                <a:latin typeface="Cormorant Garamond Light Bold"/>
              </a:rPr>
              <a:t>WARM UP!</a:t>
            </a:r>
            <a:endParaRPr lang="en-US" sz="8189" b="1" dirty="0">
              <a:solidFill>
                <a:srgbClr val="FF0000"/>
              </a:solidFill>
              <a:latin typeface="Cormorant Garamond Light Bold Itali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7530" y="1459838"/>
            <a:ext cx="1607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(30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588262"/>
              </p:ext>
            </p:extLst>
          </p:nvPr>
        </p:nvGraphicFramePr>
        <p:xfrm>
          <a:off x="9220200" y="2628900"/>
          <a:ext cx="8305800" cy="6395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>
                  <a:extLst>
                    <a:ext uri="{9D8B030D-6E8A-4147-A177-3AD203B41FA5}">
                      <a16:colId xmlns="" xmlns:a16="http://schemas.microsoft.com/office/drawing/2014/main" val="4221808360"/>
                    </a:ext>
                  </a:extLst>
                </a:gridCol>
                <a:gridCol w="4152900">
                  <a:extLst>
                    <a:ext uri="{9D8B030D-6E8A-4147-A177-3AD203B41FA5}">
                      <a16:colId xmlns="" xmlns:a16="http://schemas.microsoft.com/office/drawing/2014/main" val="2768596118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29099004"/>
                  </a:ext>
                </a:extLst>
              </a:tr>
              <a:tr h="5694341"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2414792"/>
                  </a:ext>
                </a:extLst>
              </a:tr>
            </a:tbl>
          </a:graphicData>
        </a:graphic>
      </p:graphicFrame>
      <p:pic>
        <p:nvPicPr>
          <p:cNvPr id="6" name="Picture 2" descr="6 reasons to warm up before exercise - The Practice at 3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6667500"/>
            <a:ext cx="38290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81000" y="2439769"/>
            <a:ext cx="3114675" cy="2503706"/>
            <a:chOff x="381000" y="2439769"/>
            <a:chExt cx="3114675" cy="25037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2476500"/>
              <a:ext cx="3114675" cy="24669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10000" y="2439769"/>
            <a:ext cx="3609975" cy="2456081"/>
            <a:chOff x="3810000" y="2439769"/>
            <a:chExt cx="3609975" cy="2456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0" y="2476500"/>
              <a:ext cx="3609975" cy="2419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98248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0999" y="5229886"/>
            <a:ext cx="3125273" cy="1818614"/>
            <a:chOff x="380999" y="5229886"/>
            <a:chExt cx="3125273" cy="18186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999" y="5314950"/>
              <a:ext cx="3125273" cy="17335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33400" y="5229886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82518" y="5448300"/>
            <a:ext cx="4835109" cy="4267200"/>
            <a:chOff x="3782518" y="5448300"/>
            <a:chExt cx="4835109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82518" y="5448300"/>
              <a:ext cx="4835109" cy="4267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08845" y="5636218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0512" y="7581900"/>
            <a:ext cx="3215760" cy="2409825"/>
            <a:chOff x="290512" y="7581900"/>
            <a:chExt cx="3215760" cy="2409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512" y="7581900"/>
              <a:ext cx="3215760" cy="24098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518" y="759392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1430000" y="266700"/>
            <a:ext cx="6553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1420007" y="252951"/>
            <a:ext cx="65532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Tranh đồng hồ Doraemon trang trí phòng trẻ em- Xưởng tranh đồng hồ Amia Hà  Nộ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194" y="1174160"/>
            <a:ext cx="1223963" cy="12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3"/>
          <p:cNvSpPr txBox="1"/>
          <p:nvPr/>
        </p:nvSpPr>
        <p:spPr>
          <a:xfrm>
            <a:off x="6705600" y="-186305"/>
            <a:ext cx="6165954" cy="1153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4"/>
              </a:lnSpc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3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58" grpId="0" animBg="1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3948" y="197762"/>
            <a:ext cx="1506126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4"/>
              </a:lnSpc>
            </a:pPr>
            <a:r>
              <a:rPr lang="en-US" sz="818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818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18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8189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782678"/>
              </p:ext>
            </p:extLst>
          </p:nvPr>
        </p:nvGraphicFramePr>
        <p:xfrm>
          <a:off x="1600200" y="2628900"/>
          <a:ext cx="15925800" cy="736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2900">
                  <a:extLst>
                    <a:ext uri="{9D8B030D-6E8A-4147-A177-3AD203B41FA5}">
                      <a16:colId xmlns="" xmlns:a16="http://schemas.microsoft.com/office/drawing/2014/main" val="4221808360"/>
                    </a:ext>
                  </a:extLst>
                </a:gridCol>
                <a:gridCol w="7962900">
                  <a:extLst>
                    <a:ext uri="{9D8B030D-6E8A-4147-A177-3AD203B41FA5}">
                      <a16:colId xmlns="" xmlns:a16="http://schemas.microsoft.com/office/drawing/2014/main" val="2768596118"/>
                    </a:ext>
                  </a:extLst>
                </a:gridCol>
              </a:tblGrid>
              <a:tr h="8070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29099004"/>
                  </a:ext>
                </a:extLst>
              </a:tr>
              <a:tr h="6555737"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2414792"/>
                  </a:ext>
                </a:extLst>
              </a:tr>
            </a:tbl>
          </a:graphicData>
        </a:graphic>
      </p:graphicFrame>
      <p:pic>
        <p:nvPicPr>
          <p:cNvPr id="6" name="Picture 2" descr="6 reasons to warm up before exercise - The Practice at 3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6667500"/>
            <a:ext cx="38290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054824" y="3729347"/>
            <a:ext cx="3114675" cy="2503706"/>
            <a:chOff x="381000" y="2439769"/>
            <a:chExt cx="3114675" cy="25037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476500"/>
              <a:ext cx="3114675" cy="24669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75498" y="3731805"/>
            <a:ext cx="3609975" cy="2456081"/>
            <a:chOff x="3810000" y="2439769"/>
            <a:chExt cx="3609975" cy="2456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0" y="2476500"/>
              <a:ext cx="3609975" cy="2419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98248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11000" y="3527762"/>
            <a:ext cx="3125273" cy="1818614"/>
            <a:chOff x="380999" y="5229886"/>
            <a:chExt cx="3125273" cy="18186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999" y="5314950"/>
              <a:ext cx="3125273" cy="17335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33400" y="5229886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067191" y="5512246"/>
            <a:ext cx="4835109" cy="4267200"/>
            <a:chOff x="3782518" y="5448300"/>
            <a:chExt cx="4835109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2518" y="5448300"/>
              <a:ext cx="4835109" cy="4267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08845" y="5636218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72660" y="6930060"/>
            <a:ext cx="3215760" cy="2409825"/>
            <a:chOff x="290512" y="7581900"/>
            <a:chExt cx="3215760" cy="2409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12" y="7581900"/>
              <a:ext cx="3215760" cy="24098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518" y="759392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015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506200" y="6546561"/>
            <a:ext cx="6477000" cy="3740439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8826500"/>
            <a:ext cx="43575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HK Grotesk Medium Bold"/>
              </a:rPr>
              <a:t>06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457200" y="94861"/>
            <a:ext cx="5029200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1/ HÌNH DẠNG, CẤU TẠO 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11658600" y="1235141"/>
            <a:ext cx="6172200" cy="888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  <a:p>
            <a:pPr>
              <a:lnSpc>
                <a:spcPts val="9889"/>
              </a:lnSpc>
            </a:pPr>
            <a:r>
              <a:rPr lang="en-US" sz="7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7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7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7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7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7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virus</a:t>
            </a:r>
          </a:p>
          <a:p>
            <a:pPr>
              <a:lnSpc>
                <a:spcPts val="9889"/>
              </a:lnSpc>
            </a:pPr>
            <a:endParaRPr lang="en-US" sz="4800" b="1" dirty="0">
              <a:solidFill>
                <a:srgbClr val="000000"/>
              </a:solidFill>
              <a:latin typeface="Sitka Heading" panose="02000505000000020004" pitchFamily="2" charset="0"/>
            </a:endParaRPr>
          </a:p>
          <a:p>
            <a:pPr>
              <a:lnSpc>
                <a:spcPts val="9889"/>
              </a:lnSpc>
            </a:pP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+</a:t>
            </a:r>
            <a:r>
              <a:rPr lang="en-US" sz="4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Virus </a:t>
            </a:r>
            <a:r>
              <a:rPr lang="en-US" sz="4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ts val="9889"/>
              </a:lnSpc>
            </a:pPr>
            <a:r>
              <a:rPr lang="en-US" sz="4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Virus </a:t>
            </a:r>
            <a:r>
              <a:rPr lang="en-US" sz="4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58349">
            <a:off x="7752985" y="2698431"/>
            <a:ext cx="2809842" cy="4040296"/>
          </a:xfrm>
          <a:prstGeom prst="rect">
            <a:avLst/>
          </a:prstGeom>
        </p:spPr>
      </p:pic>
      <p:pic>
        <p:nvPicPr>
          <p:cNvPr id="4100" name="Picture 4" descr="Đất nặ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34753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12001500" y="6438900"/>
            <a:ext cx="5791200" cy="4050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Giáo dục STEM, Những điều bạn cần biết | In3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47" y="7065910"/>
            <a:ext cx="4184273" cy="261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195147" y="225491"/>
            <a:ext cx="10635653" cy="12604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214197" y="225491"/>
            <a:ext cx="10616603" cy="12604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5334000" y="342900"/>
            <a:ext cx="1676400" cy="892241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240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00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n on Redbu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723900"/>
            <a:ext cx="8763615" cy="876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304800" y="113685"/>
            <a:ext cx="5486400" cy="1060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1/ HÌNH DẠNG, CẤU TẠO 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914400" y="5372100"/>
            <a:ext cx="7162800" cy="1072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4000" b="1" dirty="0">
                <a:solidFill>
                  <a:srgbClr val="321547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321547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b="1" dirty="0">
                <a:solidFill>
                  <a:srgbClr val="32154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21547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4000" b="1" dirty="0">
              <a:solidFill>
                <a:srgbClr val="32154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304800" y="113685"/>
            <a:ext cx="5486400" cy="1060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1/ HÌNH DẠNG, CẤU TẠO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61" y="4305300"/>
            <a:ext cx="5351289" cy="46482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" name="Viruses (Update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217" end="292933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723900"/>
            <a:ext cx="1205653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-342138"/>
            <a:ext cx="17830800" cy="3154161"/>
            <a:chOff x="-4543964" y="-1765889"/>
            <a:chExt cx="23774400" cy="4685626"/>
          </a:xfrm>
        </p:grpSpPr>
        <p:sp>
          <p:nvSpPr>
            <p:cNvPr id="5" name="TextBox 5"/>
            <p:cNvSpPr txBox="1"/>
            <p:nvPr/>
          </p:nvSpPr>
          <p:spPr>
            <a:xfrm>
              <a:off x="-4543964" y="-1765889"/>
              <a:ext cx="23774400" cy="23181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141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VIRUS VÀ VI KHUẨN KHÁC NHAU NHƯ THẾ NÀO?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954918" y="1834240"/>
              <a:ext cx="8370233" cy="1085497"/>
              <a:chOff x="-1" y="-879942"/>
              <a:chExt cx="5092323" cy="660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" y="-879942"/>
                <a:ext cx="509232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5092323" h="660400">
                    <a:moveTo>
                      <a:pt x="496786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967863" y="0"/>
                    </a:lnTo>
                    <a:cubicBezTo>
                      <a:pt x="5036443" y="0"/>
                      <a:pt x="5092323" y="55880"/>
                      <a:pt x="5092323" y="124460"/>
                    </a:cubicBezTo>
                    <a:lnTo>
                      <a:pt x="5092323" y="535940"/>
                    </a:lnTo>
                    <a:cubicBezTo>
                      <a:pt x="5092323" y="604520"/>
                      <a:pt x="5036443" y="660400"/>
                      <a:pt x="4967863" y="660400"/>
                    </a:cubicBezTo>
                    <a:close/>
                  </a:path>
                </a:pathLst>
              </a:custGeom>
              <a:solidFill>
                <a:srgbClr val="F8ECA3"/>
              </a:solidFill>
            </p:spPr>
          </p:sp>
        </p:grpSp>
      </p:grpSp>
      <p:pic>
        <p:nvPicPr>
          <p:cNvPr id="9" name="Sự khác nhau giữa vi khuẩn và vir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8549" y="2324100"/>
            <a:ext cx="11315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5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91339" y="1714500"/>
            <a:ext cx="14941078" cy="1380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55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II. VAI TRÒ VÀ ỨNG DỤNG</a:t>
            </a:r>
          </a:p>
        </p:txBody>
      </p:sp>
      <p:pic>
        <p:nvPicPr>
          <p:cNvPr id="6148" name="Picture 4" descr="Virus Structure ( Read ) | Biology | CK-12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05300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e Human Virome | The Scientist Magazine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324350"/>
            <a:ext cx="982133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210</Words>
  <Application>Microsoft Office PowerPoint</Application>
  <PresentationFormat>Custom</PresentationFormat>
  <Paragraphs>55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Calibri</vt:lpstr>
      <vt:lpstr>HK Grotesk Light Bold</vt:lpstr>
      <vt:lpstr>Cooper Black</vt:lpstr>
      <vt:lpstr>Cormorant Garamond Light Bold</vt:lpstr>
      <vt:lpstr>Times New Roman</vt:lpstr>
      <vt:lpstr>HK Grotesk Medium Bold</vt:lpstr>
      <vt:lpstr>Cormorant Garamond Light Bold Italics</vt:lpstr>
      <vt:lpstr>Calibri Light</vt:lpstr>
      <vt:lpstr>Sitka Heading</vt:lpstr>
      <vt:lpstr>Office Theme</vt:lpstr>
      <vt:lpstr>Office Theme 2013 - 2022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2006-08-16T00:00:00Z</dcterms:created>
  <dcterms:modified xsi:type="dcterms:W3CDTF">2023-02-12T13:32:43Z</dcterms:modified>
  <dc:identifier>DAEcXKfSbaU</dc:identifier>
</cp:coreProperties>
</file>