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258" r:id="rId6"/>
    <p:sldId id="299" r:id="rId7"/>
    <p:sldId id="290" r:id="rId8"/>
    <p:sldId id="291" r:id="rId9"/>
    <p:sldId id="292" r:id="rId10"/>
    <p:sldId id="293" r:id="rId11"/>
    <p:sldId id="264" r:id="rId12"/>
    <p:sldId id="294" r:id="rId13"/>
    <p:sldId id="265" r:id="rId14"/>
    <p:sldId id="295" r:id="rId15"/>
    <p:sldId id="289" r:id="rId16"/>
    <p:sldId id="296" r:id="rId17"/>
    <p:sldId id="266" r:id="rId18"/>
    <p:sldId id="297" r:id="rId19"/>
    <p:sldId id="287" r:id="rId20"/>
    <p:sldId id="29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FFFFF"/>
    <a:srgbClr val="008080"/>
    <a:srgbClr val="70AD47"/>
    <a:srgbClr val="990099"/>
    <a:srgbClr val="FF9900"/>
    <a:srgbClr val="FFCC66"/>
    <a:srgbClr val="213315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62" d="100"/>
          <a:sy n="62" d="100"/>
        </p:scale>
        <p:origin x="12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e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12" Type="http://schemas.openxmlformats.org/officeDocument/2006/relationships/image" Target="../media/image73.e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emf"/><Relationship Id="rId11" Type="http://schemas.openxmlformats.org/officeDocument/2006/relationships/image" Target="../media/image72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emf"/><Relationship Id="rId3" Type="http://schemas.openxmlformats.org/officeDocument/2006/relationships/image" Target="../media/image83.emf"/><Relationship Id="rId7" Type="http://schemas.openxmlformats.org/officeDocument/2006/relationships/image" Target="../media/image87.emf"/><Relationship Id="rId2" Type="http://schemas.openxmlformats.org/officeDocument/2006/relationships/image" Target="../media/image82.emf"/><Relationship Id="rId1" Type="http://schemas.openxmlformats.org/officeDocument/2006/relationships/image" Target="../media/image81.emf"/><Relationship Id="rId6" Type="http://schemas.openxmlformats.org/officeDocument/2006/relationships/image" Target="../media/image86.wmf"/><Relationship Id="rId5" Type="http://schemas.openxmlformats.org/officeDocument/2006/relationships/image" Target="../media/image85.emf"/><Relationship Id="rId4" Type="http://schemas.openxmlformats.org/officeDocument/2006/relationships/image" Target="../media/image84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9.wmf"/><Relationship Id="rId7" Type="http://schemas.openxmlformats.org/officeDocument/2006/relationships/image" Target="../media/image15.wmf"/><Relationship Id="rId2" Type="http://schemas.openxmlformats.org/officeDocument/2006/relationships/image" Target="../media/image8.wmf"/><Relationship Id="rId1" Type="http://schemas.openxmlformats.org/officeDocument/2006/relationships/image" Target="../media/image11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7" Type="http://schemas.openxmlformats.org/officeDocument/2006/relationships/image" Target="../media/image17.wmf"/><Relationship Id="rId2" Type="http://schemas.openxmlformats.org/officeDocument/2006/relationships/image" Target="../media/image20.emf"/><Relationship Id="rId1" Type="http://schemas.openxmlformats.org/officeDocument/2006/relationships/image" Target="../media/image19.emf"/><Relationship Id="rId6" Type="http://schemas.openxmlformats.org/officeDocument/2006/relationships/image" Target="../media/image16.wmf"/><Relationship Id="rId5" Type="http://schemas.openxmlformats.org/officeDocument/2006/relationships/image" Target="../media/image22.e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1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26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e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80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3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86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73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7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9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5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4.emf"/><Relationship Id="rId18" Type="http://schemas.openxmlformats.org/officeDocument/2006/relationships/oleObject" Target="../embeddings/oleObject51.bin"/><Relationship Id="rId3" Type="http://schemas.openxmlformats.org/officeDocument/2006/relationships/image" Target="../media/image49.png"/><Relationship Id="rId21" Type="http://schemas.openxmlformats.org/officeDocument/2006/relationships/image" Target="../media/image48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60.bin"/><Relationship Id="rId3" Type="http://schemas.openxmlformats.org/officeDocument/2006/relationships/image" Target="../media/image38.png"/><Relationship Id="rId21" Type="http://schemas.openxmlformats.org/officeDocument/2006/relationships/image" Target="../media/image58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7.bin"/><Relationship Id="rId17" Type="http://schemas.openxmlformats.org/officeDocument/2006/relationships/image" Target="../media/image56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9.bin"/><Relationship Id="rId20" Type="http://schemas.openxmlformats.org/officeDocument/2006/relationships/oleObject" Target="../embeddings/oleObject61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57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6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69.wmf"/><Relationship Id="rId26" Type="http://schemas.openxmlformats.org/officeDocument/2006/relationships/image" Target="../media/image73.emf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6.wmf"/><Relationship Id="rId17" Type="http://schemas.openxmlformats.org/officeDocument/2006/relationships/oleObject" Target="../embeddings/oleObject71.bin"/><Relationship Id="rId25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8.wmf"/><Relationship Id="rId20" Type="http://schemas.openxmlformats.org/officeDocument/2006/relationships/image" Target="../media/image70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72.wmf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4.bin"/><Relationship Id="rId10" Type="http://schemas.openxmlformats.org/officeDocument/2006/relationships/image" Target="../media/image65.wmf"/><Relationship Id="rId19" Type="http://schemas.openxmlformats.org/officeDocument/2006/relationships/oleObject" Target="../embeddings/oleObject72.bin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7.emf"/><Relationship Id="rId22" Type="http://schemas.openxmlformats.org/officeDocument/2006/relationships/image" Target="../media/image7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76.wmf"/><Relationship Id="rId4" Type="http://schemas.openxmlformats.org/officeDocument/2006/relationships/image" Target="../media/image78.png"/><Relationship Id="rId9" Type="http://schemas.openxmlformats.org/officeDocument/2006/relationships/oleObject" Target="../embeddings/oleObject7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7" Type="http://schemas.openxmlformats.org/officeDocument/2006/relationships/image" Target="../media/image6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1.bin"/><Relationship Id="rId4" Type="http://schemas.openxmlformats.org/officeDocument/2006/relationships/image" Target="../media/image7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5.emf"/><Relationship Id="rId18" Type="http://schemas.openxmlformats.org/officeDocument/2006/relationships/oleObject" Target="../embeddings/oleObject8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2.emf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87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8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4.emf"/><Relationship Id="rId5" Type="http://schemas.openxmlformats.org/officeDocument/2006/relationships/image" Target="../media/image81.emf"/><Relationship Id="rId15" Type="http://schemas.openxmlformats.org/officeDocument/2006/relationships/image" Target="../media/image86.wmf"/><Relationship Id="rId10" Type="http://schemas.openxmlformats.org/officeDocument/2006/relationships/oleObject" Target="../embeddings/oleObject85.bin"/><Relationship Id="rId19" Type="http://schemas.openxmlformats.org/officeDocument/2006/relationships/image" Target="../media/image88.e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3.emf"/><Relationship Id="rId14" Type="http://schemas.openxmlformats.org/officeDocument/2006/relationships/oleObject" Target="../embeddings/oleObject8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3" Type="http://schemas.openxmlformats.org/officeDocument/2006/relationships/image" Target="../media/image10.jpeg"/><Relationship Id="rId7" Type="http://schemas.openxmlformats.org/officeDocument/2006/relationships/image" Target="../media/image5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4.bin"/><Relationship Id="rId3" Type="http://schemas.openxmlformats.org/officeDocument/2006/relationships/image" Target="../media/image10.jpeg"/><Relationship Id="rId21" Type="http://schemas.openxmlformats.org/officeDocument/2006/relationships/image" Target="../media/image17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2.wmf"/><Relationship Id="rId5" Type="http://schemas.openxmlformats.org/officeDocument/2006/relationships/image" Target="../media/image11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2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0.e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4.wmf"/><Relationship Id="rId5" Type="http://schemas.openxmlformats.org/officeDocument/2006/relationships/image" Target="../media/image19.e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1.emf"/><Relationship Id="rId1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5.wmf"/><Relationship Id="rId3" Type="http://schemas.openxmlformats.org/officeDocument/2006/relationships/image" Target="../media/image38.png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3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1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681736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NHÂN VÀ PHÉP KHAI PHƯƠNG</a:t>
            </a:r>
            <a:endParaRPr lang="en-US" sz="5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ĐÀO THỊ THU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GD&amp;ĐT LONG BIÊN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TRƯỜNG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THCS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LONG BIÊN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3277647" y="1589431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9-C1-Bài 3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2069189" y="5132580"/>
            <a:ext cx="3136324" cy="3225916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!!3" descr="Icon&#10;&#10;Description automatically generated with low confidence">
            <a:extLst>
              <a:ext uri="{FF2B5EF4-FFF2-40B4-BE49-F238E27FC236}">
                <a16:creationId xmlns:a16="http://schemas.microsoft.com/office/drawing/2014/main" id="{78C066BC-F584-4184-9D57-6F955DE9D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5302" y="-475004"/>
            <a:ext cx="1982065" cy="198206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468839" y="259805"/>
            <a:ext cx="2817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30218"/>
              </p:ext>
            </p:extLst>
          </p:nvPr>
        </p:nvGraphicFramePr>
        <p:xfrm>
          <a:off x="2112877" y="1011761"/>
          <a:ext cx="1739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49" name="Equation" r:id="rId4" imgW="1739880" imgH="495000" progId="Equation.DSMT4">
                  <p:embed/>
                </p:oleObj>
              </mc:Choice>
              <mc:Fallback>
                <p:oleObj name="Equation" r:id="rId4" imgW="17398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2877" y="1011761"/>
                        <a:ext cx="17399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895415"/>
              </p:ext>
            </p:extLst>
          </p:nvPr>
        </p:nvGraphicFramePr>
        <p:xfrm>
          <a:off x="6010999" y="1011761"/>
          <a:ext cx="2273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0" name="Equation" r:id="rId6" imgW="2273040" imgH="457200" progId="Equation.DSMT4">
                  <p:embed/>
                </p:oleObj>
              </mc:Choice>
              <mc:Fallback>
                <p:oleObj name="Equation" r:id="rId6" imgW="22730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10999" y="1011761"/>
                        <a:ext cx="2273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6035" y="1674242"/>
            <a:ext cx="958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652665"/>
              </p:ext>
            </p:extLst>
          </p:nvPr>
        </p:nvGraphicFramePr>
        <p:xfrm>
          <a:off x="1956912" y="2417186"/>
          <a:ext cx="4851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1" name="Equation" r:id="rId8" imgW="4851360" imgH="495000" progId="Equation.DSMT4">
                  <p:embed/>
                </p:oleObj>
              </mc:Choice>
              <mc:Fallback>
                <p:oleObj name="Equation" r:id="rId8" imgW="48513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56912" y="2417186"/>
                        <a:ext cx="48514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435274"/>
              </p:ext>
            </p:extLst>
          </p:nvPr>
        </p:nvGraphicFramePr>
        <p:xfrm>
          <a:off x="4311664" y="3161661"/>
          <a:ext cx="1905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2" name="Equation" r:id="rId10" imgW="1904760" imgH="660240" progId="Equation.DSMT4">
                  <p:embed/>
                </p:oleObj>
              </mc:Choice>
              <mc:Fallback>
                <p:oleObj name="Equation" r:id="rId10" imgW="19047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11664" y="3161661"/>
                        <a:ext cx="19050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978979"/>
              </p:ext>
            </p:extLst>
          </p:nvPr>
        </p:nvGraphicFramePr>
        <p:xfrm>
          <a:off x="1966206" y="3161661"/>
          <a:ext cx="2271713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3" name="Equation" r:id="rId12" imgW="2272129" imgH="455776" progId="Equation.DSMT4">
                  <p:embed/>
                </p:oleObj>
              </mc:Choice>
              <mc:Fallback>
                <p:oleObj name="Equation" r:id="rId12" imgW="2272129" imgH="45577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966206" y="3161661"/>
                        <a:ext cx="2271713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408066"/>
              </p:ext>
            </p:extLst>
          </p:nvPr>
        </p:nvGraphicFramePr>
        <p:xfrm>
          <a:off x="4324037" y="3738056"/>
          <a:ext cx="1358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4" name="Equation" r:id="rId14" imgW="1358640" imgH="406080" progId="Equation.DSMT4">
                  <p:embed/>
                </p:oleObj>
              </mc:Choice>
              <mc:Fallback>
                <p:oleObj name="Equation" r:id="rId14" imgW="135864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24037" y="3738056"/>
                        <a:ext cx="13589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640368"/>
              </p:ext>
            </p:extLst>
          </p:nvPr>
        </p:nvGraphicFramePr>
        <p:xfrm>
          <a:off x="4305677" y="4268379"/>
          <a:ext cx="167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5" name="Equation" r:id="rId16" imgW="1676160" imgH="406080" progId="Equation.DSMT4">
                  <p:embed/>
                </p:oleObj>
              </mc:Choice>
              <mc:Fallback>
                <p:oleObj name="Equation" r:id="rId16" imgW="16761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305677" y="4268379"/>
                        <a:ext cx="16764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019112"/>
              </p:ext>
            </p:extLst>
          </p:nvPr>
        </p:nvGraphicFramePr>
        <p:xfrm>
          <a:off x="4324037" y="4750163"/>
          <a:ext cx="15367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6" name="Equation" r:id="rId18" imgW="1536480" imgH="812520" progId="Equation.DSMT4">
                  <p:embed/>
                </p:oleObj>
              </mc:Choice>
              <mc:Fallback>
                <p:oleObj name="Equation" r:id="rId18" imgW="153648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324037" y="4750163"/>
                        <a:ext cx="153670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764357"/>
              </p:ext>
            </p:extLst>
          </p:nvPr>
        </p:nvGraphicFramePr>
        <p:xfrm>
          <a:off x="4324037" y="5638347"/>
          <a:ext cx="9779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57" name="Equation" r:id="rId20" imgW="977760" imgH="711000" progId="Equation.DSMT4">
                  <p:embed/>
                </p:oleObj>
              </mc:Choice>
              <mc:Fallback>
                <p:oleObj name="Equation" r:id="rId20" imgW="977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324037" y="5638347"/>
                        <a:ext cx="9779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8" y="51015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2110199" y="5145134"/>
            <a:ext cx="3136324" cy="3079394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059317" y="224237"/>
            <a:ext cx="4508542" cy="5847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HOẠT ĐỘNG CẶP ĐÔI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9317" y="977661"/>
            <a:ext cx="659218" cy="4997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?3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80026" y="977661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3223"/>
              </p:ext>
            </p:extLst>
          </p:nvPr>
        </p:nvGraphicFramePr>
        <p:xfrm>
          <a:off x="3202426" y="1836113"/>
          <a:ext cx="17573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0" name="Equation" r:id="rId4" imgW="1650960" imgH="495000" progId="Equation.DSMT4">
                  <p:embed/>
                </p:oleObj>
              </mc:Choice>
              <mc:Fallback>
                <p:oleObj name="Equation" r:id="rId4" imgW="165096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426" y="1836113"/>
                        <a:ext cx="175736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124400"/>
              </p:ext>
            </p:extLst>
          </p:nvPr>
        </p:nvGraphicFramePr>
        <p:xfrm>
          <a:off x="6552103" y="1800949"/>
          <a:ext cx="29829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1" name="Equation" r:id="rId6" imgW="2806560" imgH="507960" progId="Equation.DSMT4">
                  <p:embed/>
                </p:oleObj>
              </mc:Choice>
              <mc:Fallback>
                <p:oleObj name="Equation" r:id="rId6" imgW="28065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2103" y="1800949"/>
                        <a:ext cx="29829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882219" y="2343480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704883"/>
              </p:ext>
            </p:extLst>
          </p:nvPr>
        </p:nvGraphicFramePr>
        <p:xfrm>
          <a:off x="2014924" y="2783680"/>
          <a:ext cx="1821557" cy="1319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2" name="Equation" r:id="rId8" imgW="736560" imgH="533160" progId="Equation.DSMT4">
                  <p:embed/>
                </p:oleObj>
              </mc:Choice>
              <mc:Fallback>
                <p:oleObj name="Equation" r:id="rId8" imgW="7365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14924" y="2783680"/>
                        <a:ext cx="1821557" cy="1319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632781"/>
              </p:ext>
            </p:extLst>
          </p:nvPr>
        </p:nvGraphicFramePr>
        <p:xfrm>
          <a:off x="1983306" y="4102738"/>
          <a:ext cx="1731901" cy="718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3" name="Equation" r:id="rId10" imgW="672840" imgH="279360" progId="Equation.DSMT4">
                  <p:embed/>
                </p:oleObj>
              </mc:Choice>
              <mc:Fallback>
                <p:oleObj name="Equation" r:id="rId10" imgW="6728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83306" y="4102738"/>
                        <a:ext cx="1731901" cy="718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134466"/>
              </p:ext>
            </p:extLst>
          </p:nvPr>
        </p:nvGraphicFramePr>
        <p:xfrm>
          <a:off x="2014924" y="4727872"/>
          <a:ext cx="1666546" cy="947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4" name="Equation" r:id="rId12" imgW="647640" imgH="368280" progId="Equation.DSMT4">
                  <p:embed/>
                </p:oleObj>
              </mc:Choice>
              <mc:Fallback>
                <p:oleObj name="Equation" r:id="rId12" imgW="6476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014924" y="4727872"/>
                        <a:ext cx="1666546" cy="947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1791"/>
              </p:ext>
            </p:extLst>
          </p:nvPr>
        </p:nvGraphicFramePr>
        <p:xfrm>
          <a:off x="2014924" y="5661651"/>
          <a:ext cx="947644" cy="104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5" name="Equation" r:id="rId14" imgW="368280" imgH="406080" progId="Equation.DSMT4">
                  <p:embed/>
                </p:oleObj>
              </mc:Choice>
              <mc:Fallback>
                <p:oleObj name="Equation" r:id="rId14" imgW="3682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014924" y="5661651"/>
                        <a:ext cx="947644" cy="1045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567967"/>
              </p:ext>
            </p:extLst>
          </p:nvPr>
        </p:nvGraphicFramePr>
        <p:xfrm>
          <a:off x="5800582" y="2854730"/>
          <a:ext cx="298291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6" name="Equation" r:id="rId16" imgW="2982462" imgH="505818" progId="Equation.DSMT4">
                  <p:embed/>
                </p:oleObj>
              </mc:Choice>
              <mc:Fallback>
                <p:oleObj name="Equation" r:id="rId16" imgW="2982462" imgH="5058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800582" y="2854730"/>
                        <a:ext cx="2982913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084053"/>
              </p:ext>
            </p:extLst>
          </p:nvPr>
        </p:nvGraphicFramePr>
        <p:xfrm>
          <a:off x="5960381" y="3380513"/>
          <a:ext cx="2334533" cy="72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7" name="Equation" r:id="rId18" imgW="901440" imgH="279360" progId="Equation.DSMT4">
                  <p:embed/>
                </p:oleObj>
              </mc:Choice>
              <mc:Fallback>
                <p:oleObj name="Equation" r:id="rId18" imgW="9014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960381" y="3380513"/>
                        <a:ext cx="2334533" cy="72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186308"/>
              </p:ext>
            </p:extLst>
          </p:nvPr>
        </p:nvGraphicFramePr>
        <p:xfrm>
          <a:off x="5960381" y="4070048"/>
          <a:ext cx="2301731" cy="260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" name="Equation" r:id="rId20" imgW="965160" imgH="1091880" progId="Equation.DSMT4">
                  <p:embed/>
                </p:oleObj>
              </mc:Choice>
              <mc:Fallback>
                <p:oleObj name="Equation" r:id="rId20" imgW="96516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960381" y="4070048"/>
                        <a:ext cx="2301731" cy="2604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52528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37683" y="-36881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02132" y="288569"/>
            <a:ext cx="606402" cy="12259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12766" y="824217"/>
            <a:ext cx="10700275" cy="4481429"/>
          </a:xfrm>
          <a:prstGeom prst="rect">
            <a:avLst/>
          </a:prstGeom>
          <a:ln w="31750" cmpd="tri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quát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32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32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owchart: Terminator 25"/>
          <p:cNvSpPr/>
          <p:nvPr/>
        </p:nvSpPr>
        <p:spPr>
          <a:xfrm>
            <a:off x="612767" y="149041"/>
            <a:ext cx="3186380" cy="522514"/>
          </a:xfrm>
          <a:prstGeom prst="flowChartTermina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ý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718664"/>
              </p:ext>
            </p:extLst>
          </p:nvPr>
        </p:nvGraphicFramePr>
        <p:xfrm>
          <a:off x="3707218" y="2426978"/>
          <a:ext cx="3214577" cy="637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2" name="Equation" r:id="rId4" imgW="2311200" imgH="469800" progId="Equation.3">
                  <p:embed/>
                </p:oleObj>
              </mc:Choice>
              <mc:Fallback>
                <p:oleObj name="Equation" r:id="rId4" imgW="2311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218" y="2426978"/>
                        <a:ext cx="3214577" cy="6379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595478"/>
              </p:ext>
            </p:extLst>
          </p:nvPr>
        </p:nvGraphicFramePr>
        <p:xfrm>
          <a:off x="3543965" y="4064069"/>
          <a:ext cx="3807025" cy="1311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3" name="Equation" r:id="rId6" imgW="1143000" imgH="393480" progId="Equation.DSMT4">
                  <p:embed/>
                </p:oleObj>
              </mc:Choice>
              <mc:Fallback>
                <p:oleObj name="Equation" r:id="rId6" imgW="1143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965" y="4064069"/>
                        <a:ext cx="3807025" cy="1311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3" y="5444499"/>
            <a:ext cx="1722474" cy="1419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3674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2069189" y="5132580"/>
            <a:ext cx="3136324" cy="3225916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468839" y="259805"/>
            <a:ext cx="6789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293459"/>
              </p:ext>
            </p:extLst>
          </p:nvPr>
        </p:nvGraphicFramePr>
        <p:xfrm>
          <a:off x="1966206" y="1002139"/>
          <a:ext cx="3683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3" imgW="3682800" imgH="495000" progId="Equation.DSMT4">
                  <p:embed/>
                </p:oleObj>
              </mc:Choice>
              <mc:Fallback>
                <p:oleObj name="Equation" r:id="rId3" imgW="36828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66206" y="1002139"/>
                        <a:ext cx="36830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635709"/>
              </p:ext>
            </p:extLst>
          </p:nvPr>
        </p:nvGraphicFramePr>
        <p:xfrm>
          <a:off x="6687555" y="964039"/>
          <a:ext cx="1714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5" imgW="1714320" imgH="533160" progId="Equation.DSMT4">
                  <p:embed/>
                </p:oleObj>
              </mc:Choice>
              <mc:Fallback>
                <p:oleObj name="Equation" r:id="rId5" imgW="17143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87555" y="964039"/>
                        <a:ext cx="17145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6035" y="1674242"/>
            <a:ext cx="958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584899"/>
              </p:ext>
            </p:extLst>
          </p:nvPr>
        </p:nvGraphicFramePr>
        <p:xfrm>
          <a:off x="7858855" y="2103558"/>
          <a:ext cx="2421815" cy="687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7" imgW="939600" imgH="266400" progId="Equation.DSMT4">
                  <p:embed/>
                </p:oleObj>
              </mc:Choice>
              <mc:Fallback>
                <p:oleObj name="Equation" r:id="rId7" imgW="939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58855" y="2103558"/>
                        <a:ext cx="2421815" cy="687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676644"/>
              </p:ext>
            </p:extLst>
          </p:nvPr>
        </p:nvGraphicFramePr>
        <p:xfrm>
          <a:off x="7928126" y="2672458"/>
          <a:ext cx="2283272" cy="9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9" imgW="914400" imgH="393480" progId="Equation.DSMT4">
                  <p:embed/>
                </p:oleObj>
              </mc:Choice>
              <mc:Fallback>
                <p:oleObj name="Equation" r:id="rId9" imgW="914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928126" y="2672458"/>
                        <a:ext cx="2283272" cy="98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596115"/>
              </p:ext>
            </p:extLst>
          </p:nvPr>
        </p:nvGraphicFramePr>
        <p:xfrm>
          <a:off x="7928126" y="3712811"/>
          <a:ext cx="1466245" cy="768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11" imgW="533160" imgH="279360" progId="Equation.DSMT4">
                  <p:embed/>
                </p:oleObj>
              </mc:Choice>
              <mc:Fallback>
                <p:oleObj name="Equation" r:id="rId11" imgW="533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928126" y="3712811"/>
                        <a:ext cx="1466245" cy="768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175028"/>
              </p:ext>
            </p:extLst>
          </p:nvPr>
        </p:nvGraphicFramePr>
        <p:xfrm>
          <a:off x="1181945" y="2275581"/>
          <a:ext cx="368141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13" imgW="3681995" imgH="493938" progId="Equation.DSMT4">
                  <p:embed/>
                </p:oleObj>
              </mc:Choice>
              <mc:Fallback>
                <p:oleObj name="Equation" r:id="rId13" imgW="3681995" imgH="49393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81945" y="2275581"/>
                        <a:ext cx="3681413" cy="493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634331"/>
              </p:ext>
            </p:extLst>
          </p:nvPr>
        </p:nvGraphicFramePr>
        <p:xfrm>
          <a:off x="1468839" y="2885767"/>
          <a:ext cx="1778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15" imgW="1777680" imgH="444240" progId="Equation.DSMT4">
                  <p:embed/>
                </p:oleObj>
              </mc:Choice>
              <mc:Fallback>
                <p:oleObj name="Equation" r:id="rId15" imgW="17776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468839" y="2885767"/>
                        <a:ext cx="1778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30849"/>
              </p:ext>
            </p:extLst>
          </p:nvPr>
        </p:nvGraphicFramePr>
        <p:xfrm>
          <a:off x="1396829" y="3290196"/>
          <a:ext cx="1565730" cy="730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17" imgW="571320" imgH="266400" progId="Equation.DSMT4">
                  <p:embed/>
                </p:oleObj>
              </mc:Choice>
              <mc:Fallback>
                <p:oleObj name="Equation" r:id="rId17" imgW="5713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396829" y="3290196"/>
                        <a:ext cx="1565730" cy="7306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82347"/>
              </p:ext>
            </p:extLst>
          </p:nvPr>
        </p:nvGraphicFramePr>
        <p:xfrm>
          <a:off x="1396392" y="3943763"/>
          <a:ext cx="1699940" cy="100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19" imgW="622080" imgH="368280" progId="Equation.DSMT4">
                  <p:embed/>
                </p:oleObj>
              </mc:Choice>
              <mc:Fallback>
                <p:oleObj name="Equation" r:id="rId19" imgW="6220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396392" y="3943763"/>
                        <a:ext cx="1699940" cy="100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838823"/>
              </p:ext>
            </p:extLst>
          </p:nvPr>
        </p:nvGraphicFramePr>
        <p:xfrm>
          <a:off x="1396392" y="4978751"/>
          <a:ext cx="1059780" cy="803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21" imgW="368280" imgH="279360" progId="Equation.DSMT4">
                  <p:embed/>
                </p:oleObj>
              </mc:Choice>
              <mc:Fallback>
                <p:oleObj name="Equation" r:id="rId21" imgW="3682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96392" y="4978751"/>
                        <a:ext cx="1059780" cy="803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274374"/>
              </p:ext>
            </p:extLst>
          </p:nvPr>
        </p:nvGraphicFramePr>
        <p:xfrm>
          <a:off x="1440813" y="5822350"/>
          <a:ext cx="2628278" cy="770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23" imgW="952200" imgH="279360" progId="Equation.DSMT4">
                  <p:embed/>
                </p:oleObj>
              </mc:Choice>
              <mc:Fallback>
                <p:oleObj name="Equation" r:id="rId23" imgW="952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440813" y="5822350"/>
                        <a:ext cx="2628278" cy="770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984987"/>
              </p:ext>
            </p:extLst>
          </p:nvPr>
        </p:nvGraphicFramePr>
        <p:xfrm>
          <a:off x="6036781" y="2259017"/>
          <a:ext cx="1712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25" imgW="1713008" imgH="531739" progId="Equation.DSMT4">
                  <p:embed/>
                </p:oleObj>
              </mc:Choice>
              <mc:Fallback>
                <p:oleObj name="Equation" r:id="rId25" imgW="1713008" imgH="53173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036781" y="2259017"/>
                        <a:ext cx="1712913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3737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890101" cy="257742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970866" y="219614"/>
            <a:ext cx="4172937" cy="58477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HOẠT ĐỘNG NHÓM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57828" y="987773"/>
            <a:ext cx="5081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Rút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275721"/>
              </p:ext>
            </p:extLst>
          </p:nvPr>
        </p:nvGraphicFramePr>
        <p:xfrm>
          <a:off x="3575000" y="1842288"/>
          <a:ext cx="4964668" cy="713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2" name="Equation" r:id="rId5" imgW="1942920" imgH="279360" progId="Equation.DSMT4">
                  <p:embed/>
                </p:oleObj>
              </mc:Choice>
              <mc:Fallback>
                <p:oleObj name="Equation" r:id="rId5" imgW="19429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75000" y="1842288"/>
                        <a:ext cx="4964668" cy="7138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562971"/>
              </p:ext>
            </p:extLst>
          </p:nvPr>
        </p:nvGraphicFramePr>
        <p:xfrm>
          <a:off x="3641577" y="2654512"/>
          <a:ext cx="5055118" cy="73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3" name="Equation" r:id="rId7" imgW="1930320" imgH="279360" progId="Equation.DSMT4">
                  <p:embed/>
                </p:oleObj>
              </mc:Choice>
              <mc:Fallback>
                <p:oleObj name="Equation" r:id="rId7" imgW="1930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41577" y="2654512"/>
                        <a:ext cx="5055118" cy="73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544210"/>
              </p:ext>
            </p:extLst>
          </p:nvPr>
        </p:nvGraphicFramePr>
        <p:xfrm>
          <a:off x="3641577" y="3380805"/>
          <a:ext cx="39878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4" name="Equation" r:id="rId9" imgW="1549080" imgH="368280" progId="Equation.DSMT4">
                  <p:embed/>
                </p:oleObj>
              </mc:Choice>
              <mc:Fallback>
                <p:oleObj name="Equation" r:id="rId9" imgW="15490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41577" y="3380805"/>
                        <a:ext cx="3987800" cy="94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419796"/>
              </p:ext>
            </p:extLst>
          </p:nvPr>
        </p:nvGraphicFramePr>
        <p:xfrm>
          <a:off x="3575000" y="4360759"/>
          <a:ext cx="4906090" cy="71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5" name="Equation" r:id="rId11" imgW="1841400" imgH="266400" progId="Equation.DSMT4">
                  <p:embed/>
                </p:oleObj>
              </mc:Choice>
              <mc:Fallback>
                <p:oleObj name="Equation" r:id="rId11" imgW="18414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75000" y="4360759"/>
                        <a:ext cx="4906090" cy="71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6806521" y="1873218"/>
            <a:ext cx="4202898" cy="2987209"/>
          </a:xfrm>
          <a:prstGeom prst="bevel">
            <a:avLst>
              <a:gd name="adj" fmla="val 37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85969" y="1873218"/>
            <a:ext cx="234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Arial" panose="020B0604020202020204" pitchFamily="34" charset="0"/>
                <a:cs typeface="Arial" panose="020B0604020202020204" pitchFamily="34" charset="0"/>
              </a:rPr>
              <a:t>Liên Hệ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8521" y="2659064"/>
            <a:ext cx="2375844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95459" y="4191002"/>
            <a:ext cx="4045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rved Right Arrow 10"/>
          <p:cNvSpPr/>
          <p:nvPr/>
        </p:nvSpPr>
        <p:spPr>
          <a:xfrm rot="21104034">
            <a:off x="7960890" y="3271264"/>
            <a:ext cx="457200" cy="986135"/>
          </a:xfrm>
          <a:prstGeom prst="curv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rved Right Arrow 11"/>
          <p:cNvSpPr/>
          <p:nvPr/>
        </p:nvSpPr>
        <p:spPr>
          <a:xfrm rot="21326833" flipH="1" flipV="1">
            <a:off x="8612905" y="3205323"/>
            <a:ext cx="457200" cy="986135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477808"/>
              </p:ext>
            </p:extLst>
          </p:nvPr>
        </p:nvGraphicFramePr>
        <p:xfrm>
          <a:off x="2744076" y="5327530"/>
          <a:ext cx="2923077" cy="1258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0" name="Equation" r:id="rId3" imgW="1002960" imgH="431640" progId="Equation.DSMT4">
                  <p:embed/>
                </p:oleObj>
              </mc:Choice>
              <mc:Fallback>
                <p:oleObj name="Equation" r:id="rId3" imgW="1002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4076" y="5327530"/>
                        <a:ext cx="2923077" cy="1258068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3546979" y="1858575"/>
            <a:ext cx="2763452" cy="87885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ích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30452" y="3764331"/>
            <a:ext cx="2433141" cy="12024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233259"/>
              </p:ext>
            </p:extLst>
          </p:nvPr>
        </p:nvGraphicFramePr>
        <p:xfrm>
          <a:off x="2590085" y="119638"/>
          <a:ext cx="2768724" cy="1405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1" name="Equation" r:id="rId5" imgW="901440" imgH="457200" progId="Equation.DSMT4">
                  <p:embed/>
                </p:oleObj>
              </mc:Choice>
              <mc:Fallback>
                <p:oleObj name="Equation" r:id="rId5" imgW="9014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085" y="119638"/>
                        <a:ext cx="2768724" cy="1405401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Bent Arrow 31"/>
          <p:cNvSpPr/>
          <p:nvPr/>
        </p:nvSpPr>
        <p:spPr>
          <a:xfrm flipH="1">
            <a:off x="5358809" y="663576"/>
            <a:ext cx="3394850" cy="1179024"/>
          </a:xfrm>
          <a:prstGeom prst="bentArrow">
            <a:avLst>
              <a:gd name="adj1" fmla="val 14928"/>
              <a:gd name="adj2" fmla="val 10612"/>
              <a:gd name="adj3" fmla="val 25000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Bent Arrow 32"/>
          <p:cNvSpPr/>
          <p:nvPr/>
        </p:nvSpPr>
        <p:spPr>
          <a:xfrm flipH="1" flipV="1">
            <a:off x="5667153" y="4901637"/>
            <a:ext cx="3159071" cy="1267856"/>
          </a:xfrm>
          <a:prstGeom prst="bentArrow">
            <a:avLst>
              <a:gd name="adj1" fmla="val 14928"/>
              <a:gd name="adj2" fmla="val 12770"/>
              <a:gd name="adj3" fmla="val 2500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Up-Down Arrow 33"/>
          <p:cNvSpPr/>
          <p:nvPr/>
        </p:nvSpPr>
        <p:spPr>
          <a:xfrm flipH="1">
            <a:off x="4791717" y="2786779"/>
            <a:ext cx="429859" cy="987277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 flipH="1">
            <a:off x="4905624" y="3124200"/>
            <a:ext cx="1900895" cy="2681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flipH="1">
            <a:off x="6425313" y="776422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flipH="1">
            <a:off x="5378028" y="2668774"/>
            <a:ext cx="14221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6425313" y="5407354"/>
            <a:ext cx="1805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quát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95968" cy="164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927760" y="4233337"/>
            <a:ext cx="3330649" cy="3953990"/>
            <a:chOff x="9055676" y="0"/>
            <a:chExt cx="3136324" cy="68580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3466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1" grpId="0" animBg="1"/>
      <p:bldP spid="22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71766" y="30145"/>
            <a:ext cx="4942361" cy="47227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</p:txBody>
      </p:sp>
      <p:sp>
        <p:nvSpPr>
          <p:cNvPr id="7" name="Text Box 61"/>
          <p:cNvSpPr txBox="1">
            <a:spLocks noChangeArrowheads="1"/>
          </p:cNvSpPr>
          <p:nvPr/>
        </p:nvSpPr>
        <p:spPr bwMode="auto">
          <a:xfrm>
            <a:off x="147158" y="598001"/>
            <a:ext cx="74267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indent="404813">
              <a:spcBef>
                <a:spcPct val="50000"/>
              </a:spcBef>
              <a:buClr>
                <a:srgbClr val="FF0000"/>
              </a:buClr>
            </a:pPr>
            <a:r>
              <a:rPr lang="en-US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điền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nổi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627180"/>
              </p:ext>
            </p:extLst>
          </p:nvPr>
        </p:nvGraphicFramePr>
        <p:xfrm>
          <a:off x="7802526" y="152400"/>
          <a:ext cx="4114800" cy="9750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89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8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/>
                          <a:cs typeface="Times New Roman"/>
                        </a:rPr>
                        <a:t>- xy</a:t>
                      </a:r>
                      <a:r>
                        <a:rPr lang="en-US" sz="2800" b="1" baseline="30000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800" b="1" baseline="30000" dirty="0">
                        <a:latin typeface="Times New Roman"/>
                        <a:cs typeface="Times New Roman"/>
                      </a:endParaRPr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lang="en-US" sz="2800" b="1" dirty="0">
                        <a:latin typeface="Times New Roman"/>
                        <a:cs typeface="Times New Roman"/>
                      </a:endParaRPr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/>
                          <a:cs typeface="Times New Roman"/>
                        </a:rPr>
                        <a:t>2</a:t>
                      </a:r>
                      <a:endParaRPr lang="en-US" sz="2800" b="1" dirty="0">
                        <a:latin typeface="Times New Roman"/>
                        <a:cs typeface="Times New Roman"/>
                      </a:endParaRPr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/>
                          <a:cs typeface="Times New Roman"/>
                        </a:rPr>
                        <a:t>8</a:t>
                      </a:r>
                      <a:endParaRPr lang="en-US" sz="2800" b="1" dirty="0">
                        <a:latin typeface="Times New Roman"/>
                        <a:cs typeface="Times New Roman"/>
                      </a:endParaRPr>
                    </a:p>
                  </a:txBody>
                  <a:tcPr marT="45646" marB="45646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100048"/>
              </p:ext>
            </p:extLst>
          </p:nvPr>
        </p:nvGraphicFramePr>
        <p:xfrm>
          <a:off x="1773865" y="1544638"/>
          <a:ext cx="1066800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6" name="Equation" r:id="rId4" imgW="406400" imgH="444500" progId="Equation.DSMT4">
                  <p:embed/>
                </p:oleObj>
              </mc:Choice>
              <mc:Fallback>
                <p:oleObj name="Equation" r:id="rId4" imgW="4064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865" y="1544638"/>
                        <a:ext cx="1066800" cy="1166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729291"/>
              </p:ext>
            </p:extLst>
          </p:nvPr>
        </p:nvGraphicFramePr>
        <p:xfrm>
          <a:off x="1850065" y="2852738"/>
          <a:ext cx="914400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7" name="Equation" r:id="rId6" imgW="330200" imgH="444500" progId="Equation.DSMT4">
                  <p:embed/>
                </p:oleObj>
              </mc:Choice>
              <mc:Fallback>
                <p:oleObj name="Equation" r:id="rId6" imgW="3302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065" y="2852738"/>
                        <a:ext cx="914400" cy="123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334520"/>
              </p:ext>
            </p:extLst>
          </p:nvPr>
        </p:nvGraphicFramePr>
        <p:xfrm>
          <a:off x="1848478" y="4224338"/>
          <a:ext cx="1804885" cy="875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8" name="Equation" r:id="rId8" imgW="482600" imgH="279400" progId="Equation.DSMT4">
                  <p:embed/>
                </p:oleObj>
              </mc:Choice>
              <mc:Fallback>
                <p:oleObj name="Equation" r:id="rId8" imgW="482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8478" y="4224338"/>
                        <a:ext cx="1804885" cy="8758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461160"/>
              </p:ext>
            </p:extLst>
          </p:nvPr>
        </p:nvGraphicFramePr>
        <p:xfrm>
          <a:off x="1699253" y="5530850"/>
          <a:ext cx="1506537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9" name="Equation" r:id="rId10" imgW="533400" imgH="431800" progId="Equation.DSMT4">
                  <p:embed/>
                </p:oleObj>
              </mc:Choice>
              <mc:Fallback>
                <p:oleObj name="Equation" r:id="rId10" imgW="5334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253" y="5530850"/>
                        <a:ext cx="1506537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240465" y="1882775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E: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375126" y="3269784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I: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318825" y="4530904"/>
            <a:ext cx="2286000" cy="10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dirty="0" smtClean="0"/>
              <a:t>V: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     </a:t>
            </a:r>
            <a:r>
              <a:rPr lang="en-US" i="1" dirty="0" smtClean="0"/>
              <a:t>(</a:t>
            </a:r>
            <a:r>
              <a:rPr lang="en-US" i="1" dirty="0" err="1"/>
              <a:t>với</a:t>
            </a:r>
            <a:r>
              <a:rPr lang="en-US" i="1" dirty="0"/>
              <a:t> x &lt; 0)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240465" y="583565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T:</a:t>
            </a:r>
          </a:p>
        </p:txBody>
      </p:sp>
      <p:graphicFrame>
        <p:nvGraphicFramePr>
          <p:cNvPr id="1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824302"/>
              </p:ext>
            </p:extLst>
          </p:nvPr>
        </p:nvGraphicFramePr>
        <p:xfrm>
          <a:off x="2864478" y="1635125"/>
          <a:ext cx="1500187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0" name="Equation" r:id="rId12" imgW="571500" imgH="393700" progId="Equation.DSMT4">
                  <p:embed/>
                </p:oleObj>
              </mc:Choice>
              <mc:Fallback>
                <p:oleObj name="Equation" r:id="rId12" imgW="571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4478" y="1635125"/>
                        <a:ext cx="1500187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601147"/>
              </p:ext>
            </p:extLst>
          </p:nvPr>
        </p:nvGraphicFramePr>
        <p:xfrm>
          <a:off x="2653340" y="3092450"/>
          <a:ext cx="4221163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1" name="Equation" r:id="rId14" imgW="1523880" imgH="279360" progId="Equation.DSMT4">
                  <p:embed/>
                </p:oleObj>
              </mc:Choice>
              <mc:Fallback>
                <p:oleObj name="Equation" r:id="rId14" imgW="15238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3340" y="3092450"/>
                        <a:ext cx="4221163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331148"/>
              </p:ext>
            </p:extLst>
          </p:nvPr>
        </p:nvGraphicFramePr>
        <p:xfrm>
          <a:off x="3597800" y="4224338"/>
          <a:ext cx="49895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" name="Equation" r:id="rId16" imgW="1524000" imgH="279400" progId="Equation.DSMT4">
                  <p:embed/>
                </p:oleObj>
              </mc:Choice>
              <mc:Fallback>
                <p:oleObj name="Equation" r:id="rId16" imgW="15240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800" y="4224338"/>
                        <a:ext cx="498951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861228"/>
              </p:ext>
            </p:extLst>
          </p:nvPr>
        </p:nvGraphicFramePr>
        <p:xfrm>
          <a:off x="3221665" y="5422900"/>
          <a:ext cx="4268788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3" name="Equation" r:id="rId18" imgW="1511300" imgH="508000" progId="Equation.DSMT4">
                  <p:embed/>
                </p:oleObj>
              </mc:Choice>
              <mc:Fallback>
                <p:oleObj name="Equation" r:id="rId18" imgW="15113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665" y="5422900"/>
                        <a:ext cx="4268788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189592" y="1870914"/>
            <a:ext cx="533400" cy="523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164726" y="762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10958" y="3323476"/>
            <a:ext cx="533400" cy="523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9250326" y="92075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189592" y="4539367"/>
            <a:ext cx="609600" cy="558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107326" y="76200"/>
            <a:ext cx="6096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10958" y="5876556"/>
            <a:ext cx="533400" cy="523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1199776" y="762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FF00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9445266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/>
      <p:bldP spid="18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167" y="202019"/>
            <a:ext cx="4938712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501615" y="935663"/>
            <a:ext cx="6505242" cy="483209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Phăng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xoa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– et (F – </a:t>
            </a:r>
            <a:r>
              <a:rPr lang="en-US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Viete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1540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ct val="50000"/>
              </a:spcBef>
              <a:buClr>
                <a:srgbClr val="FF0000"/>
              </a:buClr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nổi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tiên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  <a:buClr>
                <a:srgbClr val="FF0000"/>
              </a:buClr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Nhờ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mẽ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71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Rectangle 4"/>
          <p:cNvSpPr/>
          <p:nvPr/>
        </p:nvSpPr>
        <p:spPr>
          <a:xfrm>
            <a:off x="1309976" y="1638299"/>
            <a:ext cx="98135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Đọc lại toàn bộ nội dung bài đã học.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Học thuộc: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lí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khai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tắc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căn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bậc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hai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ý.</a:t>
            </a:r>
            <a:endParaRPr lang="en-US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Làm </a:t>
            </a:r>
            <a:r>
              <a:rPr lang="nl-NL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 tập </a:t>
            </a:r>
            <a:r>
              <a:rPr lang="vi-VN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vi-VN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18, 19, 20</a:t>
            </a:r>
            <a:r>
              <a:rPr lang="nl-NL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SGK trang 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14, 15.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tiết </a:t>
            </a:r>
            <a:r>
              <a:rPr lang="vi-VN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luyện</a:t>
            </a:r>
            <a:r>
              <a:rPr lang="en-US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vi-VN" sz="28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42024"/>
            <a:ext cx="1935126" cy="231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246148">
            <a:off x="-1260460" y="-337838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 Box 111"/>
          <p:cNvSpPr txBox="1">
            <a:spLocks noChangeArrowheads="1"/>
          </p:cNvSpPr>
          <p:nvPr/>
        </p:nvSpPr>
        <p:spPr bwMode="auto">
          <a:xfrm>
            <a:off x="2065886" y="710305"/>
            <a:ext cx="746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?1. </a:t>
            </a:r>
            <a:r>
              <a:rPr lang="en-US" sz="2800" b="1" dirty="0" err="1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Tính</a:t>
            </a:r>
            <a:r>
              <a:rPr 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so </a:t>
            </a:r>
            <a:r>
              <a:rPr lang="en-US" sz="2800" b="1" dirty="0" err="1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sánh</a:t>
            </a:r>
            <a:r>
              <a:rPr 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              </a:t>
            </a:r>
            <a:r>
              <a:rPr lang="en-US" sz="2800" b="1" dirty="0" err="1">
                <a:solidFill>
                  <a:schemeClr val="hlin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và</a:t>
            </a:r>
            <a:endParaRPr lang="en-US" sz="2800" b="1" dirty="0">
              <a:solidFill>
                <a:schemeClr val="hlink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4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652079"/>
              </p:ext>
            </p:extLst>
          </p:nvPr>
        </p:nvGraphicFramePr>
        <p:xfrm>
          <a:off x="5656017" y="646606"/>
          <a:ext cx="325913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" name="Equation" r:id="rId4" imgW="1295400" imgH="215900" progId="Equation.DSMT4">
                  <p:embed/>
                </p:oleObj>
              </mc:Choice>
              <mc:Fallback>
                <p:oleObj name="Equation" r:id="rId4" imgW="12954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6017" y="646606"/>
                        <a:ext cx="3259138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49"/>
          <p:cNvSpPr txBox="1">
            <a:spLocks noChangeArrowheads="1"/>
          </p:cNvSpPr>
          <p:nvPr/>
        </p:nvSpPr>
        <p:spPr bwMode="auto">
          <a:xfrm>
            <a:off x="4541569" y="1458315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rgbClr val="FF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6" name="Object 1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850192"/>
              </p:ext>
            </p:extLst>
          </p:nvPr>
        </p:nvGraphicFramePr>
        <p:xfrm>
          <a:off x="3181899" y="2206325"/>
          <a:ext cx="3611562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" name="Equation" r:id="rId6" imgW="1435100" imgH="279400" progId="Equation.DSMT4">
                  <p:embed/>
                </p:oleObj>
              </mc:Choice>
              <mc:Fallback>
                <p:oleObj name="Equation" r:id="rId6" imgW="14351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1899" y="2206325"/>
                        <a:ext cx="3611562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550593"/>
              </p:ext>
            </p:extLst>
          </p:nvPr>
        </p:nvGraphicFramePr>
        <p:xfrm>
          <a:off x="3191424" y="3031825"/>
          <a:ext cx="4856162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" name="Equation" r:id="rId8" imgW="1930400" imgH="254000" progId="Equation.3">
                  <p:embed/>
                </p:oleObj>
              </mc:Choice>
              <mc:Fallback>
                <p:oleObj name="Equation" r:id="rId8" imgW="1930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424" y="3031825"/>
                        <a:ext cx="4856162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833142"/>
              </p:ext>
            </p:extLst>
          </p:nvPr>
        </p:nvGraphicFramePr>
        <p:xfrm>
          <a:off x="4313786" y="3946225"/>
          <a:ext cx="2971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" name="Equation" r:id="rId10" imgW="1181100" imgH="228600" progId="Equation.DSMT4">
                  <p:embed/>
                </p:oleObj>
              </mc:Choice>
              <mc:Fallback>
                <p:oleObj name="Equation" r:id="rId10" imgW="1181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786" y="3946225"/>
                        <a:ext cx="2971800" cy="574675"/>
                      </a:xfrm>
                      <a:prstGeom prst="rect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53"/>
          <p:cNvSpPr txBox="1">
            <a:spLocks noChangeArrowheads="1"/>
          </p:cNvSpPr>
          <p:nvPr/>
        </p:nvSpPr>
        <p:spPr bwMode="auto">
          <a:xfrm>
            <a:off x="3246986" y="4022425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Vậy: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104002" y="267277"/>
            <a:ext cx="7598360" cy="3084429"/>
            <a:chOff x="-104002" y="267277"/>
            <a:chExt cx="7598360" cy="3084429"/>
          </a:xfrm>
        </p:grpSpPr>
        <p:sp>
          <p:nvSpPr>
            <p:cNvPr id="2" name="Cloud Callout 1"/>
            <p:cNvSpPr/>
            <p:nvPr/>
          </p:nvSpPr>
          <p:spPr>
            <a:xfrm>
              <a:off x="-104002" y="267277"/>
              <a:ext cx="7598360" cy="3084429"/>
            </a:xfrm>
            <a:prstGeom prst="cloudCallout">
              <a:avLst>
                <a:gd name="adj1" fmla="val -23985"/>
                <a:gd name="adj2" fmla="val 92499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Qua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toán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nêu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dự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đoán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khi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so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sánh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9168685"/>
                </p:ext>
              </p:extLst>
            </p:nvPr>
          </p:nvGraphicFramePr>
          <p:xfrm>
            <a:off x="3148566" y="2038427"/>
            <a:ext cx="942923" cy="673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6" name="Equation" r:id="rId12" imgW="355320" imgH="253800" progId="Equation.DSMT4">
                    <p:embed/>
                  </p:oleObj>
                </mc:Choice>
                <mc:Fallback>
                  <p:oleObj name="Equation" r:id="rId12" imgW="35532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3148566" y="2038427"/>
                          <a:ext cx="942923" cy="6735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988666"/>
                </p:ext>
              </p:extLst>
            </p:nvPr>
          </p:nvGraphicFramePr>
          <p:xfrm>
            <a:off x="4590928" y="2097907"/>
            <a:ext cx="1141044" cy="6167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7" name="Equation" r:id="rId14" imgW="469800" imgH="253800" progId="Equation.DSMT4">
                    <p:embed/>
                  </p:oleObj>
                </mc:Choice>
                <mc:Fallback>
                  <p:oleObj name="Equation" r:id="rId14" imgW="46980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590928" y="2097907"/>
                          <a:ext cx="1141044" cy="61678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60118"/>
            <a:ext cx="1502229" cy="179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246148">
            <a:off x="-1896531" y="-1666630"/>
            <a:ext cx="3136324" cy="4909888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66257" y="405538"/>
            <a:ext cx="1981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đoán</a:t>
            </a:r>
            <a:r>
              <a:rPr lang="en-US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endParaRPr lang="en-US" sz="28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25856"/>
              </p:ext>
            </p:extLst>
          </p:nvPr>
        </p:nvGraphicFramePr>
        <p:xfrm>
          <a:off x="4170164" y="288995"/>
          <a:ext cx="2332037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7" name="Equation" r:id="rId4" imgW="927000" imgH="253800" progId="Equation.DSMT4">
                  <p:embed/>
                </p:oleObj>
              </mc:Choice>
              <mc:Fallback>
                <p:oleObj name="Equation" r:id="rId4" imgW="927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0164" y="288995"/>
                        <a:ext cx="2332037" cy="63976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loud Callout 2"/>
          <p:cNvSpPr/>
          <p:nvPr/>
        </p:nvSpPr>
        <p:spPr>
          <a:xfrm>
            <a:off x="582071" y="1817287"/>
            <a:ext cx="5858539" cy="2254103"/>
          </a:xfrm>
          <a:prstGeom prst="cloudCallout">
            <a:avLst>
              <a:gd name="adj1" fmla="val -41704"/>
              <a:gd name="adj2" fmla="val 10165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đoán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93372" y="1135181"/>
            <a:ext cx="9190336" cy="685550"/>
            <a:chOff x="2004031" y="1144775"/>
            <a:chExt cx="9190336" cy="685550"/>
          </a:xfrm>
        </p:grpSpPr>
        <p:sp>
          <p:nvSpPr>
            <p:cNvPr id="9" name="TextBox 8"/>
            <p:cNvSpPr txBox="1"/>
            <p:nvPr/>
          </p:nvSpPr>
          <p:spPr>
            <a:xfrm>
              <a:off x="2004031" y="1171490"/>
              <a:ext cx="9190336" cy="6588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Cần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chứng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minh           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căn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bậc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hai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học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2848220"/>
                </p:ext>
              </p:extLst>
            </p:nvPr>
          </p:nvGraphicFramePr>
          <p:xfrm>
            <a:off x="9940438" y="1144775"/>
            <a:ext cx="942923" cy="673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68" name="Equation" r:id="rId6" imgW="355320" imgH="253800" progId="Equation.DSMT4">
                    <p:embed/>
                  </p:oleObj>
                </mc:Choice>
                <mc:Fallback>
                  <p:oleObj name="Equation" r:id="rId6" imgW="35532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9940438" y="1144775"/>
                          <a:ext cx="942923" cy="6735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8300900"/>
                </p:ext>
              </p:extLst>
            </p:nvPr>
          </p:nvGraphicFramePr>
          <p:xfrm>
            <a:off x="4720573" y="1201510"/>
            <a:ext cx="1141044" cy="6167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669" name="Equation" r:id="rId8" imgW="469800" imgH="253800" progId="Equation.DSMT4">
                    <p:embed/>
                  </p:oleObj>
                </mc:Choice>
                <mc:Fallback>
                  <p:oleObj name="Equation" r:id="rId8" imgW="46980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720573" y="1201510"/>
                          <a:ext cx="1141044" cy="61678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1119217" y="2055678"/>
            <a:ext cx="8852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BT: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điền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trống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khẳng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1119217" y="2785089"/>
            <a:ext cx="101913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 err="1">
                <a:ea typeface="ＭＳ Ｐゴシック" panose="020B0600070205080204" pitchFamily="34" charset="-128"/>
              </a:rPr>
              <a:t>Vì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       </a:t>
            </a:r>
            <a:r>
              <a:rPr lang="en-US" altLang="en-US" sz="3200" dirty="0" err="1" smtClean="0">
                <a:ea typeface="ＭＳ Ｐゴシック" panose="020B0600070205080204" pitchFamily="34" charset="-128"/>
              </a:rPr>
              <a:t>và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        </a:t>
            </a:r>
            <a:r>
              <a:rPr lang="en-US" altLang="en-US" sz="3200" dirty="0" err="1" smtClean="0">
                <a:ea typeface="ＭＳ Ｐゴシック" panose="020B0600070205080204" pitchFamily="34" charset="-128"/>
              </a:rPr>
              <a:t>nên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……….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xác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định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và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không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âm</a:t>
            </a: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2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289238"/>
              </p:ext>
            </p:extLst>
          </p:nvPr>
        </p:nvGraphicFramePr>
        <p:xfrm>
          <a:off x="5245551" y="2666571"/>
          <a:ext cx="118268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0" name="Equation" r:id="rId10" imgW="469800" imgH="253800" progId="Equation.DSMT4">
                  <p:embed/>
                </p:oleObj>
              </mc:Choice>
              <mc:Fallback>
                <p:oleObj name="Equation" r:id="rId10" imgW="469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551" y="2666571"/>
                        <a:ext cx="1182688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457557"/>
              </p:ext>
            </p:extLst>
          </p:nvPr>
        </p:nvGraphicFramePr>
        <p:xfrm>
          <a:off x="3326264" y="3243129"/>
          <a:ext cx="1919287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1" name="Equation" r:id="rId12" imgW="761760" imgH="393480" progId="Equation.DSMT4">
                  <p:embed/>
                </p:oleObj>
              </mc:Choice>
              <mc:Fallback>
                <p:oleObj name="Equation" r:id="rId12" imgW="761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6264" y="3243129"/>
                        <a:ext cx="1919287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992369" y="3443908"/>
            <a:ext cx="65746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ea typeface="ＭＳ Ｐゴシック" panose="020B0600070205080204" pitchFamily="34" charset="-128"/>
              </a:rPr>
              <a:t>Ta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có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:                   ……………….</a:t>
            </a: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275242" y="4100800"/>
            <a:ext cx="8077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 err="1">
                <a:ea typeface="ＭＳ Ｐゴシック" panose="020B0600070205080204" pitchFamily="34" charset="-128"/>
              </a:rPr>
              <a:t>Vậy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:……….. 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là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căn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bậc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hai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số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học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của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a.b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ea typeface="ＭＳ Ｐゴシック" panose="020B0600070205080204" pitchFamily="34" charset="-128"/>
              </a:rPr>
              <a:t>             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       </a:t>
            </a: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3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185540"/>
              </p:ext>
            </p:extLst>
          </p:nvPr>
        </p:nvGraphicFramePr>
        <p:xfrm>
          <a:off x="3569469" y="4745273"/>
          <a:ext cx="2779712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2" name="Equation" r:id="rId14" imgW="1104840" imgH="253800" progId="Equation.DSMT4">
                  <p:embed/>
                </p:oleObj>
              </mc:Choice>
              <mc:Fallback>
                <p:oleObj name="Equation" r:id="rId14" imgW="110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9469" y="4745273"/>
                        <a:ext cx="2779712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944200"/>
              </p:ext>
            </p:extLst>
          </p:nvPr>
        </p:nvGraphicFramePr>
        <p:xfrm>
          <a:off x="3380174" y="4014341"/>
          <a:ext cx="1182687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3" name="Equation" r:id="rId16" imgW="469800" imgH="253800" progId="Equation.DSMT4">
                  <p:embed/>
                </p:oleObj>
              </mc:Choice>
              <mc:Fallback>
                <p:oleObj name="Equation" r:id="rId16" imgW="469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0174" y="4014341"/>
                        <a:ext cx="1182687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80431"/>
              </p:ext>
            </p:extLst>
          </p:nvPr>
        </p:nvGraphicFramePr>
        <p:xfrm>
          <a:off x="1696716" y="2785088"/>
          <a:ext cx="988683" cy="608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4" name="Equation" r:id="rId18" imgW="330120" imgH="203040" progId="Equation.DSMT4">
                  <p:embed/>
                </p:oleObj>
              </mc:Choice>
              <mc:Fallback>
                <p:oleObj name="Equation" r:id="rId18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696716" y="2785088"/>
                        <a:ext cx="988683" cy="608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883193"/>
              </p:ext>
            </p:extLst>
          </p:nvPr>
        </p:nvGraphicFramePr>
        <p:xfrm>
          <a:off x="3326264" y="2857595"/>
          <a:ext cx="852667" cy="52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5" name="Equation" r:id="rId20" imgW="330120" imgH="203040" progId="Equation.DSMT4">
                  <p:embed/>
                </p:oleObj>
              </mc:Choice>
              <mc:Fallback>
                <p:oleObj name="Equation" r:id="rId20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326264" y="2857595"/>
                        <a:ext cx="852667" cy="524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610599"/>
              </p:ext>
            </p:extLst>
          </p:nvPr>
        </p:nvGraphicFramePr>
        <p:xfrm>
          <a:off x="5288771" y="3280061"/>
          <a:ext cx="2685763" cy="876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6" name="Equation" r:id="rId22" imgW="1206360" imgH="393480" progId="Equation.DSMT4">
                  <p:embed/>
                </p:oleObj>
              </mc:Choice>
              <mc:Fallback>
                <p:oleObj name="Equation" r:id="rId22" imgW="1206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288771" y="3280061"/>
                        <a:ext cx="2685763" cy="876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72117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2" grpId="0"/>
      <p:bldP spid="27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568227">
            <a:off x="-1928994" y="4340069"/>
            <a:ext cx="3136324" cy="422076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79248" y="53407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1. </a:t>
            </a:r>
            <a:r>
              <a:rPr lang="en-US" altLang="en-US" sz="3200" b="1" u="sng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Định</a:t>
            </a:r>
            <a:r>
              <a:rPr lang="en-US" altLang="en-US" sz="3200" b="1" u="sng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lí</a:t>
            </a:r>
            <a:endParaRPr lang="en-US" altLang="en-US" sz="3200" b="1" u="sng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86193" y="637304"/>
            <a:ext cx="2362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* </a:t>
            </a:r>
            <a:r>
              <a:rPr lang="en-US" altLang="en-US" sz="3200" b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Định</a:t>
            </a: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lí</a:t>
            </a: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:</a:t>
            </a:r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089463"/>
              </p:ext>
            </p:extLst>
          </p:nvPr>
        </p:nvGraphicFramePr>
        <p:xfrm>
          <a:off x="4595549" y="1213015"/>
          <a:ext cx="23002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8" name="Equation" r:id="rId4" imgW="914400" imgH="228600" progId="Equation.3">
                  <p:embed/>
                </p:oleObj>
              </mc:Choice>
              <mc:Fallback>
                <p:oleObj name="Equation" r:id="rId4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549" y="1213015"/>
                        <a:ext cx="230028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164143" y="665913"/>
            <a:ext cx="7421981" cy="1323439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dirty="0" err="1">
                <a:ea typeface="ＭＳ Ｐゴシック" panose="020B0600070205080204" pitchFamily="34" charset="-128"/>
              </a:rPr>
              <a:t>Với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hai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số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a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và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b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không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âm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, ta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có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3200" b="1" i="1" dirty="0">
                <a:ea typeface="ＭＳ Ｐゴシック" panose="020B0600070205080204" pitchFamily="34" charset="-128"/>
              </a:rPr>
              <a:t>  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86193" y="2081627"/>
            <a:ext cx="327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* </a:t>
            </a:r>
            <a:r>
              <a:rPr lang="en-US" altLang="en-US" sz="3200" b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Chứng</a:t>
            </a: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 minh: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484248" y="2612967"/>
            <a:ext cx="101913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 err="1">
                <a:ea typeface="ＭＳ Ｐゴシック" panose="020B0600070205080204" pitchFamily="34" charset="-128"/>
              </a:rPr>
              <a:t>Vì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       </a:t>
            </a:r>
            <a:r>
              <a:rPr lang="en-US" altLang="en-US" sz="3200" dirty="0" err="1" smtClean="0">
                <a:ea typeface="ＭＳ Ｐゴシック" panose="020B0600070205080204" pitchFamily="34" charset="-128"/>
              </a:rPr>
              <a:t>và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        </a:t>
            </a:r>
            <a:r>
              <a:rPr lang="en-US" altLang="en-US" sz="3200" dirty="0" err="1" smtClean="0">
                <a:ea typeface="ＭＳ Ｐゴシック" panose="020B0600070205080204" pitchFamily="34" charset="-128"/>
              </a:rPr>
              <a:t>nên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            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xác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định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và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không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âm</a:t>
            </a: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2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756484"/>
              </p:ext>
            </p:extLst>
          </p:nvPr>
        </p:nvGraphicFramePr>
        <p:xfrm>
          <a:off x="4487804" y="2603562"/>
          <a:ext cx="11509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9" name="Equation" r:id="rId6" imgW="457200" imgH="228600" progId="Equation.3">
                  <p:embed/>
                </p:oleObj>
              </mc:Choice>
              <mc:Fallback>
                <p:oleObj name="Equation" r:id="rId6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804" y="2603562"/>
                        <a:ext cx="11509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376927"/>
              </p:ext>
            </p:extLst>
          </p:nvPr>
        </p:nvGraphicFramePr>
        <p:xfrm>
          <a:off x="2600121" y="3181793"/>
          <a:ext cx="447516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0" name="Equation" r:id="rId8" imgW="1778000" imgH="279400" progId="Equation.3">
                  <p:embed/>
                </p:oleObj>
              </mc:Choice>
              <mc:Fallback>
                <p:oleObj name="Equation" r:id="rId8" imgW="17780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121" y="3181793"/>
                        <a:ext cx="4475162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1357401" y="3271786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ea typeface="ＭＳ Ｐゴシック" panose="020B0600070205080204" pitchFamily="34" charset="-128"/>
              </a:rPr>
              <a:t>Ta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có</a:t>
            </a:r>
            <a:r>
              <a:rPr lang="en-US" altLang="en-US" sz="3200" dirty="0">
                <a:ea typeface="ＭＳ Ｐゴシック" panose="020B0600070205080204" pitchFamily="34" charset="-128"/>
              </a:rPr>
              <a:t>: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1640273" y="3928678"/>
            <a:ext cx="8077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 err="1">
                <a:ea typeface="ＭＳ Ｐゴシック" panose="020B0600070205080204" pitchFamily="34" charset="-128"/>
              </a:rPr>
              <a:t>Vậy</a:t>
            </a:r>
            <a:r>
              <a:rPr lang="en-US" altLang="en-US" sz="3200" dirty="0">
                <a:ea typeface="ＭＳ Ｐゴシック" panose="020B0600070205080204" pitchFamily="34" charset="-128"/>
              </a:rPr>
              <a:t>:               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là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căn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bậc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hai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số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học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của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a.b</a:t>
            </a:r>
            <a:r>
              <a:rPr lang="en-US" altLang="en-US" sz="3200" dirty="0">
                <a:ea typeface="ＭＳ Ｐゴシック" panose="020B0600070205080204" pitchFamily="34" charset="-128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ea typeface="ＭＳ Ｐゴシック" panose="020B0600070205080204" pitchFamily="34" charset="-128"/>
              </a:rPr>
              <a:t>             </a:t>
            </a:r>
            <a:r>
              <a:rPr lang="en-US" altLang="en-US" sz="3200" dirty="0" smtClean="0">
                <a:ea typeface="ＭＳ Ｐゴシック" panose="020B0600070205080204" pitchFamily="34" charset="-128"/>
              </a:rPr>
              <a:t>         </a:t>
            </a:r>
            <a:endParaRPr lang="en-US" altLang="en-US" sz="3200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3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979875"/>
              </p:ext>
            </p:extLst>
          </p:nvPr>
        </p:nvGraphicFramePr>
        <p:xfrm>
          <a:off x="2934500" y="4573151"/>
          <a:ext cx="2779712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1" name="Equation" r:id="rId10" imgW="1104840" imgH="253800" progId="Equation.DSMT4">
                  <p:embed/>
                </p:oleObj>
              </mc:Choice>
              <mc:Fallback>
                <p:oleObj name="Equation" r:id="rId10" imgW="110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4500" y="4573151"/>
                        <a:ext cx="2779712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12912"/>
              </p:ext>
            </p:extLst>
          </p:nvPr>
        </p:nvGraphicFramePr>
        <p:xfrm>
          <a:off x="3048631" y="3905714"/>
          <a:ext cx="11509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2" name="Equation" r:id="rId12" imgW="457200" imgH="228600" progId="Equation.3">
                  <p:embed/>
                </p:oleObj>
              </mc:Choice>
              <mc:Fallback>
                <p:oleObj name="Equation" r:id="rId12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631" y="3905714"/>
                        <a:ext cx="115093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074957"/>
              </p:ext>
            </p:extLst>
          </p:nvPr>
        </p:nvGraphicFramePr>
        <p:xfrm>
          <a:off x="1061747" y="2612966"/>
          <a:ext cx="988683" cy="608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" name="Equation" r:id="rId14" imgW="330120" imgH="203040" progId="Equation.DSMT4">
                  <p:embed/>
                </p:oleObj>
              </mc:Choice>
              <mc:Fallback>
                <p:oleObj name="Equation" r:id="rId14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61747" y="2612966"/>
                        <a:ext cx="988683" cy="608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551530"/>
              </p:ext>
            </p:extLst>
          </p:nvPr>
        </p:nvGraphicFramePr>
        <p:xfrm>
          <a:off x="2691295" y="2685473"/>
          <a:ext cx="852667" cy="524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" name="Equation" r:id="rId16" imgW="330120" imgH="203040" progId="Equation.DSMT4">
                  <p:embed/>
                </p:oleObj>
              </mc:Choice>
              <mc:Fallback>
                <p:oleObj name="Equation" r:id="rId16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691295" y="2685473"/>
                        <a:ext cx="852667" cy="5247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9360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4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 animBg="1"/>
      <p:bldP spid="24" grpId="0"/>
      <p:bldP spid="25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568227">
            <a:off x="-2139659" y="4752273"/>
            <a:ext cx="3136324" cy="422076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870022" y="267441"/>
            <a:ext cx="8183563" cy="1050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vi-VN" sz="3600" b="1" i="1" dirty="0" smtClean="0">
                <a:latin typeface="+mn-lt"/>
              </a:rPr>
              <a:t>Chú ý</a:t>
            </a:r>
            <a:r>
              <a:rPr lang="en-US" sz="3600" b="1" i="1" dirty="0" smtClean="0">
                <a:latin typeface="+mn-lt"/>
              </a:rPr>
              <a:t>:</a:t>
            </a:r>
            <a:r>
              <a:rPr lang="vi-VN" sz="3600" b="1" i="1" dirty="0" smtClean="0">
                <a:latin typeface="+mn-lt"/>
              </a:rPr>
              <a:t> mở rộng cho nhiều số</a:t>
            </a:r>
            <a:endParaRPr lang="en-US" sz="3600" b="1" i="1" dirty="0" smtClean="0">
              <a:latin typeface="+mn-lt"/>
            </a:endParaRPr>
          </a:p>
        </p:txBody>
      </p:sp>
      <p:graphicFrame>
        <p:nvGraphicFramePr>
          <p:cNvPr id="3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093801"/>
              </p:ext>
            </p:extLst>
          </p:nvPr>
        </p:nvGraphicFramePr>
        <p:xfrm>
          <a:off x="2613857" y="1715265"/>
          <a:ext cx="6682543" cy="850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Equation" r:id="rId4" imgW="2108160" imgH="266400" progId="Equation.DSMT4">
                  <p:embed/>
                </p:oleObj>
              </mc:Choice>
              <mc:Fallback>
                <p:oleObj name="Equation" r:id="rId4" imgW="21081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857" y="1715265"/>
                        <a:ext cx="6682543" cy="850157"/>
                      </a:xfrm>
                      <a:prstGeom prst="rect">
                        <a:avLst/>
                      </a:prstGeom>
                      <a:solidFill>
                        <a:srgbClr val="00CCFF"/>
                      </a:solidFill>
                      <a:ln w="254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3032706" y="3487783"/>
            <a:ext cx="5791200" cy="1198563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Chú ý: </a:t>
            </a:r>
          </a:p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                    (</a:t>
            </a:r>
            <a:r>
              <a:rPr lang="en-US" altLang="en-US" sz="2800" i="1">
                <a:solidFill>
                  <a:schemeClr val="hlink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với a, b, n không âm</a:t>
            </a: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</p:txBody>
      </p:sp>
      <p:graphicFrame>
        <p:nvGraphicFramePr>
          <p:cNvPr id="3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985062"/>
              </p:ext>
            </p:extLst>
          </p:nvPr>
        </p:nvGraphicFramePr>
        <p:xfrm>
          <a:off x="4315678" y="3487783"/>
          <a:ext cx="34813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" name="Equation" r:id="rId6" imgW="1384300" imgH="228600" progId="Equation.DSMT4">
                  <p:embed/>
                </p:oleObj>
              </mc:Choice>
              <mc:Fallback>
                <p:oleObj name="Equation" r:id="rId6" imgW="1384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678" y="3487783"/>
                        <a:ext cx="348138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25880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568227">
            <a:off x="-2139659" y="4752273"/>
            <a:ext cx="3136324" cy="422076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79248" y="53407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1. </a:t>
            </a:r>
            <a:r>
              <a:rPr lang="en-US" altLang="en-US" sz="3200" b="1" u="sng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Định</a:t>
            </a:r>
            <a:r>
              <a:rPr lang="en-US" altLang="en-US" sz="3200" b="1" u="sng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lí</a:t>
            </a:r>
            <a:r>
              <a:rPr lang="en-US" altLang="en-US" sz="3200" b="1" u="sng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: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86193" y="637304"/>
            <a:ext cx="2362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* </a:t>
            </a:r>
            <a:r>
              <a:rPr lang="en-US" altLang="en-US" sz="3200" b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Định</a:t>
            </a: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lí</a:t>
            </a: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:</a:t>
            </a:r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089463"/>
              </p:ext>
            </p:extLst>
          </p:nvPr>
        </p:nvGraphicFramePr>
        <p:xfrm>
          <a:off x="4595549" y="1213015"/>
          <a:ext cx="23002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6" name="Equation" r:id="rId4" imgW="914400" imgH="228600" progId="Equation.3">
                  <p:embed/>
                </p:oleObj>
              </mc:Choice>
              <mc:Fallback>
                <p:oleObj name="Equation" r:id="rId4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549" y="1213015"/>
                        <a:ext cx="230028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164143" y="665913"/>
            <a:ext cx="7421981" cy="1323439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i="1" dirty="0" err="1">
                <a:ea typeface="ＭＳ Ｐゴシック" panose="020B0600070205080204" pitchFamily="34" charset="-128"/>
              </a:rPr>
              <a:t>Với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hai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số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a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và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b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không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âm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, ta </a:t>
            </a:r>
            <a:r>
              <a:rPr lang="en-US" altLang="en-US" sz="3200" b="1" i="1" dirty="0" err="1">
                <a:ea typeface="ＭＳ Ｐゴシック" panose="020B0600070205080204" pitchFamily="34" charset="-128"/>
              </a:rPr>
              <a:t>có</a:t>
            </a:r>
            <a:r>
              <a:rPr lang="en-US" altLang="en-US" sz="3200" b="1" i="1" dirty="0">
                <a:ea typeface="ＭＳ Ｐゴシック" panose="020B0600070205080204" pitchFamily="34" charset="-128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3200" b="1" i="1" dirty="0">
                <a:ea typeface="ＭＳ Ｐゴシック" panose="020B0600070205080204" pitchFamily="34" charset="-128"/>
              </a:rPr>
              <a:t>  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86192" y="2081627"/>
            <a:ext cx="62321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* </a:t>
            </a:r>
            <a:r>
              <a:rPr lang="en-US" altLang="en-US" sz="3200" b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Chứng</a:t>
            </a:r>
            <a:r>
              <a:rPr lang="en-US" altLang="en-US" sz="3200" b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 minh</a:t>
            </a:r>
            <a:r>
              <a:rPr lang="en-US" altLang="en-US" sz="3200" b="1" dirty="0" smtClean="0">
                <a:solidFill>
                  <a:schemeClr val="hlink"/>
                </a:solidFill>
                <a:ea typeface="ＭＳ Ｐゴシック" panose="020B0600070205080204" pitchFamily="34" charset="-128"/>
              </a:rPr>
              <a:t>: SGK/ 13</a:t>
            </a:r>
            <a:endParaRPr lang="en-US" altLang="en-US" sz="3200" b="1" dirty="0">
              <a:solidFill>
                <a:schemeClr val="hlin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509345" y="2976082"/>
            <a:ext cx="7620000" cy="1323439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Chú</a:t>
            </a:r>
            <a:r>
              <a:rPr lang="en-US" altLang="en-US" sz="3200" b="1" u="sng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ý: </a:t>
            </a:r>
          </a:p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                    (</a:t>
            </a:r>
            <a:r>
              <a:rPr lang="en-US" altLang="en-US" sz="3200" i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với</a:t>
            </a:r>
            <a:r>
              <a:rPr lang="en-US" altLang="en-US" sz="3200" i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 a, b, n </a:t>
            </a:r>
            <a:r>
              <a:rPr lang="en-US" altLang="en-US" sz="3200" i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không</a:t>
            </a:r>
            <a:r>
              <a:rPr lang="en-US" altLang="en-US" sz="3200" i="1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3200" i="1" dirty="0" err="1">
                <a:solidFill>
                  <a:schemeClr val="hlink"/>
                </a:solidFill>
                <a:ea typeface="ＭＳ Ｐゴシック" panose="020B0600070205080204" pitchFamily="34" charset="-128"/>
              </a:rPr>
              <a:t>âm</a:t>
            </a:r>
            <a:r>
              <a:rPr lang="en-US" altLang="en-US" sz="3200" dirty="0">
                <a:solidFill>
                  <a:schemeClr val="hlink"/>
                </a:solidFill>
                <a:ea typeface="ＭＳ Ｐゴシック" panose="020B0600070205080204" pitchFamily="34" charset="-128"/>
              </a:rPr>
              <a:t>)</a:t>
            </a:r>
          </a:p>
        </p:txBody>
      </p:sp>
      <p:graphicFrame>
        <p:nvGraphicFramePr>
          <p:cNvPr id="3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565075"/>
              </p:ext>
            </p:extLst>
          </p:nvPr>
        </p:nvGraphicFramePr>
        <p:xfrm>
          <a:off x="2242193" y="3061539"/>
          <a:ext cx="34813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7" name="Equation" r:id="rId6" imgW="1384300" imgH="228600" progId="Equation.3">
                  <p:embed/>
                </p:oleObj>
              </mc:Choice>
              <mc:Fallback>
                <p:oleObj name="Equation" r:id="rId6" imgW="1384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2193" y="3061539"/>
                        <a:ext cx="348138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61862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568227">
            <a:off x="-2139659" y="4752273"/>
            <a:ext cx="3136324" cy="422076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96503" y="-11134"/>
            <a:ext cx="2307265" cy="629129"/>
          </a:xfrm>
        </p:spPr>
        <p:txBody>
          <a:bodyPr/>
          <a:lstStyle/>
          <a:p>
            <a:pPr eaLnBrk="1" hangingPunct="1"/>
            <a:r>
              <a:rPr lang="en-US" alt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altLang="en-US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 dụng </a:t>
            </a:r>
            <a:endParaRPr lang="en-US" altLang="en-US" sz="3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64788" y="617995"/>
            <a:ext cx="10871949" cy="2080717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 2" panose="05020102010507070707" pitchFamily="18" charset="2"/>
              <a:buAutoNum type="alphaLcParenR"/>
            </a:pP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69863" indent="457200" eaLnBrk="1" hangingPunct="1">
              <a:buFont typeface="Wingdings 2" panose="05020102010507070707" pitchFamily="18" charset="2"/>
              <a:buNone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192516"/>
              </p:ext>
            </p:extLst>
          </p:nvPr>
        </p:nvGraphicFramePr>
        <p:xfrm>
          <a:off x="3276693" y="2400115"/>
          <a:ext cx="389731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8" name="Equation" r:id="rId4" imgW="1549080" imgH="304560" progId="Equation.DSMT4">
                  <p:embed/>
                </p:oleObj>
              </mc:Choice>
              <mc:Fallback>
                <p:oleObj name="Equation" r:id="rId4" imgW="15490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93" y="2400115"/>
                        <a:ext cx="3897313" cy="768350"/>
                      </a:xfrm>
                      <a:prstGeom prst="rect">
                        <a:avLst/>
                      </a:prstGeom>
                      <a:noFill/>
                      <a:ln cmpd="dbl"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6997" y="3050324"/>
            <a:ext cx="107692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a)                                          b)         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590110"/>
              </p:ext>
            </p:extLst>
          </p:nvPr>
        </p:nvGraphicFramePr>
        <p:xfrm>
          <a:off x="2424986" y="3995038"/>
          <a:ext cx="1894360" cy="435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9" name="Equation" r:id="rId6" imgW="1371600" imgH="393480" progId="Equation.3">
                  <p:embed/>
                </p:oleObj>
              </mc:Choice>
              <mc:Fallback>
                <p:oleObj name="Equation" r:id="rId6" imgW="1371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986" y="3995038"/>
                        <a:ext cx="1894360" cy="4350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560940"/>
              </p:ext>
            </p:extLst>
          </p:nvPr>
        </p:nvGraphicFramePr>
        <p:xfrm>
          <a:off x="7569215" y="3953064"/>
          <a:ext cx="1564151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0" name="Equation" r:id="rId8" imgW="1371600" imgH="533160" progId="Equation.3">
                  <p:embed/>
                </p:oleObj>
              </mc:Choice>
              <mc:Fallback>
                <p:oleObj name="Equation" r:id="rId8" imgW="137160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9215" y="3953064"/>
                        <a:ext cx="1564151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826676"/>
              </p:ext>
            </p:extLst>
          </p:nvPr>
        </p:nvGraphicFramePr>
        <p:xfrm>
          <a:off x="2220913" y="4983163"/>
          <a:ext cx="5892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1" name="Equation" r:id="rId10" imgW="5537160" imgH="457200" progId="Equation.DSMT4">
                  <p:embed/>
                </p:oleObj>
              </mc:Choice>
              <mc:Fallback>
                <p:oleObj name="Equation" r:id="rId10" imgW="55371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4983163"/>
                        <a:ext cx="5892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758037"/>
              </p:ext>
            </p:extLst>
          </p:nvPr>
        </p:nvGraphicFramePr>
        <p:xfrm>
          <a:off x="2170113" y="5792788"/>
          <a:ext cx="631466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2" name="Equation" r:id="rId12" imgW="5943600" imgH="457200" progId="Equation.DSMT4">
                  <p:embed/>
                </p:oleObj>
              </mc:Choice>
              <mc:Fallback>
                <p:oleObj name="Equation" r:id="rId12" imgW="5943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5792788"/>
                        <a:ext cx="631466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27830" y="4447896"/>
            <a:ext cx="958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722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8" y="51015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2110199" y="5145134"/>
            <a:ext cx="3136324" cy="3079394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059317" y="224237"/>
            <a:ext cx="4508542" cy="5847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HOẠT ĐỘNG CẶP ĐÔI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9317" y="1032090"/>
            <a:ext cx="659218" cy="4997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?2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80026" y="1032090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020786"/>
              </p:ext>
            </p:extLst>
          </p:nvPr>
        </p:nvGraphicFramePr>
        <p:xfrm>
          <a:off x="3059317" y="1839943"/>
          <a:ext cx="30686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" name="Equation" r:id="rId4" imgW="2882880" imgH="457200" progId="Equation.DSMT4">
                  <p:embed/>
                </p:oleObj>
              </mc:Choice>
              <mc:Fallback>
                <p:oleObj name="Equation" r:id="rId4" imgW="2882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317" y="1839943"/>
                        <a:ext cx="30686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022966"/>
              </p:ext>
            </p:extLst>
          </p:nvPr>
        </p:nvGraphicFramePr>
        <p:xfrm>
          <a:off x="7212836" y="1839943"/>
          <a:ext cx="215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" name="Equation" r:id="rId6" imgW="2031840" imgH="457200" progId="Equation.DSMT4">
                  <p:embed/>
                </p:oleObj>
              </mc:Choice>
              <mc:Fallback>
                <p:oleObj name="Equation" r:id="rId6" imgW="2031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836" y="1839943"/>
                        <a:ext cx="2159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25833" y="2361155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226969"/>
              </p:ext>
            </p:extLst>
          </p:nvPr>
        </p:nvGraphicFramePr>
        <p:xfrm>
          <a:off x="1604035" y="3740138"/>
          <a:ext cx="3175956" cy="588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" name="Equation" r:id="rId8" imgW="1917360" imgH="355320" progId="Equation.DSMT4">
                  <p:embed/>
                </p:oleObj>
              </mc:Choice>
              <mc:Fallback>
                <p:oleObj name="Equation" r:id="rId8" imgW="19173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04035" y="3740138"/>
                        <a:ext cx="3175956" cy="588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900934"/>
              </p:ext>
            </p:extLst>
          </p:nvPr>
        </p:nvGraphicFramePr>
        <p:xfrm>
          <a:off x="1481532" y="2888373"/>
          <a:ext cx="3395267" cy="765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" name="Equation" r:id="rId10" imgW="1371600" imgH="279360" progId="Equation.DSMT4">
                  <p:embed/>
                </p:oleObj>
              </mc:Choice>
              <mc:Fallback>
                <p:oleObj name="Equation" r:id="rId10" imgW="13716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81532" y="2888373"/>
                        <a:ext cx="3395267" cy="765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698828"/>
              </p:ext>
            </p:extLst>
          </p:nvPr>
        </p:nvGraphicFramePr>
        <p:xfrm>
          <a:off x="1576248" y="4486450"/>
          <a:ext cx="2142287" cy="523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" name="Equation" r:id="rId12" imgW="1206360" imgH="279360" progId="Equation.DSMT4">
                  <p:embed/>
                </p:oleObj>
              </mc:Choice>
              <mc:Fallback>
                <p:oleObj name="Equation" r:id="rId12" imgW="12063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76248" y="4486450"/>
                        <a:ext cx="2142287" cy="523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726163"/>
              </p:ext>
            </p:extLst>
          </p:nvPr>
        </p:nvGraphicFramePr>
        <p:xfrm>
          <a:off x="1604035" y="5101109"/>
          <a:ext cx="1041194" cy="532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" name="Equation" r:id="rId14" imgW="545760" imgH="279360" progId="Equation.DSMT4">
                  <p:embed/>
                </p:oleObj>
              </mc:Choice>
              <mc:Fallback>
                <p:oleObj name="Equation" r:id="rId14" imgW="545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604035" y="5101109"/>
                        <a:ext cx="1041194" cy="5327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157618"/>
              </p:ext>
            </p:extLst>
          </p:nvPr>
        </p:nvGraphicFramePr>
        <p:xfrm>
          <a:off x="6599880" y="2911329"/>
          <a:ext cx="3010569" cy="3239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" name="Equation" r:id="rId16" imgW="1168200" imgH="1257120" progId="Equation.DSMT4">
                  <p:embed/>
                </p:oleObj>
              </mc:Choice>
              <mc:Fallback>
                <p:oleObj name="Equation" r:id="rId16" imgW="116820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599880" y="2911329"/>
                        <a:ext cx="3010569" cy="3239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568227">
            <a:off x="-2139659" y="4752273"/>
            <a:ext cx="3136324" cy="422076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96503" y="-11134"/>
            <a:ext cx="2307265" cy="629129"/>
          </a:xfrm>
        </p:spPr>
        <p:txBody>
          <a:bodyPr/>
          <a:lstStyle/>
          <a:p>
            <a:pPr eaLnBrk="1" hangingPunct="1"/>
            <a:r>
              <a:rPr lang="en-US" altLang="en-US" sz="3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altLang="en-US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 dụng </a:t>
            </a:r>
            <a:endParaRPr lang="en-US" altLang="en-US" sz="3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64788" y="617996"/>
            <a:ext cx="6605863" cy="544352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 2" panose="05020102010507070707" pitchFamily="18" charset="2"/>
              <a:buAutoNum type="alphaLcParenR"/>
            </a:pP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522290"/>
              </p:ext>
            </p:extLst>
          </p:nvPr>
        </p:nvGraphicFramePr>
        <p:xfrm>
          <a:off x="3671902" y="1162348"/>
          <a:ext cx="389731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3" name="Equation" r:id="rId4" imgW="1549080" imgH="304560" progId="Equation.DSMT4">
                  <p:embed/>
                </p:oleObj>
              </mc:Choice>
              <mc:Fallback>
                <p:oleObj name="Equation" r:id="rId4" imgW="15490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902" y="1162348"/>
                        <a:ext cx="3897313" cy="768350"/>
                      </a:xfrm>
                      <a:prstGeom prst="rect">
                        <a:avLst/>
                      </a:prstGeom>
                      <a:noFill/>
                      <a:ln cmpd="dbl"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2"/>
          <p:cNvSpPr txBox="1">
            <a:spLocks/>
          </p:cNvSpPr>
          <p:nvPr/>
        </p:nvSpPr>
        <p:spPr>
          <a:xfrm>
            <a:off x="499694" y="2063982"/>
            <a:ext cx="7506622" cy="544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căn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alt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endParaRPr lang="en-US" alt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9694" y="2572816"/>
            <a:ext cx="114395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4813"/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căn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căn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616999"/>
              </p:ext>
            </p:extLst>
          </p:nvPr>
        </p:nvGraphicFramePr>
        <p:xfrm>
          <a:off x="3529276" y="4005799"/>
          <a:ext cx="4039939" cy="794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4" name="Equation" r:id="rId6" imgW="1549080" imgH="304560" progId="Equation.DSMT4">
                  <p:embed/>
                </p:oleObj>
              </mc:Choice>
              <mc:Fallback>
                <p:oleObj name="Equation" r:id="rId6" imgW="1549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29276" y="4005799"/>
                        <a:ext cx="4039939" cy="794742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53006" y="4955166"/>
            <a:ext cx="2817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916195"/>
              </p:ext>
            </p:extLst>
          </p:nvPr>
        </p:nvGraphicFramePr>
        <p:xfrm>
          <a:off x="1597044" y="5707122"/>
          <a:ext cx="1739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5" name="Equation" r:id="rId8" imgW="1739880" imgH="495000" progId="Equation.DSMT4">
                  <p:embed/>
                </p:oleObj>
              </mc:Choice>
              <mc:Fallback>
                <p:oleObj name="Equation" r:id="rId8" imgW="17398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7044" y="5707122"/>
                        <a:ext cx="17399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968708"/>
              </p:ext>
            </p:extLst>
          </p:nvPr>
        </p:nvGraphicFramePr>
        <p:xfrm>
          <a:off x="5495166" y="5707122"/>
          <a:ext cx="2273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6" name="Equation" r:id="rId10" imgW="2273040" imgH="457200" progId="Equation.DSMT4">
                  <p:embed/>
                </p:oleObj>
              </mc:Choice>
              <mc:Fallback>
                <p:oleObj name="Equation" r:id="rId10" imgW="22730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495166" y="5707122"/>
                        <a:ext cx="2273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09576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9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71af3243-3dd4-4a8d-8c0d-dd76da1f02a5"/>
    <ds:schemaRef ds:uri="http://schemas.microsoft.com/office/infopath/2007/PartnerControls"/>
    <ds:schemaRef ds:uri="16c05727-aa75-4e4a-9b5f-8a80a116589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3276</TotalTime>
  <Words>655</Words>
  <Application>Microsoft Office PowerPoint</Application>
  <PresentationFormat>Widescreen</PresentationFormat>
  <Paragraphs>122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Tahoma</vt:lpstr>
      <vt:lpstr>Times New Roman</vt:lpstr>
      <vt:lpstr>Wingdings</vt:lpstr>
      <vt:lpstr>Wingdings 2</vt:lpstr>
      <vt:lpstr>Office Theme</vt:lpstr>
      <vt:lpstr>Equation</vt:lpstr>
      <vt:lpstr> LIÊN HỆ GIỮA PHÉP NHÂN VÀ PHÉP KHAI PHƯƠNG</vt:lpstr>
      <vt:lpstr>PowerPoint Presentation</vt:lpstr>
      <vt:lpstr>PowerPoint Presentation</vt:lpstr>
      <vt:lpstr>PowerPoint Presentation</vt:lpstr>
      <vt:lpstr>Chú ý: mở rộng cho nhiều số</vt:lpstr>
      <vt:lpstr>PowerPoint Presentation</vt:lpstr>
      <vt:lpstr>2. Áp dụng </vt:lpstr>
      <vt:lpstr>PowerPoint Presentation</vt:lpstr>
      <vt:lpstr>2. Áp dụng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194</cp:revision>
  <dcterms:created xsi:type="dcterms:W3CDTF">2021-06-07T13:44:30Z</dcterms:created>
  <dcterms:modified xsi:type="dcterms:W3CDTF">2022-09-08T14:15:59Z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