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  <p:sldMasterId id="2147483721" r:id="rId6"/>
    <p:sldMasterId id="2147483733" r:id="rId7"/>
    <p:sldMasterId id="2147483829" r:id="rId8"/>
  </p:sldMasterIdLst>
  <p:notesMasterIdLst>
    <p:notesMasterId r:id="rId25"/>
  </p:notesMasterIdLst>
  <p:sldIdLst>
    <p:sldId id="354" r:id="rId9"/>
    <p:sldId id="339" r:id="rId10"/>
    <p:sldId id="340" r:id="rId11"/>
    <p:sldId id="329" r:id="rId12"/>
    <p:sldId id="337" r:id="rId13"/>
    <p:sldId id="338" r:id="rId14"/>
    <p:sldId id="341" r:id="rId15"/>
    <p:sldId id="342" r:id="rId16"/>
    <p:sldId id="287" r:id="rId17"/>
    <p:sldId id="344" r:id="rId18"/>
    <p:sldId id="345" r:id="rId19"/>
    <p:sldId id="352" r:id="rId20"/>
    <p:sldId id="353" r:id="rId21"/>
    <p:sldId id="346" r:id="rId22"/>
    <p:sldId id="350" r:id="rId23"/>
    <p:sldId id="349" r:id="rId24"/>
  </p:sldIdLst>
  <p:sldSz cx="12436475" cy="6858000"/>
  <p:notesSz cx="6742113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30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30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30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30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B6"/>
    <a:srgbClr val="7BD563"/>
    <a:srgbClr val="E8E150"/>
    <a:srgbClr val="34FB25"/>
    <a:srgbClr val="D09768"/>
    <a:srgbClr val="FFFF00"/>
    <a:srgbClr val="FF33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3606" autoAdjust="0"/>
  </p:normalViewPr>
  <p:slideViewPr>
    <p:cSldViewPr>
      <p:cViewPr>
        <p:scale>
          <a:sx n="71" d="100"/>
          <a:sy n="71" d="100"/>
        </p:scale>
        <p:origin x="-412" y="216"/>
      </p:cViewPr>
      <p:guideLst>
        <p:guide orient="horz" pos="2160"/>
        <p:guide pos="39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236EBE4-92AC-4430-986B-18D5ACFB3A1E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8" y="739775"/>
            <a:ext cx="6713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D55F563-7105-45D4-994E-0C6AF6388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06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288" y="739775"/>
            <a:ext cx="6713537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2BBB3BBC-3DA9-4613-93AA-518DF09AA814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130572"/>
            <a:ext cx="1057100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3886200"/>
            <a:ext cx="870553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BE87B7-A35A-4561-89CA-958A4F3E91DB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2A86644-3B54-453A-9EA6-CCB296B9F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7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4AAC94D-BD2A-4218-A515-FBD4D1101B1E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11B5723-4358-40DA-81F0-A6B7AEA61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444" y="274785"/>
            <a:ext cx="279820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1824" y="274785"/>
            <a:ext cx="818734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420BD13-5F9F-42E3-A737-D86775699CB7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FE78F4B-643A-449C-8BB9-EE7AEA113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21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21824" y="274785"/>
            <a:ext cx="11192828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453D719-9CA2-4E5B-A394-A9B7EA6CC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16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130570"/>
            <a:ext cx="10571004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3886200"/>
            <a:ext cx="870553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90BB-6F3B-448E-BF16-E65D2CAFE23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322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8D35C-72A6-4D72-9874-38A94B5A70E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0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407045"/>
            <a:ext cx="1057100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2906713"/>
            <a:ext cx="1057100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02B44-D1F0-4A95-AFE5-B4741382283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575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824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1875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9622F-D999-4DE1-8D9C-EE4C694E15D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128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535113"/>
            <a:ext cx="549493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174875"/>
            <a:ext cx="54949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55" y="1535113"/>
            <a:ext cx="54970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55" y="2174875"/>
            <a:ext cx="54970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CE35E-1874-4B2D-B9AA-59E013F451B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59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4BB65-A0E2-4873-96D6-72DEB3D6195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71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2A264-4C7D-407A-B9CB-2DFE810DA2E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5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F53F3A-B6CC-4836-B31F-BCFF49FDAC5C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1DA15C-299E-4AAA-9172-91FB26861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922" y="273050"/>
            <a:ext cx="409151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273195"/>
            <a:ext cx="695233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922" y="1435103"/>
            <a:ext cx="409151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45052-DB9F-4A8F-8B19-8A8162449E4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82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4800600"/>
            <a:ext cx="74618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12775"/>
            <a:ext cx="74618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367338"/>
            <a:ext cx="74618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4FC6F-75B3-4559-B68D-CFA72181510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719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E40A6-289E-4BE1-A8DD-EA804C9D61F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973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444" y="274783"/>
            <a:ext cx="279820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1824" y="274783"/>
            <a:ext cx="818734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B2DF7-A101-4C5F-8266-260C4885832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1644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130540"/>
            <a:ext cx="1057100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3886200"/>
            <a:ext cx="870553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2DFB-88E1-451D-A907-7B84102E71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50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91E6-8A61-4FCC-A150-1A557ADDEF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0070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407015"/>
            <a:ext cx="1057100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2906713"/>
            <a:ext cx="1057100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E605E-EA3E-4191-9D83-F989C00D1B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584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824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1875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21EC-7540-46EE-956A-C3F4EBEC34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7351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535113"/>
            <a:ext cx="549493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174875"/>
            <a:ext cx="54949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35" y="1535113"/>
            <a:ext cx="54970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35" y="2174875"/>
            <a:ext cx="54970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C56FA-649E-420E-98B6-CEE950F49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382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A2CDF-B7D8-4715-962D-A4675F5DF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48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407047"/>
            <a:ext cx="1057100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2906713"/>
            <a:ext cx="1057100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07477DD-923B-4B39-BDB5-17CA6A6CF20B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EF1155B-3F13-4C20-8F31-5BC7C30F8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897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D01BA-11FF-430F-B5B0-2FAFB211AA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6379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902" y="273050"/>
            <a:ext cx="409151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273165"/>
            <a:ext cx="695233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902" y="1435103"/>
            <a:ext cx="409151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45BA5-8A44-4D6C-801F-CB9A17142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0417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4800600"/>
            <a:ext cx="74618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12775"/>
            <a:ext cx="74618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367338"/>
            <a:ext cx="74618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6F6ED-4A13-4004-B7AE-A36967ABB9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849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5DFD1-D810-4E1F-BC6B-E0C3E4E145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669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444" y="274753"/>
            <a:ext cx="279820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1824" y="274753"/>
            <a:ext cx="818734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DEB3-B53C-4B34-AF9F-C3CD9370D5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116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130532"/>
            <a:ext cx="1057100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3886200"/>
            <a:ext cx="870553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2DFB-88E1-451D-A907-7B84102E71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6994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91E6-8A61-4FCC-A150-1A557ADDEF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944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407007"/>
            <a:ext cx="1057100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2906713"/>
            <a:ext cx="1057100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E605E-EA3E-4191-9D83-F989C00D1B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6068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824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1875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21EC-7540-46EE-956A-C3F4EBEC34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5053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535113"/>
            <a:ext cx="549493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174875"/>
            <a:ext cx="54949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29" y="1535113"/>
            <a:ext cx="54970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29" y="2174875"/>
            <a:ext cx="54970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C56FA-649E-420E-98B6-CEE950F49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3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824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1875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2B94CE1-C38C-4B18-9812-72582EF3D0CC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42C0221-80DB-4BCF-8012-209994BC5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798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A2CDF-B7D8-4715-962D-A4675F5DF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0255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D01BA-11FF-430F-B5B0-2FAFB211AA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1707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96" y="273050"/>
            <a:ext cx="409151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273157"/>
            <a:ext cx="695233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96" y="1435103"/>
            <a:ext cx="409151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45BA5-8A44-4D6C-801F-CB9A17142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5697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4800600"/>
            <a:ext cx="74618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12775"/>
            <a:ext cx="74618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367338"/>
            <a:ext cx="74618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6F6ED-4A13-4004-B7AE-A36967ABB9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132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5DFD1-D810-4E1F-BC6B-E0C3E4E145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9305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444" y="274745"/>
            <a:ext cx="279820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1824" y="274745"/>
            <a:ext cx="818734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DEB3-B53C-4B34-AF9F-C3CD9370D5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2864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130522"/>
            <a:ext cx="10571004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3886200"/>
            <a:ext cx="870553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90BB-6F3B-448E-BF16-E65D2CAFE23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2170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8D35C-72A6-4D72-9874-38A94B5A70E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26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406997"/>
            <a:ext cx="1057100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2906713"/>
            <a:ext cx="1057100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02B44-D1F0-4A95-AFE5-B4741382283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2144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824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1875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9622F-D999-4DE1-8D9C-EE4C694E15D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96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535113"/>
            <a:ext cx="549493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174875"/>
            <a:ext cx="54949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56" y="1535113"/>
            <a:ext cx="54970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56" y="2174875"/>
            <a:ext cx="54970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236C28F-7CBD-4F99-AD43-1E46429D82B5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341348C-0266-4028-AA32-9784E47A0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069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535113"/>
            <a:ext cx="549493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174875"/>
            <a:ext cx="54949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22" y="1535113"/>
            <a:ext cx="54970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22" y="2174875"/>
            <a:ext cx="54970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CE35E-1874-4B2D-B9AA-59E013F451B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032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4BB65-A0E2-4873-96D6-72DEB3D6195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559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2A264-4C7D-407A-B9CB-2DFE810DA2E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700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90" y="273050"/>
            <a:ext cx="409151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273147"/>
            <a:ext cx="695233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90" y="1435103"/>
            <a:ext cx="409151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45052-DB9F-4A8F-8B19-8A8162449E4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7937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4800600"/>
            <a:ext cx="74618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12775"/>
            <a:ext cx="74618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367338"/>
            <a:ext cx="74618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4FC6F-75B3-4559-B68D-CFA72181510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68682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E40A6-289E-4BE1-A8DD-EA804C9D61F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6330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444" y="274735"/>
            <a:ext cx="279820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1824" y="274735"/>
            <a:ext cx="818734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B2DF7-A101-4C5F-8266-260C4885832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1136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130510"/>
            <a:ext cx="1057100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3886200"/>
            <a:ext cx="870553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2DFB-88E1-451D-A907-7B84102E71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1164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91E6-8A61-4FCC-A150-1A557ADDEF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6000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406985"/>
            <a:ext cx="1057100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2906713"/>
            <a:ext cx="1057100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E605E-EA3E-4191-9D83-F989C00D1B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9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4C4F820-172C-47CC-9584-9BAA41238A11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64A18C6-D3F8-40EF-881F-C6178789B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834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824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1875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21EC-7540-46EE-956A-C3F4EBEC34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491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535113"/>
            <a:ext cx="549493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174875"/>
            <a:ext cx="54949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14" y="1535113"/>
            <a:ext cx="54970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14" y="2174875"/>
            <a:ext cx="54970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C56FA-649E-420E-98B6-CEE950F49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768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A2CDF-B7D8-4715-962D-A4675F5DF2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4908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D01BA-11FF-430F-B5B0-2FAFB211AA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8800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81" y="273050"/>
            <a:ext cx="409151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273135"/>
            <a:ext cx="695233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81" y="1435103"/>
            <a:ext cx="409151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45BA5-8A44-4D6C-801F-CB9A17142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143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4800600"/>
            <a:ext cx="74618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12775"/>
            <a:ext cx="74618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367338"/>
            <a:ext cx="74618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6F6ED-4A13-4004-B7AE-A36967ABB9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14134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5DFD1-D810-4E1F-BC6B-E0C3E4E145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53002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444" y="274723"/>
            <a:ext cx="279820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1824" y="274723"/>
            <a:ext cx="818734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DEB3-B53C-4B34-AF9F-C3CD9370D5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98072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130496"/>
            <a:ext cx="10571004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3886200"/>
            <a:ext cx="870553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90BB-6F3B-448E-BF16-E65D2CAFE23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6134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8D35C-72A6-4D72-9874-38A94B5A70E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43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A44E3A6-601A-4AD5-BA7E-548D5DC33F78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871A4B-2171-4AF7-A96E-FD31C6232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570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406971"/>
            <a:ext cx="1057100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2906713"/>
            <a:ext cx="1057100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02B44-D1F0-4A95-AFE5-B4741382283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712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824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1875" y="1600206"/>
            <a:ext cx="5492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9622F-D999-4DE1-8D9C-EE4C694E15D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816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535113"/>
            <a:ext cx="549493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174875"/>
            <a:ext cx="54949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05" y="1535113"/>
            <a:ext cx="54970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05" y="2174875"/>
            <a:ext cx="54970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CE35E-1874-4B2D-B9AA-59E013F451B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0218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4BB65-A0E2-4873-96D6-72DEB3D6195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9073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2A264-4C7D-407A-B9CB-2DFE810DA2E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37987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72" y="273050"/>
            <a:ext cx="409151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273121"/>
            <a:ext cx="695233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72" y="1435103"/>
            <a:ext cx="409151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45052-DB9F-4A8F-8B19-8A8162449E4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50316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4800600"/>
            <a:ext cx="74618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12775"/>
            <a:ext cx="74618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367338"/>
            <a:ext cx="74618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4FC6F-75B3-4559-B68D-CFA72181510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24899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E40A6-289E-4BE1-A8DD-EA804C9D61F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646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444" y="274709"/>
            <a:ext cx="279820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1824" y="274709"/>
            <a:ext cx="818734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B2DF7-A101-4C5F-8266-260C4885832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2711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48381" y="359898"/>
            <a:ext cx="10073545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48381" y="1850064"/>
            <a:ext cx="10073545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A32DFB-88E1-451D-A907-7B84102E715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253213" y="1413802"/>
            <a:ext cx="28603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73840" y="1345016"/>
            <a:ext cx="87055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924" y="273050"/>
            <a:ext cx="409151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273197"/>
            <a:ext cx="695233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924" y="1435103"/>
            <a:ext cx="409151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9B60106-7BE3-43B8-BF2D-F431B5821A09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F75D2DB-18C3-46D9-A4E1-DC5E27960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1960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9391E6-8A61-4FCC-A150-1A557ADDEF0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04889" y="-54"/>
            <a:ext cx="932735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6792" y="2600325"/>
            <a:ext cx="8705533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6792" y="1066800"/>
            <a:ext cx="8705533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EE605E-EA3E-4191-9D83-F989C00D1BB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3109119" y="0"/>
            <a:ext cx="10363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954507" y="2814656"/>
            <a:ext cx="286039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75134" y="2745870"/>
            <a:ext cx="87055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26" y="274320"/>
            <a:ext cx="1019791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52527" y="1524000"/>
            <a:ext cx="497459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75846" y="1524000"/>
            <a:ext cx="497459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9D21EC-7540-46EE-956A-C3F4EBEC347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5160336"/>
            <a:ext cx="11192828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328278"/>
            <a:ext cx="5472049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42602" y="328278"/>
            <a:ext cx="5472049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21824" y="969336"/>
            <a:ext cx="5472049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42602" y="969336"/>
            <a:ext cx="5472049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2C56FA-649E-420E-98B6-CEE950F4975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26" y="274320"/>
            <a:ext cx="1019791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5A2CDF-B7D8-4715-962D-A4675F5DF2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80449" y="0"/>
            <a:ext cx="1105602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3D01BA-11FF-430F-B5B0-2FAFB211AA3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380449" y="-54"/>
            <a:ext cx="9949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216778"/>
            <a:ext cx="5181865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21824" y="1406964"/>
            <a:ext cx="5181865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1824" y="2133601"/>
            <a:ext cx="1108919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E45BA5-8A44-4D6C-801F-CB9A171428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6587" y="1066800"/>
            <a:ext cx="3730943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06F6ED-4A13-4004-B7AE-A36967ABB9E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36373" y="1066800"/>
            <a:ext cx="6218238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0010" y="1143004"/>
            <a:ext cx="6010963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39573" y="954341"/>
            <a:ext cx="932736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805334" y="936786"/>
            <a:ext cx="88299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0010" y="4800600"/>
            <a:ext cx="6010963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95DFD1-D810-4E1F-BC6B-E0C3E4E1458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7356" y="274640"/>
            <a:ext cx="2487295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4560" y="274641"/>
            <a:ext cx="7565522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35DEB3-B53C-4B34-AF9F-C3CD9370D5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4800600"/>
            <a:ext cx="74618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12775"/>
            <a:ext cx="746188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367338"/>
            <a:ext cx="74618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AFF174F-7F59-4E60-94BD-009BBC03AD00}" type="datetimeFigureOut">
              <a:rPr lang="en-US"/>
              <a:pPr>
                <a:defRPr/>
              </a:pPr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22D450E-A672-46C5-B312-B10434098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1824" y="274638"/>
            <a:ext cx="1119282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1824" y="1600206"/>
            <a:ext cx="1119282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6356497"/>
            <a:ext cx="2901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642FCF4-EEB9-40B3-9401-297AA4F71E01}" type="datetimeFigureOut">
              <a:rPr lang="en-US" b="0"/>
              <a:pPr>
                <a:defRPr/>
              </a:pPr>
              <a:t>10/14/2023</a:t>
            </a:fld>
            <a:endParaRPr lang="en-US" b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6356497"/>
            <a:ext cx="3938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6356497"/>
            <a:ext cx="2901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E290BE4-E353-4A98-9F0B-37E711328E5B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96205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1824" y="274638"/>
            <a:ext cx="1119282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1824" y="1600206"/>
            <a:ext cx="1119282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1824" y="6245225"/>
            <a:ext cx="2901844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49129" y="6245225"/>
            <a:ext cx="3938217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12807" y="6245225"/>
            <a:ext cx="2901844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6156475-9C2A-4102-B8EB-0A763D179C7D}" type="slidenum">
              <a:rPr lang="en-US" altLang="en-US" b="0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altLang="en-US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8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1824" y="274638"/>
            <a:ext cx="1119282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1824" y="1600206"/>
            <a:ext cx="1119282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1824" y="6245225"/>
            <a:ext cx="290184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49129" y="6245225"/>
            <a:ext cx="393821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12807" y="6245225"/>
            <a:ext cx="290184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4641698-A408-4E23-A985-86154F34C0A6}" type="slidenum">
              <a:rPr lang="en-US" b="0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88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1824" y="274638"/>
            <a:ext cx="1119282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1824" y="1600206"/>
            <a:ext cx="1119282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1824" y="6245225"/>
            <a:ext cx="290184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49129" y="6245225"/>
            <a:ext cx="393821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12807" y="6245225"/>
            <a:ext cx="290184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4641698-A408-4E23-A985-86154F34C0A6}" type="slidenum">
              <a:rPr lang="en-US" b="0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18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1824" y="274638"/>
            <a:ext cx="1119282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1824" y="1600206"/>
            <a:ext cx="1119282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1824" y="6245225"/>
            <a:ext cx="2901844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49129" y="6245225"/>
            <a:ext cx="3938217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12807" y="6245225"/>
            <a:ext cx="2901844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6156475-9C2A-4102-B8EB-0A763D179C7D}" type="slidenum">
              <a:rPr lang="en-US" altLang="en-US" b="0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altLang="en-US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30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1824" y="274638"/>
            <a:ext cx="1119282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1824" y="1600206"/>
            <a:ext cx="1119282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1824" y="6245225"/>
            <a:ext cx="290184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49129" y="6245225"/>
            <a:ext cx="393821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12807" y="6245225"/>
            <a:ext cx="290184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4641698-A408-4E23-A985-86154F34C0A6}" type="slidenum">
              <a:rPr lang="en-US" b="0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08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1824" y="274638"/>
            <a:ext cx="1119282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1824" y="1600206"/>
            <a:ext cx="1119282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1824" y="6245225"/>
            <a:ext cx="2901844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49129" y="6245225"/>
            <a:ext cx="3938217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12807" y="6245225"/>
            <a:ext cx="2901844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6156475-9C2A-4102-B8EB-0A763D179C7D}" type="slidenum">
              <a:rPr lang="en-US" altLang="en-US" b="0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altLang="en-US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57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109717" y="-815922"/>
            <a:ext cx="2229000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9602" y="21103"/>
            <a:ext cx="231509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8732" y="1055077"/>
            <a:ext cx="1531053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77578" y="-54"/>
            <a:ext cx="1105889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52526" y="274638"/>
            <a:ext cx="1019791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52526" y="1447800"/>
            <a:ext cx="1019791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870953" y="6305550"/>
            <a:ext cx="2901844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D642FCF4-EEB9-40B3-9401-297AA4F71E01}" type="datetimeFigureOut">
              <a:rPr lang="en-US" b="0" smtClean="0"/>
              <a:pPr>
                <a:defRPr/>
              </a:pPr>
              <a:t>10/14/2023</a:t>
            </a:fld>
            <a:endParaRPr lang="en-US" b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772797" y="6305550"/>
            <a:ext cx="3938217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b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715159" y="6305550"/>
            <a:ext cx="621824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2E290BE4-E353-4A98-9F0B-37E711328E5B}" type="slidenum">
              <a:rPr lang="en-US" b="0" smtClean="0"/>
              <a:pPr>
                <a:defRPr/>
              </a:pPr>
              <a:t>‹#›</a:t>
            </a:fld>
            <a:endParaRPr lang="en-US" b="0"/>
          </a:p>
        </p:txBody>
      </p:sp>
      <p:sp>
        <p:nvSpPr>
          <p:cNvPr id="15" name="Rectangle 14"/>
          <p:cNvSpPr/>
          <p:nvPr/>
        </p:nvSpPr>
        <p:spPr bwMode="invGray">
          <a:xfrm>
            <a:off x="1380449" y="-54"/>
            <a:ext cx="9949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ình nền Powerpoint làm Slide chào hỏi 10 - Kinh nghiệm dạy họ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-42863"/>
            <a:ext cx="12001500" cy="678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47DD1AF-1262-2A13-C784-A99C0C12842A}"/>
              </a:ext>
            </a:extLst>
          </p:cNvPr>
          <p:cNvSpPr txBox="1"/>
          <p:nvPr/>
        </p:nvSpPr>
        <p:spPr>
          <a:xfrm>
            <a:off x="2992730" y="1289050"/>
            <a:ext cx="6393866" cy="22043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374" b="1" dirty="0">
                <a:ln w="38100">
                  <a:noFill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BÀI GIẢNG ĐIỆN TỬ MÔN TIẾNG ANH 9</a:t>
            </a:r>
          </a:p>
          <a:p>
            <a:pPr algn="ctr" eaLnBrk="1" hangingPunct="1">
              <a:defRPr/>
            </a:pPr>
            <a:endParaRPr lang="en-US" sz="1855" b="1" dirty="0">
              <a:ln w="38100">
                <a:noFill/>
              </a:ln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3165" b="1" dirty="0" err="1">
                <a:ln w="38100">
                  <a:noFill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Tiết</a:t>
            </a:r>
            <a:r>
              <a:rPr lang="en-US" sz="3165" b="1" dirty="0">
                <a:ln w="38100">
                  <a:noFill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sz="3165" dirty="0">
                <a:ln w="38100">
                  <a:noFill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3</a:t>
            </a:r>
            <a:endParaRPr lang="en-US" sz="3165" b="1" dirty="0">
              <a:ln w="38100">
                <a:noFill/>
              </a:ln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3165" b="1" dirty="0">
                <a:ln w="38100">
                  <a:noFill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UNIT </a:t>
            </a:r>
            <a:r>
              <a:rPr lang="en-US" sz="3165" dirty="0">
                <a:ln w="38100">
                  <a:noFill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1</a:t>
            </a:r>
            <a:r>
              <a:rPr lang="en-US" sz="3165" b="1" dirty="0" smtClean="0">
                <a:ln w="38100">
                  <a:noFill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: LOCAL ENVIRONMENT</a:t>
            </a:r>
            <a:endParaRPr lang="en-US" sz="3165" b="1" dirty="0">
              <a:ln w="38100">
                <a:noFill/>
              </a:ln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3165" b="1" dirty="0">
                <a:ln w="38100">
                  <a:noFill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Lesson </a:t>
            </a:r>
            <a:r>
              <a:rPr lang="en-US" sz="3165" dirty="0">
                <a:ln w="38100">
                  <a:noFill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3</a:t>
            </a:r>
            <a:r>
              <a:rPr lang="en-US" sz="3165" b="1" dirty="0" smtClean="0">
                <a:ln w="38100">
                  <a:noFill/>
                </a:ln>
                <a:solidFill>
                  <a:srgbClr val="FFFF00"/>
                </a:solidFill>
                <a:cs typeface="Times New Roman" panose="02020603050405020304" pitchFamily="18" charset="0"/>
              </a:rPr>
              <a:t>: A closer look 2</a:t>
            </a:r>
            <a:endParaRPr lang="x-none" sz="3165" b="1" dirty="0">
              <a:ln w="38100">
                <a:noFill/>
              </a:ln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0ED2715-3602-A60F-684E-9517794324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323" t="7012" r="8375" b="3760"/>
          <a:stretch/>
        </p:blipFill>
        <p:spPr>
          <a:xfrm>
            <a:off x="564292" y="274167"/>
            <a:ext cx="1016661" cy="1024057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D979643-5930-F34B-D70D-3C7631DB7CF4}"/>
              </a:ext>
            </a:extLst>
          </p:cNvPr>
          <p:cNvSpPr txBox="1"/>
          <p:nvPr/>
        </p:nvSpPr>
        <p:spPr>
          <a:xfrm>
            <a:off x="3879850" y="3473450"/>
            <a:ext cx="4956175" cy="944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77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GV: </a:t>
            </a:r>
            <a:r>
              <a:rPr lang="en-US" sz="277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Đoàn</a:t>
            </a:r>
            <a:r>
              <a:rPr lang="en-US" sz="277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7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Thị</a:t>
            </a:r>
            <a:r>
              <a:rPr lang="en-US" sz="277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7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Lê</a:t>
            </a:r>
            <a:endParaRPr lang="en-US" sz="2770" b="1" dirty="0">
              <a:ln w="38100"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277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Tổ</a:t>
            </a:r>
            <a:r>
              <a:rPr lang="en-US" sz="277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7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Ngoại</a:t>
            </a:r>
            <a:r>
              <a:rPr lang="en-US" sz="277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7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Ngữ</a:t>
            </a:r>
            <a:r>
              <a:rPr lang="en-US" sz="277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 - </a:t>
            </a:r>
            <a:r>
              <a:rPr lang="en-US" sz="277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Năng</a:t>
            </a:r>
            <a:r>
              <a:rPr lang="en-US" sz="277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77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cs typeface="Times New Roman" panose="02020603050405020304" pitchFamily="18" charset="0"/>
              </a:rPr>
              <a:t>khiếu</a:t>
            </a:r>
            <a:endParaRPr lang="x-none" sz="2770" b="1" dirty="0">
              <a:ln w="38100"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3659188" y="646113"/>
            <a:ext cx="52435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967" b="1">
                <a:solidFill>
                  <a:schemeClr val="bg1"/>
                </a:solidFill>
                <a:cs typeface="Times New Roman" panose="02020603050405020304" pitchFamily="18" charset="0"/>
              </a:rPr>
              <a:t>TRƯỜNG THCS LONG BIÊN</a:t>
            </a:r>
            <a:endParaRPr lang="x-none" altLang="en-US" sz="2967" b="1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21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 noChangeArrowheads="1"/>
          </p:cNvSpPr>
          <p:nvPr>
            <p:ph type="title"/>
          </p:nvPr>
        </p:nvSpPr>
        <p:spPr>
          <a:xfrm>
            <a:off x="414549" y="-228600"/>
            <a:ext cx="11192828" cy="1143000"/>
          </a:xfrm>
        </p:spPr>
        <p:txBody>
          <a:bodyPr/>
          <a:lstStyle/>
          <a:p>
            <a:pPr algn="l" eaLnBrk="1" hangingPunct="1"/>
            <a:r>
              <a:rPr lang="en-US" altLang="en-US" sz="2400" b="1" dirty="0" smtClean="0">
                <a:solidFill>
                  <a:srgbClr val="C00000"/>
                </a:solidFill>
              </a:rPr>
              <a:t>4</a:t>
            </a:r>
            <a:r>
              <a:rPr lang="en-US" altLang="en-US" sz="3200" dirty="0" smtClean="0">
                <a:solidFill>
                  <a:srgbClr val="C00000"/>
                </a:solidFill>
              </a:rPr>
              <a:t>.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Match the phrasal verbs in A with</a:t>
            </a:r>
            <a:r>
              <a:rPr lang="vi-V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endParaRPr lang="en-US" alt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4549" y="1044582"/>
          <a:ext cx="11607376" cy="5724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0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23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6819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pass down</a:t>
                      </a:r>
                      <a:r>
                        <a:rPr lang="en-US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4365" marR="124365" marT="45718" marB="4571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stop doing business</a:t>
                      </a:r>
                    </a:p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365" marR="124365" marT="45718" marB="4571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9356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live on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4365" marR="124365" marT="45718" marB="45718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have a friendly relationship with somebody</a:t>
                      </a:r>
                    </a:p>
                  </a:txBody>
                  <a:tcPr marL="124365" marR="124365" marT="45718" marB="4571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103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deal with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365" marR="124365" marT="45718" marB="4571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transfer from one generation to the next</a:t>
                      </a:r>
                    </a:p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365" marR="124365" marT="45718" marB="4571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041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close down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4365" marR="124365" marT="45718" marB="45718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d. reject or refuse something</a:t>
                      </a:r>
                    </a:p>
                  </a:txBody>
                  <a:tcPr marL="124365" marR="124365" marT="45718" marB="4571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103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face up to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4365" marR="124365" marT="45718" marB="4571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e.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return</a:t>
                      </a:r>
                    </a:p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365" marR="124365" marT="45718" marB="4571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012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get on with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4365" marR="124365" marT="45718" marB="45718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 take action to solve a problem</a:t>
                      </a:r>
                    </a:p>
                  </a:txBody>
                  <a:tcPr marL="124365" marR="124365" marT="45718" marB="4571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1569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come back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4365" marR="124365" marT="45718" marB="4571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have enough money to live</a:t>
                      </a:r>
                    </a:p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365" marR="124365" marT="45718" marB="45718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1569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turn down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365" marR="124365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 accept, deal with</a:t>
                      </a:r>
                    </a:p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365" marR="124365" marT="45718" marB="45718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2217709" y="1357298"/>
            <a:ext cx="2286016" cy="1428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 rot="16200000" flipH="1">
            <a:off x="1396172" y="2536025"/>
            <a:ext cx="3429024" cy="26432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31957" y="2714620"/>
            <a:ext cx="2571768" cy="2214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2146271" y="1357298"/>
            <a:ext cx="2357454" cy="21431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>
            <a:off x="2074833" y="4000504"/>
            <a:ext cx="2428892" cy="2286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</p:cNvCxnSpPr>
          <p:nvPr/>
        </p:nvCxnSpPr>
        <p:spPr>
          <a:xfrm rot="5400000" flipH="1" flipV="1">
            <a:off x="1896238" y="2393149"/>
            <a:ext cx="2857520" cy="22145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>
          <a:xfrm flipV="1">
            <a:off x="2146271" y="4000504"/>
            <a:ext cx="2286016" cy="1357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</p:cNvCxnSpPr>
          <p:nvPr/>
        </p:nvCxnSpPr>
        <p:spPr>
          <a:xfrm rot="5400000" flipH="1" flipV="1">
            <a:off x="2003395" y="3714752"/>
            <a:ext cx="2643206" cy="23574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36672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414549" y="228687"/>
            <a:ext cx="12021926" cy="95410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Complete each sentence using the correct form of a phrasal verb in 4. You don’t need to use all the verbs.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2324" y="1990468"/>
            <a:ext cx="11503739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US" sz="2800" b="0" dirty="0">
                <a:solidFill>
                  <a:srgbClr val="000000"/>
                </a:solidFill>
                <a:cs typeface="Times New Roman" pitchFamily="18" charset="0"/>
              </a:rPr>
              <a:t>We must __________ the reality that our handicrafts are in competition with those of other villages.</a:t>
            </a:r>
          </a:p>
          <a:p>
            <a:pPr>
              <a:defRPr/>
            </a:pPr>
            <a:r>
              <a:rPr lang="en-US" sz="2800" b="0" dirty="0">
                <a:solidFill>
                  <a:srgbClr val="000000"/>
                </a:solidFill>
                <a:cs typeface="Times New Roman" pitchFamily="18" charset="0"/>
              </a:rPr>
              <a:t>2. I invited her to join our trip to Trang An. But she __________  my invitation.</a:t>
            </a:r>
          </a:p>
          <a:p>
            <a:pPr>
              <a:defRPr/>
            </a:pPr>
            <a:r>
              <a:rPr lang="en-US" sz="2800" b="0" dirty="0">
                <a:solidFill>
                  <a:srgbClr val="000000"/>
                </a:solidFill>
                <a:cs typeface="Times New Roman" pitchFamily="18" charset="0"/>
              </a:rPr>
              <a:t>3. The craft of basket weaving is usually __________ from generation to generation.  </a:t>
            </a:r>
          </a:p>
          <a:p>
            <a:pPr>
              <a:defRPr/>
            </a:pPr>
            <a:r>
              <a:rPr lang="en-US" sz="2800" b="0" dirty="0">
                <a:solidFill>
                  <a:srgbClr val="000000"/>
                </a:solidFill>
                <a:cs typeface="Times New Roman" pitchFamily="18" charset="0"/>
              </a:rPr>
              <a:t>4. Do you think we can __________ selling silk scarves as souvenirs?</a:t>
            </a:r>
          </a:p>
          <a:p>
            <a:pPr>
              <a:defRPr/>
            </a:pPr>
            <a:r>
              <a:rPr lang="en-US" sz="2800" b="0" dirty="0">
                <a:solidFill>
                  <a:srgbClr val="000000"/>
                </a:solidFill>
                <a:cs typeface="Times New Roman" pitchFamily="18" charset="0"/>
              </a:rPr>
              <a:t>5. They had to __________ the museum because it’s no longer a place of interest.</a:t>
            </a:r>
          </a:p>
          <a:p>
            <a:pPr>
              <a:defRPr/>
            </a:pPr>
            <a:r>
              <a:rPr lang="en-US" sz="2800" b="0" dirty="0">
                <a:solidFill>
                  <a:srgbClr val="000000"/>
                </a:solidFill>
                <a:cs typeface="Times New Roman" pitchFamily="18" charset="0"/>
              </a:rPr>
              <a:t>6. What time __________  you __________  from the trip last night?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74961" y="1992756"/>
            <a:ext cx="25909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face up to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513637" y="2891146"/>
            <a:ext cx="25909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turned down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840394" y="3733799"/>
            <a:ext cx="290184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passed down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64011" y="4593215"/>
            <a:ext cx="25909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live on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55837" y="5050415"/>
            <a:ext cx="25909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close down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06206" y="5791200"/>
            <a:ext cx="82909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did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88160" y="5845072"/>
            <a:ext cx="290184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come back</a:t>
            </a:r>
          </a:p>
        </p:txBody>
      </p:sp>
      <p:sp>
        <p:nvSpPr>
          <p:cNvPr id="33804" name="TextBox 2"/>
          <p:cNvSpPr txBox="1">
            <a:spLocks noChangeArrowheads="1"/>
          </p:cNvSpPr>
          <p:nvPr/>
        </p:nvSpPr>
        <p:spPr bwMode="auto">
          <a:xfrm>
            <a:off x="414549" y="1143000"/>
            <a:ext cx="12021926" cy="46166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pass down, live on, deal with, close down, face up to, get on with, come back, turn down</a:t>
            </a:r>
          </a:p>
        </p:txBody>
      </p:sp>
    </p:spTree>
    <p:extLst>
      <p:ext uri="{BB962C8B-B14F-4D97-AF65-F5344CB8AC3E}">
        <p14:creationId xmlns:p14="http://schemas.microsoft.com/office/powerpoint/2010/main" val="189197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3380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1824" y="23"/>
            <a:ext cx="11192828" cy="639763"/>
          </a:xfrm>
        </p:spPr>
        <p:txBody>
          <a:bodyPr/>
          <a:lstStyle/>
          <a:p>
            <a:pPr eaLnBrk="1" hangingPunct="1"/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phrase verbs :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07275" y="762006"/>
            <a:ext cx="12229200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  up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 get out of bed: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 out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 get information: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bring out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publish/launch: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look through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read: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keep up with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kịp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look forward to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đợi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 out of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pass down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 on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deal with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close down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12-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face up to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  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 on with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come back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15- </a:t>
            </a:r>
            <a:r>
              <a:rPr 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turn down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chối</a:t>
            </a:r>
            <a:endParaRPr lang="en-US" sz="26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2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20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 tmFilter="0,0; .5, 1; 1, 1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 tmFilter="0,0; .5, 1; 1, 1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 tmFilter="0,0; .5, 1; 1, 1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 tmFilter="0,0; .5, 1; 1, 1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 tmFilter="0,0; .5, 1; 1, 1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 tmFilter="0,0; .5, 1; 1, 1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1824" y="41"/>
            <a:ext cx="11192828" cy="639763"/>
          </a:xfrm>
        </p:spPr>
        <p:txBody>
          <a:bodyPr/>
          <a:lstStyle/>
          <a:p>
            <a:pPr eaLnBrk="1" hangingPunct="1"/>
            <a:r>
              <a:rPr lang="en-US" alt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Some phrase verbs: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207275" y="762000"/>
            <a:ext cx="12229200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  up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get out of bed      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 out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get information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bring out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publish/launch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look through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read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keep up with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stay equal with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look forward to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 thinking with pleasure about something to come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7- 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 out of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= have no more of 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8- 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pass down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transfer from one generation to the next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9- 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 on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have enough money to live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10-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deal with</a:t>
            </a:r>
            <a:r>
              <a:rPr lang="vi-VN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 take action to solve a problem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11-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close down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stop doing business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12-</a:t>
            </a:r>
            <a:r>
              <a:rPr lang="vi-VN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face up to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 accept, deal with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13-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 on with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 have a friendly relationship with somebody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14-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come back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 return</a:t>
            </a:r>
          </a:p>
          <a:p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15- </a:t>
            </a:r>
            <a:r>
              <a:rPr lang="en-US" altLang="en-US" sz="2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turn down</a:t>
            </a:r>
            <a:r>
              <a:rPr lang="en-US" altLang="en-US" sz="26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reject or refuse something</a:t>
            </a:r>
          </a:p>
          <a:p>
            <a:endParaRPr lang="en-US" altLang="en-US" sz="22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25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 tmFilter="0,0; .5, 1; 1, 1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 tmFilter="0,0; .5, 1; 1, 1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 tmFilter="0,0; .5, 1; 1, 1"/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503238" y="1070037"/>
            <a:ext cx="11814651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Where  did  you  get  the  information  about Disneyland Resort?</a:t>
            </a:r>
          </a:p>
          <a:p>
            <a:r>
              <a:rPr lang="en-US" alt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find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Where ________________________________________?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 What time did you get out of bed this morning?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When _________________________________________?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  I’ll  read  this  leaflet  to  see  what  activities  are </a:t>
            </a:r>
            <a:r>
              <a:rPr lang="en-US" altLang="en-US" sz="24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organised</a:t>
            </a:r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at this attraction.</a:t>
            </a:r>
          </a:p>
          <a:p>
            <a:r>
              <a:rPr lang="en-US" alt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look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I’ll _____________________________________________.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  They’re going to publish a guidebook to different beauty spots in Viet Nam.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They’re ________________________________________.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  I’m thinking with pleasure about the weekend!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forward</a:t>
            </a:r>
          </a:p>
          <a:p>
            <a:r>
              <a:rPr lang="en-US" alt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I’m _____________________________________________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033555" y="1524000"/>
            <a:ext cx="249219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1570040" y="5899876"/>
            <a:ext cx="3507996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3151228" y="4800600"/>
            <a:ext cx="93341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3264380" y="2590870"/>
            <a:ext cx="1813653" cy="79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742989" y="1793881"/>
            <a:ext cx="7565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did you </a:t>
            </a:r>
            <a:r>
              <a:rPr lang="en-US" altLang="en-US" sz="24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vi-VN" altLang="en-US" sz="24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out</a:t>
            </a:r>
            <a:r>
              <a:rPr lang="en-US" altLang="en-US" sz="24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about Disneyland Resort?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710015" y="2936130"/>
            <a:ext cx="7565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did you </a:t>
            </a:r>
            <a:r>
              <a:rPr lang="en-US" altLang="en-US" sz="24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get up </a:t>
            </a:r>
            <a:r>
              <a:rPr lang="en-US" altLang="en-US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morning?</a:t>
            </a:r>
            <a:r>
              <a:rPr lang="en-US" altLang="en-US" sz="1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 b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300284" y="3965508"/>
            <a:ext cx="9525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look through </a:t>
            </a:r>
            <a:r>
              <a:rPr lang="en-US" altLang="en-US" sz="2400" b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leaflet to see what activities are……..</a:t>
            </a:r>
            <a:endParaRPr lang="en-US" altLang="en-US" sz="2000" b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686264" y="5105470"/>
            <a:ext cx="91390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going to </a:t>
            </a:r>
            <a:r>
              <a:rPr lang="en-US" altLang="en-US" sz="2400" b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bring out </a:t>
            </a:r>
            <a:r>
              <a:rPr lang="en-US" altLang="en-US" sz="2400" b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guidebook</a:t>
            </a:r>
            <a:r>
              <a:rPr lang="en-US" altLang="en-US" sz="2400" b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different beauty spots in Viet Nam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450922" y="6172270"/>
            <a:ext cx="7565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looking forward to </a:t>
            </a:r>
            <a:r>
              <a:rPr lang="en-US" altLang="en-US" sz="2400" b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weekend! </a:t>
            </a:r>
          </a:p>
        </p:txBody>
      </p:sp>
      <p:sp>
        <p:nvSpPr>
          <p:cNvPr id="23564" name="TextBox 13"/>
          <p:cNvSpPr txBox="1">
            <a:spLocks noChangeArrowheads="1"/>
          </p:cNvSpPr>
          <p:nvPr/>
        </p:nvSpPr>
        <p:spPr bwMode="auto">
          <a:xfrm>
            <a:off x="332503" y="46103"/>
            <a:ext cx="1146055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Complete the second sentence so that  it has a similar meaning to the </a:t>
            </a:r>
            <a:r>
              <a:rPr lang="en-US" alt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ﬁrst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sentence, using the word given.</a:t>
            </a: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1570037" y="3657600"/>
            <a:ext cx="621824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7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 animBg="1"/>
      <p:bldP spid="16391" grpId="0" animBg="1"/>
      <p:bldP spid="16393" grpId="0" animBg="1"/>
      <p:bldP spid="16398" grpId="0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436475" cy="6096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When the bus stops, passengers……………….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A. get on 		B. get off 		C. get in		 D. get on with </a:t>
            </a:r>
          </a:p>
          <a:p>
            <a:pPr marL="0" indent="0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Sue was offered a job as a translator but she …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A. gave it away   	B. turned it down 	C. made it up 	D. filled it in </a:t>
            </a:r>
          </a:p>
          <a:p>
            <a:pPr marL="0" indent="0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3.If we ______wasting water , there will be a shortage of fresh water  </a:t>
            </a:r>
          </a:p>
          <a:p>
            <a:pPr marL="0" indent="0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A. go out		 B. go up 		C. go in 		D. go on</a:t>
            </a:r>
          </a:p>
          <a:p>
            <a:pPr marL="0" indent="0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 It’s dark in here. Please ….all the lights,.</a:t>
            </a:r>
          </a:p>
          <a:p>
            <a:pPr marL="0" indent="0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A. Turn off		B. cut off		C. Turn on		D. Go on</a:t>
            </a:r>
          </a:p>
          <a:p>
            <a:pPr marL="0" indent="0">
              <a:buFontTx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Content Placeholder 2"/>
          <p:cNvSpPr txBox="1">
            <a:spLocks/>
          </p:cNvSpPr>
          <p:nvPr/>
        </p:nvSpPr>
        <p:spPr bwMode="auto">
          <a:xfrm>
            <a:off x="0" y="0"/>
            <a:ext cx="12436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4400" i="1" u="sng" dirty="0">
                <a:solidFill>
                  <a:srgbClr val="000000"/>
                </a:solidFill>
                <a:cs typeface="Times New Roman" pitchFamily="18" charset="0"/>
              </a:rPr>
              <a:t>*. Choose the best answers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7" name="Oval 6"/>
          <p:cNvSpPr/>
          <p:nvPr/>
        </p:nvSpPr>
        <p:spPr>
          <a:xfrm>
            <a:off x="2636839" y="1143000"/>
            <a:ext cx="609599" cy="661988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575031" y="2357430"/>
            <a:ext cx="609599" cy="661988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147063" y="3500438"/>
            <a:ext cx="609599" cy="661988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361113" y="4643446"/>
            <a:ext cx="609599" cy="661988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15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Homework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buNone/>
            </a:pPr>
            <a:r>
              <a:rPr lang="vi-VN" sz="5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Do exercises in your workbook.</a:t>
            </a:r>
            <a:endParaRPr lang="vi-VN" sz="5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5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Prepare unit 1-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329916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3637" y="733432"/>
            <a:ext cx="1243647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to pass </a:t>
            </a:r>
            <a:r>
              <a:rPr lang="en-US" sz="3200" b="0" dirty="0" smtClean="0">
                <a:solidFill>
                  <a:srgbClr val="FF0000"/>
                </a:solidFill>
                <a:cs typeface="Times New Roman" pitchFamily="18" charset="0"/>
              </a:rPr>
              <a:t>down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truyền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lại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3200" b="0" dirty="0" smtClean="0">
                <a:solidFill>
                  <a:srgbClr val="FF0000"/>
                </a:solidFill>
                <a:cs typeface="Times New Roman" pitchFamily="18" charset="0"/>
              </a:rPr>
              <a:t>generation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to live </a:t>
            </a:r>
            <a:r>
              <a:rPr lang="en-US" sz="3200" b="0" dirty="0" smtClean="0">
                <a:solidFill>
                  <a:srgbClr val="0070C0"/>
                </a:solidFill>
                <a:cs typeface="Times New Roman" pitchFamily="18" charset="0"/>
              </a:rPr>
              <a:t>on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sống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nhờ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vào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( enough </a:t>
            </a:r>
            <a:r>
              <a:rPr lang="en-US" sz="3200" b="0" dirty="0" smtClean="0">
                <a:solidFill>
                  <a:srgbClr val="0070C0"/>
                </a:solidFill>
                <a:cs typeface="Times New Roman" pitchFamily="18" charset="0"/>
              </a:rPr>
              <a:t>money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to close </a:t>
            </a:r>
            <a:r>
              <a:rPr lang="en-US" sz="3200" b="0" dirty="0" smtClean="0">
                <a:solidFill>
                  <a:srgbClr val="FF0000"/>
                </a:solidFill>
                <a:cs typeface="Times New Roman" pitchFamily="18" charset="0"/>
              </a:rPr>
              <a:t>down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dừng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công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việc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( </a:t>
            </a:r>
            <a:r>
              <a:rPr lang="en-US" sz="3200" b="0" dirty="0" smtClean="0">
                <a:solidFill>
                  <a:srgbClr val="FF0000"/>
                </a:solidFill>
                <a:cs typeface="Times New Roman" pitchFamily="18" charset="0"/>
              </a:rPr>
              <a:t>stop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to face </a:t>
            </a:r>
            <a:r>
              <a:rPr lang="en-US" sz="3200" dirty="0" smtClean="0">
                <a:solidFill>
                  <a:srgbClr val="9C1C6E"/>
                </a:solidFill>
                <a:cs typeface="Times New Roman" pitchFamily="18" charset="0"/>
              </a:rPr>
              <a:t>up</a:t>
            </a:r>
            <a:r>
              <a:rPr lang="en-US" sz="3200" b="0" dirty="0" smtClean="0">
                <a:solidFill>
                  <a:srgbClr val="9C1C6E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to:chấp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nhận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( </a:t>
            </a:r>
            <a:r>
              <a:rPr lang="en-US" sz="3200" dirty="0" smtClean="0">
                <a:solidFill>
                  <a:srgbClr val="9C1C6E"/>
                </a:solidFill>
                <a:cs typeface="Times New Roman" pitchFamily="18" charset="0"/>
              </a:rPr>
              <a:t>accept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) ( </a:t>
            </a:r>
            <a:r>
              <a:rPr lang="en-US" sz="3200" dirty="0" smtClean="0">
                <a:solidFill>
                  <a:srgbClr val="9C1C6E"/>
                </a:solidFill>
                <a:cs typeface="Times New Roman" pitchFamily="18" charset="0"/>
              </a:rPr>
              <a:t>reality</a:t>
            </a:r>
            <a:r>
              <a:rPr lang="en-US" sz="3200" b="0" dirty="0" smtClean="0">
                <a:solidFill>
                  <a:srgbClr val="9C1C6E"/>
                </a:solidFill>
                <a:cs typeface="Times New Roman" pitchFamily="18" charset="0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sự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thật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to get </a:t>
            </a:r>
            <a:r>
              <a:rPr lang="en-US" sz="3200" b="0" dirty="0" smtClean="0">
                <a:solidFill>
                  <a:srgbClr val="0070C0"/>
                </a:solidFill>
                <a:cs typeface="Times New Roman" pitchFamily="18" charset="0"/>
              </a:rPr>
              <a:t>on 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with: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hòa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thuận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với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( </a:t>
            </a:r>
            <a:r>
              <a:rPr lang="en-US" sz="3200" b="0" dirty="0" smtClean="0">
                <a:solidFill>
                  <a:srgbClr val="0070C0"/>
                </a:solidFill>
                <a:cs typeface="Times New Roman" pitchFamily="18" charset="0"/>
              </a:rPr>
              <a:t>friendly relationship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to turn </a:t>
            </a:r>
            <a:r>
              <a:rPr lang="en-US" sz="3200" b="0" dirty="0" smtClean="0">
                <a:solidFill>
                  <a:srgbClr val="FF0000"/>
                </a:solidFill>
                <a:cs typeface="Times New Roman" pitchFamily="18" charset="0"/>
              </a:rPr>
              <a:t>down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từ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chối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phản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đối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( </a:t>
            </a:r>
            <a:r>
              <a:rPr lang="en-US" sz="3200" b="0" dirty="0" smtClean="0">
                <a:solidFill>
                  <a:srgbClr val="FF0000"/>
                </a:solidFill>
                <a:cs typeface="Times New Roman" pitchFamily="18" charset="0"/>
              </a:rPr>
              <a:t>reject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/ </a:t>
            </a:r>
            <a:r>
              <a:rPr lang="en-US" sz="3200" b="0" dirty="0" smtClean="0">
                <a:solidFill>
                  <a:srgbClr val="FF0000"/>
                </a:solidFill>
                <a:cs typeface="Times New Roman" pitchFamily="18" charset="0"/>
              </a:rPr>
              <a:t>refuse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to bring out = publish/ launch: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xuất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bản</a:t>
            </a:r>
            <a:endParaRPr lang="en-US" sz="32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to look through = to read: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đọc</a:t>
            </a:r>
            <a:endParaRPr lang="en-US" sz="32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to keep </a:t>
            </a:r>
            <a:r>
              <a:rPr lang="en-US" sz="3200" b="0" dirty="0" smtClean="0">
                <a:solidFill>
                  <a:srgbClr val="9C1C6E"/>
                </a:solidFill>
                <a:cs typeface="Times New Roman" pitchFamily="18" charset="0"/>
              </a:rPr>
              <a:t>up 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with = stay </a:t>
            </a:r>
            <a:r>
              <a:rPr lang="en-US" sz="3200" b="0" dirty="0" smtClean="0">
                <a:solidFill>
                  <a:srgbClr val="9C1C6E"/>
                </a:solidFill>
                <a:cs typeface="Times New Roman" pitchFamily="18" charset="0"/>
              </a:rPr>
              <a:t>equal 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with: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theo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kịp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ai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/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cái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gì</a:t>
            </a:r>
            <a:endParaRPr lang="en-US" sz="32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- So that = in order that :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để</a:t>
            </a:r>
            <a:r>
              <a:rPr lang="en-US" sz="32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0" dirty="0" err="1" smtClean="0">
                <a:solidFill>
                  <a:srgbClr val="000000"/>
                </a:solidFill>
                <a:cs typeface="Times New Roman" pitchFamily="18" charset="0"/>
              </a:rPr>
              <a:t>mà</a:t>
            </a:r>
            <a:endParaRPr lang="en-US" sz="32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3200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0913" y="101749"/>
            <a:ext cx="373094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Vocabulary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66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76" y="152400"/>
            <a:ext cx="12049995" cy="533400"/>
          </a:xfrm>
        </p:spPr>
        <p:txBody>
          <a:bodyPr/>
          <a:lstStyle/>
          <a:p>
            <a:pPr algn="l" eaLnBrk="1" hangingPunct="1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Grammar: Complex sentence: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147"/>
            <a:ext cx="12436475" cy="4525963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When people talk about traditional paintings, they think of Dong Ho village.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03637" y="1143000"/>
            <a:ext cx="5047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730944" y="1143000"/>
            <a:ext cx="259093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5" name="TextBox 4"/>
          <p:cNvSpPr txBox="1">
            <a:spLocks noChangeArrowheads="1"/>
          </p:cNvSpPr>
          <p:nvPr/>
        </p:nvSpPr>
        <p:spPr bwMode="auto">
          <a:xfrm>
            <a:off x="185684" y="1378097"/>
            <a:ext cx="963826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Dependent clause of time: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6" name="TextBox 4"/>
          <p:cNvSpPr txBox="1">
            <a:spLocks noChangeArrowheads="1"/>
          </p:cNvSpPr>
          <p:nvPr/>
        </p:nvSpPr>
        <p:spPr bwMode="auto">
          <a:xfrm>
            <a:off x="207274" y="1774826"/>
            <a:ext cx="1057100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Types of dependent clauses: </a:t>
            </a:r>
            <a:r>
              <a:rPr lang="en-US" sz="2000" dirty="0" err="1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000" dirty="0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2000" dirty="0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dirty="0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9C1C6E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endParaRPr lang="en-US" sz="2000" dirty="0" smtClean="0">
              <a:solidFill>
                <a:srgbClr val="9C1C6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7" name="TextBox 4"/>
          <p:cNvSpPr txBox="1">
            <a:spLocks noChangeArrowheads="1"/>
          </p:cNvSpPr>
          <p:nvPr/>
        </p:nvSpPr>
        <p:spPr bwMode="auto">
          <a:xfrm>
            <a:off x="136125" y="4126060"/>
            <a:ext cx="11574989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c. Dependent clause of reason: (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do)  </a:t>
            </a:r>
            <a:r>
              <a:rPr lang="en-US" sz="200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because, since</a:t>
            </a:r>
          </a:p>
        </p:txBody>
      </p:sp>
      <p:sp>
        <p:nvSpPr>
          <p:cNvPr id="27658" name="TextBox 4"/>
          <p:cNvSpPr txBox="1">
            <a:spLocks noChangeArrowheads="1"/>
          </p:cNvSpPr>
          <p:nvPr/>
        </p:nvSpPr>
        <p:spPr bwMode="auto">
          <a:xfrm>
            <a:off x="103637" y="3333750"/>
            <a:ext cx="12332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b. Dependent clause of purpose: (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so that, in order that…</a:t>
            </a:r>
          </a:p>
        </p:txBody>
      </p:sp>
      <p:sp>
        <p:nvSpPr>
          <p:cNvPr id="27659" name="TextBox 4"/>
          <p:cNvSpPr txBox="1">
            <a:spLocks noChangeArrowheads="1"/>
          </p:cNvSpPr>
          <p:nvPr/>
        </p:nvSpPr>
        <p:spPr bwMode="auto">
          <a:xfrm>
            <a:off x="103637" y="2209947"/>
            <a:ext cx="12125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a. Dependent clause of time: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    when, while, before, after, as soon as, etc</a:t>
            </a:r>
          </a:p>
        </p:txBody>
      </p:sp>
      <p:sp>
        <p:nvSpPr>
          <p:cNvPr id="27660" name="TextBox 4"/>
          <p:cNvSpPr txBox="1">
            <a:spLocks noChangeArrowheads="1"/>
          </p:cNvSpPr>
          <p:nvPr/>
        </p:nvSpPr>
        <p:spPr bwMode="auto">
          <a:xfrm>
            <a:off x="237602" y="5029347"/>
            <a:ext cx="11888061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d. Dependent clause of concession: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nhượng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00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although, though, even though</a:t>
            </a:r>
          </a:p>
        </p:txBody>
      </p:sp>
      <p:sp>
        <p:nvSpPr>
          <p:cNvPr id="27661" name="TextBox 4"/>
          <p:cNvSpPr txBox="1">
            <a:spLocks noChangeArrowheads="1"/>
          </p:cNvSpPr>
          <p:nvPr/>
        </p:nvSpPr>
        <p:spPr bwMode="auto">
          <a:xfrm>
            <a:off x="-310912" y="2819547"/>
            <a:ext cx="12125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Ex: When I have free time, I often go to my friends’ houses.</a:t>
            </a:r>
          </a:p>
        </p:txBody>
      </p:sp>
      <p:sp>
        <p:nvSpPr>
          <p:cNvPr id="27662" name="TextBox 4"/>
          <p:cNvSpPr txBox="1">
            <a:spLocks noChangeArrowheads="1"/>
          </p:cNvSpPr>
          <p:nvPr/>
        </p:nvSpPr>
        <p:spPr bwMode="auto">
          <a:xfrm>
            <a:off x="207274" y="3733803"/>
            <a:ext cx="11918289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Ex: The artisan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moulded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the clay so that he could make a mask.</a:t>
            </a:r>
          </a:p>
        </p:txBody>
      </p:sp>
      <p:sp>
        <p:nvSpPr>
          <p:cNvPr id="27663" name="TextBox 4"/>
          <p:cNvSpPr txBox="1">
            <a:spLocks noChangeArrowheads="1"/>
          </p:cNvSpPr>
          <p:nvPr/>
        </p:nvSpPr>
        <p:spPr bwMode="auto">
          <a:xfrm>
            <a:off x="621824" y="4495947"/>
            <a:ext cx="10881916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Ex: Because it was raining, they cancelled the trip to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An.</a:t>
            </a:r>
          </a:p>
        </p:txBody>
      </p:sp>
      <p:sp>
        <p:nvSpPr>
          <p:cNvPr id="27664" name="TextBox 4"/>
          <p:cNvSpPr txBox="1">
            <a:spLocks noChangeArrowheads="1"/>
          </p:cNvSpPr>
          <p:nvPr/>
        </p:nvSpPr>
        <p:spPr bwMode="auto">
          <a:xfrm>
            <a:off x="-207275" y="5715147"/>
            <a:ext cx="12436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Ex: Although she was tired, she finished knitting the scarf for her dad.</a:t>
            </a: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V="1">
            <a:off x="6432551" y="4071939"/>
            <a:ext cx="3143272" cy="457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503461" y="3143248"/>
            <a:ext cx="300548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798207" y="3095625"/>
            <a:ext cx="932736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</a:rPr>
              <a:t>DT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364393" y="3979863"/>
            <a:ext cx="932736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</a:rPr>
              <a:t>DP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176383" y="6096000"/>
            <a:ext cx="93273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DC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694569" y="4800600"/>
            <a:ext cx="932736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</a:rPr>
              <a:t>DR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2717775" y="4857760"/>
            <a:ext cx="2826821" cy="457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>
            <a:off x="2074833" y="6072206"/>
            <a:ext cx="300548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1800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0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2" grpId="0"/>
      <p:bldP spid="27653" grpId="0" animBg="1"/>
      <p:bldP spid="27654" grpId="0" animBg="1"/>
      <p:bldP spid="27655" grpId="0"/>
      <p:bldP spid="27656" grpId="0"/>
      <p:bldP spid="27657" grpId="0"/>
      <p:bldP spid="27658" grpId="0"/>
      <p:bldP spid="27659" grpId="0"/>
      <p:bldP spid="27660" grpId="0"/>
      <p:bldP spid="27661" grpId="0"/>
      <p:bldP spid="27662" grpId="0"/>
      <p:bldP spid="27663" grpId="0"/>
      <p:bldP spid="27664" grpId="0"/>
      <p:bldP spid="27666" grpId="0" animBg="1"/>
      <p:bldP spid="27667" grpId="0" animBg="1"/>
      <p:bldP spid="18" grpId="0"/>
      <p:bldP spid="19" grpId="0"/>
      <p:bldP spid="20" grpId="0"/>
      <p:bldP spid="21" grpId="0"/>
      <p:bldP spid="27675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579437" y="1600200"/>
            <a:ext cx="11582400" cy="5105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274638" y="215594"/>
            <a:ext cx="12039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1.Underline the dependent clause in each sentence below. Say whether it is a dependent clause of concession (DC), of purpose (DP), of reason (DR), or of time (DT).</a:t>
            </a:r>
          </a:p>
          <a:p>
            <a:pPr algn="just" eaLnBrk="0" hangingPunct="0"/>
            <a:r>
              <a:rPr lang="en-US" sz="3200" b="0" i="1" dirty="0">
                <a:solidFill>
                  <a:srgbClr val="333333"/>
                </a:solidFill>
                <a:cs typeface="Times New Roman" pitchFamily="18" charset="0"/>
              </a:rPr>
              <a:t>  </a:t>
            </a:r>
          </a:p>
        </p:txBody>
      </p:sp>
      <p:pic>
        <p:nvPicPr>
          <p:cNvPr id="307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8" y="2087709"/>
            <a:ext cx="10972800" cy="461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46337" y="2357430"/>
            <a:ext cx="68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DT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32710" y="3459164"/>
            <a:ext cx="7339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DP 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74899" y="4357694"/>
            <a:ext cx="7040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DC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978874" y="5410201"/>
            <a:ext cx="7040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DR</a:t>
            </a: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739189" y="6384926"/>
            <a:ext cx="7664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DT </a:t>
            </a:r>
            <a:endParaRPr lang="en-US"/>
          </a:p>
        </p:txBody>
      </p: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262063" y="2409825"/>
            <a:ext cx="4937126" cy="190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5761041" y="3429000"/>
            <a:ext cx="5410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1262163" y="4397375"/>
            <a:ext cx="34321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6" name="Straight Connector 19"/>
          <p:cNvCxnSpPr>
            <a:cxnSpLocks noChangeShapeType="1"/>
          </p:cNvCxnSpPr>
          <p:nvPr/>
        </p:nvCxnSpPr>
        <p:spPr bwMode="auto">
          <a:xfrm>
            <a:off x="6527800" y="5410200"/>
            <a:ext cx="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>
            <a:off x="6527800" y="5410200"/>
            <a:ext cx="43386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>
            <a:off x="7666040" y="6362700"/>
            <a:ext cx="3733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9" y="30480"/>
            <a:ext cx="11191875" cy="1143000"/>
          </a:xfrm>
        </p:spPr>
        <p:txBody>
          <a:bodyPr/>
          <a:lstStyle/>
          <a:p>
            <a:r>
              <a:rPr lang="en-US" b="1" dirty="0"/>
              <a:t>  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0" y="14733"/>
            <a:ext cx="124364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 Make a complex sentence from each pair of sentences</a:t>
            </a:r>
            <a:r>
              <a:rPr lang="en-US" sz="2800" kern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lang="en-US" sz="2800" ker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Use the subordinator provided and make any necessary changes.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57073" y="1010626"/>
            <a:ext cx="124364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1. The villagers are trying to learn </a:t>
            </a:r>
            <a:r>
              <a:rPr lang="en-US" sz="2800" kern="0" dirty="0" err="1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English.They</a:t>
            </a:r>
            <a:r>
              <a:rPr lang="en-US" sz="2800" kern="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can communicate with foreign customer.( </a:t>
            </a:r>
            <a:r>
              <a:rPr lang="en-US" sz="28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 order that</a:t>
            </a:r>
            <a:r>
              <a:rPr lang="en-US" sz="2800" kern="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0838" y="1964587"/>
            <a:ext cx="122427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0" dirty="0" smtClean="0">
                <a:solidFill>
                  <a:srgbClr val="333333"/>
                </a:solidFill>
                <a:cs typeface="Times New Roman" pitchFamily="18" charset="0"/>
              </a:rPr>
              <a:t>     </a:t>
            </a:r>
            <a:r>
              <a:rPr lang="en-US" sz="3200" b="0" dirty="0" smtClean="0">
                <a:solidFill>
                  <a:srgbClr val="0070C0"/>
                </a:solidFill>
                <a:cs typeface="Times New Roman" pitchFamily="18" charset="0"/>
              </a:rPr>
              <a:t>The </a:t>
            </a:r>
            <a:r>
              <a:rPr lang="en-US" sz="3200" b="0" dirty="0">
                <a:solidFill>
                  <a:srgbClr val="0070C0"/>
                </a:solidFill>
                <a:cs typeface="Times New Roman" pitchFamily="18" charset="0"/>
              </a:rPr>
              <a:t>villagers are trying to learn English </a:t>
            </a:r>
            <a:r>
              <a:rPr lang="en-US" sz="3200" b="0" dirty="0">
                <a:solidFill>
                  <a:srgbClr val="FF0000"/>
                </a:solidFill>
                <a:cs typeface="Times New Roman" pitchFamily="18" charset="0"/>
              </a:rPr>
              <a:t>in order that </a:t>
            </a:r>
            <a:r>
              <a:rPr lang="en-US" sz="3200" b="0" dirty="0">
                <a:solidFill>
                  <a:srgbClr val="0070C0"/>
                </a:solidFill>
                <a:cs typeface="Times New Roman" pitchFamily="18" charset="0"/>
              </a:rPr>
              <a:t>they can communicate with foreign customers.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503236" y="22860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57170" y="3041813"/>
            <a:ext cx="1227940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2800" kern="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We ate lunch. Then we went to Non </a:t>
            </a:r>
            <a:r>
              <a:rPr lang="en-US" sz="2800" kern="0" dirty="0" err="1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Nuoc</a:t>
            </a:r>
            <a:r>
              <a:rPr lang="en-US" sz="2800" kern="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marble village to buy some souvenirs . (</a:t>
            </a:r>
            <a:r>
              <a:rPr lang="en-US" sz="28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after</a:t>
            </a:r>
            <a:r>
              <a:rPr lang="en-US" sz="2800" kern="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936" y="4014184"/>
            <a:ext cx="118872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0" dirty="0">
                <a:solidFill>
                  <a:srgbClr val="333333"/>
                </a:solidFill>
                <a:cs typeface="Times New Roman" pitchFamily="18" charset="0"/>
              </a:rPr>
              <a:t> </a:t>
            </a:r>
            <a:r>
              <a:rPr lang="en-US" sz="3200" b="0" dirty="0" smtClean="0">
                <a:solidFill>
                  <a:srgbClr val="0070C0"/>
                </a:solidFill>
                <a:cs typeface="Times New Roman" pitchFamily="18" charset="0"/>
              </a:rPr>
              <a:t>   </a:t>
            </a:r>
            <a:r>
              <a:rPr lang="en-US" sz="3200" b="0" dirty="0" smtClean="0">
                <a:solidFill>
                  <a:srgbClr val="FF0000"/>
                </a:solidFill>
                <a:cs typeface="Times New Roman" pitchFamily="18" charset="0"/>
              </a:rPr>
              <a:t>After</a:t>
            </a:r>
            <a:r>
              <a:rPr lang="en-US" sz="3200" b="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3200" b="0" dirty="0">
                <a:solidFill>
                  <a:srgbClr val="0070C0"/>
                </a:solidFill>
                <a:cs typeface="Times New Roman" pitchFamily="18" charset="0"/>
              </a:rPr>
              <a:t>we </a:t>
            </a:r>
            <a:r>
              <a:rPr lang="en-US" sz="3200" b="0" u="sng" dirty="0">
                <a:solidFill>
                  <a:srgbClr val="0070C0"/>
                </a:solidFill>
                <a:cs typeface="Times New Roman" pitchFamily="18" charset="0"/>
              </a:rPr>
              <a:t>had eaten </a:t>
            </a:r>
            <a:r>
              <a:rPr lang="en-US" sz="3200" b="0" dirty="0">
                <a:solidFill>
                  <a:srgbClr val="0070C0"/>
                </a:solidFill>
                <a:cs typeface="Times New Roman" pitchFamily="18" charset="0"/>
              </a:rPr>
              <a:t>lunch, we went to Non </a:t>
            </a:r>
            <a:r>
              <a:rPr lang="en-US" sz="3200" b="0" dirty="0" err="1">
                <a:solidFill>
                  <a:srgbClr val="0070C0"/>
                </a:solidFill>
                <a:cs typeface="Times New Roman" pitchFamily="18" charset="0"/>
              </a:rPr>
              <a:t>Nuoc</a:t>
            </a:r>
            <a:r>
              <a:rPr lang="en-US" sz="3200" b="0" dirty="0">
                <a:solidFill>
                  <a:srgbClr val="0070C0"/>
                </a:solidFill>
                <a:cs typeface="Times New Roman" pitchFamily="18" charset="0"/>
              </a:rPr>
              <a:t> marble village to buy some souvenirs.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49757" y="44196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8633" y="5091475"/>
            <a:ext cx="122794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3. This hand-embroidered picture was expensive. We bought it . (</a:t>
            </a:r>
            <a:r>
              <a:rPr lang="en-US" sz="2800" kern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even though</a:t>
            </a:r>
            <a:r>
              <a:rPr lang="en-US" sz="2800" kern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0002" y="5614622"/>
            <a:ext cx="113164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0">
                <a:solidFill>
                  <a:srgbClr val="333333"/>
                </a:solidFill>
                <a:cs typeface="Times New Roman" pitchFamily="18" charset="0"/>
              </a:rPr>
              <a:t> </a:t>
            </a:r>
            <a:r>
              <a:rPr lang="en-US" sz="3200" b="0" smtClean="0">
                <a:solidFill>
                  <a:srgbClr val="333333"/>
                </a:solidFill>
                <a:cs typeface="Times New Roman" pitchFamily="18" charset="0"/>
              </a:rPr>
              <a:t>   </a:t>
            </a:r>
            <a:r>
              <a:rPr lang="en-US" sz="3200" b="0">
                <a:solidFill>
                  <a:srgbClr val="FF0000"/>
                </a:solidFill>
                <a:cs typeface="Times New Roman" pitchFamily="18" charset="0"/>
              </a:rPr>
              <a:t>Even though </a:t>
            </a:r>
            <a:r>
              <a:rPr lang="en-US" sz="3200" b="0">
                <a:solidFill>
                  <a:srgbClr val="0070C0"/>
                </a:solidFill>
                <a:cs typeface="Times New Roman" pitchFamily="18" charset="0"/>
              </a:rPr>
              <a:t>this hand-embroidered picture was expensive, we bought it.</a:t>
            </a:r>
            <a:endParaRPr lang="en-US" sz="3200" b="0" dirty="0">
              <a:solidFill>
                <a:srgbClr val="0070C0"/>
              </a:solidFill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503236" y="59436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39463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9" y="30480"/>
            <a:ext cx="11191875" cy="1143000"/>
          </a:xfrm>
        </p:spPr>
        <p:txBody>
          <a:bodyPr/>
          <a:lstStyle/>
          <a:p>
            <a:r>
              <a:rPr lang="en-US" b="1" dirty="0"/>
              <a:t>  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0" y="14733"/>
            <a:ext cx="124364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Make a complex sentence from each pair of sentences</a:t>
            </a:r>
            <a:r>
              <a:rPr lang="en-US" sz="28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Use the subordinator provided and make any necessary changes.</a:t>
            </a:r>
            <a:endParaRPr lang="en-US" altLang="en-US" sz="2800" b="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57073" y="1010626"/>
            <a:ext cx="124364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 sz="28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This department store is an attraction in my city. The products are of good quality. (</a:t>
            </a:r>
            <a:r>
              <a:rPr lang="en-US" sz="28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sz="28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0838" y="1964587"/>
            <a:ext cx="120856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200" b="0" dirty="0" smtClean="0">
                <a:solidFill>
                  <a:srgbClr val="333333"/>
                </a:solidFill>
                <a:cs typeface="Times New Roman" pitchFamily="18" charset="0"/>
              </a:rPr>
              <a:t>     </a:t>
            </a:r>
            <a:r>
              <a:rPr lang="en-US" sz="3200" b="0" dirty="0">
                <a:solidFill>
                  <a:srgbClr val="0070C0"/>
                </a:solidFill>
                <a:cs typeface="Times New Roman" pitchFamily="18" charset="0"/>
              </a:rPr>
              <a:t>This department store is an attraction in my city </a:t>
            </a:r>
            <a:r>
              <a:rPr lang="en-US" sz="3200" b="0" dirty="0">
                <a:solidFill>
                  <a:srgbClr val="FF0000"/>
                </a:solidFill>
                <a:cs typeface="Times New Roman" pitchFamily="18" charset="0"/>
              </a:rPr>
              <a:t>because</a:t>
            </a:r>
            <a:r>
              <a:rPr lang="en-US" sz="3200" b="0" dirty="0">
                <a:solidFill>
                  <a:srgbClr val="0070C0"/>
                </a:solidFill>
                <a:cs typeface="Times New Roman" pitchFamily="18" charset="0"/>
              </a:rPr>
              <a:t> the products are of good quality.</a:t>
            </a:r>
          </a:p>
          <a:p>
            <a:endParaRPr lang="en-US" sz="3200" b="0" dirty="0">
              <a:solidFill>
                <a:srgbClr val="0070C0"/>
              </a:solidFill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503236" y="22860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57170" y="3079154"/>
            <a:ext cx="122794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 sz="2800" ker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kern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This is called a Chuong conical hat. It was made in Chuong village. (</a:t>
            </a:r>
            <a:r>
              <a:rPr lang="en-US" sz="2800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since</a:t>
            </a:r>
            <a:r>
              <a:rPr lang="en-US" sz="2800" kern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b="0" kern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52252" y="4191000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927009" y="3810000"/>
            <a:ext cx="10896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0">
                <a:solidFill>
                  <a:srgbClr val="0070C0"/>
                </a:solidFill>
                <a:cs typeface="Times New Roman" pitchFamily="18" charset="0"/>
              </a:rPr>
              <a:t>This is called a Chuong conical hat </a:t>
            </a:r>
            <a:r>
              <a:rPr lang="en-US" sz="3200" b="0">
                <a:solidFill>
                  <a:srgbClr val="FF0000"/>
                </a:solidFill>
                <a:cs typeface="Times New Roman" pitchFamily="18" charset="0"/>
              </a:rPr>
              <a:t>since</a:t>
            </a:r>
            <a:r>
              <a:rPr lang="en-US" sz="3200" b="0">
                <a:solidFill>
                  <a:srgbClr val="0070C0"/>
                </a:solidFill>
                <a:cs typeface="Times New Roman" pitchFamily="18" charset="0"/>
              </a:rPr>
              <a:t> it was made in Chuong village</a:t>
            </a:r>
            <a:r>
              <a:rPr lang="en-US" sz="2800" b="0">
                <a:solidFill>
                  <a:srgbClr val="0070C0"/>
                </a:solidFill>
                <a:cs typeface="Times New Roman" pitchFamily="18" charset="0"/>
              </a:rPr>
              <a:t>.</a:t>
            </a:r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06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10912" y="3124200"/>
            <a:ext cx="1098555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400" b="0" dirty="0" smtClean="0">
                <a:solidFill>
                  <a:srgbClr val="000000"/>
                </a:solidFill>
                <a:cs typeface="Times New Roman" pitchFamily="18" charset="0"/>
              </a:rPr>
              <a:t>What is the meaning of the underlined verb phrases?</a:t>
            </a:r>
          </a:p>
          <a:p>
            <a:pPr marL="342900" indent="-342900"/>
            <a:endParaRPr lang="en-US" sz="24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/>
            <a:r>
              <a:rPr lang="en-US" sz="2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2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sz="24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/>
            <a:endParaRPr lang="en-US" sz="24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/>
            <a:r>
              <a:rPr lang="en-US" sz="2400" b="0" dirty="0" smtClean="0">
                <a:solidFill>
                  <a:srgbClr val="000000"/>
                </a:solidFill>
                <a:cs typeface="Times New Roman" pitchFamily="18" charset="0"/>
              </a:rPr>
              <a:t>2. Can each part of the verb phrase help you understand its meaning?</a:t>
            </a:r>
          </a:p>
        </p:txBody>
      </p:sp>
      <p:sp>
        <p:nvSpPr>
          <p:cNvPr id="30723" name="TextBox 3"/>
          <p:cNvSpPr txBox="1">
            <a:spLocks noChangeArrowheads="1"/>
          </p:cNvSpPr>
          <p:nvPr/>
        </p:nvSpPr>
        <p:spPr bwMode="auto">
          <a:xfrm>
            <a:off x="2383658" y="76317"/>
            <a:ext cx="7358248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III. Phrasal verbs</a:t>
            </a:r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518186" y="609697"/>
            <a:ext cx="109855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Read this part of the conversation from GETTING STARTED. Pay attention to the underlined part and answer the questions.</a:t>
            </a:r>
          </a:p>
        </p:txBody>
      </p:sp>
      <p:sp>
        <p:nvSpPr>
          <p:cNvPr id="6" name="Rounded Rectangular Callout 5"/>
          <p:cNvSpPr/>
          <p:nvPr/>
        </p:nvSpPr>
        <p:spPr>
          <a:xfrm rot="5400000">
            <a:off x="6637394" y="-2261191"/>
            <a:ext cx="454025" cy="829098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sp>
        <p:nvSpPr>
          <p:cNvPr id="30726" name="TextBox 7"/>
          <p:cNvSpPr txBox="1">
            <a:spLocks noChangeArrowheads="1"/>
          </p:cNvSpPr>
          <p:nvPr/>
        </p:nvSpPr>
        <p:spPr bwMode="auto">
          <a:xfrm>
            <a:off x="2755595" y="1700949"/>
            <a:ext cx="8187346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Wow! When did your grandparents </a:t>
            </a:r>
            <a:r>
              <a:rPr lang="en-US" sz="1800" b="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set up</a:t>
            </a:r>
            <a:r>
              <a:rPr lang="en-US" sz="18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this workshop?</a:t>
            </a:r>
          </a:p>
        </p:txBody>
      </p:sp>
      <p:sp>
        <p:nvSpPr>
          <p:cNvPr id="10" name="Rounded Rectangular Callout 9"/>
          <p:cNvSpPr/>
          <p:nvPr/>
        </p:nvSpPr>
        <p:spPr>
          <a:xfrm rot="5400000">
            <a:off x="6527389" y="-1612362"/>
            <a:ext cx="685800" cy="829098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sp>
        <p:nvSpPr>
          <p:cNvPr id="30728" name="TextBox 10"/>
          <p:cNvSpPr txBox="1">
            <a:spLocks noChangeArrowheads="1"/>
          </p:cNvSpPr>
          <p:nvPr/>
        </p:nvSpPr>
        <p:spPr bwMode="auto">
          <a:xfrm>
            <a:off x="2724797" y="2210073"/>
            <a:ext cx="8187346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My great-grandparents started it, not my grandparents. Then my grandparents </a:t>
            </a:r>
            <a:r>
              <a:rPr lang="en-US" sz="1800" b="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took over</a:t>
            </a:r>
            <a:r>
              <a:rPr lang="en-US" sz="18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the business.</a:t>
            </a:r>
          </a:p>
        </p:txBody>
      </p:sp>
      <p:sp>
        <p:nvSpPr>
          <p:cNvPr id="30729" name="TextBox 11"/>
          <p:cNvSpPr txBox="1">
            <a:spLocks noChangeArrowheads="1"/>
          </p:cNvSpPr>
          <p:nvPr/>
        </p:nvSpPr>
        <p:spPr bwMode="auto">
          <a:xfrm>
            <a:off x="531567" y="1637694"/>
            <a:ext cx="82909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Mi:</a:t>
            </a:r>
          </a:p>
        </p:txBody>
      </p:sp>
      <p:sp>
        <p:nvSpPr>
          <p:cNvPr id="30730" name="TextBox 12"/>
          <p:cNvSpPr txBox="1">
            <a:spLocks noChangeArrowheads="1"/>
          </p:cNvSpPr>
          <p:nvPr/>
        </p:nvSpPr>
        <p:spPr bwMode="auto">
          <a:xfrm>
            <a:off x="518186" y="2210073"/>
            <a:ext cx="124364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1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31568" y="3768300"/>
            <a:ext cx="1129646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 up : </a:t>
            </a:r>
            <a:r>
              <a:rPr lang="en-US" sz="2400" b="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start something (a business, an organization, etc.)</a:t>
            </a:r>
          </a:p>
          <a:p>
            <a:pPr eaLnBrk="1" hangingPunct="1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take over : </a:t>
            </a:r>
            <a:r>
              <a:rPr lang="en-US" sz="2400" b="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take control of something (a business, an organization, etc.)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10912" y="5638914"/>
            <a:ext cx="1202192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0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No, the individual words in the verb phrase do not help with comprehension. This is why they are sometimes considered difficult.</a:t>
            </a:r>
          </a:p>
        </p:txBody>
      </p:sp>
    </p:spTree>
    <p:extLst>
      <p:ext uri="{BB962C8B-B14F-4D97-AF65-F5344CB8AC3E}">
        <p14:creationId xmlns:p14="http://schemas.microsoft.com/office/powerpoint/2010/main" val="422424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0723" grpId="0" animBg="1"/>
      <p:bldP spid="30724" grpId="0"/>
      <p:bldP spid="6" grpId="0" animBg="1"/>
      <p:bldP spid="30726" grpId="0"/>
      <p:bldP spid="10" grpId="0" animBg="1"/>
      <p:bldP spid="30728" grpId="0"/>
      <p:bldP spid="30729" grpId="0"/>
      <p:bldP spid="30730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673" y="152403"/>
            <a:ext cx="12431805" cy="5693866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*. 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Phrasal verb là</a:t>
            </a:r>
            <a:r>
              <a:rPr lang="vi-VN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sự kết hợp giữa một động từ và một hoặc hai tiểu từ (particles)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back, in, on, off, through, up, 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etc. </a:t>
            </a:r>
            <a:r>
              <a:rPr lang="vi-VN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 một phụ ngữ được thêm vào động từ, cụm động từ thường có một ý nghĩa đặc biệt. </a:t>
            </a:r>
            <a:endParaRPr lang="en-US" sz="28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800" b="0" dirty="0" smtClean="0">
                <a:solidFill>
                  <a:srgbClr val="000000"/>
                </a:solidFill>
              </a:rPr>
              <a:t/>
            </a:r>
            <a:br>
              <a:rPr lang="en-US" sz="2800" b="0" dirty="0" smtClean="0">
                <a:solidFill>
                  <a:srgbClr val="000000"/>
                </a:solidFill>
              </a:rPr>
            </a:br>
            <a:r>
              <a:rPr lang="en-US" sz="2800" b="0" dirty="0" smtClean="0">
                <a:solidFill>
                  <a:srgbClr val="000000"/>
                </a:solidFill>
              </a:rPr>
              <a:t>     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get up (get out of bed):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endParaRPr lang="en-US" sz="28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find out (get information):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bring out (publish/launch):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look through (read):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800" b="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verb can go with two particles.</a:t>
            </a:r>
            <a:b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eaLnBrk="1" hangingPunct="1"/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keep up with (stay equal with):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kịp</a:t>
            </a:r>
            <a:endParaRPr lang="en-US" sz="28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look forward to (be thinking with pleasure about something to come):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run out of (have no more of):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67730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6610450" y="1268413"/>
            <a:ext cx="54848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Arial" charset="0"/>
              </a:rPr>
              <a:t>:</a:t>
            </a:r>
            <a:endParaRPr lang="en-US" sz="360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2027239" y="2724150"/>
            <a:ext cx="2259013" cy="84296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1417639" y="4419746"/>
            <a:ext cx="103632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6000"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6000"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65044" y="1914671"/>
            <a:ext cx="9601199" cy="809625"/>
          </a:xfrm>
          <a:prstGeom prst="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48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Verb   +   Particle (s) = Phrasal verb </a:t>
            </a:r>
          </a:p>
          <a:p>
            <a:pPr>
              <a:defRPr/>
            </a:pPr>
            <a:endParaRPr lang="en-US" sz="48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124378" y="3970337"/>
            <a:ext cx="3603625" cy="2541588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Preposition:</a:t>
            </a:r>
          </a:p>
          <a:p>
            <a:pPr>
              <a:defRPr/>
            </a:pPr>
            <a:r>
              <a:rPr lang="en-US" sz="36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on, in, at, after, off, with, about... </a:t>
            </a:r>
            <a:endParaRPr lang="en-US" sz="3600" b="0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3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Flowchart: Alternate Process 21"/>
          <p:cNvSpPr/>
          <p:nvPr/>
        </p:nvSpPr>
        <p:spPr bwMode="auto">
          <a:xfrm>
            <a:off x="4169962" y="3810000"/>
            <a:ext cx="3249613" cy="2590800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Adverb:  </a:t>
            </a:r>
            <a:r>
              <a:rPr lang="en-US" sz="36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over, up, down, into, away...</a:t>
            </a:r>
            <a:endParaRPr lang="en-US" sz="3600" b="0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Flowchart: Alternate Process 22"/>
          <p:cNvSpPr/>
          <p:nvPr/>
        </p:nvSpPr>
        <p:spPr bwMode="auto">
          <a:xfrm>
            <a:off x="7831818" y="3886200"/>
            <a:ext cx="4419600" cy="2438400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Go:</a:t>
            </a:r>
          </a:p>
          <a:p>
            <a:pPr>
              <a:defRPr/>
            </a:pPr>
            <a:r>
              <a:rPr lang="en-US" sz="3600" b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 away, go on, go over, go off, go down with, go in for ...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4286348" y="2776683"/>
            <a:ext cx="1776413" cy="79057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 bwMode="auto">
          <a:xfrm>
            <a:off x="9609138" y="2776683"/>
            <a:ext cx="0" cy="99536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204788" y="193822"/>
            <a:ext cx="100520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5400" dirty="0">
                <a:cs typeface="Times New Roman" pitchFamily="18" charset="0"/>
              </a:rPr>
              <a:t>*. </a:t>
            </a:r>
            <a:r>
              <a:rPr lang="en-US" sz="5400" i="1" u="sng" dirty="0">
                <a:cs typeface="Times New Roman" pitchFamily="18" charset="0"/>
              </a:rPr>
              <a:t>Form</a:t>
            </a:r>
            <a:r>
              <a:rPr lang="en-US" sz="5400" u="sng" dirty="0"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2" grpId="0" animBg="1"/>
      <p:bldP spid="23" grpId="0" animBg="1"/>
    </p:bldLst>
  </p:timing>
</p:sld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2189</TotalTime>
  <Words>1506</Words>
  <Application>Microsoft Office PowerPoint</Application>
  <PresentationFormat>Custom</PresentationFormat>
  <Paragraphs>185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Office Theme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Solstice</vt:lpstr>
      <vt:lpstr>PowerPoint Presentation</vt:lpstr>
      <vt:lpstr>PowerPoint Presentation</vt:lpstr>
      <vt:lpstr>II. Grammar: Complex sentence: câu phức</vt:lpstr>
      <vt:lpstr>PowerPoint Presentation</vt:lpstr>
      <vt:lpstr>  </vt:lpstr>
      <vt:lpstr>  </vt:lpstr>
      <vt:lpstr>PowerPoint Presentation</vt:lpstr>
      <vt:lpstr>PowerPoint Presentation</vt:lpstr>
      <vt:lpstr>PowerPoint Presentation</vt:lpstr>
      <vt:lpstr>4. Match the phrasal verbs in A with B</vt:lpstr>
      <vt:lpstr>PowerPoint Presentation</vt:lpstr>
      <vt:lpstr>Some phrase verbs :</vt:lpstr>
      <vt:lpstr>Some phrase verbs:</vt:lpstr>
      <vt:lpstr>PowerPoint Presentation</vt:lpstr>
      <vt:lpstr>PowerPoint Presentation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LeLe</cp:lastModifiedBy>
  <cp:revision>322</cp:revision>
  <cp:lastPrinted>2018-02-25T12:51:13Z</cp:lastPrinted>
  <dcterms:created xsi:type="dcterms:W3CDTF">2018-01-10T12:35:35Z</dcterms:created>
  <dcterms:modified xsi:type="dcterms:W3CDTF">2023-10-14T07:31:48Z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