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74"/>
    <a:srgbClr val="002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làm Slide chào hỏi 10 - Kinh nghiệm dạy họ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4450"/>
            <a:ext cx="8824912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2317750" y="2035175"/>
            <a:ext cx="4603750" cy="1203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45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TIẾNG ANH 9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18" b="1" dirty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27" b="1" dirty="0" err="1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327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27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en-US" sz="2327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27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10. </a:t>
            </a:r>
            <a:r>
              <a:rPr lang="en-US" sz="2327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BACK</a:t>
            </a:r>
            <a:endParaRPr lang="en-US" sz="2327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414901" y="1109389"/>
            <a:ext cx="747506" cy="752945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2852738" y="3460750"/>
            <a:ext cx="3644900" cy="719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endParaRPr lang="en-US" sz="2036" b="1" dirty="0">
              <a:ln w="38100"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36" b="1" dirty="0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36" b="1" dirty="0" err="1">
                <a:ln w="38100"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khiếu</a:t>
            </a:r>
            <a:endParaRPr lang="en-VN" sz="2036" b="1" dirty="0">
              <a:ln w="38100"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2690813" y="1382713"/>
            <a:ext cx="3906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182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LID4096" altLang="en-US" sz="2182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21640" y="1728470"/>
            <a:ext cx="846137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solidFill>
                  <a:schemeClr val="bg1"/>
                </a:solidFill>
                <a:sym typeface="+mn-ea"/>
              </a:rPr>
              <a:t>4. 'The Martian? That's exactly the film </a:t>
            </a:r>
            <a:r>
              <a:rPr lang="en-US" sz="2800" b="1">
                <a:solidFill>
                  <a:schemeClr val="bg1"/>
                </a:solidFill>
                <a:sym typeface="+mn-ea"/>
              </a:rPr>
              <a:t>(whose/when/X) </a:t>
            </a:r>
            <a:r>
              <a:rPr lang="en-US" sz="2800">
                <a:solidFill>
                  <a:schemeClr val="bg1"/>
                </a:solidFill>
                <a:sym typeface="+mn-ea"/>
              </a:rPr>
              <a:t>I've been reading about! Phuc said.</a:t>
            </a:r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  <a:sym typeface="+mn-ea"/>
            </a:endParaRPr>
          </a:p>
          <a:p>
            <a:r>
              <a:rPr lang="en-US" sz="2800">
                <a:solidFill>
                  <a:schemeClr val="bg1"/>
                </a:solidFill>
                <a:sym typeface="+mn-ea"/>
              </a:rPr>
              <a:t>5. Could we meet in the café </a:t>
            </a:r>
            <a:r>
              <a:rPr lang="en-US" sz="2800" b="1">
                <a:solidFill>
                  <a:schemeClr val="bg1"/>
                </a:solidFill>
                <a:sym typeface="+mn-ea"/>
              </a:rPr>
              <a:t>(who/when/where)</a:t>
            </a:r>
            <a:r>
              <a:rPr lang="en-US" sz="2800">
                <a:solidFill>
                  <a:schemeClr val="bg1"/>
                </a:solidFill>
                <a:sym typeface="+mn-ea"/>
              </a:rPr>
              <a:t> we saw each other last time? </a:t>
            </a:r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  <a:sym typeface="+mn-ea"/>
            </a:endParaRPr>
          </a:p>
          <a:p>
            <a:r>
              <a:rPr lang="en-US" sz="2800">
                <a:solidFill>
                  <a:schemeClr val="bg1"/>
                </a:solidFill>
                <a:sym typeface="+mn-ea"/>
              </a:rPr>
              <a:t>6. Becoming an astronaut is one profession </a:t>
            </a:r>
            <a:r>
              <a:rPr lang="en-US" sz="2800" b="1">
                <a:solidFill>
                  <a:schemeClr val="bg1"/>
                </a:solidFill>
                <a:sym typeface="+mn-ea"/>
              </a:rPr>
              <a:t>(who/X/that)</a:t>
            </a:r>
            <a:r>
              <a:rPr lang="en-US" sz="2800">
                <a:solidFill>
                  <a:schemeClr val="bg1"/>
                </a:solidFill>
                <a:sym typeface="+mn-ea"/>
              </a:rPr>
              <a:t> needs a lot of training.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0145" y="945515"/>
            <a:ext cx="3772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Circle the best answer.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Oval 5"/>
          <p:cNvSpPr/>
          <p:nvPr/>
        </p:nvSpPr>
        <p:spPr>
          <a:xfrm>
            <a:off x="8264208" y="1814830"/>
            <a:ext cx="431800" cy="39052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80175" y="3068320"/>
            <a:ext cx="1217930" cy="43624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96225" y="4326890"/>
            <a:ext cx="913130" cy="43624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0" grpId="0" bldLvl="0" animBg="1"/>
      <p:bldP spid="1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7750" y="852805"/>
            <a:ext cx="70485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GAME: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THE LONGEST SENTENCE IN THE WORLD!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386715" y="1805940"/>
            <a:ext cx="8370570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As a class, agree on a famous person/thing that will be described. In groups, pass a piece of paper around among the group members. Each member adds a defining relative clause to describe the person. After five minutes, the group which has the longest sentence is the winner.</a:t>
            </a:r>
          </a:p>
          <a:p>
            <a:r>
              <a:rPr lang="en-US" sz="2800" b="1">
                <a:solidFill>
                  <a:schemeClr val="bg1"/>
                </a:solidFill>
              </a:rPr>
              <a:t>Alternatively, each group can choose a famous person (without mentioning his/her name) and write a sentence as long as possible with relative clauses for other groups to guess who the person being described 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21640" y="1915160"/>
            <a:ext cx="8497570" cy="33534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sym typeface="+mn-ea"/>
              </a:rPr>
              <a:t>Example</a:t>
            </a:r>
            <a:r>
              <a:rPr lang="en-US" sz="3600" b="1">
                <a:solidFill>
                  <a:schemeClr val="bg1"/>
                </a:solidFill>
                <a:sym typeface="+mn-ea"/>
              </a:rPr>
              <a:t>: (a footballer)</a:t>
            </a:r>
            <a:endParaRPr lang="en-US" sz="3600" b="1">
              <a:solidFill>
                <a:schemeClr val="bg1"/>
              </a:solidFill>
            </a:endParaRPr>
          </a:p>
          <a:p>
            <a:r>
              <a:rPr lang="en-US" sz="3200" b="1">
                <a:solidFill>
                  <a:schemeClr val="bg1"/>
                </a:solidFill>
                <a:sym typeface="+mn-ea"/>
              </a:rPr>
              <a:t>This is a footballer who comes from Britain...</a:t>
            </a:r>
            <a:endParaRPr lang="en-US" sz="3200" b="1">
              <a:solidFill>
                <a:schemeClr val="bg1"/>
              </a:solidFill>
            </a:endParaRPr>
          </a:p>
          <a:p>
            <a:r>
              <a:rPr lang="en-US" sz="3600" b="1">
                <a:solidFill>
                  <a:schemeClr val="bg1"/>
                </a:solidFill>
                <a:sym typeface="+mn-ea"/>
              </a:rPr>
              <a:t>...who used to play for Manchester United...</a:t>
            </a:r>
            <a:endParaRPr lang="en-US" sz="3600" b="1">
              <a:solidFill>
                <a:schemeClr val="bg1"/>
              </a:solidFill>
            </a:endParaRPr>
          </a:p>
          <a:p>
            <a:r>
              <a:rPr lang="en-US" sz="3600" b="1">
                <a:solidFill>
                  <a:schemeClr val="bg1"/>
                </a:solidFill>
                <a:sym typeface="+mn-ea"/>
              </a:rPr>
              <a:t>... who is married to a famous singer...</a:t>
            </a:r>
            <a:endParaRPr lang="en-US" sz="3600" b="1">
              <a:solidFill>
                <a:schemeClr val="bg1"/>
              </a:solidFill>
            </a:endParaRPr>
          </a:p>
          <a:p>
            <a:r>
              <a:rPr lang="en-US" sz="3600" b="1">
                <a:solidFill>
                  <a:schemeClr val="bg1"/>
                </a:solidFill>
                <a:sym typeface="+mn-ea"/>
              </a:rPr>
              <a:t>... who has four children... </a:t>
            </a:r>
          </a:p>
          <a:p>
            <a:r>
              <a:rPr lang="en-US" sz="3600" b="1">
                <a:solidFill>
                  <a:srgbClr val="FFFF00"/>
                </a:solidFill>
                <a:sym typeface="+mn-ea"/>
              </a:rPr>
              <a:t>It's David Beckham!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7750" y="852805"/>
            <a:ext cx="70485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GAME: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THE LONGEST SENTENCE IN THE WORLD!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21640" y="2740025"/>
            <a:ext cx="849058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- Did you have free time when you were on the ISS? What did you do in your free time?</a:t>
            </a:r>
          </a:p>
          <a:p>
            <a:r>
              <a:rPr lang="en-US" sz="2400" b="1">
                <a:solidFill>
                  <a:schemeClr val="bg1"/>
                </a:solidFill>
              </a:rPr>
              <a:t>- What food did you usually eat when you were on the ISS? Did the food taste good?</a:t>
            </a:r>
          </a:p>
          <a:p>
            <a:r>
              <a:rPr lang="en-US" sz="2400" b="1">
                <a:solidFill>
                  <a:schemeClr val="bg1"/>
                </a:solidFill>
              </a:rPr>
              <a:t>- How did you communicate with your family and friends? How often do you communicate with them?</a:t>
            </a:r>
          </a:p>
          <a:p>
            <a:r>
              <a:rPr lang="en-US" sz="2400" b="1">
                <a:solidFill>
                  <a:schemeClr val="bg1"/>
                </a:solidFill>
              </a:rPr>
              <a:t>- Did you have any problem with your teammates when working in the ISS? How did you solve these problems?</a:t>
            </a:r>
          </a:p>
          <a:p>
            <a:r>
              <a:rPr lang="en-US" sz="2400" b="1">
                <a:solidFill>
                  <a:schemeClr val="bg1"/>
                </a:solidFill>
              </a:rPr>
              <a:t>- What did you find most difficult when living in the ISS? How did you overcome this difficulty?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7115" y="788035"/>
            <a:ext cx="769683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Role-play. In groups of four, take turns to be two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interviewers for 4Teen radio station and two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astronauts who have spent time on the ISS. The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interview should focus on daily life on the ISS.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107509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774739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866775"/>
            <a:ext cx="6976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vi-VN" sz="2400" b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Complete the sentences using the prompts provided. </a:t>
            </a:r>
          </a:p>
        </p:txBody>
      </p:sp>
      <p:sp>
        <p:nvSpPr>
          <p:cNvPr id="6146" name="Rectangle 2"/>
          <p:cNvSpPr/>
          <p:nvPr/>
        </p:nvSpPr>
        <p:spPr>
          <a:xfrm>
            <a:off x="421640" y="1585278"/>
            <a:ext cx="8134350" cy="439991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1. Vinasat-1 is Viet Nam’s first telecommunication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sa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________, which was launched in 2008.</a:t>
            </a:r>
            <a:r>
              <a:rPr sz="28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/>
            </a:r>
            <a:br>
              <a:rPr sz="2800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endParaRPr sz="2800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2. Experiencing microgravity on a 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________ _____ is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part of astronaut training programmes.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endParaRPr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3. In 2015 NASA discovered an Earth-like planet which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might be 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ha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______ because it has ‘just the right’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conditions to support liquid water and possibly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even life.</a:t>
            </a:r>
            <a:endParaRPr sz="2800" b="1" dirty="0">
              <a:solidFill>
                <a:schemeClr val="bg1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55300" name="Text Box 4"/>
          <p:cNvSpPr txBox="1"/>
          <p:nvPr/>
        </p:nvSpPr>
        <p:spPr>
          <a:xfrm>
            <a:off x="768985" y="2032953"/>
            <a:ext cx="13684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tellite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55301" name="Text Box 5"/>
          <p:cNvSpPr txBox="1"/>
          <p:nvPr/>
        </p:nvSpPr>
        <p:spPr>
          <a:xfrm>
            <a:off x="5581015" y="2882265"/>
            <a:ext cx="25368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arabolic </a:t>
            </a:r>
            <a:r>
              <a:rPr sz="2800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flight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55302" name="Text Box 6"/>
          <p:cNvSpPr txBox="1"/>
          <p:nvPr/>
        </p:nvSpPr>
        <p:spPr>
          <a:xfrm>
            <a:off x="2202180" y="4579938"/>
            <a:ext cx="13684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bitable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68320" y="240030"/>
            <a:ext cx="188658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21640" y="1599565"/>
            <a:ext cx="832993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4. On the ISS astronauts have to 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at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__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__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themselves so they don’t float around.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endParaRPr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5. It is cheaper to build an unmanned 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sp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________ than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the one that is manned.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endParaRPr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6. One of the largest </a:t>
            </a:r>
            <a:r>
              <a:rPr sz="2800" b="1" i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me</a:t>
            </a: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________ found on Earth is the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Hoba from southwest Africa, which weighs about</a:t>
            </a:r>
            <a:b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54,000 kg.</a:t>
            </a:r>
            <a:endParaRPr lang="en-US"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774739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866775"/>
            <a:ext cx="6976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vi-VN" sz="2400" b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Complete the sentences using the prompts provided.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88658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Vocabulary</a:t>
            </a:r>
          </a:p>
        </p:txBody>
      </p:sp>
      <p:sp>
        <p:nvSpPr>
          <p:cNvPr id="55303" name="Text Box 7"/>
          <p:cNvSpPr txBox="1"/>
          <p:nvPr/>
        </p:nvSpPr>
        <p:spPr>
          <a:xfrm>
            <a:off x="5530533" y="1590675"/>
            <a:ext cx="13684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tach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55304" name="Text Box 8"/>
          <p:cNvSpPr txBox="1"/>
          <p:nvPr/>
        </p:nvSpPr>
        <p:spPr>
          <a:xfrm>
            <a:off x="6348095" y="2860040"/>
            <a:ext cx="14605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acecraft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  <p:sp>
        <p:nvSpPr>
          <p:cNvPr id="55305" name="Text Box 9"/>
          <p:cNvSpPr txBox="1"/>
          <p:nvPr/>
        </p:nvSpPr>
        <p:spPr>
          <a:xfrm>
            <a:off x="3966845" y="4165918"/>
            <a:ext cx="13684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</a:rPr>
              <a:t>teorites</a:t>
            </a:r>
            <a:endParaRPr sz="2800" b="1" i="1" dirty="0">
              <a:solidFill>
                <a:srgbClr val="FFFF00"/>
              </a:solidFill>
              <a:latin typeface="Calibri" panose="020F0502020204030204" charset="0"/>
              <a:ea typeface="Times New Roman" panose="02020603050405020304" pitchFamily="18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55304" grpId="0"/>
      <p:bldP spid="55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774739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866775"/>
            <a:ext cx="4866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vi-VN" sz="2400" b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Which verbs go with which phrases?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88658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Vocabulary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18515" y="1696085"/>
          <a:ext cx="7246620" cy="33483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23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465"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1. to launch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A. the ISS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2. to orbit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B. experiments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3. to experience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C. to become an astronaut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marL="0" lvl="0" indent="0" eaLnBrk="1" hangingPunct="1">
                        <a:spcBef>
                          <a:spcPct val="50000"/>
                        </a:spcBef>
                        <a:buNone/>
                      </a:pPr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4. to live aboard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D. Earth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0" lvl="0" indent="0" eaLnBrk="1" hangingPunct="1">
                        <a:spcBef>
                          <a:spcPct val="50000"/>
                        </a:spcBef>
                        <a:buNone/>
                      </a:pPr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5. to train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E. microgravity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6. to do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2400" b="1" dirty="0">
                          <a:solidFill>
                            <a:schemeClr val="bg1"/>
                          </a:solidFill>
                          <a:sym typeface="+mn-ea"/>
                        </a:rPr>
                        <a:t>F. a spacecraft</a:t>
                      </a: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gradFill>
                      <a:gsLst>
                        <a:gs pos="0">
                          <a:srgbClr val="012D86"/>
                        </a:gs>
                        <a:gs pos="0">
                          <a:srgbClr val="0E2557"/>
                        </a:gs>
                      </a:gsLst>
                      <a:lin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6905625" y="1696085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 F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6905625" y="2273935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D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6905625" y="2820035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3. E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6905625" y="3403600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4. A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6905625" y="3987165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5. C 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6905625" y="4570730"/>
            <a:ext cx="9410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alt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6.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774739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866775"/>
            <a:ext cx="6929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vi-VN" sz="2400" b="1" dirty="0">
                <a:solidFill>
                  <a:srgbClr val="FFFF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Complete the following tasks, using the past perfect.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6060" y="1419860"/>
            <a:ext cx="3491230" cy="1143000"/>
          </a:xfrm>
        </p:spPr>
        <p:txBody>
          <a:bodyPr vert="horz" wrap="square" lIns="91440" tIns="45720" rIns="91440" bIns="45720" anchor="ctr"/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PERFECT: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60400" y="2914650"/>
            <a:ext cx="7702550" cy="1990090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marL="457200" indent="-457200" algn="l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 Form: S + had + PII.</a:t>
            </a:r>
          </a:p>
          <a:p>
            <a:pPr marL="457200" indent="-457200" algn="l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 Meaning: used to express an action that</a:t>
            </a:r>
          </a:p>
          <a:p>
            <a:pPr marL="457200" indent="-457200" algn="l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happens before another action or time in the past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charRg st="21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760095"/>
            <a:ext cx="76225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>
                <a:solidFill>
                  <a:srgbClr val="FFFF00"/>
                </a:solidFill>
                <a:sym typeface="+mn-ea"/>
              </a:rPr>
              <a:t>These are the things that Jack had done before his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>
                <a:solidFill>
                  <a:srgbClr val="FFFF00"/>
                </a:solidFill>
                <a:sym typeface="+mn-ea"/>
              </a:rPr>
              <a:t>birthday party last week. Report them to your partner.</a:t>
            </a:r>
            <a:endParaRPr lang="en-US" altLang="vi-VN" sz="2400" b="1" dirty="0">
              <a:solidFill>
                <a:srgbClr val="FFFF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323850" y="1646555"/>
            <a:ext cx="2952750" cy="1062990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/>
              <a:t>clean the house</a:t>
            </a:r>
          </a:p>
        </p:txBody>
      </p:sp>
      <p:sp>
        <p:nvSpPr>
          <p:cNvPr id="10" name="Flowchart: Punched Tape 9"/>
          <p:cNvSpPr/>
          <p:nvPr/>
        </p:nvSpPr>
        <p:spPr>
          <a:xfrm>
            <a:off x="6350635" y="1590040"/>
            <a:ext cx="2646045" cy="1120140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make a cake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323850" y="2709545"/>
            <a:ext cx="2952750" cy="1120140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select a nice music playlist</a:t>
            </a:r>
          </a:p>
        </p:txBody>
      </p:sp>
      <p:sp>
        <p:nvSpPr>
          <p:cNvPr id="13" name="Flowchart: Punched Tape 12"/>
          <p:cNvSpPr/>
          <p:nvPr/>
        </p:nvSpPr>
        <p:spPr>
          <a:xfrm>
            <a:off x="3413760" y="1646555"/>
            <a:ext cx="2722245" cy="991235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buy candles</a:t>
            </a:r>
          </a:p>
        </p:txBody>
      </p:sp>
      <p:sp>
        <p:nvSpPr>
          <p:cNvPr id="14" name="Flowchart: Punched Tape 13"/>
          <p:cNvSpPr/>
          <p:nvPr/>
        </p:nvSpPr>
        <p:spPr>
          <a:xfrm>
            <a:off x="3351530" y="2637790"/>
            <a:ext cx="2895600" cy="1120140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/>
              <a:t>hang up balloons</a:t>
            </a:r>
          </a:p>
        </p:txBody>
      </p:sp>
      <p:sp>
        <p:nvSpPr>
          <p:cNvPr id="15" name="Flowchart: Punched Tape 14"/>
          <p:cNvSpPr/>
          <p:nvPr/>
        </p:nvSpPr>
        <p:spPr>
          <a:xfrm>
            <a:off x="6350635" y="2637790"/>
            <a:ext cx="2712720" cy="1120140"/>
          </a:xfrm>
          <a:prstGeom prst="flowChartPunchedTap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/>
              <a:t>choose a funny movie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414020" y="3977005"/>
            <a:ext cx="8315325" cy="475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500" b="1">
                <a:solidFill>
                  <a:srgbClr val="FFFF00"/>
                </a:solidFill>
              </a:rPr>
              <a:t>Example</a:t>
            </a:r>
            <a:r>
              <a:rPr lang="en-US" sz="2500" b="1">
                <a:solidFill>
                  <a:schemeClr val="bg1"/>
                </a:solidFill>
              </a:rPr>
              <a:t>: He had cleaned the house before the guests arrived.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413385" y="4609465"/>
            <a:ext cx="8577580" cy="2014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500">
                <a:solidFill>
                  <a:schemeClr val="bg1"/>
                </a:solidFill>
              </a:rPr>
              <a:t>1. He </a:t>
            </a:r>
            <a:r>
              <a:rPr lang="en-US" sz="2500" b="1">
                <a:solidFill>
                  <a:srgbClr val="FFFF00"/>
                </a:solidFill>
              </a:rPr>
              <a:t>had cleaned</a:t>
            </a:r>
            <a:r>
              <a:rPr lang="en-US" sz="2500">
                <a:solidFill>
                  <a:schemeClr val="bg1"/>
                </a:solidFill>
              </a:rPr>
              <a:t> the house.		</a:t>
            </a:r>
            <a:r>
              <a:rPr lang="en-US" sz="2400">
                <a:solidFill>
                  <a:schemeClr val="bg1"/>
                </a:solidFill>
              </a:rPr>
              <a:t>2. He </a:t>
            </a:r>
            <a:r>
              <a:rPr lang="en-US" sz="2400" b="1">
                <a:solidFill>
                  <a:srgbClr val="FFFF00"/>
                </a:solidFill>
              </a:rPr>
              <a:t>had made</a:t>
            </a:r>
            <a:r>
              <a:rPr lang="en-US" sz="2400">
                <a:solidFill>
                  <a:schemeClr val="bg1"/>
                </a:solidFill>
              </a:rPr>
              <a:t> a cake.</a:t>
            </a:r>
          </a:p>
          <a:p>
            <a:r>
              <a:rPr lang="en-US" sz="2500">
                <a:solidFill>
                  <a:schemeClr val="bg1"/>
                </a:solidFill>
              </a:rPr>
              <a:t>3. He </a:t>
            </a:r>
            <a:r>
              <a:rPr lang="en-US" sz="2500" b="1">
                <a:solidFill>
                  <a:srgbClr val="FFFF00"/>
                </a:solidFill>
              </a:rPr>
              <a:t>had hung up</a:t>
            </a:r>
            <a:r>
              <a:rPr lang="en-US" sz="2500">
                <a:solidFill>
                  <a:schemeClr val="bg1"/>
                </a:solidFill>
              </a:rPr>
              <a:t> balloons.			</a:t>
            </a:r>
          </a:p>
          <a:p>
            <a:r>
              <a:rPr lang="en-US" sz="2500">
                <a:solidFill>
                  <a:schemeClr val="bg1"/>
                </a:solidFill>
              </a:rPr>
              <a:t>4. He </a:t>
            </a:r>
            <a:r>
              <a:rPr lang="en-US" sz="2500" b="1">
                <a:solidFill>
                  <a:srgbClr val="FFFF00"/>
                </a:solidFill>
              </a:rPr>
              <a:t>had bought</a:t>
            </a:r>
            <a:r>
              <a:rPr lang="en-US" sz="2500">
                <a:solidFill>
                  <a:schemeClr val="bg1"/>
                </a:solidFill>
              </a:rPr>
              <a:t> candles.</a:t>
            </a:r>
          </a:p>
          <a:p>
            <a:r>
              <a:rPr lang="en-US" sz="2500">
                <a:solidFill>
                  <a:schemeClr val="bg1"/>
                </a:solidFill>
              </a:rPr>
              <a:t>5. He </a:t>
            </a:r>
            <a:r>
              <a:rPr lang="en-US" sz="2500" b="1">
                <a:solidFill>
                  <a:srgbClr val="FFFF00"/>
                </a:solidFill>
              </a:rPr>
              <a:t>had selected</a:t>
            </a:r>
            <a:r>
              <a:rPr lang="en-US" sz="2500">
                <a:solidFill>
                  <a:schemeClr val="bg1"/>
                </a:solidFill>
              </a:rPr>
              <a:t> a nice music playlist.	</a:t>
            </a:r>
          </a:p>
          <a:p>
            <a:r>
              <a:rPr lang="en-US" sz="2500">
                <a:solidFill>
                  <a:schemeClr val="bg1"/>
                </a:solidFill>
              </a:rPr>
              <a:t>6. He </a:t>
            </a:r>
            <a:r>
              <a:rPr lang="en-US" sz="2500" b="1">
                <a:solidFill>
                  <a:srgbClr val="FFFF00"/>
                </a:solidFill>
              </a:rPr>
              <a:t>had chosen</a:t>
            </a:r>
            <a:r>
              <a:rPr lang="en-US" sz="2500">
                <a:solidFill>
                  <a:schemeClr val="bg1"/>
                </a:solidFill>
              </a:rPr>
              <a:t> a funny movie.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4425" y="760095"/>
            <a:ext cx="76225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>
                <a:solidFill>
                  <a:srgbClr val="FFFF00"/>
                </a:solidFill>
                <a:sym typeface="+mn-ea"/>
              </a:rPr>
              <a:t>Look at the following training tasks that Mai had 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>
                <a:solidFill>
                  <a:srgbClr val="FFFF00"/>
                </a:solidFill>
                <a:sym typeface="+mn-ea"/>
              </a:rPr>
              <a:t>completed before she became a professional astronaut. </a:t>
            </a:r>
          </a:p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>
                <a:solidFill>
                  <a:srgbClr val="FFFF00"/>
                </a:solidFill>
                <a:sym typeface="+mn-ea"/>
              </a:rPr>
              <a:t>Report them to your partner.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" name="Flowchart: Card 3"/>
          <p:cNvSpPr/>
          <p:nvPr/>
        </p:nvSpPr>
        <p:spPr>
          <a:xfrm>
            <a:off x="773430" y="2063115"/>
            <a:ext cx="220662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pass a swimming test </a:t>
            </a:r>
          </a:p>
        </p:txBody>
      </p:sp>
      <p:sp>
        <p:nvSpPr>
          <p:cNvPr id="6" name="Flowchart: Card 5"/>
          <p:cNvSpPr/>
          <p:nvPr/>
        </p:nvSpPr>
        <p:spPr>
          <a:xfrm>
            <a:off x="3214370" y="2063115"/>
            <a:ext cx="229933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study spacecraft systems</a:t>
            </a:r>
          </a:p>
        </p:txBody>
      </p:sp>
      <p:sp>
        <p:nvSpPr>
          <p:cNvPr id="9" name="Flowchart: Card 8"/>
          <p:cNvSpPr/>
          <p:nvPr/>
        </p:nvSpPr>
        <p:spPr>
          <a:xfrm>
            <a:off x="5694680" y="2063115"/>
            <a:ext cx="220662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learn about the ISS</a:t>
            </a:r>
          </a:p>
        </p:txBody>
      </p:sp>
      <p:sp>
        <p:nvSpPr>
          <p:cNvPr id="10" name="Flowchart: Card 9"/>
          <p:cNvSpPr/>
          <p:nvPr/>
        </p:nvSpPr>
        <p:spPr>
          <a:xfrm>
            <a:off x="773430" y="3291205"/>
            <a:ext cx="220662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experience microgravity</a:t>
            </a:r>
          </a:p>
        </p:txBody>
      </p:sp>
      <p:sp>
        <p:nvSpPr>
          <p:cNvPr id="12" name="Flowchart: Card 11"/>
          <p:cNvSpPr/>
          <p:nvPr/>
        </p:nvSpPr>
        <p:spPr>
          <a:xfrm>
            <a:off x="3214370" y="3291205"/>
            <a:ext cx="229933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take parabolic flights</a:t>
            </a:r>
          </a:p>
        </p:txBody>
      </p:sp>
      <p:sp>
        <p:nvSpPr>
          <p:cNvPr id="13" name="Flowchart: Card 12"/>
          <p:cNvSpPr/>
          <p:nvPr/>
        </p:nvSpPr>
        <p:spPr>
          <a:xfrm>
            <a:off x="5694680" y="3291205"/>
            <a:ext cx="2206625" cy="989965"/>
          </a:xfrm>
          <a:prstGeom prst="flowChartPunchedCard">
            <a:avLst/>
          </a:prstGeom>
          <a:solidFill>
            <a:srgbClr val="00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try crew activities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1682750" y="4354830"/>
            <a:ext cx="536257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1. She </a:t>
            </a:r>
            <a:r>
              <a:rPr lang="en-US" sz="2400" b="1">
                <a:solidFill>
                  <a:srgbClr val="FFFF00"/>
                </a:solidFill>
              </a:rPr>
              <a:t>had passed</a:t>
            </a:r>
            <a:r>
              <a:rPr lang="en-US" sz="2400">
                <a:solidFill>
                  <a:schemeClr val="bg1"/>
                </a:solidFill>
              </a:rPr>
              <a:t> a swimming test.</a:t>
            </a:r>
          </a:p>
          <a:p>
            <a:r>
              <a:rPr lang="en-US" sz="2400">
                <a:solidFill>
                  <a:schemeClr val="bg1"/>
                </a:solidFill>
              </a:rPr>
              <a:t>2. She </a:t>
            </a:r>
            <a:r>
              <a:rPr lang="en-US" sz="2400" b="1">
                <a:solidFill>
                  <a:srgbClr val="FFFF00"/>
                </a:solidFill>
              </a:rPr>
              <a:t>had learnt</a:t>
            </a:r>
            <a:r>
              <a:rPr lang="en-US" sz="2400">
                <a:solidFill>
                  <a:schemeClr val="bg1"/>
                </a:solidFill>
              </a:rPr>
              <a:t> about the ISS.</a:t>
            </a:r>
          </a:p>
          <a:p>
            <a:r>
              <a:rPr lang="en-US" sz="2400">
                <a:solidFill>
                  <a:schemeClr val="bg1"/>
                </a:solidFill>
              </a:rPr>
              <a:t>3. She </a:t>
            </a:r>
            <a:r>
              <a:rPr lang="en-US" sz="2400" b="1">
                <a:solidFill>
                  <a:srgbClr val="FFFF00"/>
                </a:solidFill>
              </a:rPr>
              <a:t>had taken</a:t>
            </a:r>
            <a:r>
              <a:rPr lang="en-US" sz="2400">
                <a:solidFill>
                  <a:schemeClr val="bg1"/>
                </a:solidFill>
              </a:rPr>
              <a:t> parabolic flights.</a:t>
            </a:r>
          </a:p>
          <a:p>
            <a:r>
              <a:rPr lang="en-US" sz="2400">
                <a:solidFill>
                  <a:schemeClr val="bg1"/>
                </a:solidFill>
              </a:rPr>
              <a:t>4. She </a:t>
            </a:r>
            <a:r>
              <a:rPr lang="en-US" sz="2400" b="1">
                <a:solidFill>
                  <a:srgbClr val="FFFF00"/>
                </a:solidFill>
              </a:rPr>
              <a:t>had studied</a:t>
            </a:r>
            <a:r>
              <a:rPr lang="en-US" sz="2400">
                <a:solidFill>
                  <a:schemeClr val="bg1"/>
                </a:solidFill>
              </a:rPr>
              <a:t> spacecraft systems.</a:t>
            </a:r>
          </a:p>
          <a:p>
            <a:r>
              <a:rPr lang="en-US" sz="2400">
                <a:solidFill>
                  <a:schemeClr val="bg1"/>
                </a:solidFill>
              </a:rPr>
              <a:t>5. She </a:t>
            </a:r>
            <a:r>
              <a:rPr lang="en-US" sz="2400" b="1">
                <a:solidFill>
                  <a:srgbClr val="FFFF00"/>
                </a:solidFill>
              </a:rPr>
              <a:t>had experienced</a:t>
            </a:r>
            <a:r>
              <a:rPr lang="en-US" sz="2400">
                <a:solidFill>
                  <a:schemeClr val="bg1"/>
                </a:solidFill>
              </a:rPr>
              <a:t> microgravity.</a:t>
            </a:r>
          </a:p>
          <a:p>
            <a:r>
              <a:rPr lang="en-US" sz="2400">
                <a:solidFill>
                  <a:schemeClr val="bg1"/>
                </a:solidFill>
              </a:rPr>
              <a:t>6. She </a:t>
            </a:r>
            <a:r>
              <a:rPr lang="en-US" sz="2400" b="1">
                <a:solidFill>
                  <a:srgbClr val="FFFF00"/>
                </a:solidFill>
              </a:rPr>
              <a:t>had tried</a:t>
            </a:r>
            <a:r>
              <a:rPr lang="en-US" sz="2400">
                <a:solidFill>
                  <a:schemeClr val="bg1"/>
                </a:solidFill>
              </a:rPr>
              <a:t> crew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0145" y="945515"/>
            <a:ext cx="3772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Circle the best answer.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2271395" y="1568450"/>
            <a:ext cx="5138420" cy="1143000"/>
          </a:xfrm>
        </p:spPr>
        <p:txBody>
          <a:bodyPr vert="horz" wrap="square" lIns="91440" tIns="45720" rIns="91440" bIns="45720" anchor="ctr"/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PRONOUNS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14705" y="2812415"/>
            <a:ext cx="7715250" cy="2314575"/>
          </a:xfrm>
        </p:spPr>
        <p:txBody>
          <a:bodyPr vert="horz" wrap="square" lIns="91440" tIns="45720" rIns="91440" bIns="45720" anchor="t"/>
          <a:lstStyle/>
          <a:p>
            <a:pPr marL="457200" indent="-45720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 which: for things</a:t>
            </a:r>
          </a:p>
          <a:p>
            <a:pPr marL="457200" indent="-45720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 who: for people as subjects</a:t>
            </a:r>
          </a:p>
          <a:p>
            <a:pPr marL="457200" indent="-45720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 whom: for people as obbjects</a:t>
            </a:r>
          </a:p>
          <a:p>
            <a:pPr marL="457200" indent="-45720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 where: for places</a:t>
            </a:r>
          </a:p>
          <a:p>
            <a:pPr marL="457200" indent="-45720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 when: for time</a:t>
            </a:r>
          </a:p>
          <a:p>
            <a:pPr marL="457200" indent="-457200" algn="just">
              <a:buNone/>
            </a:pP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12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21640" y="1536700"/>
            <a:ext cx="859345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1. A visit to the ISS will be a life-changing experience </a:t>
            </a:r>
            <a:r>
              <a:rPr lang="en-US" sz="2400" b="1">
                <a:solidFill>
                  <a:schemeClr val="bg1"/>
                </a:solidFill>
              </a:rPr>
              <a:t>(whose/when/X)</a:t>
            </a:r>
            <a:r>
              <a:rPr lang="en-US" sz="2400">
                <a:solidFill>
                  <a:schemeClr val="bg1"/>
                </a:solidFill>
              </a:rPr>
              <a:t> you'll never forget. </a:t>
            </a:r>
          </a:p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2. Have you talked to the student </a:t>
            </a:r>
            <a:r>
              <a:rPr lang="en-US" sz="2400" b="1">
                <a:solidFill>
                  <a:schemeClr val="bg1"/>
                </a:solidFill>
              </a:rPr>
              <a:t>(which/who/X)</a:t>
            </a:r>
            <a:r>
              <a:rPr lang="en-US" sz="2400">
                <a:solidFill>
                  <a:schemeClr val="bg1"/>
                </a:solidFill>
              </a:rPr>
              <a:t> has won this year's karate championship?</a:t>
            </a:r>
          </a:p>
          <a:p>
            <a:r>
              <a:rPr lang="en-US" sz="2400">
                <a:solidFill>
                  <a:schemeClr val="bg1"/>
                </a:solidFill>
              </a:rPr>
              <a:t>He's over there.</a:t>
            </a:r>
          </a:p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3. Have you heard of Kepler-186f? It's a planet </a:t>
            </a:r>
            <a:r>
              <a:rPr lang="en-US" sz="2400" b="1">
                <a:solidFill>
                  <a:schemeClr val="bg1"/>
                </a:solidFill>
              </a:rPr>
              <a:t>(which/who/X)</a:t>
            </a:r>
            <a:r>
              <a:rPr lang="en-US" sz="2400">
                <a:solidFill>
                  <a:schemeClr val="bg1"/>
                </a:solidFill>
              </a:rPr>
              <a:t> is similar in size to Earth. </a:t>
            </a:r>
          </a:p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1640" y="260350"/>
            <a:ext cx="2515235" cy="4305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20" b="1" dirty="0"/>
              <a:t>LOOKING 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0145" y="945515"/>
            <a:ext cx="3772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>
                <a:solidFill>
                  <a:srgbClr val="FFFF00"/>
                </a:solidFill>
                <a:sym typeface="+mn-ea"/>
              </a:rPr>
              <a:t>Circle the best answer.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68320" y="240030"/>
            <a:ext cx="1656715" cy="450850"/>
          </a:xfrm>
          <a:prstGeom prst="roundRect">
            <a:avLst/>
          </a:prstGeom>
          <a:solidFill>
            <a:srgbClr val="AA0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Grammar</a:t>
            </a:r>
          </a:p>
        </p:txBody>
      </p:sp>
      <p:sp>
        <p:nvSpPr>
          <p:cNvPr id="7" name="12-Point Star 6"/>
          <p:cNvSpPr/>
          <p:nvPr/>
        </p:nvSpPr>
        <p:spPr>
          <a:xfrm>
            <a:off x="421340" y="852844"/>
            <a:ext cx="609600" cy="645458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Oval 3"/>
          <p:cNvSpPr/>
          <p:nvPr/>
        </p:nvSpPr>
        <p:spPr>
          <a:xfrm>
            <a:off x="2285683" y="1944370"/>
            <a:ext cx="431800" cy="39052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48630" y="2672715"/>
            <a:ext cx="755650" cy="43624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304280" y="4114165"/>
            <a:ext cx="913130" cy="43624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9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851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PAST PERFECT:</vt:lpstr>
      <vt:lpstr>PowerPoint Presentation</vt:lpstr>
      <vt:lpstr>PowerPoint Presentation</vt:lpstr>
      <vt:lpstr>RELATIVE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admin</cp:lastModifiedBy>
  <cp:revision>4</cp:revision>
  <dcterms:created xsi:type="dcterms:W3CDTF">2020-04-07T13:37:00Z</dcterms:created>
  <dcterms:modified xsi:type="dcterms:W3CDTF">2023-04-10T16:26:19Z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