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98" r:id="rId2"/>
    <p:sldId id="256" r:id="rId3"/>
    <p:sldId id="259" r:id="rId4"/>
    <p:sldId id="270" r:id="rId5"/>
    <p:sldId id="264" r:id="rId6"/>
    <p:sldId id="257" r:id="rId7"/>
    <p:sldId id="271" r:id="rId8"/>
    <p:sldId id="258" r:id="rId9"/>
    <p:sldId id="272" r:id="rId10"/>
    <p:sldId id="260" r:id="rId11"/>
    <p:sldId id="261" r:id="rId12"/>
    <p:sldId id="273" r:id="rId13"/>
    <p:sldId id="262" r:id="rId14"/>
    <p:sldId id="263" r:id="rId15"/>
    <p:sldId id="274" r:id="rId16"/>
    <p:sldId id="266" r:id="rId17"/>
    <p:sldId id="277" r:id="rId18"/>
    <p:sldId id="278" r:id="rId19"/>
    <p:sldId id="279" r:id="rId20"/>
    <p:sldId id="280" r:id="rId21"/>
    <p:sldId id="265" r:id="rId22"/>
    <p:sldId id="276" r:id="rId23"/>
    <p:sldId id="267" r:id="rId24"/>
    <p:sldId id="281" r:id="rId25"/>
    <p:sldId id="268" r:id="rId26"/>
    <p:sldId id="283" r:id="rId27"/>
    <p:sldId id="284" r:id="rId28"/>
    <p:sldId id="282" r:id="rId29"/>
    <p:sldId id="285" r:id="rId30"/>
    <p:sldId id="286" r:id="rId31"/>
    <p:sldId id="287" r:id="rId32"/>
    <p:sldId id="269" r:id="rId33"/>
  </p:sldIdLst>
  <p:sldSz cx="9753600" cy="7315200"/>
  <p:notesSz cx="6858000" cy="9144000"/>
  <p:embeddedFontLst>
    <p:embeddedFont>
      <p:font typeface="Bubblebody Neue" pitchFamily="2" charset="0"/>
      <p:regular r:id="rId35"/>
    </p:embeddedFont>
    <p:embeddedFont>
      <p:font typeface="Calibri" panose="020F0502020204030204" pitchFamily="34" charset="0"/>
      <p:regular r:id="rId36"/>
      <p:bold r:id="rId37"/>
      <p:italic r:id="rId38"/>
      <p:boldItalic r:id="rId39"/>
    </p:embeddedFont>
    <p:embeddedFont>
      <p:font typeface="Nunito Sans Regular Bold" pitchFamily="2" charset="77"/>
      <p:regular r:id="rId40"/>
      <p:bold r:id="rId41"/>
    </p:embeddedFont>
    <p:embeddedFont>
      <p:font typeface="Roboto" panose="02000000000000000000" pitchFamily="2"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13C"/>
    <a:srgbClr val="F8D35D"/>
    <a:srgbClr val="ECE1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5" autoAdjust="0"/>
    <p:restoredTop sz="94621" autoAdjust="0"/>
  </p:normalViewPr>
  <p:slideViewPr>
    <p:cSldViewPr>
      <p:cViewPr varScale="1">
        <p:scale>
          <a:sx n="101" d="100"/>
          <a:sy n="101" d="100"/>
        </p:scale>
        <p:origin x="209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CE2A1-D3C5-FC42-B93D-A224543D782B}" type="datetimeFigureOut">
              <a:rPr lang="en-VN" smtClean="0"/>
              <a:t>14/10/2023</a:t>
            </a:fld>
            <a:endParaRPr lang="en-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13CB3-56C0-B44B-9D26-4082775508BC}" type="slidenum">
              <a:rPr lang="en-VN" smtClean="0"/>
              <a:t>‹#›</a:t>
            </a:fld>
            <a:endParaRPr lang="en-VN"/>
          </a:p>
        </p:txBody>
      </p:sp>
    </p:spTree>
    <p:extLst>
      <p:ext uri="{BB962C8B-B14F-4D97-AF65-F5344CB8AC3E}">
        <p14:creationId xmlns:p14="http://schemas.microsoft.com/office/powerpoint/2010/main" val="104526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Kim Dung 0336032445</a:t>
            </a:r>
          </a:p>
        </p:txBody>
      </p:sp>
      <p:sp>
        <p:nvSpPr>
          <p:cNvPr id="4" name="Slide Number Placeholder 3"/>
          <p:cNvSpPr>
            <a:spLocks noGrp="1"/>
          </p:cNvSpPr>
          <p:nvPr>
            <p:ph type="sldNum" sz="quarter" idx="5"/>
          </p:nvPr>
        </p:nvSpPr>
        <p:spPr/>
        <p:txBody>
          <a:bodyPr/>
          <a:lstStyle/>
          <a:p>
            <a:fld id="{93413CB3-56C0-B44B-9D26-4082775508BC}" type="slidenum">
              <a:rPr lang="en-VN" smtClean="0"/>
              <a:t>2</a:t>
            </a:fld>
            <a:endParaRPr lang="en-VN"/>
          </a:p>
        </p:txBody>
      </p:sp>
    </p:spTree>
    <p:extLst>
      <p:ext uri="{BB962C8B-B14F-4D97-AF65-F5344CB8AC3E}">
        <p14:creationId xmlns:p14="http://schemas.microsoft.com/office/powerpoint/2010/main" val="2552918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dirty="0"/>
              <a:t>Kim Dung 0336032445</a:t>
            </a:r>
          </a:p>
          <a:p>
            <a:endParaRPr lang="en-VN" dirty="0"/>
          </a:p>
        </p:txBody>
      </p:sp>
      <p:sp>
        <p:nvSpPr>
          <p:cNvPr id="4" name="Slide Number Placeholder 3"/>
          <p:cNvSpPr>
            <a:spLocks noGrp="1"/>
          </p:cNvSpPr>
          <p:nvPr>
            <p:ph type="sldNum" sz="quarter" idx="5"/>
          </p:nvPr>
        </p:nvSpPr>
        <p:spPr/>
        <p:txBody>
          <a:bodyPr/>
          <a:lstStyle/>
          <a:p>
            <a:fld id="{93413CB3-56C0-B44B-9D26-4082775508BC}" type="slidenum">
              <a:rPr lang="en-VN" smtClean="0"/>
              <a:t>29</a:t>
            </a:fld>
            <a:endParaRPr lang="en-VN"/>
          </a:p>
        </p:txBody>
      </p:sp>
    </p:spTree>
    <p:extLst>
      <p:ext uri="{BB962C8B-B14F-4D97-AF65-F5344CB8AC3E}">
        <p14:creationId xmlns:p14="http://schemas.microsoft.com/office/powerpoint/2010/main" val="161927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Vì thế, nhân loại tiến bộ ai cũng yêu hoà bình, không muốn có chiến tranh. Mong ước đó được thể hiện qua những tác phẩm văn học, trong đó có truyện khoa học viễn tưởng</a:t>
            </a:r>
            <a:r>
              <a:rPr lang="vi-VN" sz="1200" i="1" kern="1200" dirty="0">
                <a:solidFill>
                  <a:schemeClr val="tx1"/>
                </a:solidFill>
                <a:effectLst/>
                <a:latin typeface="+mn-lt"/>
                <a:ea typeface="+mn-ea"/>
                <a:cs typeface="+mn-cs"/>
              </a:rPr>
              <a:t> Chất làm gỉ</a:t>
            </a:r>
            <a:r>
              <a:rPr lang="vi-VN" sz="1200" kern="1200" dirty="0">
                <a:solidFill>
                  <a:schemeClr val="tx1"/>
                </a:solidFill>
                <a:effectLst/>
                <a:latin typeface="+mn-lt"/>
                <a:ea typeface="+mn-ea"/>
                <a:cs typeface="+mn-cs"/>
              </a:rPr>
              <a:t>. Chúng ta cùng tìm hiểu câu chuyện về ước mở ấy</a:t>
            </a:r>
            <a:r>
              <a:rPr lang="en-VN" dirty="0">
                <a:effectLst/>
              </a:rPr>
              <a:t> </a:t>
            </a:r>
            <a:endParaRPr lang="en-VN" dirty="0"/>
          </a:p>
        </p:txBody>
      </p:sp>
      <p:sp>
        <p:nvSpPr>
          <p:cNvPr id="4" name="Slide Number Placeholder 3"/>
          <p:cNvSpPr>
            <a:spLocks noGrp="1"/>
          </p:cNvSpPr>
          <p:nvPr>
            <p:ph type="sldNum" sz="quarter" idx="5"/>
          </p:nvPr>
        </p:nvSpPr>
        <p:spPr/>
        <p:txBody>
          <a:bodyPr/>
          <a:lstStyle/>
          <a:p>
            <a:fld id="{93413CB3-56C0-B44B-9D26-4082775508BC}" type="slidenum">
              <a:rPr lang="en-VN" smtClean="0"/>
              <a:t>3</a:t>
            </a:fld>
            <a:endParaRPr lang="en-VN"/>
          </a:p>
        </p:txBody>
      </p:sp>
    </p:spTree>
    <p:extLst>
      <p:ext uri="{BB962C8B-B14F-4D97-AF65-F5344CB8AC3E}">
        <p14:creationId xmlns:p14="http://schemas.microsoft.com/office/powerpoint/2010/main" val="332807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dirty="0"/>
              <a:t>Kim Dung 0336032445</a:t>
            </a:r>
          </a:p>
          <a:p>
            <a:endParaRPr lang="en-VN" dirty="0"/>
          </a:p>
        </p:txBody>
      </p:sp>
      <p:sp>
        <p:nvSpPr>
          <p:cNvPr id="4" name="Slide Number Placeholder 3"/>
          <p:cNvSpPr>
            <a:spLocks noGrp="1"/>
          </p:cNvSpPr>
          <p:nvPr>
            <p:ph type="sldNum" sz="quarter" idx="5"/>
          </p:nvPr>
        </p:nvSpPr>
        <p:spPr/>
        <p:txBody>
          <a:bodyPr/>
          <a:lstStyle/>
          <a:p>
            <a:fld id="{93413CB3-56C0-B44B-9D26-4082775508BC}" type="slidenum">
              <a:rPr lang="en-VN" smtClean="0"/>
              <a:t>5</a:t>
            </a:fld>
            <a:endParaRPr lang="en-VN"/>
          </a:p>
        </p:txBody>
      </p:sp>
    </p:spTree>
    <p:extLst>
      <p:ext uri="{BB962C8B-B14F-4D97-AF65-F5344CB8AC3E}">
        <p14:creationId xmlns:p14="http://schemas.microsoft.com/office/powerpoint/2010/main" val="204886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Rây Brét-bơ-ry (1920-2012) là một nhà văn, nhà biên kịch người Mỹ nổi tiếng ở thế kỉ XX. New York Times gọi Rây Brét-bơ-ry là “nhà văn chịu trách nhiệm lớn nhất trong việc đưa khoa học viễn tưởng hiện đại vào dòng văn học chính thống”. Nổi tiếng với cuốn tiểu thuyết 451 độ F (1953) và tập hợp những câu chuyện khoa học viễn tưởng như The Martian Chronicles (1950) và Người minh hoạ (1951), Rây Brét-bơ-ry là một trong những nhà văn nổi tiếng nhất thế kỉ XX và XXI của nước Mỹ. Nhiều tác phẩm của ông đã được chuyển thể thành phim và chương trình truyền hình. Ông có phát biểu: “Yêu và ở lại với tình yêu. Làm những gì bạn yêu thích, đừng làm điều gì khác ngoài nó. Đừng viết vì tiền. Hãy viết vì bạn yêu điều gì đó. Nếu bạn viết vì tiền, bạn sẽ không viết được bất cứ thứ gì đáng đọc”. </a:t>
            </a:r>
            <a:endParaRPr lang="en-VN" dirty="0"/>
          </a:p>
        </p:txBody>
      </p:sp>
      <p:sp>
        <p:nvSpPr>
          <p:cNvPr id="4" name="Slide Number Placeholder 3"/>
          <p:cNvSpPr>
            <a:spLocks noGrp="1"/>
          </p:cNvSpPr>
          <p:nvPr>
            <p:ph type="sldNum" sz="quarter" idx="5"/>
          </p:nvPr>
        </p:nvSpPr>
        <p:spPr/>
        <p:txBody>
          <a:bodyPr/>
          <a:lstStyle/>
          <a:p>
            <a:fld id="{93413CB3-56C0-B44B-9D26-4082775508BC}" type="slidenum">
              <a:rPr lang="en-VN" smtClean="0"/>
              <a:t>7</a:t>
            </a:fld>
            <a:endParaRPr lang="en-VN"/>
          </a:p>
        </p:txBody>
      </p:sp>
    </p:spTree>
    <p:extLst>
      <p:ext uri="{BB962C8B-B14F-4D97-AF65-F5344CB8AC3E}">
        <p14:creationId xmlns:p14="http://schemas.microsoft.com/office/powerpoint/2010/main" val="3263716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i="1" kern="1200" dirty="0">
                <a:solidFill>
                  <a:schemeClr val="tx1"/>
                </a:solidFill>
                <a:effectLst/>
                <a:latin typeface="+mn-lt"/>
                <a:ea typeface="+mn-ea"/>
                <a:cs typeface="+mn-cs"/>
              </a:rPr>
              <a:t>Truyện kể về cuộc trò chuyện giữa ông đại tá và viên trung sĩ. Ông đại tá muốn chuyển viên trung sĩ đi vì cho rằng anh này có vấn đề về thái độ làm việc. Khi nghe viên trung sĩ trình bày những ý tưởng về hoà bình và phát minh “Chất làm gỉ”, ông đại tá cho rằng đầu óc anh có vấn đề và phải đi gặp bác sĩ. Chỉ đến khi anh trung sĩ rời đi, ông đại tá mới phát hiện ra cái bút và tất cả vũ khí trong doanh trại đã trở thành vụ kim loại. Ông vô cùng tức giận và muốn tìm giết viên trung sĩ.</a:t>
            </a:r>
            <a:r>
              <a:rPr lang="en-VN" dirty="0">
                <a:effectLst/>
              </a:rPr>
              <a:t> </a:t>
            </a:r>
            <a:endParaRPr lang="en-VN" dirty="0"/>
          </a:p>
        </p:txBody>
      </p:sp>
      <p:sp>
        <p:nvSpPr>
          <p:cNvPr id="4" name="Slide Number Placeholder 3"/>
          <p:cNvSpPr>
            <a:spLocks noGrp="1"/>
          </p:cNvSpPr>
          <p:nvPr>
            <p:ph type="sldNum" sz="quarter" idx="5"/>
          </p:nvPr>
        </p:nvSpPr>
        <p:spPr/>
        <p:txBody>
          <a:bodyPr/>
          <a:lstStyle/>
          <a:p>
            <a:fld id="{93413CB3-56C0-B44B-9D26-4082775508BC}" type="slidenum">
              <a:rPr lang="en-VN" smtClean="0"/>
              <a:t>11</a:t>
            </a:fld>
            <a:endParaRPr lang="en-VN"/>
          </a:p>
        </p:txBody>
      </p:sp>
    </p:spTree>
    <p:extLst>
      <p:ext uri="{BB962C8B-B14F-4D97-AF65-F5344CB8AC3E}">
        <p14:creationId xmlns:p14="http://schemas.microsoft.com/office/powerpoint/2010/main" val="259336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dirty="0"/>
              <a:t>Kim Dung 0336032445</a:t>
            </a:r>
          </a:p>
          <a:p>
            <a:endParaRPr lang="en-VN" dirty="0"/>
          </a:p>
        </p:txBody>
      </p:sp>
      <p:sp>
        <p:nvSpPr>
          <p:cNvPr id="4" name="Slide Number Placeholder 3"/>
          <p:cNvSpPr>
            <a:spLocks noGrp="1"/>
          </p:cNvSpPr>
          <p:nvPr>
            <p:ph type="sldNum" sz="quarter" idx="5"/>
          </p:nvPr>
        </p:nvSpPr>
        <p:spPr/>
        <p:txBody>
          <a:bodyPr/>
          <a:lstStyle/>
          <a:p>
            <a:fld id="{93413CB3-56C0-B44B-9D26-4082775508BC}" type="slidenum">
              <a:rPr lang="en-VN" smtClean="0"/>
              <a:t>12</a:t>
            </a:fld>
            <a:endParaRPr lang="en-VN"/>
          </a:p>
        </p:txBody>
      </p:sp>
    </p:spTree>
    <p:extLst>
      <p:ext uri="{BB962C8B-B14F-4D97-AF65-F5344CB8AC3E}">
        <p14:creationId xmlns:p14="http://schemas.microsoft.com/office/powerpoint/2010/main" val="113609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(Ví dụ: Các chi tiết trong truyện thể hiện trí tưởng tượng phong phú, sinh động, hấp dẫn. Tác giả đã thành công khi mang đến nhiều cảm xúc đan xen cho người đọc: hồi hộp, lo lắng, căng thẳng, thích thú, trầm tư,… khi đọc đoạn trích. Hình ảnh về con tàu và những chú bạch tuộc từ thế kỉ 19 như hiện hữu ngay trước cuộc sống con người thế kỉ 21. Từ đó, người đọc càng thêm cảm phục và yêu mến hình ảnh những con người luôn khát khao được tìm tòi, khám phá những điều bí ẩn của thiên nhiên. Đặc biệt trân trọng hơn nữa là lòng dũng cảm, can đảm khi họ dám vượt qua mọi khó khăn, nguy hiểm để mang đến những điều kì diệu cho cuộc sống.)</a:t>
            </a:r>
            <a:r>
              <a:rPr lang="en-VN" dirty="0">
                <a:effectLst/>
              </a:rPr>
              <a:t> </a:t>
            </a:r>
            <a:endParaRPr lang="en-VN" dirty="0"/>
          </a:p>
        </p:txBody>
      </p:sp>
      <p:sp>
        <p:nvSpPr>
          <p:cNvPr id="4" name="Slide Number Placeholder 3"/>
          <p:cNvSpPr>
            <a:spLocks noGrp="1"/>
          </p:cNvSpPr>
          <p:nvPr>
            <p:ph type="sldNum" sz="quarter" idx="5"/>
          </p:nvPr>
        </p:nvSpPr>
        <p:spPr/>
        <p:txBody>
          <a:bodyPr/>
          <a:lstStyle/>
          <a:p>
            <a:fld id="{93413CB3-56C0-B44B-9D26-4082775508BC}" type="slidenum">
              <a:rPr lang="en-VN" smtClean="0"/>
              <a:t>19</a:t>
            </a:fld>
            <a:endParaRPr lang="en-VN"/>
          </a:p>
        </p:txBody>
      </p:sp>
    </p:spTree>
    <p:extLst>
      <p:ext uri="{BB962C8B-B14F-4D97-AF65-F5344CB8AC3E}">
        <p14:creationId xmlns:p14="http://schemas.microsoft.com/office/powerpoint/2010/main" val="2646719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dirty="0"/>
              <a:t>Kim Dung 0336032445</a:t>
            </a:r>
          </a:p>
          <a:p>
            <a:endParaRPr lang="en-VN" dirty="0"/>
          </a:p>
        </p:txBody>
      </p:sp>
      <p:sp>
        <p:nvSpPr>
          <p:cNvPr id="4" name="Slide Number Placeholder 3"/>
          <p:cNvSpPr>
            <a:spLocks noGrp="1"/>
          </p:cNvSpPr>
          <p:nvPr>
            <p:ph type="sldNum" sz="quarter" idx="5"/>
          </p:nvPr>
        </p:nvSpPr>
        <p:spPr/>
        <p:txBody>
          <a:bodyPr/>
          <a:lstStyle/>
          <a:p>
            <a:fld id="{93413CB3-56C0-B44B-9D26-4082775508BC}" type="slidenum">
              <a:rPr lang="en-VN" smtClean="0"/>
              <a:t>20</a:t>
            </a:fld>
            <a:endParaRPr lang="en-VN"/>
          </a:p>
        </p:txBody>
      </p:sp>
    </p:spTree>
    <p:extLst>
      <p:ext uri="{BB962C8B-B14F-4D97-AF65-F5344CB8AC3E}">
        <p14:creationId xmlns:p14="http://schemas.microsoft.com/office/powerpoint/2010/main" val="343629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dirty="0"/>
              <a:t>Kim Dung 0336032445</a:t>
            </a:r>
          </a:p>
          <a:p>
            <a:endParaRPr lang="en-VN" dirty="0"/>
          </a:p>
        </p:txBody>
      </p:sp>
      <p:sp>
        <p:nvSpPr>
          <p:cNvPr id="4" name="Slide Number Placeholder 3"/>
          <p:cNvSpPr>
            <a:spLocks noGrp="1"/>
          </p:cNvSpPr>
          <p:nvPr>
            <p:ph type="sldNum" sz="quarter" idx="5"/>
          </p:nvPr>
        </p:nvSpPr>
        <p:spPr/>
        <p:txBody>
          <a:bodyPr/>
          <a:lstStyle/>
          <a:p>
            <a:fld id="{93413CB3-56C0-B44B-9D26-4082775508BC}" type="slidenum">
              <a:rPr lang="en-VN" smtClean="0"/>
              <a:t>24</a:t>
            </a:fld>
            <a:endParaRPr lang="en-VN"/>
          </a:p>
        </p:txBody>
      </p:sp>
    </p:spTree>
    <p:extLst>
      <p:ext uri="{BB962C8B-B14F-4D97-AF65-F5344CB8AC3E}">
        <p14:creationId xmlns:p14="http://schemas.microsoft.com/office/powerpoint/2010/main" val="280426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sv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png"/><Relationship Id="rId10" Type="http://schemas.openxmlformats.org/officeDocument/2006/relationships/image" Target="../media/image34.svg"/><Relationship Id="rId4" Type="http://schemas.openxmlformats.org/officeDocument/2006/relationships/image" Target="../media/image60.jpe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55.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8.svg"/><Relationship Id="rId11" Type="http://schemas.openxmlformats.org/officeDocument/2006/relationships/image" Target="../media/image54.png"/><Relationship Id="rId5" Type="http://schemas.openxmlformats.org/officeDocument/2006/relationships/image" Target="../media/image67.png"/><Relationship Id="rId10" Type="http://schemas.openxmlformats.org/officeDocument/2006/relationships/image" Target="../media/image38.svg"/><Relationship Id="rId4" Type="http://schemas.openxmlformats.org/officeDocument/2006/relationships/image" Target="../media/image66.sv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72.svg"/><Relationship Id="rId7" Type="http://schemas.openxmlformats.org/officeDocument/2006/relationships/image" Target="../media/image24.svg"/><Relationship Id="rId12"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2.svg"/><Relationship Id="rId5" Type="http://schemas.openxmlformats.org/officeDocument/2006/relationships/image" Target="../media/image74.svg"/><Relationship Id="rId10" Type="http://schemas.openxmlformats.org/officeDocument/2006/relationships/image" Target="../media/image41.png"/><Relationship Id="rId4" Type="http://schemas.openxmlformats.org/officeDocument/2006/relationships/image" Target="../media/image73.png"/><Relationship Id="rId9"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77.svg"/><Relationship Id="rId7" Type="http://schemas.openxmlformats.org/officeDocument/2006/relationships/image" Target="../media/image26.sv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7.svg"/><Relationship Id="rId10" Type="http://schemas.openxmlformats.org/officeDocument/2006/relationships/image" Target="../media/image78.png"/><Relationship Id="rId4" Type="http://schemas.openxmlformats.org/officeDocument/2006/relationships/image" Target="../media/image46.png"/><Relationship Id="rId9" Type="http://schemas.openxmlformats.org/officeDocument/2006/relationships/image" Target="../media/image70.sv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80.png"/><Relationship Id="rId3" Type="http://schemas.openxmlformats.org/officeDocument/2006/relationships/image" Target="../media/image72.svg"/><Relationship Id="rId7" Type="http://schemas.openxmlformats.org/officeDocument/2006/relationships/image" Target="../media/image24.svg"/><Relationship Id="rId12" Type="http://schemas.openxmlformats.org/officeDocument/2006/relationships/image" Target="../media/image79.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2.svg"/><Relationship Id="rId5" Type="http://schemas.openxmlformats.org/officeDocument/2006/relationships/image" Target="../media/image74.svg"/><Relationship Id="rId10" Type="http://schemas.openxmlformats.org/officeDocument/2006/relationships/image" Target="../media/image41.png"/><Relationship Id="rId4" Type="http://schemas.openxmlformats.org/officeDocument/2006/relationships/image" Target="../media/image73.png"/><Relationship Id="rId9" Type="http://schemas.openxmlformats.org/officeDocument/2006/relationships/image" Target="../media/image47.svg"/></Relationships>
</file>

<file path=ppt/slides/_rels/slide16.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2.svg"/><Relationship Id="rId7" Type="http://schemas.openxmlformats.org/officeDocument/2006/relationships/image" Target="../media/image70.sv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26.svg"/><Relationship Id="rId5" Type="http://schemas.openxmlformats.org/officeDocument/2006/relationships/image" Target="../media/image84.svg"/><Relationship Id="rId10" Type="http://schemas.openxmlformats.org/officeDocument/2006/relationships/image" Target="../media/image25.png"/><Relationship Id="rId4" Type="http://schemas.openxmlformats.org/officeDocument/2006/relationships/image" Target="../media/image83.png"/><Relationship Id="rId9" Type="http://schemas.openxmlformats.org/officeDocument/2006/relationships/image" Target="../media/image24.sv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9.svg"/><Relationship Id="rId7" Type="http://schemas.openxmlformats.org/officeDocument/2006/relationships/image" Target="../media/image55.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svg"/><Relationship Id="rId3" Type="http://schemas.openxmlformats.org/officeDocument/2006/relationships/image" Target="../media/image86.svg"/><Relationship Id="rId7" Type="http://schemas.openxmlformats.org/officeDocument/2006/relationships/image" Target="../media/image4.svg"/><Relationship Id="rId12" Type="http://schemas.openxmlformats.org/officeDocument/2006/relationships/image" Target="../media/image54.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4.svg"/><Relationship Id="rId5" Type="http://schemas.openxmlformats.org/officeDocument/2006/relationships/image" Target="../media/image88.svg"/><Relationship Id="rId15" Type="http://schemas.openxmlformats.org/officeDocument/2006/relationships/image" Target="../media/image42.svg"/><Relationship Id="rId10" Type="http://schemas.openxmlformats.org/officeDocument/2006/relationships/image" Target="../media/image23.png"/><Relationship Id="rId4" Type="http://schemas.openxmlformats.org/officeDocument/2006/relationships/image" Target="../media/image87.png"/><Relationship Id="rId9" Type="http://schemas.openxmlformats.org/officeDocument/2006/relationships/image" Target="../media/image8.svg"/><Relationship Id="rId1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svg"/><Relationship Id="rId3" Type="http://schemas.openxmlformats.org/officeDocument/2006/relationships/image" Target="../media/image86.svg"/><Relationship Id="rId7" Type="http://schemas.openxmlformats.org/officeDocument/2006/relationships/image" Target="../media/image4.svg"/><Relationship Id="rId12" Type="http://schemas.openxmlformats.org/officeDocument/2006/relationships/image" Target="../media/image54.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4.svg"/><Relationship Id="rId5" Type="http://schemas.openxmlformats.org/officeDocument/2006/relationships/image" Target="../media/image88.svg"/><Relationship Id="rId15" Type="http://schemas.openxmlformats.org/officeDocument/2006/relationships/image" Target="../media/image42.svg"/><Relationship Id="rId10" Type="http://schemas.openxmlformats.org/officeDocument/2006/relationships/image" Target="../media/image23.png"/><Relationship Id="rId4" Type="http://schemas.openxmlformats.org/officeDocument/2006/relationships/image" Target="../media/image87.png"/><Relationship Id="rId9" Type="http://schemas.openxmlformats.org/officeDocument/2006/relationships/image" Target="../media/image8.svg"/><Relationship Id="rId1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svg"/><Relationship Id="rId3" Type="http://schemas.openxmlformats.org/officeDocument/2006/relationships/image" Target="../media/image86.svg"/><Relationship Id="rId7" Type="http://schemas.openxmlformats.org/officeDocument/2006/relationships/image" Target="../media/image4.svg"/><Relationship Id="rId12" Type="http://schemas.openxmlformats.org/officeDocument/2006/relationships/image" Target="../media/image54.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4.svg"/><Relationship Id="rId5" Type="http://schemas.openxmlformats.org/officeDocument/2006/relationships/image" Target="../media/image88.svg"/><Relationship Id="rId15" Type="http://schemas.openxmlformats.org/officeDocument/2006/relationships/image" Target="../media/image42.svg"/><Relationship Id="rId10" Type="http://schemas.openxmlformats.org/officeDocument/2006/relationships/image" Target="../media/image23.png"/><Relationship Id="rId4" Type="http://schemas.openxmlformats.org/officeDocument/2006/relationships/image" Target="../media/image87.png"/><Relationship Id="rId9" Type="http://schemas.openxmlformats.org/officeDocument/2006/relationships/image" Target="../media/image8.svg"/><Relationship Id="rId14"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svg"/><Relationship Id="rId3" Type="http://schemas.openxmlformats.org/officeDocument/2006/relationships/image" Target="../media/image86.svg"/><Relationship Id="rId7" Type="http://schemas.openxmlformats.org/officeDocument/2006/relationships/image" Target="../media/image4.svg"/><Relationship Id="rId12" Type="http://schemas.openxmlformats.org/officeDocument/2006/relationships/image" Target="../media/image54.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4.svg"/><Relationship Id="rId5" Type="http://schemas.openxmlformats.org/officeDocument/2006/relationships/image" Target="../media/image88.svg"/><Relationship Id="rId15" Type="http://schemas.openxmlformats.org/officeDocument/2006/relationships/image" Target="../media/image42.svg"/><Relationship Id="rId10" Type="http://schemas.openxmlformats.org/officeDocument/2006/relationships/image" Target="../media/image23.png"/><Relationship Id="rId4" Type="http://schemas.openxmlformats.org/officeDocument/2006/relationships/image" Target="../media/image87.png"/><Relationship Id="rId9" Type="http://schemas.openxmlformats.org/officeDocument/2006/relationships/image" Target="../media/image8.svg"/><Relationship Id="rId1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svg"/><Relationship Id="rId3" Type="http://schemas.openxmlformats.org/officeDocument/2006/relationships/image" Target="../media/image86.svg"/><Relationship Id="rId7" Type="http://schemas.openxmlformats.org/officeDocument/2006/relationships/image" Target="../media/image4.svg"/><Relationship Id="rId12" Type="http://schemas.openxmlformats.org/officeDocument/2006/relationships/image" Target="../media/image54.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4.svg"/><Relationship Id="rId5" Type="http://schemas.openxmlformats.org/officeDocument/2006/relationships/image" Target="../media/image88.svg"/><Relationship Id="rId15" Type="http://schemas.openxmlformats.org/officeDocument/2006/relationships/image" Target="../media/image42.svg"/><Relationship Id="rId10" Type="http://schemas.openxmlformats.org/officeDocument/2006/relationships/image" Target="../media/image23.png"/><Relationship Id="rId4" Type="http://schemas.openxmlformats.org/officeDocument/2006/relationships/image" Target="../media/image87.png"/><Relationship Id="rId9" Type="http://schemas.openxmlformats.org/officeDocument/2006/relationships/image" Target="../media/image8.svg"/><Relationship Id="rId14"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43.jpeg"/><Relationship Id="rId3" Type="http://schemas.openxmlformats.org/officeDocument/2006/relationships/image" Target="../media/image37.png"/><Relationship Id="rId7" Type="http://schemas.openxmlformats.org/officeDocument/2006/relationships/image" Target="../media/image44.png"/><Relationship Id="rId12" Type="http://schemas.openxmlformats.org/officeDocument/2006/relationships/image" Target="../media/image4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47.svg"/><Relationship Id="rId4" Type="http://schemas.openxmlformats.org/officeDocument/2006/relationships/image" Target="../media/image38.svg"/><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56.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47.svg"/><Relationship Id="rId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image" Target="../media/image50.png"/><Relationship Id="rId9" Type="http://schemas.openxmlformats.org/officeDocument/2006/relationships/image" Target="../media/image55.svg"/></Relationships>
</file>

<file path=ppt/slides/_rels/slide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706610" cy="7315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040928" y="1975377"/>
            <a:ext cx="5671745" cy="1742015"/>
          </a:xfrm>
          <a:prstGeom prst="rect">
            <a:avLst/>
          </a:prstGeom>
          <a:noFill/>
        </p:spPr>
        <p:txBody>
          <a:bodyPr wrap="none" rtlCol="0">
            <a:spAutoFit/>
          </a:bodyPr>
          <a:lstStyle/>
          <a:p>
            <a:pPr algn="ctr"/>
            <a:r>
              <a:rPr lang="en-US" sz="192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7</a:t>
            </a:r>
          </a:p>
          <a:p>
            <a:pPr algn="ctr"/>
            <a:endParaRPr lang="en-US" sz="112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2560" b="1" dirty="0">
                <a:ln w="38100">
                  <a:noFill/>
                </a:ln>
                <a:solidFill>
                  <a:srgbClr val="FFFF00"/>
                </a:solidFill>
                <a:latin typeface="Times New Roman" panose="02020603050405020304" pitchFamily="18" charset="0"/>
                <a:cs typeface="Times New Roman" panose="02020603050405020304" pitchFamily="18" charset="0"/>
              </a:rPr>
              <a:t>BÀI 3: </a:t>
            </a:r>
          </a:p>
          <a:p>
            <a:pPr algn="ctr"/>
            <a:r>
              <a:rPr lang="en-US" sz="2560" b="1" dirty="0">
                <a:ln w="38100">
                  <a:noFill/>
                </a:ln>
                <a:solidFill>
                  <a:srgbClr val="FFFF00"/>
                </a:solidFill>
                <a:latin typeface="Times New Roman" panose="02020603050405020304" pitchFamily="18" charset="0"/>
                <a:cs typeface="Times New Roman" panose="02020603050405020304" pitchFamily="18" charset="0"/>
              </a:rPr>
              <a:t>TRUYỆN KHOA HỌC VIỄN TƯỞNG</a:t>
            </a:r>
          </a:p>
          <a:p>
            <a:pPr algn="ctr"/>
            <a:endParaRPr lang="en-VN" sz="256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03990" y="1106028"/>
            <a:ext cx="822257" cy="82823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2884046" y="3763250"/>
            <a:ext cx="3900620" cy="683264"/>
          </a:xfrm>
          <a:prstGeom prst="rect">
            <a:avLst/>
          </a:prstGeom>
          <a:noFill/>
        </p:spPr>
        <p:txBody>
          <a:bodyPr wrap="none" rtlCol="0">
            <a:spAutoFit/>
          </a:bodyPr>
          <a:lstStyle/>
          <a:p>
            <a:r>
              <a:rPr lang="en-US" sz="192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DƯƠNG THỊ HỒNG NHUNG</a:t>
            </a:r>
          </a:p>
          <a:p>
            <a:r>
              <a:rPr lang="en-US" sz="192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192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806796" y="1407576"/>
            <a:ext cx="4281941" cy="461665"/>
          </a:xfrm>
          <a:prstGeom prst="rect">
            <a:avLst/>
          </a:prstGeom>
          <a:noFill/>
        </p:spPr>
        <p:txBody>
          <a:bodyPr wrap="none" rtlCol="0">
            <a:spAutoFit/>
          </a:bodyPr>
          <a:lstStyle/>
          <a:p>
            <a:r>
              <a:rPr lang="en-US" sz="24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4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476">
            <a:off x="5206078" y="1050208"/>
            <a:ext cx="4396011" cy="5302207"/>
          </a:xfrm>
          <a:prstGeom prst="rect">
            <a:avLst/>
          </a:prstGeom>
        </p:spPr>
      </p:pic>
      <p:sp>
        <p:nvSpPr>
          <p:cNvPr id="3" name="AutoShape 3"/>
          <p:cNvSpPr/>
          <p:nvPr/>
        </p:nvSpPr>
        <p:spPr>
          <a:xfrm>
            <a:off x="4566881" y="1401268"/>
            <a:ext cx="3851803" cy="4679249"/>
          </a:xfrm>
          <a:prstGeom prst="rect">
            <a:avLst/>
          </a:prstGeom>
          <a:solidFill>
            <a:srgbClr val="F6F6E9"/>
          </a:solidFill>
        </p:spPr>
      </p:sp>
      <p:sp>
        <p:nvSpPr>
          <p:cNvPr id="5" name="Freeform 5"/>
          <p:cNvSpPr/>
          <p:nvPr/>
        </p:nvSpPr>
        <p:spPr>
          <a:xfrm>
            <a:off x="629717" y="782672"/>
            <a:ext cx="3297954" cy="2741841"/>
          </a:xfrm>
          <a:custGeom>
            <a:avLst/>
            <a:gdLst/>
            <a:ahLst/>
            <a:cxnLst/>
            <a:rect l="l" t="t" r="r" b="b"/>
            <a:pathLst>
              <a:path w="6273800" h="5215890">
                <a:moveTo>
                  <a:pt x="6273800" y="5215890"/>
                </a:moveTo>
                <a:lnTo>
                  <a:pt x="0" y="5215890"/>
                </a:lnTo>
                <a:lnTo>
                  <a:pt x="0" y="0"/>
                </a:lnTo>
                <a:lnTo>
                  <a:pt x="6273800" y="0"/>
                </a:lnTo>
                <a:lnTo>
                  <a:pt x="6273800" y="5215890"/>
                </a:lnTo>
                <a:close/>
              </a:path>
            </a:pathLst>
          </a:custGeom>
          <a:blipFill dpi="0" rotWithShape="1">
            <a:blip r:embed="rId4">
              <a:extLst>
                <a:ext uri="{28A0092B-C50C-407E-A947-70E740481C1C}">
                  <a14:useLocalDpi xmlns:a14="http://schemas.microsoft.com/office/drawing/2010/main" val="0"/>
                </a:ext>
              </a:extLst>
            </a:blip>
            <a:srcRect/>
            <a:stretch>
              <a:fillRect/>
            </a:stretch>
          </a:blipFill>
        </p:spPr>
      </p:sp>
      <p:sp>
        <p:nvSpPr>
          <p:cNvPr id="6" name="Freeform 6"/>
          <p:cNvSpPr/>
          <p:nvPr/>
        </p:nvSpPr>
        <p:spPr>
          <a:xfrm>
            <a:off x="629717" y="782671"/>
            <a:ext cx="3297954" cy="2741841"/>
          </a:xfrm>
          <a:custGeom>
            <a:avLst/>
            <a:gdLst/>
            <a:ahLst/>
            <a:cxnLst/>
            <a:rect l="l" t="t" r="r" b="b"/>
            <a:pathLst>
              <a:path w="6273800" h="5215890">
                <a:moveTo>
                  <a:pt x="6273800" y="5215890"/>
                </a:moveTo>
                <a:lnTo>
                  <a:pt x="0" y="5215890"/>
                </a:lnTo>
                <a:lnTo>
                  <a:pt x="0" y="0"/>
                </a:lnTo>
                <a:lnTo>
                  <a:pt x="6273800" y="0"/>
                </a:lnTo>
                <a:lnTo>
                  <a:pt x="6273800" y="5215890"/>
                </a:lnTo>
                <a:close/>
              </a:path>
            </a:pathLst>
          </a:custGeom>
          <a:blipFill>
            <a:blip r:embed="rId5"/>
            <a:stretch>
              <a:fillRect l="-7" r="-7"/>
            </a:stretch>
          </a:blipFill>
        </p:spPr>
        <p:txBody>
          <a:bodyPr/>
          <a:lstStyle/>
          <a:p>
            <a:endParaRPr lang="en-VN" dirty="0"/>
          </a:p>
        </p:txBody>
      </p:sp>
      <p:sp>
        <p:nvSpPr>
          <p:cNvPr id="8" name="Freeform 8"/>
          <p:cNvSpPr/>
          <p:nvPr/>
        </p:nvSpPr>
        <p:spPr>
          <a:xfrm>
            <a:off x="608107" y="3669414"/>
            <a:ext cx="3297954" cy="2741841"/>
          </a:xfrm>
          <a:custGeom>
            <a:avLst/>
            <a:gdLst/>
            <a:ahLst/>
            <a:cxnLst/>
            <a:rect l="l" t="t" r="r" b="b"/>
            <a:pathLst>
              <a:path w="6273800" h="5215890">
                <a:moveTo>
                  <a:pt x="6273800" y="5215890"/>
                </a:moveTo>
                <a:lnTo>
                  <a:pt x="0" y="5215890"/>
                </a:lnTo>
                <a:lnTo>
                  <a:pt x="0" y="0"/>
                </a:lnTo>
                <a:lnTo>
                  <a:pt x="6273800" y="0"/>
                </a:lnTo>
                <a:lnTo>
                  <a:pt x="6273800" y="5215890"/>
                </a:lnTo>
                <a:close/>
              </a:path>
            </a:pathLst>
          </a:custGeom>
          <a:blipFill dpi="0" rotWithShape="1">
            <a:blip r:embed="rId6">
              <a:extLst>
                <a:ext uri="{28A0092B-C50C-407E-A947-70E740481C1C}">
                  <a14:useLocalDpi xmlns:a14="http://schemas.microsoft.com/office/drawing/2010/main" val="0"/>
                </a:ext>
              </a:extLst>
            </a:blip>
            <a:srcRect/>
            <a:stretch>
              <a:fillRect/>
            </a:stretch>
          </a:blipFill>
        </p:spPr>
        <p:txBody>
          <a:bodyPr/>
          <a:lstStyle/>
          <a:p>
            <a:endParaRPr lang="en-VN" dirty="0"/>
          </a:p>
        </p:txBody>
      </p:sp>
      <p:sp>
        <p:nvSpPr>
          <p:cNvPr id="9" name="Freeform 9"/>
          <p:cNvSpPr/>
          <p:nvPr/>
        </p:nvSpPr>
        <p:spPr>
          <a:xfrm>
            <a:off x="608107" y="3669413"/>
            <a:ext cx="3297954" cy="2741841"/>
          </a:xfrm>
          <a:custGeom>
            <a:avLst/>
            <a:gdLst/>
            <a:ahLst/>
            <a:cxnLst/>
            <a:rect l="l" t="t" r="r" b="b"/>
            <a:pathLst>
              <a:path w="6273800" h="5215890">
                <a:moveTo>
                  <a:pt x="6273800" y="5215890"/>
                </a:moveTo>
                <a:lnTo>
                  <a:pt x="0" y="5215890"/>
                </a:lnTo>
                <a:lnTo>
                  <a:pt x="0" y="0"/>
                </a:lnTo>
                <a:lnTo>
                  <a:pt x="6273800" y="0"/>
                </a:lnTo>
                <a:lnTo>
                  <a:pt x="6273800" y="5215890"/>
                </a:lnTo>
                <a:close/>
              </a:path>
            </a:pathLst>
          </a:custGeom>
          <a:blipFill>
            <a:blip r:embed="rId5"/>
            <a:stretch>
              <a:fillRect l="-7" r="-7"/>
            </a:stretch>
          </a:blipFill>
        </p:spPr>
        <p:txBody>
          <a:bodyPr/>
          <a:lstStyle/>
          <a:p>
            <a:endParaRPr lang="en-VN" dirty="0"/>
          </a:p>
        </p:txBody>
      </p:sp>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3175511" y="626328"/>
            <a:ext cx="849233" cy="899958"/>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524203" y="5772233"/>
            <a:ext cx="849233" cy="899958"/>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319604" y="4757348"/>
            <a:ext cx="1408272" cy="2354254"/>
          </a:xfrm>
          <a:prstGeom prst="rect">
            <a:avLst/>
          </a:prstGeom>
        </p:spPr>
      </p:pic>
      <p:sp>
        <p:nvSpPr>
          <p:cNvPr id="19" name="TextBox 18">
            <a:extLst>
              <a:ext uri="{FF2B5EF4-FFF2-40B4-BE49-F238E27FC236}">
                <a16:creationId xmlns:a16="http://schemas.microsoft.com/office/drawing/2014/main" id="{BBE09BD4-A38B-CF69-E23E-60B6122B3CA4}"/>
              </a:ext>
            </a:extLst>
          </p:cNvPr>
          <p:cNvSpPr txBox="1"/>
          <p:nvPr/>
        </p:nvSpPr>
        <p:spPr>
          <a:xfrm>
            <a:off x="4727876" y="2550944"/>
            <a:ext cx="3666151" cy="1901161"/>
          </a:xfrm>
          <a:prstGeom prst="rect">
            <a:avLst/>
          </a:prstGeom>
          <a:noFill/>
        </p:spPr>
        <p:txBody>
          <a:bodyPr wrap="square">
            <a:spAutoFit/>
          </a:bodyPr>
          <a:lstStyle/>
          <a:p>
            <a:pPr algn="just">
              <a:lnSpc>
                <a:spcPct val="115000"/>
              </a:lnSpc>
            </a:pPr>
            <a:r>
              <a:rPr lang="vi-VN" sz="2600" dirty="0">
                <a:solidFill>
                  <a:srgbClr val="000000"/>
                </a:solidFill>
                <a:effectLst/>
                <a:latin typeface="Roboto" panose="02000000000000000000" pitchFamily="2" charset="0"/>
                <a:ea typeface="Roboto" panose="02000000000000000000" pitchFamily="2" charset="0"/>
              </a:rPr>
              <a:t>+ Xác định ngôi kể, nhân vật chính.</a:t>
            </a:r>
            <a:endParaRPr lang="en-VN" sz="2600" dirty="0">
              <a:effectLst/>
              <a:latin typeface="Roboto" panose="02000000000000000000" pitchFamily="2" charset="0"/>
              <a:ea typeface="Roboto" panose="02000000000000000000" pitchFamily="2" charset="0"/>
            </a:endParaRPr>
          </a:p>
          <a:p>
            <a:pPr algn="just">
              <a:lnSpc>
                <a:spcPct val="115000"/>
              </a:lnSpc>
            </a:pPr>
            <a:r>
              <a:rPr lang="vi-VN" sz="2600" dirty="0">
                <a:solidFill>
                  <a:srgbClr val="000000"/>
                </a:solidFill>
                <a:effectLst/>
                <a:latin typeface="Roboto" panose="02000000000000000000" pitchFamily="2" charset="0"/>
                <a:ea typeface="Roboto" panose="02000000000000000000" pitchFamily="2" charset="0"/>
              </a:rPr>
              <a:t>+ Tìm bố cục và tóm tắt nội dung chính </a:t>
            </a:r>
            <a:endParaRPr lang="en-VN" sz="2600" dirty="0">
              <a:effectLst/>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AutoShape 2"/>
          <p:cNvSpPr/>
          <p:nvPr/>
        </p:nvSpPr>
        <p:spPr>
          <a:xfrm rot="-5400000">
            <a:off x="1945838" y="1489719"/>
            <a:ext cx="5861816" cy="10628162"/>
          </a:xfrm>
          <a:prstGeom prst="rect">
            <a:avLst/>
          </a:prstGeom>
          <a:solidFill>
            <a:srgbClr val="FFFFFF"/>
          </a:solidFill>
        </p:spPr>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7335" y="4137888"/>
            <a:ext cx="10630880" cy="597987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80311" y="228851"/>
            <a:ext cx="3570827" cy="251435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36582" y="1856331"/>
            <a:ext cx="5251261" cy="492546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216771">
            <a:off x="7968122" y="740937"/>
            <a:ext cx="1550700" cy="72178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72256"/>
          <a:stretch>
            <a:fillRect/>
          </a:stretch>
        </p:blipFill>
        <p:spPr>
          <a:xfrm rot="1081854">
            <a:off x="4478045" y="-1500584"/>
            <a:ext cx="6506798" cy="224628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14400" y="2418081"/>
            <a:ext cx="1137858" cy="1269416"/>
          </a:xfrm>
          <a:prstGeom prst="rect">
            <a:avLst/>
          </a:prstGeom>
        </p:spPr>
      </p:pic>
      <p:sp>
        <p:nvSpPr>
          <p:cNvPr id="13" name="TextBox 12">
            <a:extLst>
              <a:ext uri="{FF2B5EF4-FFF2-40B4-BE49-F238E27FC236}">
                <a16:creationId xmlns:a16="http://schemas.microsoft.com/office/drawing/2014/main" id="{7C28DF0A-6F52-3018-C479-D50332000A19}"/>
              </a:ext>
            </a:extLst>
          </p:cNvPr>
          <p:cNvSpPr txBox="1"/>
          <p:nvPr/>
        </p:nvSpPr>
        <p:spPr>
          <a:xfrm>
            <a:off x="465756" y="977045"/>
            <a:ext cx="3485383" cy="1441036"/>
          </a:xfrm>
          <a:prstGeom prst="rect">
            <a:avLst/>
          </a:prstGeom>
          <a:noFill/>
        </p:spPr>
        <p:txBody>
          <a:bodyPr wrap="square">
            <a:spAutoFit/>
          </a:bodyPr>
          <a:lstStyle/>
          <a:p>
            <a:pPr algn="just">
              <a:lnSpc>
                <a:spcPct val="115000"/>
              </a:lnSpc>
            </a:pPr>
            <a:r>
              <a:rPr lang="vi-VN" sz="2600" dirty="0">
                <a:solidFill>
                  <a:srgbClr val="000000"/>
                </a:solidFill>
                <a:effectLst/>
                <a:latin typeface="Roboto" panose="02000000000000000000" pitchFamily="2" charset="0"/>
                <a:ea typeface="Roboto" panose="02000000000000000000" pitchFamily="2" charset="0"/>
              </a:rPr>
              <a:t>- Ngôi kể: thứ ba</a:t>
            </a:r>
            <a:endParaRPr lang="en-VN" sz="2600" dirty="0">
              <a:effectLst/>
              <a:latin typeface="Roboto" panose="02000000000000000000" pitchFamily="2" charset="0"/>
              <a:ea typeface="Roboto" panose="02000000000000000000" pitchFamily="2" charset="0"/>
            </a:endParaRPr>
          </a:p>
          <a:p>
            <a:pPr algn="just">
              <a:lnSpc>
                <a:spcPct val="115000"/>
              </a:lnSpc>
            </a:pPr>
            <a:r>
              <a:rPr lang="vi-VN" sz="2600" dirty="0">
                <a:solidFill>
                  <a:srgbClr val="000000"/>
                </a:solidFill>
                <a:effectLst/>
                <a:latin typeface="Roboto" panose="02000000000000000000" pitchFamily="2" charset="0"/>
                <a:ea typeface="Roboto" panose="02000000000000000000" pitchFamily="2" charset="0"/>
              </a:rPr>
              <a:t>- Nhân vật chính: viên trung sĩ và ông đại tá</a:t>
            </a:r>
            <a:endParaRPr lang="en-VN" sz="2600" dirty="0">
              <a:effectLst/>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91BD812A-B96D-BC64-CEFD-81A3F768CFED}"/>
              </a:ext>
            </a:extLst>
          </p:cNvPr>
          <p:cNvSpPr txBox="1"/>
          <p:nvPr/>
        </p:nvSpPr>
        <p:spPr>
          <a:xfrm>
            <a:off x="4290174" y="2842788"/>
            <a:ext cx="4997669" cy="3626634"/>
          </a:xfrm>
          <a:prstGeom prst="rect">
            <a:avLst/>
          </a:prstGeom>
          <a:noFill/>
        </p:spPr>
        <p:txBody>
          <a:bodyPr wrap="square">
            <a:spAutoFit/>
          </a:bodyPr>
          <a:lstStyle/>
          <a:p>
            <a:pPr algn="just">
              <a:lnSpc>
                <a:spcPct val="150000"/>
              </a:lnSpc>
            </a:pPr>
            <a:r>
              <a:rPr lang="vi-VN" sz="2600" dirty="0">
                <a:solidFill>
                  <a:srgbClr val="000000"/>
                </a:solidFill>
                <a:effectLst/>
                <a:latin typeface="Roboto" panose="02000000000000000000" pitchFamily="2" charset="0"/>
                <a:ea typeface="Roboto" panose="02000000000000000000" pitchFamily="2" charset="0"/>
              </a:rPr>
              <a:t>- Bố cục: 2 phần</a:t>
            </a:r>
            <a:endParaRPr lang="en-VN" sz="2600" dirty="0">
              <a:effectLst/>
              <a:latin typeface="Roboto" panose="02000000000000000000" pitchFamily="2" charset="0"/>
              <a:ea typeface="Roboto" panose="02000000000000000000" pitchFamily="2" charset="0"/>
            </a:endParaRPr>
          </a:p>
          <a:p>
            <a:pPr algn="just">
              <a:lnSpc>
                <a:spcPct val="150000"/>
              </a:lnSpc>
            </a:pPr>
            <a:r>
              <a:rPr lang="vi-VN" sz="2600" dirty="0">
                <a:solidFill>
                  <a:srgbClr val="000000"/>
                </a:solidFill>
                <a:effectLst/>
                <a:latin typeface="Roboto" panose="02000000000000000000" pitchFamily="2" charset="0"/>
                <a:ea typeface="Roboto" panose="02000000000000000000" pitchFamily="2" charset="0"/>
              </a:rPr>
              <a:t>+ Phần 1: Cuộc trò chuyện giữa ông đại tá và viên trung sĩ về “chất làm gỉ”.</a:t>
            </a:r>
            <a:endParaRPr lang="en-VN" sz="2600" dirty="0">
              <a:effectLst/>
              <a:latin typeface="Roboto" panose="02000000000000000000" pitchFamily="2" charset="0"/>
              <a:ea typeface="Roboto" panose="02000000000000000000" pitchFamily="2" charset="0"/>
            </a:endParaRPr>
          </a:p>
          <a:p>
            <a:pPr>
              <a:lnSpc>
                <a:spcPct val="150000"/>
              </a:lnSpc>
            </a:pPr>
            <a:r>
              <a:rPr lang="vi-VN" sz="2600" dirty="0">
                <a:solidFill>
                  <a:srgbClr val="000000"/>
                </a:solidFill>
                <a:effectLst/>
                <a:latin typeface="Roboto" panose="02000000000000000000" pitchFamily="2" charset="0"/>
                <a:ea typeface="Roboto" panose="02000000000000000000" pitchFamily="2" charset="0"/>
              </a:rPr>
              <a:t>+ Phần 2: “Chất làm gỉ” chính thức hoạt động.</a:t>
            </a:r>
            <a:r>
              <a:rPr lang="en-VN" sz="2600" dirty="0">
                <a:effectLst/>
                <a:latin typeface="Roboto" panose="02000000000000000000" pitchFamily="2" charset="0"/>
                <a:ea typeface="Roboto" panose="02000000000000000000" pitchFamily="2" charset="0"/>
              </a:rPr>
              <a:t> </a:t>
            </a:r>
            <a:endParaRPr lang="en-VN" sz="2600" dirty="0">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110105" flipH="1" flipV="1">
            <a:off x="553518" y="2292687"/>
            <a:ext cx="2594342" cy="370620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1499" b="30850"/>
          <a:stretch>
            <a:fillRect/>
          </a:stretch>
        </p:blipFill>
        <p:spPr>
          <a:xfrm rot="678179">
            <a:off x="6590399" y="1233185"/>
            <a:ext cx="2619996" cy="4030329"/>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2367363" y="387276"/>
            <a:ext cx="5016031" cy="6050037"/>
          </a:xfrm>
          <a:prstGeom prst="rect">
            <a:avLst/>
          </a:prstGeom>
        </p:spPr>
      </p:pic>
      <p:grpSp>
        <p:nvGrpSpPr>
          <p:cNvPr id="5" name="Group 5"/>
          <p:cNvGrpSpPr/>
          <p:nvPr/>
        </p:nvGrpSpPr>
        <p:grpSpPr>
          <a:xfrm rot="-125846">
            <a:off x="2480955" y="2265251"/>
            <a:ext cx="5053622" cy="3167443"/>
            <a:chOff x="0" y="0"/>
            <a:chExt cx="2973724" cy="1863832"/>
          </a:xfrm>
        </p:grpSpPr>
        <p:sp>
          <p:nvSpPr>
            <p:cNvPr id="6" name="Freeform 6"/>
            <p:cNvSpPr/>
            <p:nvPr/>
          </p:nvSpPr>
          <p:spPr>
            <a:xfrm>
              <a:off x="0" y="0"/>
              <a:ext cx="2973724" cy="1863832"/>
            </a:xfrm>
            <a:custGeom>
              <a:avLst/>
              <a:gdLst/>
              <a:ahLst/>
              <a:cxnLst/>
              <a:rect l="l" t="t" r="r" b="b"/>
              <a:pathLst>
                <a:path w="2973724" h="1863832">
                  <a:moveTo>
                    <a:pt x="0" y="0"/>
                  </a:moveTo>
                  <a:lnTo>
                    <a:pt x="2973724" y="0"/>
                  </a:lnTo>
                  <a:lnTo>
                    <a:pt x="2973724" y="1863832"/>
                  </a:lnTo>
                  <a:lnTo>
                    <a:pt x="0" y="1863832"/>
                  </a:lnTo>
                  <a:close/>
                </a:path>
              </a:pathLst>
            </a:custGeom>
            <a:solidFill>
              <a:srgbClr val="F6F6E9"/>
            </a:solidFill>
          </p:spPr>
        </p:sp>
      </p:gr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728286" y="4778304"/>
            <a:ext cx="1725122" cy="2883943"/>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750609">
            <a:off x="605110" y="1470457"/>
            <a:ext cx="865550" cy="325761"/>
          </a:xfrm>
          <a:prstGeom prst="rect">
            <a:avLst/>
          </a:prstGeom>
        </p:spPr>
      </p:pic>
      <p:sp>
        <p:nvSpPr>
          <p:cNvPr id="11" name="TextBox 11">
            <a:extLst>
              <a:ext uri="{FF2B5EF4-FFF2-40B4-BE49-F238E27FC236}">
                <a16:creationId xmlns:a16="http://schemas.microsoft.com/office/drawing/2014/main" id="{A3CCA8C0-34C9-2FB3-B65A-077909FEA06A}"/>
              </a:ext>
            </a:extLst>
          </p:cNvPr>
          <p:cNvSpPr txBox="1"/>
          <p:nvPr/>
        </p:nvSpPr>
        <p:spPr>
          <a:xfrm>
            <a:off x="935474" y="2237724"/>
            <a:ext cx="8144583" cy="3035703"/>
          </a:xfrm>
          <a:prstGeom prst="rect">
            <a:avLst/>
          </a:prstGeom>
        </p:spPr>
        <p:txBody>
          <a:bodyPr lIns="0" tIns="0" rIns="0" bIns="0" rtlCol="0" anchor="t">
            <a:spAutoFit/>
          </a:bodyPr>
          <a:lstStyle/>
          <a:p>
            <a:pPr algn="ctr">
              <a:lnSpc>
                <a:spcPct val="114000"/>
              </a:lnSpc>
            </a:pPr>
            <a:r>
              <a:rPr lang="en-US" sz="8800" b="1" dirty="0">
                <a:solidFill>
                  <a:srgbClr val="291B25"/>
                </a:solidFill>
                <a:latin typeface="Roboto" panose="02000000000000000000" pitchFamily="2" charset="0"/>
                <a:ea typeface="Roboto" panose="02000000000000000000" pitchFamily="2" charset="0"/>
                <a:cs typeface="Times New Roman" panose="02020603050405020304" pitchFamily="18" charset="0"/>
              </a:rPr>
              <a:t>II.</a:t>
            </a:r>
          </a:p>
          <a:p>
            <a:pPr algn="ctr">
              <a:lnSpc>
                <a:spcPct val="114000"/>
              </a:lnSpc>
            </a:pPr>
            <a:r>
              <a:rPr lang="en-US" sz="4400" b="1" dirty="0">
                <a:solidFill>
                  <a:srgbClr val="291B25"/>
                </a:solidFill>
                <a:latin typeface="Roboto" panose="02000000000000000000" pitchFamily="2" charset="0"/>
                <a:ea typeface="Roboto" panose="02000000000000000000" pitchFamily="2" charset="0"/>
                <a:cs typeface="Times New Roman" panose="02020603050405020304" pitchFamily="18" charset="0"/>
              </a:rPr>
              <a:t>ĐỌC VÀ TÌM HIỂU</a:t>
            </a:r>
          </a:p>
          <a:p>
            <a:pPr algn="ctr">
              <a:lnSpc>
                <a:spcPct val="114000"/>
              </a:lnSpc>
            </a:pPr>
            <a:r>
              <a:rPr lang="en-US" sz="4400" b="1" dirty="0">
                <a:solidFill>
                  <a:srgbClr val="291B25"/>
                </a:solidFill>
                <a:latin typeface="Roboto" panose="02000000000000000000" pitchFamily="2" charset="0"/>
                <a:ea typeface="Roboto" panose="02000000000000000000" pitchFamily="2" charset="0"/>
                <a:cs typeface="Times New Roman" panose="02020603050405020304" pitchFamily="18" charset="0"/>
              </a:rPr>
              <a:t>CHI TIẾT</a:t>
            </a:r>
          </a:p>
        </p:txBody>
      </p:sp>
    </p:spTree>
    <p:extLst>
      <p:ext uri="{BB962C8B-B14F-4D97-AF65-F5344CB8AC3E}">
        <p14:creationId xmlns:p14="http://schemas.microsoft.com/office/powerpoint/2010/main" val="1085871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69757" y="-516475"/>
            <a:ext cx="6268701" cy="83481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8828" y="1172347"/>
            <a:ext cx="3829303" cy="4121559"/>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38379">
            <a:off x="447414" y="4452313"/>
            <a:ext cx="1212299" cy="2275646"/>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666057" y="1338827"/>
            <a:ext cx="621856" cy="632201"/>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2063">
            <a:off x="8641278" y="5086212"/>
            <a:ext cx="803014" cy="302225"/>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70A49109-8E37-C979-F2C4-9CE44D71E9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688005">
            <a:off x="4627693" y="1636306"/>
            <a:ext cx="5172364" cy="7315200"/>
          </a:xfrm>
          <a:prstGeom prst="rect">
            <a:avLst/>
          </a:prstGeom>
        </p:spPr>
      </p:pic>
      <p:sp>
        <p:nvSpPr>
          <p:cNvPr id="15" name="TextBox 14">
            <a:extLst>
              <a:ext uri="{FF2B5EF4-FFF2-40B4-BE49-F238E27FC236}">
                <a16:creationId xmlns:a16="http://schemas.microsoft.com/office/drawing/2014/main" id="{76B44017-07DF-C0C7-2B7C-20FFCF939376}"/>
              </a:ext>
            </a:extLst>
          </p:cNvPr>
          <p:cNvSpPr txBox="1"/>
          <p:nvPr/>
        </p:nvSpPr>
        <p:spPr>
          <a:xfrm>
            <a:off x="927706" y="2315911"/>
            <a:ext cx="3091545" cy="2318583"/>
          </a:xfrm>
          <a:prstGeom prst="rect">
            <a:avLst/>
          </a:prstGeom>
          <a:noFill/>
        </p:spPr>
        <p:txBody>
          <a:bodyPr wrap="square">
            <a:spAutoFit/>
          </a:bodyPr>
          <a:lstStyle/>
          <a:p>
            <a:pPr algn="just">
              <a:lnSpc>
                <a:spcPct val="115000"/>
              </a:lnSpc>
            </a:pPr>
            <a:r>
              <a:rPr lang="vi-VN" sz="3200" b="1" dirty="0">
                <a:solidFill>
                  <a:schemeClr val="bg1"/>
                </a:solidFill>
                <a:effectLst/>
                <a:latin typeface="Roboto" panose="02000000000000000000" pitchFamily="2" charset="0"/>
                <a:ea typeface="Roboto" panose="02000000000000000000" pitchFamily="2" charset="0"/>
              </a:rPr>
              <a:t>1. Đề tài, sự kiện chính và tình huống trong truyện</a:t>
            </a:r>
            <a:endParaRPr lang="en-VN" sz="3200" dirty="0">
              <a:solidFill>
                <a:schemeClr val="bg1"/>
              </a:solidFill>
              <a:effectLst/>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rot="-128926">
            <a:off x="5371834" y="326373"/>
            <a:ext cx="3563865" cy="937386"/>
            <a:chOff x="0" y="0"/>
            <a:chExt cx="2020450" cy="372539"/>
          </a:xfrm>
        </p:grpSpPr>
        <p:sp>
          <p:nvSpPr>
            <p:cNvPr id="3" name="Freeform 3"/>
            <p:cNvSpPr/>
            <p:nvPr/>
          </p:nvSpPr>
          <p:spPr>
            <a:xfrm>
              <a:off x="0" y="0"/>
              <a:ext cx="2020450" cy="372539"/>
            </a:xfrm>
            <a:custGeom>
              <a:avLst/>
              <a:gdLst/>
              <a:ahLst/>
              <a:cxnLst/>
              <a:rect l="l" t="t" r="r" b="b"/>
              <a:pathLst>
                <a:path w="2020450" h="372539">
                  <a:moveTo>
                    <a:pt x="0" y="0"/>
                  </a:moveTo>
                  <a:lnTo>
                    <a:pt x="2020450" y="0"/>
                  </a:lnTo>
                  <a:lnTo>
                    <a:pt x="2020450" y="372539"/>
                  </a:lnTo>
                  <a:lnTo>
                    <a:pt x="0" y="372539"/>
                  </a:lnTo>
                  <a:close/>
                </a:path>
              </a:pathLst>
            </a:custGeom>
            <a:solidFill>
              <a:srgbClr val="61A6AB"/>
            </a:solidFill>
          </p:spPr>
        </p:sp>
      </p:grpSp>
      <p:grpSp>
        <p:nvGrpSpPr>
          <p:cNvPr id="4" name="Group 4"/>
          <p:cNvGrpSpPr/>
          <p:nvPr/>
        </p:nvGrpSpPr>
        <p:grpSpPr>
          <a:xfrm rot="-128926">
            <a:off x="5395241" y="1541690"/>
            <a:ext cx="3952234" cy="2193312"/>
            <a:chOff x="0" y="0"/>
            <a:chExt cx="2020450" cy="372539"/>
          </a:xfrm>
        </p:grpSpPr>
        <p:sp>
          <p:nvSpPr>
            <p:cNvPr id="5" name="Freeform 5"/>
            <p:cNvSpPr/>
            <p:nvPr/>
          </p:nvSpPr>
          <p:spPr>
            <a:xfrm>
              <a:off x="0" y="0"/>
              <a:ext cx="2020450" cy="372539"/>
            </a:xfrm>
            <a:custGeom>
              <a:avLst/>
              <a:gdLst/>
              <a:ahLst/>
              <a:cxnLst/>
              <a:rect l="l" t="t" r="r" b="b"/>
              <a:pathLst>
                <a:path w="2020450" h="372539">
                  <a:moveTo>
                    <a:pt x="0" y="0"/>
                  </a:moveTo>
                  <a:lnTo>
                    <a:pt x="2020450" y="0"/>
                  </a:lnTo>
                  <a:lnTo>
                    <a:pt x="2020450" y="372539"/>
                  </a:lnTo>
                  <a:lnTo>
                    <a:pt x="0" y="372539"/>
                  </a:lnTo>
                  <a:close/>
                </a:path>
              </a:pathLst>
            </a:custGeom>
            <a:solidFill>
              <a:srgbClr val="61A6AB"/>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8984" y="-384151"/>
            <a:ext cx="6911838" cy="7870622"/>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29662" y="1883823"/>
            <a:ext cx="695712" cy="707286"/>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4689" flipH="1">
            <a:off x="8851462" y="158085"/>
            <a:ext cx="994848" cy="2120801"/>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31699">
            <a:off x="4323394" y="5639124"/>
            <a:ext cx="872579" cy="406146"/>
          </a:xfrm>
          <a:prstGeom prst="rect">
            <a:avLst/>
          </a:prstGeom>
        </p:spPr>
      </p:pic>
      <p:sp>
        <p:nvSpPr>
          <p:cNvPr id="14" name="TextBox 13">
            <a:extLst>
              <a:ext uri="{FF2B5EF4-FFF2-40B4-BE49-F238E27FC236}">
                <a16:creationId xmlns:a16="http://schemas.microsoft.com/office/drawing/2014/main" id="{7C3C927A-9E7B-470A-AE7A-71C4E4EC1BBF}"/>
              </a:ext>
            </a:extLst>
          </p:cNvPr>
          <p:cNvSpPr txBox="1"/>
          <p:nvPr/>
        </p:nvSpPr>
        <p:spPr>
          <a:xfrm>
            <a:off x="0" y="1534769"/>
            <a:ext cx="4524325" cy="1745863"/>
          </a:xfrm>
          <a:prstGeom prst="rect">
            <a:avLst/>
          </a:prstGeom>
          <a:noFill/>
        </p:spPr>
        <p:txBody>
          <a:bodyPr wrap="square">
            <a:spAutoFit/>
          </a:bodyPr>
          <a:lstStyle/>
          <a:p>
            <a:pPr algn="just">
              <a:lnSpc>
                <a:spcPct val="115000"/>
              </a:lnSpc>
            </a:pPr>
            <a:r>
              <a:rPr lang="vi-VN" sz="3200" b="1" dirty="0">
                <a:solidFill>
                  <a:schemeClr val="bg1"/>
                </a:solidFill>
                <a:effectLst/>
                <a:latin typeface="Roboto" panose="02000000000000000000" pitchFamily="2" charset="0"/>
                <a:ea typeface="Roboto" panose="02000000000000000000" pitchFamily="2" charset="0"/>
              </a:rPr>
              <a:t>1. Đề tài, sự kiện chính và tình huống trong truyện</a:t>
            </a:r>
            <a:endParaRPr lang="en-VN" sz="3200" dirty="0">
              <a:solidFill>
                <a:schemeClr val="bg1"/>
              </a:solidFill>
              <a:effectLst/>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AAA68C11-DD85-92F9-054C-214166955E3B}"/>
              </a:ext>
            </a:extLst>
          </p:cNvPr>
          <p:cNvSpPr txBox="1"/>
          <p:nvPr/>
        </p:nvSpPr>
        <p:spPr>
          <a:xfrm rot="21361711">
            <a:off x="5363666" y="446423"/>
            <a:ext cx="3370011" cy="769441"/>
          </a:xfrm>
          <a:prstGeom prst="rect">
            <a:avLst/>
          </a:prstGeom>
          <a:noFill/>
        </p:spPr>
        <p:txBody>
          <a:bodyPr wrap="square">
            <a:spAutoFit/>
          </a:bodyPr>
          <a:lstStyle/>
          <a:p>
            <a:pPr algn="ctr"/>
            <a:r>
              <a:rPr lang="vi-VN" sz="2200" dirty="0">
                <a:solidFill>
                  <a:schemeClr val="bg1"/>
                </a:solidFill>
                <a:effectLst/>
                <a:latin typeface="Roboto" panose="02000000000000000000" pitchFamily="2" charset="0"/>
                <a:ea typeface="Roboto" panose="02000000000000000000" pitchFamily="2" charset="0"/>
              </a:rPr>
              <a:t>Đề tài: Khoa học công nghệ tương lai</a:t>
            </a:r>
            <a:r>
              <a:rPr lang="en-VN" sz="2200" dirty="0">
                <a:solidFill>
                  <a:schemeClr val="bg1"/>
                </a:solidFill>
                <a:effectLst/>
                <a:latin typeface="Roboto" panose="02000000000000000000" pitchFamily="2" charset="0"/>
                <a:ea typeface="Roboto" panose="02000000000000000000" pitchFamily="2" charset="0"/>
              </a:rPr>
              <a:t> </a:t>
            </a:r>
            <a:endParaRPr lang="en-VN" sz="2200" dirty="0">
              <a:solidFill>
                <a:schemeClr val="bg1"/>
              </a:solidFill>
              <a:latin typeface="Roboto" panose="02000000000000000000" pitchFamily="2" charset="0"/>
              <a:ea typeface="Roboto" panose="02000000000000000000" pitchFamily="2" charset="0"/>
            </a:endParaRPr>
          </a:p>
        </p:txBody>
      </p:sp>
      <p:sp>
        <p:nvSpPr>
          <p:cNvPr id="18" name="TextBox 17">
            <a:extLst>
              <a:ext uri="{FF2B5EF4-FFF2-40B4-BE49-F238E27FC236}">
                <a16:creationId xmlns:a16="http://schemas.microsoft.com/office/drawing/2014/main" id="{AB9E6C8A-3A4D-B0F6-A7D0-F94085EEF143}"/>
              </a:ext>
            </a:extLst>
          </p:cNvPr>
          <p:cNvSpPr txBox="1"/>
          <p:nvPr/>
        </p:nvSpPr>
        <p:spPr>
          <a:xfrm rot="21423827">
            <a:off x="5592971" y="1635998"/>
            <a:ext cx="3556772" cy="2012218"/>
          </a:xfrm>
          <a:prstGeom prst="rect">
            <a:avLst/>
          </a:prstGeom>
          <a:noFill/>
        </p:spPr>
        <p:txBody>
          <a:bodyPr wrap="square">
            <a:spAutoFit/>
          </a:bodyPr>
          <a:lstStyle/>
          <a:p>
            <a:pPr algn="just">
              <a:lnSpc>
                <a:spcPct val="115000"/>
              </a:lnSpc>
            </a:pPr>
            <a:r>
              <a:rPr lang="vi-VN" sz="2200" dirty="0">
                <a:solidFill>
                  <a:schemeClr val="bg1"/>
                </a:solidFill>
                <a:effectLst/>
                <a:latin typeface="Roboto" panose="02000000000000000000" pitchFamily="2" charset="0"/>
                <a:ea typeface="Roboto" panose="02000000000000000000" pitchFamily="2" charset="0"/>
              </a:rPr>
              <a:t>Sự kiện chính: viên trung sĩ chế ra “chất làm gỉ” có thể biến vũ khí kim loại thành vụn sắt để ngăn chặn chiến tranh. </a:t>
            </a:r>
            <a:endParaRPr lang="en-VN" sz="2200" dirty="0">
              <a:solidFill>
                <a:schemeClr val="bg1"/>
              </a:solidFill>
              <a:effectLst/>
              <a:latin typeface="Roboto" panose="02000000000000000000" pitchFamily="2" charset="0"/>
              <a:ea typeface="Roboto" panose="02000000000000000000" pitchFamily="2" charset="0"/>
            </a:endParaRPr>
          </a:p>
        </p:txBody>
      </p:sp>
      <p:grpSp>
        <p:nvGrpSpPr>
          <p:cNvPr id="19" name="Group 4">
            <a:extLst>
              <a:ext uri="{FF2B5EF4-FFF2-40B4-BE49-F238E27FC236}">
                <a16:creationId xmlns:a16="http://schemas.microsoft.com/office/drawing/2014/main" id="{A57F5B6A-1152-1F41-AFC1-127219C501E1}"/>
              </a:ext>
            </a:extLst>
          </p:cNvPr>
          <p:cNvGrpSpPr/>
          <p:nvPr/>
        </p:nvGrpSpPr>
        <p:grpSpPr>
          <a:xfrm rot="-128926">
            <a:off x="5380795" y="3964007"/>
            <a:ext cx="3952234" cy="2193312"/>
            <a:chOff x="0" y="0"/>
            <a:chExt cx="2020450" cy="372539"/>
          </a:xfrm>
        </p:grpSpPr>
        <p:sp>
          <p:nvSpPr>
            <p:cNvPr id="20" name="Freeform 5">
              <a:extLst>
                <a:ext uri="{FF2B5EF4-FFF2-40B4-BE49-F238E27FC236}">
                  <a16:creationId xmlns:a16="http://schemas.microsoft.com/office/drawing/2014/main" id="{F420E8C8-4A08-EEAD-63B7-5AFC1B65D6DB}"/>
                </a:ext>
              </a:extLst>
            </p:cNvPr>
            <p:cNvSpPr/>
            <p:nvPr/>
          </p:nvSpPr>
          <p:spPr>
            <a:xfrm>
              <a:off x="0" y="0"/>
              <a:ext cx="2020450" cy="372539"/>
            </a:xfrm>
            <a:custGeom>
              <a:avLst/>
              <a:gdLst/>
              <a:ahLst/>
              <a:cxnLst/>
              <a:rect l="l" t="t" r="r" b="b"/>
              <a:pathLst>
                <a:path w="2020450" h="372539">
                  <a:moveTo>
                    <a:pt x="0" y="0"/>
                  </a:moveTo>
                  <a:lnTo>
                    <a:pt x="2020450" y="0"/>
                  </a:lnTo>
                  <a:lnTo>
                    <a:pt x="2020450" y="372539"/>
                  </a:lnTo>
                  <a:lnTo>
                    <a:pt x="0" y="372539"/>
                  </a:lnTo>
                  <a:close/>
                </a:path>
              </a:pathLst>
            </a:custGeom>
            <a:solidFill>
              <a:srgbClr val="61A6AB"/>
            </a:solidFill>
          </p:spPr>
        </p:sp>
      </p:grpSp>
      <p:sp>
        <p:nvSpPr>
          <p:cNvPr id="23" name="TextBox 22">
            <a:extLst>
              <a:ext uri="{FF2B5EF4-FFF2-40B4-BE49-F238E27FC236}">
                <a16:creationId xmlns:a16="http://schemas.microsoft.com/office/drawing/2014/main" id="{D6CEA4B5-09EF-2A56-F52A-70319C11D652}"/>
              </a:ext>
            </a:extLst>
          </p:cNvPr>
          <p:cNvSpPr txBox="1"/>
          <p:nvPr/>
        </p:nvSpPr>
        <p:spPr>
          <a:xfrm rot="21352374">
            <a:off x="5411214" y="3968299"/>
            <a:ext cx="3854193" cy="2186752"/>
          </a:xfrm>
          <a:prstGeom prst="rect">
            <a:avLst/>
          </a:prstGeom>
          <a:noFill/>
        </p:spPr>
        <p:txBody>
          <a:bodyPr wrap="square">
            <a:spAutoFit/>
          </a:bodyPr>
          <a:lstStyle/>
          <a:p>
            <a:pPr algn="just">
              <a:lnSpc>
                <a:spcPct val="115000"/>
              </a:lnSpc>
            </a:pPr>
            <a:r>
              <a:rPr lang="vi-VN" sz="2400" dirty="0">
                <a:solidFill>
                  <a:schemeClr val="bg1"/>
                </a:solidFill>
                <a:effectLst/>
                <a:latin typeface="Roboto" panose="02000000000000000000" pitchFamily="2" charset="0"/>
                <a:ea typeface="Roboto" panose="02000000000000000000" pitchFamily="2" charset="0"/>
              </a:rPr>
              <a:t>Tình huống gay cấn: ông đại tá phát hiện ra viên trung sĩ dùng “chất làm gỉ” để phát huỷ mọi thứ kim loại và vô cùng tức giận.</a:t>
            </a:r>
            <a:endParaRPr lang="en-VN" sz="2400" dirty="0">
              <a:solidFill>
                <a:schemeClr val="bg1"/>
              </a:solidFill>
              <a:effectLst/>
              <a:latin typeface="Roboto" panose="02000000000000000000" pitchFamily="2" charset="0"/>
              <a:ea typeface="Roboto" panose="02000000000000000000" pitchFamily="2" charset="0"/>
            </a:endParaRPr>
          </a:p>
        </p:txBody>
      </p:sp>
      <p:sp>
        <p:nvSpPr>
          <p:cNvPr id="25" name="TextBox 24">
            <a:extLst>
              <a:ext uri="{FF2B5EF4-FFF2-40B4-BE49-F238E27FC236}">
                <a16:creationId xmlns:a16="http://schemas.microsoft.com/office/drawing/2014/main" id="{B36CDCA0-321D-4F78-444C-6AAFFB19D7D5}"/>
              </a:ext>
            </a:extLst>
          </p:cNvPr>
          <p:cNvSpPr txBox="1"/>
          <p:nvPr/>
        </p:nvSpPr>
        <p:spPr>
          <a:xfrm>
            <a:off x="4140994" y="6383996"/>
            <a:ext cx="5229275" cy="769441"/>
          </a:xfrm>
          <a:prstGeom prst="rect">
            <a:avLst/>
          </a:prstGeom>
          <a:noFill/>
        </p:spPr>
        <p:txBody>
          <a:bodyPr wrap="square">
            <a:spAutoFit/>
          </a:bodyPr>
          <a:lstStyle/>
          <a:p>
            <a:r>
              <a:rPr lang="vi-VN" sz="22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sym typeface="Symbol" pitchFamily="2" charset="2"/>
              </a:rPr>
              <a:t></a:t>
            </a:r>
            <a:r>
              <a:rPr lang="vi-VN" sz="2200" dirty="0">
                <a:solidFill>
                  <a:srgbClr val="000000"/>
                </a:solidFill>
                <a:effectLst/>
                <a:latin typeface="Roboto" panose="02000000000000000000" pitchFamily="2" charset="0"/>
                <a:ea typeface="Roboto" panose="02000000000000000000" pitchFamily="2" charset="0"/>
              </a:rPr>
              <a:t> là tình huống xung đột gay cấn, căng thẳng và hồi hộp nhất trong câu chuyện.</a:t>
            </a:r>
            <a:r>
              <a:rPr lang="en-VN" sz="2200" dirty="0">
                <a:effectLst/>
                <a:latin typeface="Roboto" panose="02000000000000000000" pitchFamily="2" charset="0"/>
                <a:ea typeface="Roboto" panose="02000000000000000000" pitchFamily="2" charset="0"/>
              </a:rPr>
              <a:t> </a:t>
            </a:r>
            <a:endParaRPr lang="en-VN" sz="2200" dirty="0">
              <a:latin typeface="Roboto" panose="02000000000000000000" pitchFamily="2" charset="0"/>
              <a:ea typeface="Roboto" panose="02000000000000000000" pitchFamily="2" charset="0"/>
            </a:endParaRPr>
          </a:p>
        </p:txBody>
      </p:sp>
      <p:pic>
        <p:nvPicPr>
          <p:cNvPr id="27" name="Picture 26" descr="A picture containing icon&#10;&#10;Description automatically generated">
            <a:extLst>
              <a:ext uri="{FF2B5EF4-FFF2-40B4-BE49-F238E27FC236}">
                <a16:creationId xmlns:a16="http://schemas.microsoft.com/office/drawing/2014/main" id="{310ADE1F-4845-433F-3B51-96D26EC955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8352" y="3547098"/>
            <a:ext cx="2468297" cy="25232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69757" y="-516475"/>
            <a:ext cx="6268701" cy="83481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8828" y="1172347"/>
            <a:ext cx="3829303" cy="4121559"/>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38379">
            <a:off x="447414" y="4452313"/>
            <a:ext cx="1212299" cy="2275646"/>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666057" y="1338827"/>
            <a:ext cx="621856" cy="632201"/>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2063">
            <a:off x="8641278" y="5086212"/>
            <a:ext cx="803014" cy="302225"/>
          </a:xfrm>
          <a:prstGeom prst="rect">
            <a:avLst/>
          </a:prstGeom>
        </p:spPr>
      </p:pic>
      <p:sp>
        <p:nvSpPr>
          <p:cNvPr id="15" name="TextBox 14">
            <a:extLst>
              <a:ext uri="{FF2B5EF4-FFF2-40B4-BE49-F238E27FC236}">
                <a16:creationId xmlns:a16="http://schemas.microsoft.com/office/drawing/2014/main" id="{76B44017-07DF-C0C7-2B7C-20FFCF939376}"/>
              </a:ext>
            </a:extLst>
          </p:cNvPr>
          <p:cNvSpPr txBox="1"/>
          <p:nvPr/>
        </p:nvSpPr>
        <p:spPr>
          <a:xfrm>
            <a:off x="927706" y="2871586"/>
            <a:ext cx="3091545" cy="1185966"/>
          </a:xfrm>
          <a:prstGeom prst="rect">
            <a:avLst/>
          </a:prstGeom>
          <a:noFill/>
        </p:spPr>
        <p:txBody>
          <a:bodyPr wrap="square">
            <a:spAutoFit/>
          </a:bodyPr>
          <a:lstStyle/>
          <a:p>
            <a:pPr algn="just">
              <a:lnSpc>
                <a:spcPct val="115000"/>
              </a:lnSpc>
            </a:pPr>
            <a:r>
              <a:rPr lang="vi-VN" sz="3200" b="1" dirty="0">
                <a:solidFill>
                  <a:schemeClr val="bg1"/>
                </a:solidFill>
                <a:effectLst/>
                <a:latin typeface="Roboto" panose="02000000000000000000" pitchFamily="2" charset="0"/>
                <a:ea typeface="Roboto" panose="02000000000000000000" pitchFamily="2" charset="0"/>
              </a:rPr>
              <a:t>2. Các chi tiết truyện</a:t>
            </a:r>
            <a:endParaRPr lang="en-VN" sz="3200" dirty="0">
              <a:solidFill>
                <a:schemeClr val="bg1"/>
              </a:solidFill>
              <a:effectLst/>
              <a:latin typeface="Roboto" panose="02000000000000000000" pitchFamily="2" charset="0"/>
              <a:ea typeface="Roboto" panose="02000000000000000000" pitchFamily="2" charset="0"/>
            </a:endParaRPr>
          </a:p>
        </p:txBody>
      </p:sp>
      <p:pic>
        <p:nvPicPr>
          <p:cNvPr id="5" name="Picture 4" descr="A picture containing timeline&#10;&#10;Description automatically generated">
            <a:extLst>
              <a:ext uri="{FF2B5EF4-FFF2-40B4-BE49-F238E27FC236}">
                <a16:creationId xmlns:a16="http://schemas.microsoft.com/office/drawing/2014/main" id="{05EAF40B-0040-2590-77C6-E0300EF5AE9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609865">
            <a:off x="4692501" y="-65737"/>
            <a:ext cx="4173607" cy="5906180"/>
          </a:xfrm>
          <a:prstGeom prst="rect">
            <a:avLst/>
          </a:prstGeom>
        </p:spPr>
      </p:pic>
      <p:pic>
        <p:nvPicPr>
          <p:cNvPr id="7" name="Picture 6" descr="Chart&#10;&#10;Description automatically generated">
            <a:extLst>
              <a:ext uri="{FF2B5EF4-FFF2-40B4-BE49-F238E27FC236}">
                <a16:creationId xmlns:a16="http://schemas.microsoft.com/office/drawing/2014/main" id="{E01ECF89-22E2-A325-45BA-56E83D39011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37975" y="3209270"/>
            <a:ext cx="4173607" cy="5906180"/>
          </a:xfrm>
          <a:prstGeom prst="rect">
            <a:avLst/>
          </a:prstGeom>
        </p:spPr>
      </p:pic>
    </p:spTree>
    <p:extLst>
      <p:ext uri="{BB962C8B-B14F-4D97-AF65-F5344CB8AC3E}">
        <p14:creationId xmlns:p14="http://schemas.microsoft.com/office/powerpoint/2010/main" val="3817050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43919" flipH="1">
            <a:off x="-1484641" y="-282337"/>
            <a:ext cx="2699809" cy="7879874"/>
          </a:xfrm>
          <a:prstGeom prst="rect">
            <a:avLst/>
          </a:prstGeom>
        </p:spPr>
      </p:pic>
      <p:graphicFrame>
        <p:nvGraphicFramePr>
          <p:cNvPr id="15" name="Table 14">
            <a:extLst>
              <a:ext uri="{FF2B5EF4-FFF2-40B4-BE49-F238E27FC236}">
                <a16:creationId xmlns:a16="http://schemas.microsoft.com/office/drawing/2014/main" id="{BC1E7B8B-FBC4-C3E9-5C7C-28B14685F69C}"/>
              </a:ext>
            </a:extLst>
          </p:cNvPr>
          <p:cNvGraphicFramePr>
            <a:graphicFrameLocks noGrp="1"/>
          </p:cNvGraphicFramePr>
          <p:nvPr>
            <p:extLst>
              <p:ext uri="{D42A27DB-BD31-4B8C-83A1-F6EECF244321}">
                <p14:modId xmlns:p14="http://schemas.microsoft.com/office/powerpoint/2010/main" val="4160950130"/>
              </p:ext>
            </p:extLst>
          </p:nvPr>
        </p:nvGraphicFramePr>
        <p:xfrm>
          <a:off x="514772" y="504887"/>
          <a:ext cx="8724055" cy="6450933"/>
        </p:xfrm>
        <a:graphic>
          <a:graphicData uri="http://schemas.openxmlformats.org/drawingml/2006/table">
            <a:tbl>
              <a:tblPr firstRow="1" firstCol="1" bandRow="1">
                <a:tableStyleId>{7DF18680-E054-41AD-8BC1-D1AEF772440D}</a:tableStyleId>
              </a:tblPr>
              <a:tblGrid>
                <a:gridCol w="1923628">
                  <a:extLst>
                    <a:ext uri="{9D8B030D-6E8A-4147-A177-3AD203B41FA5}">
                      <a16:colId xmlns:a16="http://schemas.microsoft.com/office/drawing/2014/main" val="1285915937"/>
                    </a:ext>
                  </a:extLst>
                </a:gridCol>
                <a:gridCol w="3429000">
                  <a:extLst>
                    <a:ext uri="{9D8B030D-6E8A-4147-A177-3AD203B41FA5}">
                      <a16:colId xmlns:a16="http://schemas.microsoft.com/office/drawing/2014/main" val="2499185494"/>
                    </a:ext>
                  </a:extLst>
                </a:gridCol>
                <a:gridCol w="3371427">
                  <a:extLst>
                    <a:ext uri="{9D8B030D-6E8A-4147-A177-3AD203B41FA5}">
                      <a16:colId xmlns:a16="http://schemas.microsoft.com/office/drawing/2014/main" val="4044676456"/>
                    </a:ext>
                  </a:extLst>
                </a:gridCol>
              </a:tblGrid>
              <a:tr h="894446">
                <a:tc>
                  <a:txBody>
                    <a:bodyPr/>
                    <a:lstStyle/>
                    <a:p>
                      <a:pPr algn="ctr">
                        <a:lnSpc>
                          <a:spcPct val="115000"/>
                        </a:lnSpc>
                      </a:pPr>
                      <a:r>
                        <a:rPr lang="vi-VN" sz="2600">
                          <a:effectLst/>
                        </a:rPr>
                        <a:t>Chi tiết truyện</a:t>
                      </a:r>
                      <a:endParaRPr lang="en-VN" sz="260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ctr">
                        <a:lnSpc>
                          <a:spcPct val="115000"/>
                        </a:lnSpc>
                      </a:pPr>
                      <a:r>
                        <a:rPr lang="vi-VN" sz="2600">
                          <a:effectLst/>
                        </a:rPr>
                        <a:t>Câu văn thể hiện</a:t>
                      </a:r>
                      <a:endParaRPr lang="en-VN" sz="260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ctr">
                        <a:lnSpc>
                          <a:spcPct val="115000"/>
                        </a:lnSpc>
                      </a:pPr>
                      <a:r>
                        <a:rPr lang="vi-VN" sz="2600" dirty="0">
                          <a:effectLst/>
                        </a:rPr>
                        <a:t>Ý nghĩa của </a:t>
                      </a:r>
                    </a:p>
                    <a:p>
                      <a:pPr algn="ctr">
                        <a:lnSpc>
                          <a:spcPct val="115000"/>
                        </a:lnSpc>
                      </a:pPr>
                      <a:r>
                        <a:rPr lang="vi-VN" sz="2600" dirty="0">
                          <a:effectLst/>
                        </a:rPr>
                        <a:t>các chi tiết</a:t>
                      </a: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extLst>
                  <a:ext uri="{0D108BD9-81ED-4DB2-BD59-A6C34878D82A}">
                    <a16:rowId xmlns:a16="http://schemas.microsoft.com/office/drawing/2014/main" val="1006929253"/>
                  </a:ext>
                </a:extLst>
              </a:tr>
              <a:tr h="5556487">
                <a:tc>
                  <a:txBody>
                    <a:bodyPr/>
                    <a:lstStyle/>
                    <a:p>
                      <a:pPr algn="just">
                        <a:lnSpc>
                          <a:spcPct val="115000"/>
                        </a:lnSpc>
                      </a:pPr>
                      <a:r>
                        <a:rPr lang="vi-VN" sz="2600" dirty="0">
                          <a:effectLst/>
                        </a:rPr>
                        <a:t>1. Các chi tiết cho thấy ý tưởng “chất làm gỉ” có liên quan đến những kiến thức khoa học.</a:t>
                      </a: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extLst>
                  <a:ext uri="{0D108BD9-81ED-4DB2-BD59-A6C34878D82A}">
                    <a16:rowId xmlns:a16="http://schemas.microsoft.com/office/drawing/2014/main" val="122712027"/>
                  </a:ext>
                </a:extLst>
              </a:tr>
            </a:tbl>
          </a:graphicData>
        </a:graphic>
      </p:graphicFrame>
      <p:sp>
        <p:nvSpPr>
          <p:cNvPr id="17" name="TextBox 16">
            <a:extLst>
              <a:ext uri="{FF2B5EF4-FFF2-40B4-BE49-F238E27FC236}">
                <a16:creationId xmlns:a16="http://schemas.microsoft.com/office/drawing/2014/main" id="{0C8EF965-A80E-CB25-228B-C0B6839C60A9}"/>
              </a:ext>
            </a:extLst>
          </p:cNvPr>
          <p:cNvSpPr txBox="1"/>
          <p:nvPr/>
        </p:nvSpPr>
        <p:spPr>
          <a:xfrm>
            <a:off x="2457556" y="1371600"/>
            <a:ext cx="3257444" cy="5584221"/>
          </a:xfrm>
          <a:prstGeom prst="rect">
            <a:avLst/>
          </a:prstGeom>
          <a:noFill/>
        </p:spPr>
        <p:txBody>
          <a:bodyPr wrap="square">
            <a:spAutoFit/>
          </a:bodyPr>
          <a:lstStyle/>
          <a:p>
            <a:pPr algn="just">
              <a:lnSpc>
                <a:spcPct val="115000"/>
              </a:lnSpc>
            </a:pPr>
            <a:r>
              <a:rPr lang="vi-VN" sz="2600" dirty="0">
                <a:effectLst/>
              </a:rPr>
              <a:t>- Phát minh này dựa trên cơ sở cấu trúc của các nguyên tử xác định.</a:t>
            </a:r>
            <a:endParaRPr lang="en-VN" sz="2600" dirty="0">
              <a:effectLst/>
            </a:endParaRPr>
          </a:p>
          <a:p>
            <a:pPr algn="just">
              <a:lnSpc>
                <a:spcPct val="115000"/>
              </a:lnSpc>
            </a:pPr>
            <a:r>
              <a:rPr lang="vi-VN" sz="2600" dirty="0">
                <a:effectLst/>
              </a:rPr>
              <a:t>- Các nguyên tử của loại thép vũ khí được sắp đặt theo một trật tự nhất định.</a:t>
            </a:r>
            <a:endParaRPr lang="en-VN" sz="2600" dirty="0">
              <a:effectLst/>
            </a:endParaRPr>
          </a:p>
          <a:p>
            <a:pPr algn="just">
              <a:lnSpc>
                <a:spcPct val="115000"/>
              </a:lnSpc>
            </a:pPr>
            <a:r>
              <a:rPr lang="vi-VN" sz="2600" dirty="0">
                <a:effectLst/>
              </a:rPr>
              <a:t>- khí quyển bao giờ cũng có chất gây ra sự hoen gỉ: đó là hơi nước.</a:t>
            </a:r>
            <a:endParaRPr lang="en-VN" sz="2600" dirty="0"/>
          </a:p>
        </p:txBody>
      </p:sp>
      <p:sp>
        <p:nvSpPr>
          <p:cNvPr id="19" name="TextBox 18">
            <a:extLst>
              <a:ext uri="{FF2B5EF4-FFF2-40B4-BE49-F238E27FC236}">
                <a16:creationId xmlns:a16="http://schemas.microsoft.com/office/drawing/2014/main" id="{45B0A9D5-1030-39FA-2363-D7B9A46532AE}"/>
              </a:ext>
            </a:extLst>
          </p:cNvPr>
          <p:cNvSpPr txBox="1"/>
          <p:nvPr/>
        </p:nvSpPr>
        <p:spPr>
          <a:xfrm>
            <a:off x="5981381" y="1600200"/>
            <a:ext cx="3257445" cy="4493538"/>
          </a:xfrm>
          <a:prstGeom prst="rect">
            <a:avLst/>
          </a:prstGeom>
          <a:noFill/>
        </p:spPr>
        <p:txBody>
          <a:bodyPr wrap="square">
            <a:spAutoFit/>
          </a:bodyPr>
          <a:lstStyle/>
          <a:p>
            <a:r>
              <a:rPr lang="vi-VN" sz="2600" dirty="0">
                <a:effectLst/>
              </a:rPr>
              <a:t>- Ý tưởng “chất làm gỉ” có cơ sở khoa học (vật lí, hoá học) vì: “gỉ” được tạo ra trên bề mặt của kim loại do tác động của khí quyển hay môi trường chứa oxi; làm giảm chất lượng bề mặt và hao mòn kim loại.</a:t>
            </a:r>
            <a:endParaRPr lang="en-VN" sz="26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linds(horizont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linds(horizont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43919" flipH="1">
            <a:off x="-1484641" y="-282337"/>
            <a:ext cx="2699809" cy="7879874"/>
          </a:xfrm>
          <a:prstGeom prst="rect">
            <a:avLst/>
          </a:prstGeom>
        </p:spPr>
      </p:pic>
      <p:graphicFrame>
        <p:nvGraphicFramePr>
          <p:cNvPr id="15" name="Table 14">
            <a:extLst>
              <a:ext uri="{FF2B5EF4-FFF2-40B4-BE49-F238E27FC236}">
                <a16:creationId xmlns:a16="http://schemas.microsoft.com/office/drawing/2014/main" id="{BC1E7B8B-FBC4-C3E9-5C7C-28B14685F69C}"/>
              </a:ext>
            </a:extLst>
          </p:cNvPr>
          <p:cNvGraphicFramePr>
            <a:graphicFrameLocks noGrp="1"/>
          </p:cNvGraphicFramePr>
          <p:nvPr>
            <p:extLst>
              <p:ext uri="{D42A27DB-BD31-4B8C-83A1-F6EECF244321}">
                <p14:modId xmlns:p14="http://schemas.microsoft.com/office/powerpoint/2010/main" val="3062077118"/>
              </p:ext>
            </p:extLst>
          </p:nvPr>
        </p:nvGraphicFramePr>
        <p:xfrm>
          <a:off x="514772" y="504887"/>
          <a:ext cx="8724055" cy="6450933"/>
        </p:xfrm>
        <a:graphic>
          <a:graphicData uri="http://schemas.openxmlformats.org/drawingml/2006/table">
            <a:tbl>
              <a:tblPr firstRow="1" firstCol="1" bandRow="1">
                <a:tableStyleId>{7DF18680-E054-41AD-8BC1-D1AEF772440D}</a:tableStyleId>
              </a:tblPr>
              <a:tblGrid>
                <a:gridCol w="1923628">
                  <a:extLst>
                    <a:ext uri="{9D8B030D-6E8A-4147-A177-3AD203B41FA5}">
                      <a16:colId xmlns:a16="http://schemas.microsoft.com/office/drawing/2014/main" val="1285915937"/>
                    </a:ext>
                  </a:extLst>
                </a:gridCol>
                <a:gridCol w="3733800">
                  <a:extLst>
                    <a:ext uri="{9D8B030D-6E8A-4147-A177-3AD203B41FA5}">
                      <a16:colId xmlns:a16="http://schemas.microsoft.com/office/drawing/2014/main" val="2499185494"/>
                    </a:ext>
                  </a:extLst>
                </a:gridCol>
                <a:gridCol w="3066627">
                  <a:extLst>
                    <a:ext uri="{9D8B030D-6E8A-4147-A177-3AD203B41FA5}">
                      <a16:colId xmlns:a16="http://schemas.microsoft.com/office/drawing/2014/main" val="4044676456"/>
                    </a:ext>
                  </a:extLst>
                </a:gridCol>
              </a:tblGrid>
              <a:tr h="894446">
                <a:tc>
                  <a:txBody>
                    <a:bodyPr/>
                    <a:lstStyle/>
                    <a:p>
                      <a:pPr algn="ctr">
                        <a:lnSpc>
                          <a:spcPct val="115000"/>
                        </a:lnSpc>
                      </a:pPr>
                      <a:r>
                        <a:rPr lang="vi-VN" sz="2600">
                          <a:effectLst/>
                        </a:rPr>
                        <a:t>Chi tiết truyện</a:t>
                      </a:r>
                      <a:endParaRPr lang="en-VN" sz="260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ctr">
                        <a:lnSpc>
                          <a:spcPct val="115000"/>
                        </a:lnSpc>
                      </a:pPr>
                      <a:r>
                        <a:rPr lang="vi-VN" sz="2600">
                          <a:effectLst/>
                        </a:rPr>
                        <a:t>Câu văn thể hiện</a:t>
                      </a:r>
                      <a:endParaRPr lang="en-VN" sz="260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ctr">
                        <a:lnSpc>
                          <a:spcPct val="115000"/>
                        </a:lnSpc>
                      </a:pPr>
                      <a:r>
                        <a:rPr lang="vi-VN" sz="2600" dirty="0">
                          <a:effectLst/>
                        </a:rPr>
                        <a:t>Ý nghĩa của </a:t>
                      </a:r>
                    </a:p>
                    <a:p>
                      <a:pPr algn="ctr">
                        <a:lnSpc>
                          <a:spcPct val="115000"/>
                        </a:lnSpc>
                      </a:pPr>
                      <a:r>
                        <a:rPr lang="vi-VN" sz="2600" dirty="0">
                          <a:effectLst/>
                        </a:rPr>
                        <a:t>các chi tiết</a:t>
                      </a: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extLst>
                  <a:ext uri="{0D108BD9-81ED-4DB2-BD59-A6C34878D82A}">
                    <a16:rowId xmlns:a16="http://schemas.microsoft.com/office/drawing/2014/main" val="1006929253"/>
                  </a:ext>
                </a:extLst>
              </a:tr>
              <a:tr h="5556487">
                <a:tc>
                  <a:txBody>
                    <a:bodyPr/>
                    <a:lstStyle/>
                    <a:p>
                      <a:pPr algn="just">
                        <a:lnSpc>
                          <a:spcPct val="115000"/>
                        </a:lnSpc>
                      </a:pPr>
                      <a:r>
                        <a:rPr lang="vi-VN" sz="2600" b="1" kern="1200" dirty="0">
                          <a:solidFill>
                            <a:schemeClr val="lt1"/>
                          </a:solidFill>
                          <a:effectLst/>
                          <a:latin typeface="+mn-lt"/>
                          <a:ea typeface="+mn-ea"/>
                          <a:cs typeface="+mn-cs"/>
                        </a:rPr>
                        <a:t>2. Các chi tiết cho thấy sự hình dung, tưởng tượng của tac giả về tác động của “chất làm gỉ”.</a:t>
                      </a:r>
                      <a:r>
                        <a:rPr lang="en-VN" sz="2600" dirty="0">
                          <a:effectLst/>
                        </a:rPr>
                        <a:t> </a:t>
                      </a: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extLst>
                  <a:ext uri="{0D108BD9-81ED-4DB2-BD59-A6C34878D82A}">
                    <a16:rowId xmlns:a16="http://schemas.microsoft.com/office/drawing/2014/main" val="122712027"/>
                  </a:ext>
                </a:extLst>
              </a:tr>
            </a:tbl>
          </a:graphicData>
        </a:graphic>
      </p:graphicFrame>
      <p:sp>
        <p:nvSpPr>
          <p:cNvPr id="17" name="TextBox 16">
            <a:extLst>
              <a:ext uri="{FF2B5EF4-FFF2-40B4-BE49-F238E27FC236}">
                <a16:creationId xmlns:a16="http://schemas.microsoft.com/office/drawing/2014/main" id="{0C8EF965-A80E-CB25-228B-C0B6839C60A9}"/>
              </a:ext>
            </a:extLst>
          </p:cNvPr>
          <p:cNvSpPr txBox="1"/>
          <p:nvPr/>
        </p:nvSpPr>
        <p:spPr>
          <a:xfrm>
            <a:off x="2457556" y="1371600"/>
            <a:ext cx="3523824" cy="5693866"/>
          </a:xfrm>
          <a:prstGeom prst="rect">
            <a:avLst/>
          </a:prstGeom>
          <a:noFill/>
        </p:spPr>
        <p:txBody>
          <a:bodyPr wrap="square">
            <a:spAutoFit/>
          </a:bodyPr>
          <a:lstStyle/>
          <a:p>
            <a:pPr algn="just"/>
            <a:r>
              <a:rPr lang="vi-VN" sz="2600" dirty="0"/>
              <a:t>- Thiết bị nhỏ đến nỗi có thể nhét vừa trong bao diêm, tầm hoạt động của nó là 9 trăm dặm.</a:t>
            </a:r>
            <a:endParaRPr lang="en-VN" sz="2600" dirty="0"/>
          </a:p>
          <a:p>
            <a:pPr algn="just"/>
            <a:r>
              <a:rPr lang="vi-VN" sz="2600" dirty="0"/>
              <a:t>- Chỉ cần đi ngang qua bất kỳ loại vũ khí nào là tôi có thể bắt nó tan vụn ra thành bụi ngay. </a:t>
            </a:r>
            <a:endParaRPr lang="en-VN" sz="2600" dirty="0"/>
          </a:p>
          <a:p>
            <a:pPr algn="just"/>
            <a:r>
              <a:rPr lang="vi-VN" sz="2600" dirty="0"/>
              <a:t>- Tôi có thể điều chỉnh cho bất cứ loại thép nào… huỷ diệt ngay bất cứ phương tiện nào.</a:t>
            </a:r>
            <a:r>
              <a:rPr lang="en-VN" sz="2600" dirty="0"/>
              <a:t> </a:t>
            </a:r>
          </a:p>
        </p:txBody>
      </p:sp>
      <p:sp>
        <p:nvSpPr>
          <p:cNvPr id="19" name="TextBox 18">
            <a:extLst>
              <a:ext uri="{FF2B5EF4-FFF2-40B4-BE49-F238E27FC236}">
                <a16:creationId xmlns:a16="http://schemas.microsoft.com/office/drawing/2014/main" id="{45B0A9D5-1030-39FA-2363-D7B9A46532AE}"/>
              </a:ext>
            </a:extLst>
          </p:cNvPr>
          <p:cNvSpPr txBox="1"/>
          <p:nvPr/>
        </p:nvSpPr>
        <p:spPr>
          <a:xfrm>
            <a:off x="6299188" y="2363388"/>
            <a:ext cx="2685626" cy="3293209"/>
          </a:xfrm>
          <a:prstGeom prst="rect">
            <a:avLst/>
          </a:prstGeom>
          <a:noFill/>
        </p:spPr>
        <p:txBody>
          <a:bodyPr wrap="square">
            <a:spAutoFit/>
          </a:bodyPr>
          <a:lstStyle/>
          <a:p>
            <a:pPr algn="just"/>
            <a:r>
              <a:rPr lang="vi-VN" sz="2600" dirty="0"/>
              <a:t>-Thể hiện sự hiểu biết sâu rộng, trí tưởng tượng phong phú của tác giả về khoa học công nghệ tương lai.</a:t>
            </a:r>
            <a:r>
              <a:rPr lang="en-VN" sz="2600" dirty="0"/>
              <a:t> </a:t>
            </a:r>
          </a:p>
        </p:txBody>
      </p:sp>
    </p:spTree>
    <p:extLst>
      <p:ext uri="{BB962C8B-B14F-4D97-AF65-F5344CB8AC3E}">
        <p14:creationId xmlns:p14="http://schemas.microsoft.com/office/powerpoint/2010/main" val="1642447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linds(horizont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linds(horizont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43919" flipH="1">
            <a:off x="-1484641" y="-282337"/>
            <a:ext cx="2699809" cy="7879874"/>
          </a:xfrm>
          <a:prstGeom prst="rect">
            <a:avLst/>
          </a:prstGeom>
        </p:spPr>
      </p:pic>
      <p:graphicFrame>
        <p:nvGraphicFramePr>
          <p:cNvPr id="15" name="Table 14">
            <a:extLst>
              <a:ext uri="{FF2B5EF4-FFF2-40B4-BE49-F238E27FC236}">
                <a16:creationId xmlns:a16="http://schemas.microsoft.com/office/drawing/2014/main" id="{BC1E7B8B-FBC4-C3E9-5C7C-28B14685F69C}"/>
              </a:ext>
            </a:extLst>
          </p:cNvPr>
          <p:cNvGraphicFramePr>
            <a:graphicFrameLocks noGrp="1"/>
          </p:cNvGraphicFramePr>
          <p:nvPr>
            <p:extLst>
              <p:ext uri="{D42A27DB-BD31-4B8C-83A1-F6EECF244321}">
                <p14:modId xmlns:p14="http://schemas.microsoft.com/office/powerpoint/2010/main" val="816740338"/>
              </p:ext>
            </p:extLst>
          </p:nvPr>
        </p:nvGraphicFramePr>
        <p:xfrm>
          <a:off x="514772" y="504887"/>
          <a:ext cx="8724055" cy="6622135"/>
        </p:xfrm>
        <a:graphic>
          <a:graphicData uri="http://schemas.openxmlformats.org/drawingml/2006/table">
            <a:tbl>
              <a:tblPr firstRow="1" firstCol="1" bandRow="1">
                <a:tableStyleId>{7DF18680-E054-41AD-8BC1-D1AEF772440D}</a:tableStyleId>
              </a:tblPr>
              <a:tblGrid>
                <a:gridCol w="1923628">
                  <a:extLst>
                    <a:ext uri="{9D8B030D-6E8A-4147-A177-3AD203B41FA5}">
                      <a16:colId xmlns:a16="http://schemas.microsoft.com/office/drawing/2014/main" val="1285915937"/>
                    </a:ext>
                  </a:extLst>
                </a:gridCol>
                <a:gridCol w="3733800">
                  <a:extLst>
                    <a:ext uri="{9D8B030D-6E8A-4147-A177-3AD203B41FA5}">
                      <a16:colId xmlns:a16="http://schemas.microsoft.com/office/drawing/2014/main" val="2499185494"/>
                    </a:ext>
                  </a:extLst>
                </a:gridCol>
                <a:gridCol w="3066627">
                  <a:extLst>
                    <a:ext uri="{9D8B030D-6E8A-4147-A177-3AD203B41FA5}">
                      <a16:colId xmlns:a16="http://schemas.microsoft.com/office/drawing/2014/main" val="4044676456"/>
                    </a:ext>
                  </a:extLst>
                </a:gridCol>
              </a:tblGrid>
              <a:tr h="918184">
                <a:tc>
                  <a:txBody>
                    <a:bodyPr/>
                    <a:lstStyle/>
                    <a:p>
                      <a:pPr algn="ctr">
                        <a:lnSpc>
                          <a:spcPct val="115000"/>
                        </a:lnSpc>
                      </a:pPr>
                      <a:r>
                        <a:rPr lang="vi-VN" sz="2600">
                          <a:effectLst/>
                        </a:rPr>
                        <a:t>Chi tiết truyện</a:t>
                      </a:r>
                      <a:endParaRPr lang="en-VN" sz="260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ctr">
                        <a:lnSpc>
                          <a:spcPct val="115000"/>
                        </a:lnSpc>
                      </a:pPr>
                      <a:r>
                        <a:rPr lang="vi-VN" sz="2600">
                          <a:effectLst/>
                        </a:rPr>
                        <a:t>Câu văn thể hiện</a:t>
                      </a:r>
                      <a:endParaRPr lang="en-VN" sz="260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ctr">
                        <a:lnSpc>
                          <a:spcPct val="115000"/>
                        </a:lnSpc>
                      </a:pPr>
                      <a:r>
                        <a:rPr lang="vi-VN" sz="2600">
                          <a:effectLst/>
                        </a:rPr>
                        <a:t>Ý nghĩa của </a:t>
                      </a:r>
                    </a:p>
                    <a:p>
                      <a:pPr algn="ctr">
                        <a:lnSpc>
                          <a:spcPct val="115000"/>
                        </a:lnSpc>
                      </a:pPr>
                      <a:r>
                        <a:rPr lang="vi-VN" sz="2600">
                          <a:effectLst/>
                        </a:rPr>
                        <a:t>các chi tiết</a:t>
                      </a: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extLst>
                  <a:ext uri="{0D108BD9-81ED-4DB2-BD59-A6C34878D82A}">
                    <a16:rowId xmlns:a16="http://schemas.microsoft.com/office/drawing/2014/main" val="1006929253"/>
                  </a:ext>
                </a:extLst>
              </a:tr>
              <a:tr h="5703951">
                <a:tc>
                  <a:txBody>
                    <a:bodyPr/>
                    <a:lstStyle/>
                    <a:p>
                      <a:pPr algn="just">
                        <a:lnSpc>
                          <a:spcPct val="115000"/>
                        </a:lnSpc>
                      </a:pPr>
                      <a:r>
                        <a:rPr lang="vi-VN" sz="2600" b="1" kern="1200" dirty="0">
                          <a:solidFill>
                            <a:schemeClr val="lt1"/>
                          </a:solidFill>
                          <a:effectLst/>
                          <a:latin typeface="+mn-lt"/>
                          <a:ea typeface="+mn-ea"/>
                          <a:cs typeface="+mn-cs"/>
                        </a:rPr>
                        <a:t>3. Các chi tiết thể hiện phẩm chất của viên trung sĩ và tính cách của nhân vật ông đại tá.</a:t>
                      </a:r>
                      <a:r>
                        <a:rPr lang="en-VN" sz="2600" dirty="0">
                          <a:effectLst/>
                        </a:rPr>
                        <a:t> </a:t>
                      </a: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extLst>
                  <a:ext uri="{0D108BD9-81ED-4DB2-BD59-A6C34878D82A}">
                    <a16:rowId xmlns:a16="http://schemas.microsoft.com/office/drawing/2014/main" val="122712027"/>
                  </a:ext>
                </a:extLst>
              </a:tr>
            </a:tbl>
          </a:graphicData>
        </a:graphic>
      </p:graphicFrame>
      <p:sp>
        <p:nvSpPr>
          <p:cNvPr id="17" name="TextBox 16">
            <a:extLst>
              <a:ext uri="{FF2B5EF4-FFF2-40B4-BE49-F238E27FC236}">
                <a16:creationId xmlns:a16="http://schemas.microsoft.com/office/drawing/2014/main" id="{0C8EF965-A80E-CB25-228B-C0B6839C60A9}"/>
              </a:ext>
            </a:extLst>
          </p:cNvPr>
          <p:cNvSpPr txBox="1"/>
          <p:nvPr/>
        </p:nvSpPr>
        <p:spPr>
          <a:xfrm>
            <a:off x="2521351" y="1401726"/>
            <a:ext cx="3523824" cy="5755422"/>
          </a:xfrm>
          <a:prstGeom prst="rect">
            <a:avLst/>
          </a:prstGeom>
          <a:noFill/>
        </p:spPr>
        <p:txBody>
          <a:bodyPr wrap="square">
            <a:spAutoFit/>
          </a:bodyPr>
          <a:lstStyle/>
          <a:p>
            <a:pPr algn="just"/>
            <a:r>
              <a:rPr lang="vi-VN" sz="2300" dirty="0"/>
              <a:t>* Viên trung sĩ: </a:t>
            </a:r>
            <a:endParaRPr lang="en-VN" sz="2300" dirty="0"/>
          </a:p>
          <a:p>
            <a:pPr algn="just"/>
            <a:r>
              <a:rPr lang="vi-VN" sz="2300" dirty="0"/>
              <a:t>- Tôi muốn sống không có chiến tranh.</a:t>
            </a:r>
            <a:endParaRPr lang="en-VN" sz="2300" dirty="0"/>
          </a:p>
          <a:p>
            <a:pPr algn="just"/>
            <a:r>
              <a:rPr lang="vi-VN" sz="2300" dirty="0"/>
              <a:t>- Tôi muốn biết làm cách nào để trong một đêm những cỗ đại bác trên toàn thế giới biến thành sắt gỉ, những vi khuẩn trong ruột các quả bom trở thành vô hại, những chiếc xe tăng bỗng đổ rụi…</a:t>
            </a:r>
            <a:endParaRPr lang="en-VN" sz="2300" dirty="0"/>
          </a:p>
          <a:p>
            <a:pPr algn="just"/>
            <a:r>
              <a:rPr lang="vi-VN" sz="2300" dirty="0"/>
              <a:t>- Trong vòng một tháng, tôi sẽ làm cho cả thế giới tránh được thảm hoạ chiến tranh.</a:t>
            </a:r>
            <a:endParaRPr lang="en-VN" sz="2300" dirty="0"/>
          </a:p>
        </p:txBody>
      </p:sp>
      <p:sp>
        <p:nvSpPr>
          <p:cNvPr id="19" name="TextBox 18">
            <a:extLst>
              <a:ext uri="{FF2B5EF4-FFF2-40B4-BE49-F238E27FC236}">
                <a16:creationId xmlns:a16="http://schemas.microsoft.com/office/drawing/2014/main" id="{45B0A9D5-1030-39FA-2363-D7B9A46532AE}"/>
              </a:ext>
            </a:extLst>
          </p:cNvPr>
          <p:cNvSpPr txBox="1"/>
          <p:nvPr/>
        </p:nvSpPr>
        <p:spPr>
          <a:xfrm>
            <a:off x="6299188" y="2032668"/>
            <a:ext cx="2685626" cy="4493538"/>
          </a:xfrm>
          <a:prstGeom prst="rect">
            <a:avLst/>
          </a:prstGeom>
          <a:noFill/>
        </p:spPr>
        <p:txBody>
          <a:bodyPr wrap="square">
            <a:spAutoFit/>
          </a:bodyPr>
          <a:lstStyle/>
          <a:p>
            <a:pPr algn="just"/>
            <a:r>
              <a:rPr lang="vi-VN" sz="2600" dirty="0"/>
              <a:t>- Viên trung sĩ có suy nghĩ và mơ ước cao đẹp về cuộc sống hoà bình, không có vũ khí chiến tranh; có ý tưởng và mục đích hành động giàu ý nghĩa nhân văn.</a:t>
            </a:r>
            <a:r>
              <a:rPr lang="en-VN" sz="2600" dirty="0"/>
              <a:t> </a:t>
            </a:r>
          </a:p>
        </p:txBody>
      </p:sp>
    </p:spTree>
    <p:extLst>
      <p:ext uri="{BB962C8B-B14F-4D97-AF65-F5344CB8AC3E}">
        <p14:creationId xmlns:p14="http://schemas.microsoft.com/office/powerpoint/2010/main" val="3267920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linds(horizont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linds(horizont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linds(horizont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6" r="60999"/>
          <a:stretch>
            <a:fillRect/>
          </a:stretch>
        </p:blipFill>
        <p:spPr>
          <a:xfrm rot="143919" flipH="1">
            <a:off x="-1484641" y="-282337"/>
            <a:ext cx="2699809" cy="7879874"/>
          </a:xfrm>
          <a:prstGeom prst="rect">
            <a:avLst/>
          </a:prstGeom>
        </p:spPr>
      </p:pic>
      <p:graphicFrame>
        <p:nvGraphicFramePr>
          <p:cNvPr id="15" name="Table 14">
            <a:extLst>
              <a:ext uri="{FF2B5EF4-FFF2-40B4-BE49-F238E27FC236}">
                <a16:creationId xmlns:a16="http://schemas.microsoft.com/office/drawing/2014/main" id="{BC1E7B8B-FBC4-C3E9-5C7C-28B14685F69C}"/>
              </a:ext>
            </a:extLst>
          </p:cNvPr>
          <p:cNvGraphicFramePr>
            <a:graphicFrameLocks noGrp="1"/>
          </p:cNvGraphicFramePr>
          <p:nvPr>
            <p:extLst>
              <p:ext uri="{D42A27DB-BD31-4B8C-83A1-F6EECF244321}">
                <p14:modId xmlns:p14="http://schemas.microsoft.com/office/powerpoint/2010/main" val="930157539"/>
              </p:ext>
            </p:extLst>
          </p:nvPr>
        </p:nvGraphicFramePr>
        <p:xfrm>
          <a:off x="514772" y="504887"/>
          <a:ext cx="8724055" cy="6622135"/>
        </p:xfrm>
        <a:graphic>
          <a:graphicData uri="http://schemas.openxmlformats.org/drawingml/2006/table">
            <a:tbl>
              <a:tblPr firstRow="1" firstCol="1" bandRow="1">
                <a:tableStyleId>{7DF18680-E054-41AD-8BC1-D1AEF772440D}</a:tableStyleId>
              </a:tblPr>
              <a:tblGrid>
                <a:gridCol w="1923628">
                  <a:extLst>
                    <a:ext uri="{9D8B030D-6E8A-4147-A177-3AD203B41FA5}">
                      <a16:colId xmlns:a16="http://schemas.microsoft.com/office/drawing/2014/main" val="1285915937"/>
                    </a:ext>
                  </a:extLst>
                </a:gridCol>
                <a:gridCol w="4724400">
                  <a:extLst>
                    <a:ext uri="{9D8B030D-6E8A-4147-A177-3AD203B41FA5}">
                      <a16:colId xmlns:a16="http://schemas.microsoft.com/office/drawing/2014/main" val="2499185494"/>
                    </a:ext>
                  </a:extLst>
                </a:gridCol>
                <a:gridCol w="2076027">
                  <a:extLst>
                    <a:ext uri="{9D8B030D-6E8A-4147-A177-3AD203B41FA5}">
                      <a16:colId xmlns:a16="http://schemas.microsoft.com/office/drawing/2014/main" val="4044676456"/>
                    </a:ext>
                  </a:extLst>
                </a:gridCol>
              </a:tblGrid>
              <a:tr h="918184">
                <a:tc>
                  <a:txBody>
                    <a:bodyPr/>
                    <a:lstStyle/>
                    <a:p>
                      <a:pPr algn="ctr">
                        <a:lnSpc>
                          <a:spcPct val="115000"/>
                        </a:lnSpc>
                      </a:pPr>
                      <a:r>
                        <a:rPr lang="vi-VN" sz="2600">
                          <a:effectLst/>
                        </a:rPr>
                        <a:t>Chi tiết truyện</a:t>
                      </a:r>
                      <a:endParaRPr lang="en-VN" sz="260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ctr">
                        <a:lnSpc>
                          <a:spcPct val="115000"/>
                        </a:lnSpc>
                      </a:pPr>
                      <a:r>
                        <a:rPr lang="vi-VN" sz="2600">
                          <a:effectLst/>
                        </a:rPr>
                        <a:t>Câu văn thể hiện</a:t>
                      </a:r>
                      <a:endParaRPr lang="en-VN" sz="260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ctr">
                        <a:lnSpc>
                          <a:spcPct val="115000"/>
                        </a:lnSpc>
                      </a:pPr>
                      <a:r>
                        <a:rPr lang="vi-VN" sz="2600">
                          <a:effectLst/>
                        </a:rPr>
                        <a:t>Ý nghĩa của </a:t>
                      </a:r>
                    </a:p>
                    <a:p>
                      <a:pPr algn="ctr">
                        <a:lnSpc>
                          <a:spcPct val="115000"/>
                        </a:lnSpc>
                      </a:pPr>
                      <a:r>
                        <a:rPr lang="vi-VN" sz="2600">
                          <a:effectLst/>
                        </a:rPr>
                        <a:t>các chi tiết</a:t>
                      </a: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extLst>
                  <a:ext uri="{0D108BD9-81ED-4DB2-BD59-A6C34878D82A}">
                    <a16:rowId xmlns:a16="http://schemas.microsoft.com/office/drawing/2014/main" val="1006929253"/>
                  </a:ext>
                </a:extLst>
              </a:tr>
              <a:tr h="5703951">
                <a:tc>
                  <a:txBody>
                    <a:bodyPr/>
                    <a:lstStyle/>
                    <a:p>
                      <a:pPr algn="just">
                        <a:lnSpc>
                          <a:spcPct val="115000"/>
                        </a:lnSpc>
                      </a:pPr>
                      <a:r>
                        <a:rPr lang="vi-VN" sz="2600" b="1" kern="1200" dirty="0">
                          <a:solidFill>
                            <a:schemeClr val="lt1"/>
                          </a:solidFill>
                          <a:effectLst/>
                          <a:latin typeface="+mn-lt"/>
                          <a:ea typeface="+mn-ea"/>
                          <a:cs typeface="+mn-cs"/>
                        </a:rPr>
                        <a:t>3. Các chi tiết thể hiện phẩm chất của viên trung sĩ và tính cách của nhân vật ông đại tá.</a:t>
                      </a:r>
                      <a:r>
                        <a:rPr lang="en-VN" sz="2600" dirty="0">
                          <a:effectLst/>
                        </a:rPr>
                        <a:t> </a:t>
                      </a: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a:solidFill>
                          <a:srgbClr val="000000"/>
                        </a:solidFill>
                        <a:effectLst/>
                        <a:latin typeface="Times New Roman" panose="02020603050405020304" pitchFamily="18" charset="0"/>
                        <a:ea typeface="Times New Roman" panose="02020603050405020304" pitchFamily="18" charset="0"/>
                      </a:endParaRPr>
                    </a:p>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tc>
                  <a:txBody>
                    <a:bodyPr/>
                    <a:lstStyle/>
                    <a:p>
                      <a:pPr algn="just">
                        <a:lnSpc>
                          <a:spcPct val="115000"/>
                        </a:lnSpc>
                      </a:pPr>
                      <a:endParaRPr lang="en-VN" sz="2600" dirty="0">
                        <a:solidFill>
                          <a:srgbClr val="000000"/>
                        </a:solidFill>
                        <a:effectLst/>
                        <a:latin typeface="Times New Roman" panose="02020603050405020304" pitchFamily="18" charset="0"/>
                        <a:ea typeface="Times New Roman" panose="02020603050405020304" pitchFamily="18" charset="0"/>
                      </a:endParaRPr>
                    </a:p>
                  </a:txBody>
                  <a:tcPr marL="99900" marR="99900" marT="0" marB="0" anchor="ctr"/>
                </a:tc>
                <a:extLst>
                  <a:ext uri="{0D108BD9-81ED-4DB2-BD59-A6C34878D82A}">
                    <a16:rowId xmlns:a16="http://schemas.microsoft.com/office/drawing/2014/main" val="122712027"/>
                  </a:ext>
                </a:extLst>
              </a:tr>
            </a:tbl>
          </a:graphicData>
        </a:graphic>
      </p:graphicFrame>
      <p:sp>
        <p:nvSpPr>
          <p:cNvPr id="17" name="TextBox 16">
            <a:extLst>
              <a:ext uri="{FF2B5EF4-FFF2-40B4-BE49-F238E27FC236}">
                <a16:creationId xmlns:a16="http://schemas.microsoft.com/office/drawing/2014/main" id="{0C8EF965-A80E-CB25-228B-C0B6839C60A9}"/>
              </a:ext>
            </a:extLst>
          </p:cNvPr>
          <p:cNvSpPr txBox="1"/>
          <p:nvPr/>
        </p:nvSpPr>
        <p:spPr>
          <a:xfrm>
            <a:off x="2521351" y="1494711"/>
            <a:ext cx="4656422" cy="5632311"/>
          </a:xfrm>
          <a:prstGeom prst="rect">
            <a:avLst/>
          </a:prstGeom>
          <a:noFill/>
        </p:spPr>
        <p:txBody>
          <a:bodyPr wrap="square">
            <a:spAutoFit/>
          </a:bodyPr>
          <a:lstStyle/>
          <a:p>
            <a:pPr algn="just"/>
            <a:r>
              <a:rPr lang="vi-VN" sz="2000" dirty="0"/>
              <a:t>* Ông đại tá:</a:t>
            </a:r>
            <a:endParaRPr lang="en-VN" sz="2000" dirty="0"/>
          </a:p>
          <a:p>
            <a:pPr algn="just"/>
            <a:r>
              <a:rPr lang="vi-VN" sz="2000" dirty="0"/>
              <a:t>- Bình tĩnh mỉm cười: hãy dẹp ý tưởng về chất làm hoen gỉ và quên ngay nó đi.</a:t>
            </a:r>
            <a:endParaRPr lang="en-VN" sz="2000" dirty="0"/>
          </a:p>
          <a:p>
            <a:pPr algn="just"/>
            <a:r>
              <a:rPr lang="vi-VN" sz="2000" dirty="0"/>
              <a:t>- Cười lớn: Tôi nghĩ là trung sĩ nói đùa phải không?</a:t>
            </a:r>
            <a:endParaRPr lang="en-VN" sz="2000" dirty="0"/>
          </a:p>
          <a:p>
            <a:pPr algn="just"/>
            <a:r>
              <a:rPr lang="vi-VN" sz="2000" dirty="0"/>
              <a:t>- Hãy giữ anh ta lại, nếu cần hãy bắn anh ta… hãy giết cái thằng vô lại đi, hắn giết hắn ta…</a:t>
            </a:r>
            <a:endParaRPr lang="en-VN" sz="2000" dirty="0"/>
          </a:p>
          <a:p>
            <a:pPr algn="just"/>
            <a:r>
              <a:rPr lang="vi-VN" sz="2000" dirty="0"/>
              <a:t>- Hét to: Hãy đi theo hắn, trói tay hắn, phải giữ được hắn…</a:t>
            </a:r>
            <a:endParaRPr lang="en-VN" sz="2000" dirty="0"/>
          </a:p>
          <a:p>
            <a:pPr algn="just"/>
            <a:r>
              <a:rPr lang="vi-VN" sz="2000" dirty="0"/>
              <a:t>- Quẳng ống nghe… văng tục một câu và nhảy tránh xa cái bàn.</a:t>
            </a:r>
            <a:endParaRPr lang="en-VN" sz="2000" dirty="0"/>
          </a:p>
          <a:p>
            <a:pPr algn="just"/>
            <a:r>
              <a:rPr lang="vi-VN" sz="2000" dirty="0"/>
              <a:t>- Đập cái ghế vào tường… mặt tím lại vì tức giận, mồm há rộng…</a:t>
            </a:r>
            <a:endParaRPr lang="en-VN" sz="2000" dirty="0"/>
          </a:p>
          <a:p>
            <a:pPr algn="just"/>
            <a:r>
              <a:rPr lang="vi-VN" sz="2000" dirty="0"/>
              <a:t>-  Cầm chân ghế đập mạnh vào tay mình, hét to: gào lên như điện… chạy ra ngoài và đóng sập cửa lại.</a:t>
            </a:r>
            <a:r>
              <a:rPr lang="en-VN" sz="2000" dirty="0"/>
              <a:t> </a:t>
            </a:r>
          </a:p>
        </p:txBody>
      </p:sp>
      <p:sp>
        <p:nvSpPr>
          <p:cNvPr id="19" name="TextBox 18">
            <a:extLst>
              <a:ext uri="{FF2B5EF4-FFF2-40B4-BE49-F238E27FC236}">
                <a16:creationId xmlns:a16="http://schemas.microsoft.com/office/drawing/2014/main" id="{45B0A9D5-1030-39FA-2363-D7B9A46532AE}"/>
              </a:ext>
            </a:extLst>
          </p:cNvPr>
          <p:cNvSpPr txBox="1"/>
          <p:nvPr/>
        </p:nvSpPr>
        <p:spPr>
          <a:xfrm>
            <a:off x="7309716" y="1556606"/>
            <a:ext cx="1797168" cy="5262979"/>
          </a:xfrm>
          <a:prstGeom prst="rect">
            <a:avLst/>
          </a:prstGeom>
          <a:noFill/>
        </p:spPr>
        <p:txBody>
          <a:bodyPr wrap="square">
            <a:spAutoFit/>
          </a:bodyPr>
          <a:lstStyle/>
          <a:p>
            <a:pPr algn="just"/>
            <a:r>
              <a:rPr lang="vi-VN" sz="2400" dirty="0"/>
              <a:t>- Ông đại tá là người khôn ngoan, đầu óc thực tế, nhưng thiếu sự chia sẻ, lắng nghe cũng như có những hành vi nóng nảy, bất chấp. </a:t>
            </a:r>
            <a:endParaRPr lang="en-VN" sz="2400" dirty="0"/>
          </a:p>
        </p:txBody>
      </p:sp>
    </p:spTree>
    <p:extLst>
      <p:ext uri="{BB962C8B-B14F-4D97-AF65-F5344CB8AC3E}">
        <p14:creationId xmlns:p14="http://schemas.microsoft.com/office/powerpoint/2010/main" val="3758979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linds(horizont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linds(horizont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linds(horizont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blinds(horizontal)">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blinds(horizontal)">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blinds(horizontal)">
                                      <p:cBhvr>
                                        <p:cTn id="37" dur="500"/>
                                        <p:tgtEl>
                                          <p:spTgt spid="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7">
                                            <p:txEl>
                                              <p:pRg st="7" end="7"/>
                                            </p:txEl>
                                          </p:spTgt>
                                        </p:tgtEl>
                                        <p:attrNameLst>
                                          <p:attrName>style.visibility</p:attrName>
                                        </p:attrNameLst>
                                      </p:cBhvr>
                                      <p:to>
                                        <p:strVal val="visible"/>
                                      </p:to>
                                    </p:set>
                                    <p:animEffect transition="in" filter="blinds(horizontal)">
                                      <p:cBhvr>
                                        <p:cTn id="42" dur="500"/>
                                        <p:tgtEl>
                                          <p:spTgt spid="1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heckerboard(across)">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4765">
            <a:off x="6285024" y="-3956130"/>
            <a:ext cx="4527055" cy="563321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66077" flipH="1">
            <a:off x="-1932884" y="1153647"/>
            <a:ext cx="4884839" cy="6767410"/>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39545">
            <a:off x="5221211" y="-262940"/>
            <a:ext cx="2440452" cy="709950"/>
          </a:xfrm>
          <a:prstGeom prst="rect">
            <a:avLst/>
          </a:prstGeom>
        </p:spPr>
      </p:pic>
      <p:sp>
        <p:nvSpPr>
          <p:cNvPr id="5" name="AutoShape 5"/>
          <p:cNvSpPr/>
          <p:nvPr/>
        </p:nvSpPr>
        <p:spPr>
          <a:xfrm rot="-78937">
            <a:off x="545817" y="1979211"/>
            <a:ext cx="8796380" cy="3261322"/>
          </a:xfrm>
          <a:prstGeom prst="rect">
            <a:avLst/>
          </a:prstGeom>
          <a:solidFill>
            <a:srgbClr val="468B91"/>
          </a:solidFill>
        </p:spPr>
      </p:sp>
      <p:sp>
        <p:nvSpPr>
          <p:cNvPr id="6" name="AutoShape 6"/>
          <p:cNvSpPr/>
          <p:nvPr/>
        </p:nvSpPr>
        <p:spPr>
          <a:xfrm>
            <a:off x="753699" y="2094745"/>
            <a:ext cx="8386261" cy="3036307"/>
          </a:xfrm>
          <a:prstGeom prst="rect">
            <a:avLst/>
          </a:prstGeom>
          <a:solidFill>
            <a:srgbClr val="F6F6E9"/>
          </a:solidFill>
        </p:spPr>
      </p:sp>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55419">
            <a:off x="163611" y="2050657"/>
            <a:ext cx="1553335" cy="440582"/>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239772">
            <a:off x="7740194" y="5111264"/>
            <a:ext cx="1616717" cy="458560"/>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895279">
            <a:off x="5868589" y="6062855"/>
            <a:ext cx="1208294" cy="1127009"/>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80212" y="4537352"/>
            <a:ext cx="1320133" cy="2206909"/>
          </a:xfrm>
          <a:prstGeom prst="rect">
            <a:avLst/>
          </a:prstGeom>
        </p:spPr>
      </p:pic>
      <p:sp>
        <p:nvSpPr>
          <p:cNvPr id="11" name="TextBox 11"/>
          <p:cNvSpPr txBox="1"/>
          <p:nvPr/>
        </p:nvSpPr>
        <p:spPr>
          <a:xfrm>
            <a:off x="855318" y="2622515"/>
            <a:ext cx="8144583" cy="1752467"/>
          </a:xfrm>
          <a:prstGeom prst="rect">
            <a:avLst/>
          </a:prstGeom>
        </p:spPr>
        <p:txBody>
          <a:bodyPr lIns="0" tIns="0" rIns="0" bIns="0" rtlCol="0" anchor="t">
            <a:spAutoFit/>
          </a:bodyPr>
          <a:lstStyle/>
          <a:p>
            <a:pPr algn="ctr">
              <a:lnSpc>
                <a:spcPct val="114000"/>
              </a:lnSpc>
            </a:pPr>
            <a:r>
              <a:rPr lang="en-US" sz="5199" b="1" i="1" dirty="0" err="1">
                <a:solidFill>
                  <a:srgbClr val="291B25"/>
                </a:solidFill>
                <a:latin typeface="Times New Roman" panose="02020603050405020304" pitchFamily="18" charset="0"/>
                <a:cs typeface="Times New Roman" panose="02020603050405020304" pitchFamily="18" charset="0"/>
              </a:rPr>
              <a:t>Chào</a:t>
            </a:r>
            <a:r>
              <a:rPr lang="en-US" sz="5199" b="1" i="1" dirty="0">
                <a:solidFill>
                  <a:srgbClr val="291B25"/>
                </a:solidFill>
                <a:latin typeface="Times New Roman" panose="02020603050405020304" pitchFamily="18" charset="0"/>
                <a:cs typeface="Times New Roman" panose="02020603050405020304" pitchFamily="18" charset="0"/>
              </a:rPr>
              <a:t> </a:t>
            </a:r>
            <a:r>
              <a:rPr lang="en-US" sz="5199" b="1" i="1" dirty="0" err="1">
                <a:solidFill>
                  <a:srgbClr val="291B25"/>
                </a:solidFill>
                <a:latin typeface="Times New Roman" panose="02020603050405020304" pitchFamily="18" charset="0"/>
                <a:cs typeface="Times New Roman" panose="02020603050405020304" pitchFamily="18" charset="0"/>
              </a:rPr>
              <a:t>mừng</a:t>
            </a:r>
            <a:r>
              <a:rPr lang="en-US" sz="5199" b="1" i="1" dirty="0">
                <a:solidFill>
                  <a:srgbClr val="291B25"/>
                </a:solidFill>
                <a:latin typeface="Times New Roman" panose="02020603050405020304" pitchFamily="18" charset="0"/>
                <a:cs typeface="Times New Roman" panose="02020603050405020304" pitchFamily="18" charset="0"/>
              </a:rPr>
              <a:t> </a:t>
            </a:r>
            <a:r>
              <a:rPr lang="en-US" sz="5199" b="1" i="1" dirty="0" err="1">
                <a:solidFill>
                  <a:srgbClr val="291B25"/>
                </a:solidFill>
                <a:latin typeface="Times New Roman" panose="02020603050405020304" pitchFamily="18" charset="0"/>
                <a:cs typeface="Times New Roman" panose="02020603050405020304" pitchFamily="18" charset="0"/>
              </a:rPr>
              <a:t>các</a:t>
            </a:r>
            <a:r>
              <a:rPr lang="en-US" sz="5199" b="1" i="1" dirty="0">
                <a:solidFill>
                  <a:srgbClr val="291B25"/>
                </a:solidFill>
                <a:latin typeface="Times New Roman" panose="02020603050405020304" pitchFamily="18" charset="0"/>
                <a:cs typeface="Times New Roman" panose="02020603050405020304" pitchFamily="18" charset="0"/>
              </a:rPr>
              <a:t> </a:t>
            </a:r>
            <a:r>
              <a:rPr lang="en-US" sz="5199" b="1" i="1" dirty="0" err="1">
                <a:solidFill>
                  <a:srgbClr val="291B25"/>
                </a:solidFill>
                <a:latin typeface="Times New Roman" panose="02020603050405020304" pitchFamily="18" charset="0"/>
                <a:cs typeface="Times New Roman" panose="02020603050405020304" pitchFamily="18" charset="0"/>
              </a:rPr>
              <a:t>thầy</a:t>
            </a:r>
            <a:r>
              <a:rPr lang="en-US" sz="5199" b="1" i="1" dirty="0">
                <a:solidFill>
                  <a:srgbClr val="291B25"/>
                </a:solidFill>
                <a:latin typeface="Times New Roman" panose="02020603050405020304" pitchFamily="18" charset="0"/>
                <a:cs typeface="Times New Roman" panose="02020603050405020304" pitchFamily="18" charset="0"/>
              </a:rPr>
              <a:t> </a:t>
            </a:r>
            <a:r>
              <a:rPr lang="en-US" sz="5199" b="1" i="1" dirty="0" err="1">
                <a:solidFill>
                  <a:srgbClr val="291B25"/>
                </a:solidFill>
                <a:latin typeface="Times New Roman" panose="02020603050405020304" pitchFamily="18" charset="0"/>
                <a:cs typeface="Times New Roman" panose="02020603050405020304" pitchFamily="18" charset="0"/>
              </a:rPr>
              <a:t>cô</a:t>
            </a:r>
            <a:r>
              <a:rPr lang="en-US" sz="5199" b="1" i="1" dirty="0">
                <a:solidFill>
                  <a:srgbClr val="291B25"/>
                </a:solidFill>
                <a:latin typeface="Times New Roman" panose="02020603050405020304" pitchFamily="18" charset="0"/>
                <a:cs typeface="Times New Roman" panose="02020603050405020304" pitchFamily="18" charset="0"/>
              </a:rPr>
              <a:t> </a:t>
            </a:r>
            <a:r>
              <a:rPr lang="en-US" sz="5199" b="1" i="1" dirty="0" err="1">
                <a:solidFill>
                  <a:srgbClr val="291B25"/>
                </a:solidFill>
                <a:latin typeface="Times New Roman" panose="02020603050405020304" pitchFamily="18" charset="0"/>
                <a:cs typeface="Times New Roman" panose="02020603050405020304" pitchFamily="18" charset="0"/>
              </a:rPr>
              <a:t>giáo</a:t>
            </a:r>
            <a:r>
              <a:rPr lang="en-US" sz="5199" b="1" i="1" dirty="0">
                <a:solidFill>
                  <a:srgbClr val="291B25"/>
                </a:solidFill>
                <a:latin typeface="Times New Roman" panose="02020603050405020304" pitchFamily="18" charset="0"/>
                <a:cs typeface="Times New Roman" panose="02020603050405020304" pitchFamily="18" charset="0"/>
              </a:rPr>
              <a:t> </a:t>
            </a:r>
            <a:r>
              <a:rPr lang="en-US" sz="5199" b="1" i="1" dirty="0" err="1">
                <a:solidFill>
                  <a:srgbClr val="291B25"/>
                </a:solidFill>
                <a:latin typeface="Times New Roman" panose="02020603050405020304" pitchFamily="18" charset="0"/>
                <a:cs typeface="Times New Roman" panose="02020603050405020304" pitchFamily="18" charset="0"/>
              </a:rPr>
              <a:t>và</a:t>
            </a:r>
            <a:r>
              <a:rPr lang="en-US" sz="5199" b="1" i="1" dirty="0">
                <a:solidFill>
                  <a:srgbClr val="291B25"/>
                </a:solidFill>
                <a:latin typeface="Times New Roman" panose="02020603050405020304" pitchFamily="18" charset="0"/>
                <a:cs typeface="Times New Roman" panose="02020603050405020304" pitchFamily="18" charset="0"/>
              </a:rPr>
              <a:t> </a:t>
            </a:r>
            <a:r>
              <a:rPr lang="en-US" sz="5199" b="1" i="1" dirty="0" err="1">
                <a:solidFill>
                  <a:srgbClr val="291B25"/>
                </a:solidFill>
                <a:latin typeface="Times New Roman" panose="02020603050405020304" pitchFamily="18" charset="0"/>
                <a:cs typeface="Times New Roman" panose="02020603050405020304" pitchFamily="18" charset="0"/>
              </a:rPr>
              <a:t>các</a:t>
            </a:r>
            <a:r>
              <a:rPr lang="en-US" sz="5199" b="1" i="1" dirty="0">
                <a:solidFill>
                  <a:srgbClr val="291B25"/>
                </a:solidFill>
                <a:latin typeface="Times New Roman" panose="02020603050405020304" pitchFamily="18" charset="0"/>
                <a:cs typeface="Times New Roman" panose="02020603050405020304" pitchFamily="18" charset="0"/>
              </a:rPr>
              <a:t> </a:t>
            </a:r>
            <a:r>
              <a:rPr lang="en-US" sz="5199" b="1" i="1" dirty="0" err="1">
                <a:solidFill>
                  <a:srgbClr val="291B25"/>
                </a:solidFill>
                <a:latin typeface="Times New Roman" panose="02020603050405020304" pitchFamily="18" charset="0"/>
                <a:cs typeface="Times New Roman" panose="02020603050405020304" pitchFamily="18" charset="0"/>
              </a:rPr>
              <a:t>em</a:t>
            </a:r>
            <a:r>
              <a:rPr lang="en-US" sz="5199" b="1" i="1" dirty="0">
                <a:solidFill>
                  <a:srgbClr val="291B25"/>
                </a:solidFill>
                <a:latin typeface="Times New Roman" panose="02020603050405020304" pitchFamily="18" charset="0"/>
                <a:cs typeface="Times New Roman" panose="02020603050405020304" pitchFamily="18" charset="0"/>
              </a:rPr>
              <a:t> </a:t>
            </a:r>
            <a:r>
              <a:rPr lang="en-US" sz="5199" b="1" i="1" dirty="0" err="1">
                <a:solidFill>
                  <a:srgbClr val="291B25"/>
                </a:solidFill>
                <a:latin typeface="Times New Roman" panose="02020603050405020304" pitchFamily="18" charset="0"/>
                <a:cs typeface="Times New Roman" panose="02020603050405020304" pitchFamily="18" charset="0"/>
              </a:rPr>
              <a:t>học</a:t>
            </a:r>
            <a:r>
              <a:rPr lang="en-US" sz="5199" b="1" i="1" dirty="0">
                <a:solidFill>
                  <a:srgbClr val="291B25"/>
                </a:solidFill>
                <a:latin typeface="Times New Roman" panose="02020603050405020304" pitchFamily="18" charset="0"/>
                <a:cs typeface="Times New Roman" panose="02020603050405020304" pitchFamily="18" charset="0"/>
              </a:rPr>
              <a:t> </a:t>
            </a:r>
            <a:r>
              <a:rPr lang="en-US" sz="5199" b="1" i="1" dirty="0" err="1">
                <a:solidFill>
                  <a:srgbClr val="291B25"/>
                </a:solidFill>
                <a:latin typeface="Times New Roman" panose="02020603050405020304" pitchFamily="18" charset="0"/>
                <a:cs typeface="Times New Roman" panose="02020603050405020304" pitchFamily="18" charset="0"/>
              </a:rPr>
              <a:t>sinh</a:t>
            </a:r>
            <a:r>
              <a:rPr lang="en-US" sz="5199" b="1" i="1" dirty="0">
                <a:solidFill>
                  <a:srgbClr val="291B25"/>
                </a:solidFill>
                <a:latin typeface="Times New Roman" panose="02020603050405020304" pitchFamily="18" charset="0"/>
                <a:cs typeface="Times New Roman" panose="02020603050405020304" pitchFamily="18" charset="0"/>
              </a:rPr>
              <a:t> !</a:t>
            </a:r>
          </a:p>
        </p:txBody>
      </p:sp>
      <p:pic>
        <p:nvPicPr>
          <p:cNvPr id="13" name="Picture 1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8721327" y="2201951"/>
            <a:ext cx="837265" cy="8511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110105" flipH="1" flipV="1">
            <a:off x="553518" y="2292687"/>
            <a:ext cx="2594342" cy="370620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1499" b="30850"/>
          <a:stretch>
            <a:fillRect/>
          </a:stretch>
        </p:blipFill>
        <p:spPr>
          <a:xfrm rot="678179">
            <a:off x="6590399" y="1233185"/>
            <a:ext cx="2619996" cy="4030329"/>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2367363" y="387276"/>
            <a:ext cx="5016031" cy="6050037"/>
          </a:xfrm>
          <a:prstGeom prst="rect">
            <a:avLst/>
          </a:prstGeom>
        </p:spPr>
      </p:pic>
      <p:grpSp>
        <p:nvGrpSpPr>
          <p:cNvPr id="5" name="Group 5"/>
          <p:cNvGrpSpPr/>
          <p:nvPr/>
        </p:nvGrpSpPr>
        <p:grpSpPr>
          <a:xfrm rot="-125846">
            <a:off x="2480955" y="2265251"/>
            <a:ext cx="5053622" cy="3167443"/>
            <a:chOff x="0" y="0"/>
            <a:chExt cx="2973724" cy="1863832"/>
          </a:xfrm>
        </p:grpSpPr>
        <p:sp>
          <p:nvSpPr>
            <p:cNvPr id="6" name="Freeform 6"/>
            <p:cNvSpPr/>
            <p:nvPr/>
          </p:nvSpPr>
          <p:spPr>
            <a:xfrm>
              <a:off x="0" y="0"/>
              <a:ext cx="2973724" cy="1863832"/>
            </a:xfrm>
            <a:custGeom>
              <a:avLst/>
              <a:gdLst/>
              <a:ahLst/>
              <a:cxnLst/>
              <a:rect l="l" t="t" r="r" b="b"/>
              <a:pathLst>
                <a:path w="2973724" h="1863832">
                  <a:moveTo>
                    <a:pt x="0" y="0"/>
                  </a:moveTo>
                  <a:lnTo>
                    <a:pt x="2973724" y="0"/>
                  </a:lnTo>
                  <a:lnTo>
                    <a:pt x="2973724" y="1863832"/>
                  </a:lnTo>
                  <a:lnTo>
                    <a:pt x="0" y="1863832"/>
                  </a:lnTo>
                  <a:close/>
                </a:path>
              </a:pathLst>
            </a:custGeom>
            <a:solidFill>
              <a:srgbClr val="F6F6E9"/>
            </a:solidFill>
          </p:spPr>
        </p:sp>
      </p:gr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728286" y="4778304"/>
            <a:ext cx="1725122" cy="2883943"/>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750609">
            <a:off x="605110" y="1470457"/>
            <a:ext cx="865550" cy="325761"/>
          </a:xfrm>
          <a:prstGeom prst="rect">
            <a:avLst/>
          </a:prstGeom>
        </p:spPr>
      </p:pic>
      <p:sp>
        <p:nvSpPr>
          <p:cNvPr id="11" name="TextBox 11">
            <a:extLst>
              <a:ext uri="{FF2B5EF4-FFF2-40B4-BE49-F238E27FC236}">
                <a16:creationId xmlns:a16="http://schemas.microsoft.com/office/drawing/2014/main" id="{A3CCA8C0-34C9-2FB3-B65A-077909FEA06A}"/>
              </a:ext>
            </a:extLst>
          </p:cNvPr>
          <p:cNvSpPr txBox="1"/>
          <p:nvPr/>
        </p:nvSpPr>
        <p:spPr>
          <a:xfrm>
            <a:off x="935474" y="2237724"/>
            <a:ext cx="8144583" cy="2983766"/>
          </a:xfrm>
          <a:prstGeom prst="rect">
            <a:avLst/>
          </a:prstGeom>
        </p:spPr>
        <p:txBody>
          <a:bodyPr lIns="0" tIns="0" rIns="0" bIns="0" rtlCol="0" anchor="t">
            <a:spAutoFit/>
          </a:bodyPr>
          <a:lstStyle/>
          <a:p>
            <a:pPr algn="ctr">
              <a:lnSpc>
                <a:spcPct val="114000"/>
              </a:lnSpc>
            </a:pPr>
            <a:r>
              <a:rPr lang="en-US" sz="8800" b="1" dirty="0">
                <a:solidFill>
                  <a:srgbClr val="291B25"/>
                </a:solidFill>
                <a:latin typeface="Roboto" panose="02000000000000000000" pitchFamily="2" charset="0"/>
                <a:ea typeface="Roboto" panose="02000000000000000000" pitchFamily="2" charset="0"/>
                <a:cs typeface="Times New Roman" panose="02020603050405020304" pitchFamily="18" charset="0"/>
              </a:rPr>
              <a:t>III.</a:t>
            </a:r>
          </a:p>
          <a:p>
            <a:pPr algn="ctr">
              <a:lnSpc>
                <a:spcPct val="114000"/>
              </a:lnSpc>
            </a:pPr>
            <a:r>
              <a:rPr lang="en-US" sz="8800" b="1" dirty="0">
                <a:solidFill>
                  <a:srgbClr val="291B25"/>
                </a:solidFill>
                <a:latin typeface="Roboto" panose="02000000000000000000" pitchFamily="2" charset="0"/>
                <a:ea typeface="Roboto" panose="02000000000000000000" pitchFamily="2" charset="0"/>
                <a:cs typeface="Times New Roman" panose="02020603050405020304" pitchFamily="18" charset="0"/>
              </a:rPr>
              <a:t>TỔNG KẾT</a:t>
            </a:r>
          </a:p>
        </p:txBody>
      </p:sp>
    </p:spTree>
    <p:extLst>
      <p:ext uri="{BB962C8B-B14F-4D97-AF65-F5344CB8AC3E}">
        <p14:creationId xmlns:p14="http://schemas.microsoft.com/office/powerpoint/2010/main" val="3537481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8740432" y="-2988286"/>
            <a:ext cx="11473944" cy="163913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25829" y="1658804"/>
            <a:ext cx="3760413" cy="3939481"/>
          </a:xfrm>
          <a:prstGeom prst="rect">
            <a:avLst/>
          </a:prstGeom>
        </p:spPr>
      </p:pic>
      <p:sp>
        <p:nvSpPr>
          <p:cNvPr id="4" name="TextBox 4"/>
          <p:cNvSpPr txBox="1"/>
          <p:nvPr/>
        </p:nvSpPr>
        <p:spPr>
          <a:xfrm>
            <a:off x="5312330" y="2904752"/>
            <a:ext cx="3187413" cy="1384995"/>
          </a:xfrm>
          <a:prstGeom prst="rect">
            <a:avLst/>
          </a:prstGeom>
        </p:spPr>
        <p:txBody>
          <a:bodyPr lIns="0" tIns="0" rIns="0" bIns="0" rtlCol="0" anchor="t">
            <a:spAutoFit/>
          </a:bodyPr>
          <a:lstStyle/>
          <a:p>
            <a:pPr marL="0" lvl="0" indent="0" algn="ctr">
              <a:lnSpc>
                <a:spcPts val="5400"/>
              </a:lnSpc>
              <a:spcBef>
                <a:spcPct val="0"/>
              </a:spcBef>
            </a:pPr>
            <a:r>
              <a:rPr lang="en-US" sz="4500" b="1" u="none" dirty="0">
                <a:solidFill>
                  <a:srgbClr val="291B25"/>
                </a:solidFill>
                <a:latin typeface="Roboto" panose="02000000000000000000" pitchFamily="2" charset="0"/>
                <a:ea typeface="Roboto" panose="02000000000000000000" pitchFamily="2" charset="0"/>
              </a:rPr>
              <a:t>1. </a:t>
            </a:r>
          </a:p>
          <a:p>
            <a:pPr marL="0" lvl="0" indent="0" algn="ctr">
              <a:lnSpc>
                <a:spcPts val="5400"/>
              </a:lnSpc>
              <a:spcBef>
                <a:spcPct val="0"/>
              </a:spcBef>
            </a:pPr>
            <a:r>
              <a:rPr lang="en-US" sz="4500" b="1" dirty="0" err="1">
                <a:solidFill>
                  <a:srgbClr val="291B25"/>
                </a:solidFill>
                <a:latin typeface="Roboto" panose="02000000000000000000" pitchFamily="2" charset="0"/>
                <a:ea typeface="Roboto" panose="02000000000000000000" pitchFamily="2" charset="0"/>
              </a:rPr>
              <a:t>Nghệ</a:t>
            </a:r>
            <a:r>
              <a:rPr lang="en-US" sz="4500" b="1" dirty="0">
                <a:solidFill>
                  <a:srgbClr val="291B25"/>
                </a:solidFill>
                <a:latin typeface="Roboto" panose="02000000000000000000" pitchFamily="2" charset="0"/>
                <a:ea typeface="Roboto" panose="02000000000000000000" pitchFamily="2" charset="0"/>
              </a:rPr>
              <a:t> </a:t>
            </a:r>
            <a:r>
              <a:rPr lang="en-US" sz="4500" b="1" dirty="0" err="1">
                <a:solidFill>
                  <a:srgbClr val="291B25"/>
                </a:solidFill>
                <a:latin typeface="Roboto" panose="02000000000000000000" pitchFamily="2" charset="0"/>
                <a:ea typeface="Roboto" panose="02000000000000000000" pitchFamily="2" charset="0"/>
              </a:rPr>
              <a:t>thuật</a:t>
            </a:r>
            <a:endParaRPr lang="en-US" sz="4500" b="1" u="none" dirty="0">
              <a:solidFill>
                <a:srgbClr val="291B25"/>
              </a:solidFill>
              <a:latin typeface="Roboto" panose="02000000000000000000" pitchFamily="2" charset="0"/>
              <a:ea typeface="Roboto" panose="02000000000000000000" pitchFamily="2" charset="0"/>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16771">
            <a:off x="1547188" y="164391"/>
            <a:ext cx="1522809" cy="708798"/>
          </a:xfrm>
          <a:prstGeom prst="rect">
            <a:avLst/>
          </a:prstGeom>
        </p:spPr>
      </p:pic>
      <p:sp>
        <p:nvSpPr>
          <p:cNvPr id="6" name="AutoShape 6"/>
          <p:cNvSpPr/>
          <p:nvPr/>
        </p:nvSpPr>
        <p:spPr>
          <a:xfrm>
            <a:off x="430585" y="1727076"/>
            <a:ext cx="4239085" cy="1835351"/>
          </a:xfrm>
          <a:prstGeom prst="rect">
            <a:avLst/>
          </a:prstGeom>
          <a:solidFill>
            <a:srgbClr val="61A6AB"/>
          </a:solidFill>
        </p:spPr>
        <p:txBody>
          <a:bodyPr anchor="ctr"/>
          <a:lstStyle/>
          <a:p>
            <a:pPr algn="ctr"/>
            <a:r>
              <a:rPr lang="vi-VN" sz="2800" dirty="0">
                <a:solidFill>
                  <a:schemeClr val="bg1"/>
                </a:solidFill>
              </a:rPr>
              <a:t>Nhiều chi tiết truyện thể hiện trí tưởng tượng và hình dung phong phú, thú vị.</a:t>
            </a:r>
            <a:endParaRPr lang="en-VN" sz="2800" dirty="0">
              <a:solidFill>
                <a:schemeClr val="bg1"/>
              </a:solidFill>
            </a:endParaRPr>
          </a:p>
        </p:txBody>
      </p:sp>
      <p:sp>
        <p:nvSpPr>
          <p:cNvPr id="7" name="AutoShape 7"/>
          <p:cNvSpPr/>
          <p:nvPr/>
        </p:nvSpPr>
        <p:spPr>
          <a:xfrm>
            <a:off x="430585" y="3762933"/>
            <a:ext cx="4239085" cy="1835351"/>
          </a:xfrm>
          <a:prstGeom prst="rect">
            <a:avLst/>
          </a:prstGeom>
          <a:solidFill>
            <a:srgbClr val="61A6AB"/>
          </a:solidFill>
        </p:spPr>
        <p:txBody>
          <a:bodyPr anchor="ctr"/>
          <a:lstStyle/>
          <a:p>
            <a:pPr algn="ctr"/>
            <a:r>
              <a:rPr lang="vi-VN" sz="2800" dirty="0">
                <a:solidFill>
                  <a:schemeClr val="bg1"/>
                </a:solidFill>
              </a:rPr>
              <a:t>Tình huống và cách giải quyết xung đột độc đáo, hấp dẫn. </a:t>
            </a:r>
            <a:endParaRPr lang="en-VN" sz="2800" dirty="0">
              <a:solidFill>
                <a:schemeClr val="bg1"/>
              </a:solidFill>
            </a:endParaRPr>
          </a:p>
        </p:txBody>
      </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07763">
            <a:off x="465029" y="5305163"/>
            <a:ext cx="1186680" cy="222755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4689" flipH="1">
            <a:off x="1337332" y="6081181"/>
            <a:ext cx="714532" cy="15232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AutoShape 2"/>
          <p:cNvSpPr/>
          <p:nvPr/>
        </p:nvSpPr>
        <p:spPr>
          <a:xfrm>
            <a:off x="5402609" y="1190658"/>
            <a:ext cx="4026879" cy="5210141"/>
          </a:xfrm>
          <a:prstGeom prst="rect">
            <a:avLst/>
          </a:prstGeom>
          <a:solidFill>
            <a:srgbClr val="FFCE6D"/>
          </a:solidFill>
        </p:spPr>
      </p:sp>
      <p:sp>
        <p:nvSpPr>
          <p:cNvPr id="5" name="TextBox 5"/>
          <p:cNvSpPr txBox="1"/>
          <p:nvPr/>
        </p:nvSpPr>
        <p:spPr>
          <a:xfrm>
            <a:off x="1163424" y="2765565"/>
            <a:ext cx="3928833" cy="1231106"/>
          </a:xfrm>
          <a:prstGeom prst="rect">
            <a:avLst/>
          </a:prstGeom>
        </p:spPr>
        <p:txBody>
          <a:bodyPr lIns="0" tIns="0" rIns="0" bIns="0" rtlCol="0" anchor="t">
            <a:spAutoFit/>
          </a:bodyPr>
          <a:lstStyle/>
          <a:p>
            <a:pPr marL="0" lvl="0" indent="0" algn="ctr">
              <a:lnSpc>
                <a:spcPts val="4799"/>
              </a:lnSpc>
              <a:spcBef>
                <a:spcPct val="0"/>
              </a:spcBef>
            </a:pPr>
            <a:r>
              <a:rPr lang="en-US" sz="4000" b="1" u="none" dirty="0">
                <a:solidFill>
                  <a:srgbClr val="291B25"/>
                </a:solidFill>
                <a:latin typeface="Roboto" panose="02000000000000000000" pitchFamily="2" charset="0"/>
                <a:ea typeface="Roboto" panose="02000000000000000000" pitchFamily="2" charset="0"/>
              </a:rPr>
              <a:t>2.</a:t>
            </a:r>
          </a:p>
          <a:p>
            <a:pPr marL="0" lvl="0" indent="0" algn="ctr">
              <a:lnSpc>
                <a:spcPts val="4799"/>
              </a:lnSpc>
              <a:spcBef>
                <a:spcPct val="0"/>
              </a:spcBef>
            </a:pPr>
            <a:r>
              <a:rPr lang="en-US" sz="4000" b="1" dirty="0" err="1">
                <a:solidFill>
                  <a:srgbClr val="291B25"/>
                </a:solidFill>
                <a:latin typeface="Roboto" panose="02000000000000000000" pitchFamily="2" charset="0"/>
                <a:ea typeface="Roboto" panose="02000000000000000000" pitchFamily="2" charset="0"/>
              </a:rPr>
              <a:t>Nội</a:t>
            </a:r>
            <a:r>
              <a:rPr lang="en-US" sz="4000" b="1" dirty="0">
                <a:solidFill>
                  <a:srgbClr val="291B25"/>
                </a:solidFill>
                <a:latin typeface="Roboto" panose="02000000000000000000" pitchFamily="2" charset="0"/>
                <a:ea typeface="Roboto" panose="02000000000000000000" pitchFamily="2" charset="0"/>
              </a:rPr>
              <a:t> dung</a:t>
            </a:r>
            <a:endParaRPr lang="en-US" sz="4000" b="1" u="none" dirty="0">
              <a:solidFill>
                <a:srgbClr val="291B25"/>
              </a:solidFill>
              <a:latin typeface="Roboto" panose="02000000000000000000" pitchFamily="2" charset="0"/>
              <a:ea typeface="Roboto" panose="02000000000000000000" pitchFamily="2" charset="0"/>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43919" flipH="1">
            <a:off x="-1484641" y="-282337"/>
            <a:ext cx="2699809" cy="787987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8095">
            <a:off x="7735536" y="708928"/>
            <a:ext cx="1806997" cy="43126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3424" y="5372323"/>
            <a:ext cx="709847" cy="79191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31648" y="1143067"/>
            <a:ext cx="796122" cy="809366"/>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595840">
            <a:off x="5011281" y="5520893"/>
            <a:ext cx="1037064" cy="967298"/>
          </a:xfrm>
          <a:prstGeom prst="rect">
            <a:avLst/>
          </a:prstGeom>
        </p:spPr>
      </p:pic>
      <p:sp>
        <p:nvSpPr>
          <p:cNvPr id="16" name="TextBox 15">
            <a:extLst>
              <a:ext uri="{FF2B5EF4-FFF2-40B4-BE49-F238E27FC236}">
                <a16:creationId xmlns:a16="http://schemas.microsoft.com/office/drawing/2014/main" id="{7ACF9688-DA06-64CC-91AD-0C1E6A71B2F6}"/>
              </a:ext>
            </a:extLst>
          </p:cNvPr>
          <p:cNvSpPr txBox="1"/>
          <p:nvPr/>
        </p:nvSpPr>
        <p:spPr>
          <a:xfrm>
            <a:off x="5453580" y="1484170"/>
            <a:ext cx="3975908" cy="4583819"/>
          </a:xfrm>
          <a:prstGeom prst="rect">
            <a:avLst/>
          </a:prstGeom>
          <a:noFill/>
        </p:spPr>
        <p:txBody>
          <a:bodyPr wrap="square">
            <a:spAutoFit/>
          </a:bodyPr>
          <a:lstStyle/>
          <a:p>
            <a:pPr algn="just">
              <a:lnSpc>
                <a:spcPct val="115000"/>
              </a:lnSpc>
            </a:pPr>
            <a:r>
              <a:rPr lang="vi-VN" sz="3200" dirty="0">
                <a:solidFill>
                  <a:srgbClr val="000000"/>
                </a:solidFill>
                <a:effectLst/>
                <a:latin typeface="Roboto" panose="02000000000000000000" pitchFamily="2" charset="0"/>
                <a:ea typeface="Roboto" panose="02000000000000000000" pitchFamily="2" charset="0"/>
              </a:rPr>
              <a:t>Đề cao tư tưởng căm ghét, phản đối chiến tranh, đồng thời ca ngợi và thể hiện ước mong về cuộc sống hoà bình, không có vũ khí chiến tranh.</a:t>
            </a:r>
            <a:endParaRPr lang="en-VN" sz="3200" dirty="0">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98526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7678" y="-3779025"/>
            <a:ext cx="10868955" cy="6113787"/>
          </a:xfrm>
          <a:prstGeom prst="rect">
            <a:avLst/>
          </a:prstGeom>
        </p:spPr>
      </p:pic>
      <p:sp>
        <p:nvSpPr>
          <p:cNvPr id="3" name="TextBox 3"/>
          <p:cNvSpPr txBox="1"/>
          <p:nvPr/>
        </p:nvSpPr>
        <p:spPr>
          <a:xfrm>
            <a:off x="492672" y="1288127"/>
            <a:ext cx="8768254"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u="none" dirty="0">
                <a:solidFill>
                  <a:srgbClr val="291B25"/>
                </a:solidFill>
                <a:latin typeface="Roboto" panose="02000000000000000000" pitchFamily="2" charset="0"/>
                <a:ea typeface="Roboto" panose="02000000000000000000" pitchFamily="2" charset="0"/>
              </a:rPr>
              <a:t>3. </a:t>
            </a:r>
            <a:r>
              <a:rPr lang="en-US" sz="3500" b="1" u="none" dirty="0" err="1">
                <a:solidFill>
                  <a:srgbClr val="291B25"/>
                </a:solidFill>
                <a:latin typeface="Roboto" panose="02000000000000000000" pitchFamily="2" charset="0"/>
                <a:ea typeface="Roboto" panose="02000000000000000000" pitchFamily="2" charset="0"/>
              </a:rPr>
              <a:t>Lưu</a:t>
            </a:r>
            <a:r>
              <a:rPr lang="en-US" sz="3500" b="1" u="none" dirty="0">
                <a:solidFill>
                  <a:srgbClr val="291B25"/>
                </a:solidFill>
                <a:latin typeface="Roboto" panose="02000000000000000000" pitchFamily="2" charset="0"/>
                <a:ea typeface="Roboto" panose="02000000000000000000" pitchFamily="2" charset="0"/>
              </a:rPr>
              <a:t> </a:t>
            </a:r>
            <a:r>
              <a:rPr lang="en-US" sz="3500" b="1" u="none" dirty="0" err="1">
                <a:solidFill>
                  <a:srgbClr val="291B25"/>
                </a:solidFill>
                <a:latin typeface="Roboto" panose="02000000000000000000" pitchFamily="2" charset="0"/>
                <a:ea typeface="Roboto" panose="02000000000000000000" pitchFamily="2" charset="0"/>
              </a:rPr>
              <a:t>ý</a:t>
            </a:r>
            <a:r>
              <a:rPr lang="en-US" sz="3500" b="1" u="none" dirty="0">
                <a:solidFill>
                  <a:srgbClr val="291B25"/>
                </a:solidFill>
                <a:latin typeface="Roboto" panose="02000000000000000000" pitchFamily="2" charset="0"/>
                <a:ea typeface="Roboto" panose="02000000000000000000" pitchFamily="2" charset="0"/>
              </a:rPr>
              <a:t> </a:t>
            </a:r>
            <a:r>
              <a:rPr lang="en-US" sz="3500" b="1" u="none" dirty="0" err="1">
                <a:solidFill>
                  <a:srgbClr val="291B25"/>
                </a:solidFill>
                <a:latin typeface="Roboto" panose="02000000000000000000" pitchFamily="2" charset="0"/>
                <a:ea typeface="Roboto" panose="02000000000000000000" pitchFamily="2" charset="0"/>
              </a:rPr>
              <a:t>khi</a:t>
            </a:r>
            <a:r>
              <a:rPr lang="en-US" sz="3500" b="1" u="none" dirty="0">
                <a:solidFill>
                  <a:srgbClr val="291B25"/>
                </a:solidFill>
                <a:latin typeface="Roboto" panose="02000000000000000000" pitchFamily="2" charset="0"/>
                <a:ea typeface="Roboto" panose="02000000000000000000" pitchFamily="2" charset="0"/>
              </a:rPr>
              <a:t> </a:t>
            </a:r>
            <a:r>
              <a:rPr lang="en-US" sz="3500" b="1" u="none" dirty="0" err="1">
                <a:solidFill>
                  <a:srgbClr val="291B25"/>
                </a:solidFill>
                <a:latin typeface="Roboto" panose="02000000000000000000" pitchFamily="2" charset="0"/>
                <a:ea typeface="Roboto" panose="02000000000000000000" pitchFamily="2" charset="0"/>
              </a:rPr>
              <a:t>đọc</a:t>
            </a:r>
            <a:r>
              <a:rPr lang="en-US" sz="3500" b="1" u="none" dirty="0">
                <a:solidFill>
                  <a:srgbClr val="291B25"/>
                </a:solidFill>
                <a:latin typeface="Roboto" panose="02000000000000000000" pitchFamily="2" charset="0"/>
                <a:ea typeface="Roboto" panose="02000000000000000000" pitchFamily="2" charset="0"/>
              </a:rPr>
              <a:t> </a:t>
            </a:r>
            <a:r>
              <a:rPr lang="en-US" sz="3500" b="1" u="none" dirty="0" err="1">
                <a:solidFill>
                  <a:srgbClr val="291B25"/>
                </a:solidFill>
                <a:latin typeface="Roboto" panose="02000000000000000000" pitchFamily="2" charset="0"/>
                <a:ea typeface="Roboto" panose="02000000000000000000" pitchFamily="2" charset="0"/>
              </a:rPr>
              <a:t>truyện</a:t>
            </a:r>
            <a:r>
              <a:rPr lang="en-US" sz="3500" b="1" u="none" dirty="0">
                <a:solidFill>
                  <a:srgbClr val="291B25"/>
                </a:solidFill>
                <a:latin typeface="Roboto" panose="02000000000000000000" pitchFamily="2" charset="0"/>
                <a:ea typeface="Roboto" panose="02000000000000000000" pitchFamily="2" charset="0"/>
              </a:rPr>
              <a:t> khoa </a:t>
            </a:r>
            <a:r>
              <a:rPr lang="en-US" sz="3500" b="1" u="none" dirty="0" err="1">
                <a:solidFill>
                  <a:srgbClr val="291B25"/>
                </a:solidFill>
                <a:latin typeface="Roboto" panose="02000000000000000000" pitchFamily="2" charset="0"/>
                <a:ea typeface="Roboto" panose="02000000000000000000" pitchFamily="2" charset="0"/>
              </a:rPr>
              <a:t>học</a:t>
            </a:r>
            <a:r>
              <a:rPr lang="en-US" sz="3500" b="1" u="none" dirty="0">
                <a:solidFill>
                  <a:srgbClr val="291B25"/>
                </a:solidFill>
                <a:latin typeface="Roboto" panose="02000000000000000000" pitchFamily="2" charset="0"/>
                <a:ea typeface="Roboto" panose="02000000000000000000" pitchFamily="2" charset="0"/>
              </a:rPr>
              <a:t> </a:t>
            </a:r>
            <a:r>
              <a:rPr lang="en-US" sz="3500" b="1" u="none" dirty="0" err="1">
                <a:solidFill>
                  <a:srgbClr val="291B25"/>
                </a:solidFill>
                <a:latin typeface="Roboto" panose="02000000000000000000" pitchFamily="2" charset="0"/>
                <a:ea typeface="Roboto" panose="02000000000000000000" pitchFamily="2" charset="0"/>
              </a:rPr>
              <a:t>viễn</a:t>
            </a:r>
            <a:r>
              <a:rPr lang="en-US" sz="3500" b="1" u="none" dirty="0">
                <a:solidFill>
                  <a:srgbClr val="291B25"/>
                </a:solidFill>
                <a:latin typeface="Roboto" panose="02000000000000000000" pitchFamily="2" charset="0"/>
                <a:ea typeface="Roboto" panose="02000000000000000000" pitchFamily="2" charset="0"/>
              </a:rPr>
              <a:t> </a:t>
            </a:r>
            <a:r>
              <a:rPr lang="en-US" sz="3500" b="1" u="none" dirty="0" err="1">
                <a:solidFill>
                  <a:srgbClr val="291B25"/>
                </a:solidFill>
                <a:latin typeface="Roboto" panose="02000000000000000000" pitchFamily="2" charset="0"/>
                <a:ea typeface="Roboto" panose="02000000000000000000" pitchFamily="2" charset="0"/>
              </a:rPr>
              <a:t>tưởng</a:t>
            </a:r>
            <a:endParaRPr lang="en-US" sz="3500" b="1" u="none" dirty="0">
              <a:solidFill>
                <a:srgbClr val="291B25"/>
              </a:solidFill>
              <a:latin typeface="Roboto" panose="02000000000000000000" pitchFamily="2" charset="0"/>
              <a:ea typeface="Roboto" panose="02000000000000000000" pitchFamily="2" charset="0"/>
            </a:endParaRPr>
          </a:p>
        </p:txBody>
      </p:sp>
      <p:sp>
        <p:nvSpPr>
          <p:cNvPr id="4" name="AutoShape 4"/>
          <p:cNvSpPr/>
          <p:nvPr/>
        </p:nvSpPr>
        <p:spPr>
          <a:xfrm>
            <a:off x="756746" y="2995943"/>
            <a:ext cx="3697034" cy="3927033"/>
          </a:xfrm>
          <a:prstGeom prst="rect">
            <a:avLst/>
          </a:prstGeom>
          <a:solidFill>
            <a:srgbClr val="FFCE6D"/>
          </a:solidFill>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3524">
            <a:off x="1664736" y="2716738"/>
            <a:ext cx="1881054" cy="448939"/>
          </a:xfrm>
          <a:prstGeom prst="rect">
            <a:avLst/>
          </a:prstGeom>
        </p:spPr>
      </p:pic>
      <p:sp>
        <p:nvSpPr>
          <p:cNvPr id="11" name="AutoShape 11"/>
          <p:cNvSpPr/>
          <p:nvPr/>
        </p:nvSpPr>
        <p:spPr>
          <a:xfrm>
            <a:off x="5299820" y="2995943"/>
            <a:ext cx="3697034" cy="3927033"/>
          </a:xfrm>
          <a:prstGeom prst="rect">
            <a:avLst/>
          </a:prstGeom>
          <a:solidFill>
            <a:srgbClr val="FFCE6D"/>
          </a:solidFill>
        </p:spPr>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3524">
            <a:off x="6207810" y="2716738"/>
            <a:ext cx="1881054" cy="448939"/>
          </a:xfrm>
          <a:prstGeom prst="rect">
            <a:avLst/>
          </a:prstGeom>
        </p:spPr>
      </p:pic>
      <p:sp>
        <p:nvSpPr>
          <p:cNvPr id="19" name="TextBox 18">
            <a:extLst>
              <a:ext uri="{FF2B5EF4-FFF2-40B4-BE49-F238E27FC236}">
                <a16:creationId xmlns:a16="http://schemas.microsoft.com/office/drawing/2014/main" id="{0EE15E5A-7630-3351-58A3-D418DD49E80C}"/>
              </a:ext>
            </a:extLst>
          </p:cNvPr>
          <p:cNvSpPr txBox="1"/>
          <p:nvPr/>
        </p:nvSpPr>
        <p:spPr>
          <a:xfrm>
            <a:off x="840312" y="3996250"/>
            <a:ext cx="3426888" cy="1692771"/>
          </a:xfrm>
          <a:prstGeom prst="rect">
            <a:avLst/>
          </a:prstGeom>
          <a:noFill/>
        </p:spPr>
        <p:txBody>
          <a:bodyPr wrap="square">
            <a:spAutoFit/>
          </a:bodyPr>
          <a:lstStyle/>
          <a:p>
            <a:pPr algn="just"/>
            <a:r>
              <a:rPr lang="vi-VN" sz="2600" dirty="0">
                <a:solidFill>
                  <a:srgbClr val="000000"/>
                </a:solidFill>
                <a:effectLst/>
                <a:latin typeface="Roboto" panose="02000000000000000000" pitchFamily="2" charset="0"/>
                <a:ea typeface="Roboto" panose="02000000000000000000" pitchFamily="2" charset="0"/>
              </a:rPr>
              <a:t>Qua cốt truyện nhận diện được sự kiện mà người viết chú tâm miêu tả.</a:t>
            </a:r>
            <a:r>
              <a:rPr lang="en-VN" sz="2600" dirty="0">
                <a:effectLst/>
                <a:latin typeface="Roboto" panose="02000000000000000000" pitchFamily="2" charset="0"/>
                <a:ea typeface="Roboto" panose="02000000000000000000" pitchFamily="2" charset="0"/>
              </a:rPr>
              <a:t> </a:t>
            </a:r>
            <a:endParaRPr lang="en-VN" sz="2600" dirty="0">
              <a:latin typeface="Roboto" panose="02000000000000000000" pitchFamily="2" charset="0"/>
              <a:ea typeface="Roboto" panose="02000000000000000000" pitchFamily="2" charset="0"/>
            </a:endParaRPr>
          </a:p>
        </p:txBody>
      </p:sp>
      <p:sp>
        <p:nvSpPr>
          <p:cNvPr id="22" name="TextBox 21">
            <a:extLst>
              <a:ext uri="{FF2B5EF4-FFF2-40B4-BE49-F238E27FC236}">
                <a16:creationId xmlns:a16="http://schemas.microsoft.com/office/drawing/2014/main" id="{F55672E2-8F2B-C74C-AA4F-723AA5015769}"/>
              </a:ext>
            </a:extLst>
          </p:cNvPr>
          <p:cNvSpPr txBox="1"/>
          <p:nvPr/>
        </p:nvSpPr>
        <p:spPr>
          <a:xfrm>
            <a:off x="5261778" y="3229657"/>
            <a:ext cx="3729760" cy="3693319"/>
          </a:xfrm>
          <a:prstGeom prst="rect">
            <a:avLst/>
          </a:prstGeom>
          <a:noFill/>
        </p:spPr>
        <p:txBody>
          <a:bodyPr wrap="square">
            <a:spAutoFit/>
          </a:bodyPr>
          <a:lstStyle/>
          <a:p>
            <a:pPr algn="just"/>
            <a:r>
              <a:rPr lang="vi-VN" sz="2600" dirty="0">
                <a:solidFill>
                  <a:srgbClr val="000000"/>
                </a:solidFill>
                <a:effectLst/>
                <a:latin typeface="Roboto" panose="02000000000000000000" pitchFamily="2" charset="0"/>
                <a:ea typeface="Roboto" panose="02000000000000000000" pitchFamily="2" charset="0"/>
              </a:rPr>
              <a:t>Từ những chi tiết được nhà văn sử dụng trong truyện, đặc biệt là chi tiết miêu tả nhân vật, lưu ý đánh giá những giá trị nhân văn mà truyện khoa học viễn tưởng mang lại cho người đọc.</a:t>
            </a:r>
            <a:r>
              <a:rPr lang="en-VN" sz="2600" dirty="0">
                <a:effectLst/>
                <a:latin typeface="Roboto" panose="02000000000000000000" pitchFamily="2" charset="0"/>
                <a:ea typeface="Roboto" panose="02000000000000000000" pitchFamily="2" charset="0"/>
              </a:rPr>
              <a:t> </a:t>
            </a:r>
            <a:endParaRPr lang="en-VN" sz="2600" dirty="0">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110105" flipH="1" flipV="1">
            <a:off x="553518" y="2292687"/>
            <a:ext cx="2594342" cy="370620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1499" b="30850"/>
          <a:stretch>
            <a:fillRect/>
          </a:stretch>
        </p:blipFill>
        <p:spPr>
          <a:xfrm rot="678179">
            <a:off x="6590399" y="1233185"/>
            <a:ext cx="2619996" cy="4030329"/>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2367363" y="387276"/>
            <a:ext cx="5016031" cy="6050037"/>
          </a:xfrm>
          <a:prstGeom prst="rect">
            <a:avLst/>
          </a:prstGeom>
        </p:spPr>
      </p:pic>
      <p:grpSp>
        <p:nvGrpSpPr>
          <p:cNvPr id="5" name="Group 5"/>
          <p:cNvGrpSpPr/>
          <p:nvPr/>
        </p:nvGrpSpPr>
        <p:grpSpPr>
          <a:xfrm rot="-125846">
            <a:off x="2480955" y="2265251"/>
            <a:ext cx="5053622" cy="3167443"/>
            <a:chOff x="0" y="0"/>
            <a:chExt cx="2973724" cy="1863832"/>
          </a:xfrm>
        </p:grpSpPr>
        <p:sp>
          <p:nvSpPr>
            <p:cNvPr id="6" name="Freeform 6"/>
            <p:cNvSpPr/>
            <p:nvPr/>
          </p:nvSpPr>
          <p:spPr>
            <a:xfrm>
              <a:off x="0" y="0"/>
              <a:ext cx="2973724" cy="1863832"/>
            </a:xfrm>
            <a:custGeom>
              <a:avLst/>
              <a:gdLst/>
              <a:ahLst/>
              <a:cxnLst/>
              <a:rect l="l" t="t" r="r" b="b"/>
              <a:pathLst>
                <a:path w="2973724" h="1863832">
                  <a:moveTo>
                    <a:pt x="0" y="0"/>
                  </a:moveTo>
                  <a:lnTo>
                    <a:pt x="2973724" y="0"/>
                  </a:lnTo>
                  <a:lnTo>
                    <a:pt x="2973724" y="1863832"/>
                  </a:lnTo>
                  <a:lnTo>
                    <a:pt x="0" y="1863832"/>
                  </a:lnTo>
                  <a:close/>
                </a:path>
              </a:pathLst>
            </a:custGeom>
            <a:solidFill>
              <a:srgbClr val="F6F6E9"/>
            </a:solidFill>
          </p:spPr>
        </p:sp>
      </p:gr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728286" y="4778304"/>
            <a:ext cx="1725122" cy="2883943"/>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750609">
            <a:off x="605110" y="1470457"/>
            <a:ext cx="865550" cy="325761"/>
          </a:xfrm>
          <a:prstGeom prst="rect">
            <a:avLst/>
          </a:prstGeom>
        </p:spPr>
      </p:pic>
      <p:sp>
        <p:nvSpPr>
          <p:cNvPr id="11" name="TextBox 11">
            <a:extLst>
              <a:ext uri="{FF2B5EF4-FFF2-40B4-BE49-F238E27FC236}">
                <a16:creationId xmlns:a16="http://schemas.microsoft.com/office/drawing/2014/main" id="{A3CCA8C0-34C9-2FB3-B65A-077909FEA06A}"/>
              </a:ext>
            </a:extLst>
          </p:cNvPr>
          <p:cNvSpPr txBox="1"/>
          <p:nvPr/>
        </p:nvSpPr>
        <p:spPr>
          <a:xfrm>
            <a:off x="935474" y="2574108"/>
            <a:ext cx="8144583" cy="2305631"/>
          </a:xfrm>
          <a:prstGeom prst="rect">
            <a:avLst/>
          </a:prstGeom>
        </p:spPr>
        <p:txBody>
          <a:bodyPr lIns="0" tIns="0" rIns="0" bIns="0" rtlCol="0" anchor="t">
            <a:spAutoFit/>
          </a:bodyPr>
          <a:lstStyle/>
          <a:p>
            <a:pPr algn="ctr">
              <a:lnSpc>
                <a:spcPct val="114000"/>
              </a:lnSpc>
            </a:pPr>
            <a:r>
              <a:rPr lang="en-US" sz="6800" b="1" dirty="0">
                <a:solidFill>
                  <a:srgbClr val="291B25"/>
                </a:solidFill>
                <a:latin typeface="Roboto" panose="02000000000000000000" pitchFamily="2" charset="0"/>
                <a:ea typeface="Roboto" panose="02000000000000000000" pitchFamily="2" charset="0"/>
                <a:cs typeface="Times New Roman" panose="02020603050405020304" pitchFamily="18" charset="0"/>
              </a:rPr>
              <a:t>IV.</a:t>
            </a:r>
          </a:p>
          <a:p>
            <a:pPr algn="ctr">
              <a:lnSpc>
                <a:spcPct val="114000"/>
              </a:lnSpc>
            </a:pPr>
            <a:r>
              <a:rPr lang="en-US" sz="6800" b="1" dirty="0">
                <a:solidFill>
                  <a:srgbClr val="291B25"/>
                </a:solidFill>
                <a:latin typeface="Roboto" panose="02000000000000000000" pitchFamily="2" charset="0"/>
                <a:ea typeface="Roboto" panose="02000000000000000000" pitchFamily="2" charset="0"/>
                <a:cs typeface="Times New Roman" panose="02020603050405020304" pitchFamily="18" charset="0"/>
              </a:rPr>
              <a:t>LUYỆN TẬP</a:t>
            </a:r>
          </a:p>
        </p:txBody>
      </p:sp>
    </p:spTree>
    <p:extLst>
      <p:ext uri="{BB962C8B-B14F-4D97-AF65-F5344CB8AC3E}">
        <p14:creationId xmlns:p14="http://schemas.microsoft.com/office/powerpoint/2010/main" val="74594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475">
            <a:off x="-2088378" y="3832227"/>
            <a:ext cx="4876877" cy="6208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4650">
            <a:off x="6450301" y="-2656104"/>
            <a:ext cx="4145053" cy="5520047"/>
          </a:xfrm>
          <a:prstGeom prst="rect">
            <a:avLst/>
          </a:prstGeom>
        </p:spPr>
      </p:pic>
      <p:sp>
        <p:nvSpPr>
          <p:cNvPr id="4" name="AutoShape 4"/>
          <p:cNvSpPr/>
          <p:nvPr/>
        </p:nvSpPr>
        <p:spPr>
          <a:xfrm rot="-78937">
            <a:off x="765947" y="2082450"/>
            <a:ext cx="8166545" cy="3316610"/>
          </a:xfrm>
          <a:prstGeom prst="rect">
            <a:avLst/>
          </a:prstGeom>
          <a:solidFill>
            <a:srgbClr val="FFCE6D"/>
          </a:solidFill>
        </p:spPr>
      </p:sp>
      <p:sp>
        <p:nvSpPr>
          <p:cNvPr id="5" name="AutoShape 5"/>
          <p:cNvSpPr/>
          <p:nvPr/>
        </p:nvSpPr>
        <p:spPr>
          <a:xfrm>
            <a:off x="932321" y="2199942"/>
            <a:ext cx="7839538" cy="3087780"/>
          </a:xfrm>
          <a:prstGeom prst="rect">
            <a:avLst/>
          </a:prstGeom>
          <a:solidFill>
            <a:srgbClr val="F6F6E9"/>
          </a:solidFill>
        </p:spPr>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7110">
            <a:off x="-814823" y="-4120937"/>
            <a:ext cx="3846016" cy="478576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7071">
            <a:off x="6478749" y="6704692"/>
            <a:ext cx="2787966" cy="81104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50842">
            <a:off x="8163156" y="3378105"/>
            <a:ext cx="1078969" cy="202536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8326" y="1788400"/>
            <a:ext cx="899199" cy="1003163"/>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23304">
            <a:off x="697730" y="4659578"/>
            <a:ext cx="1102955" cy="415112"/>
          </a:xfrm>
          <a:prstGeom prst="rect">
            <a:avLst/>
          </a:prstGeom>
        </p:spPr>
      </p:pic>
      <p:sp>
        <p:nvSpPr>
          <p:cNvPr id="12" name="TextBox 11">
            <a:extLst>
              <a:ext uri="{FF2B5EF4-FFF2-40B4-BE49-F238E27FC236}">
                <a16:creationId xmlns:a16="http://schemas.microsoft.com/office/drawing/2014/main" id="{D37BC1A8-0DCF-9EA8-0374-A7E09726BC04}"/>
              </a:ext>
            </a:extLst>
          </p:cNvPr>
          <p:cNvSpPr txBox="1"/>
          <p:nvPr/>
        </p:nvSpPr>
        <p:spPr>
          <a:xfrm>
            <a:off x="1357424" y="2966289"/>
            <a:ext cx="7038752" cy="1752275"/>
          </a:xfrm>
          <a:prstGeom prst="rect">
            <a:avLst/>
          </a:prstGeom>
          <a:noFill/>
        </p:spPr>
        <p:txBody>
          <a:bodyPr wrap="square">
            <a:spAutoFit/>
          </a:bodyPr>
          <a:lstStyle/>
          <a:p>
            <a:pPr algn="just">
              <a:lnSpc>
                <a:spcPct val="115000"/>
              </a:lnSpc>
            </a:pPr>
            <a:r>
              <a:rPr lang="vi-VN" sz="3200" dirty="0">
                <a:solidFill>
                  <a:srgbClr val="000000"/>
                </a:solidFill>
                <a:effectLst/>
                <a:latin typeface="Roboto" panose="02000000000000000000" pitchFamily="2" charset="0"/>
                <a:ea typeface="Roboto" panose="02000000000000000000" pitchFamily="2" charset="0"/>
              </a:rPr>
              <a:t>Truyện thể hiện ước mơ gì của người viết? Điều đó còn có ý nghĩa gì với xã hội hiện nay không? Vì sao?</a:t>
            </a:r>
            <a:endParaRPr lang="en-VN" sz="3200" dirty="0">
              <a:effectLst/>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7678" y="-3779025"/>
            <a:ext cx="10868955" cy="611378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24238">
            <a:off x="2760579" y="1052001"/>
            <a:ext cx="1881054" cy="448939"/>
          </a:xfrm>
          <a:prstGeom prst="rect">
            <a:avLst/>
          </a:prstGeom>
        </p:spPr>
      </p:pic>
      <p:sp>
        <p:nvSpPr>
          <p:cNvPr id="3" name="TextBox 3"/>
          <p:cNvSpPr txBox="1"/>
          <p:nvPr/>
        </p:nvSpPr>
        <p:spPr>
          <a:xfrm>
            <a:off x="492672" y="1288127"/>
            <a:ext cx="8768254"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u="none" dirty="0">
                <a:solidFill>
                  <a:srgbClr val="291B25"/>
                </a:solidFill>
                <a:latin typeface="Roboto" panose="02000000000000000000" pitchFamily="2" charset="0"/>
                <a:ea typeface="Roboto" panose="02000000000000000000" pitchFamily="2" charset="0"/>
              </a:rPr>
              <a:t>BÀI TẬP 1</a:t>
            </a:r>
          </a:p>
        </p:txBody>
      </p:sp>
      <p:sp>
        <p:nvSpPr>
          <p:cNvPr id="6" name="TextBox 5">
            <a:extLst>
              <a:ext uri="{FF2B5EF4-FFF2-40B4-BE49-F238E27FC236}">
                <a16:creationId xmlns:a16="http://schemas.microsoft.com/office/drawing/2014/main" id="{A24ED100-AA2C-D53D-D03C-9B38E34CF90E}"/>
              </a:ext>
            </a:extLst>
          </p:cNvPr>
          <p:cNvSpPr txBox="1"/>
          <p:nvPr/>
        </p:nvSpPr>
        <p:spPr>
          <a:xfrm>
            <a:off x="360636" y="2987600"/>
            <a:ext cx="9032326" cy="3741665"/>
          </a:xfrm>
          <a:prstGeom prst="rect">
            <a:avLst/>
          </a:prstGeom>
          <a:noFill/>
        </p:spPr>
        <p:txBody>
          <a:bodyPr wrap="square">
            <a:spAutoFit/>
          </a:bodyPr>
          <a:lstStyle/>
          <a:p>
            <a:pPr algn="just">
              <a:lnSpc>
                <a:spcPct val="115000"/>
              </a:lnSpc>
            </a:pPr>
            <a:r>
              <a:rPr lang="vi-VN" sz="2600" dirty="0">
                <a:solidFill>
                  <a:srgbClr val="000000"/>
                </a:solidFill>
                <a:effectLst/>
                <a:latin typeface="Roboto" panose="02000000000000000000" pitchFamily="2" charset="0"/>
                <a:ea typeface="Roboto" panose="02000000000000000000" pitchFamily="2" charset="0"/>
              </a:rPr>
              <a:t>- Ước mơ của người viết được gửi gắm và thể hiện khá rõ qua ước mơ của nhân vật viên trung sĩ, người nghĩ ra ý tưởng dùng “chất làm gỉ” để huỷ hoại vũ khí, mang lại hoà bình.</a:t>
            </a:r>
            <a:endParaRPr lang="en-VN" sz="2600" dirty="0">
              <a:effectLst/>
              <a:latin typeface="Roboto" panose="02000000000000000000" pitchFamily="2" charset="0"/>
              <a:ea typeface="Roboto" panose="02000000000000000000" pitchFamily="2" charset="0"/>
            </a:endParaRPr>
          </a:p>
          <a:p>
            <a:pPr algn="just">
              <a:lnSpc>
                <a:spcPct val="115000"/>
              </a:lnSpc>
            </a:pPr>
            <a:r>
              <a:rPr lang="vi-VN" sz="2600" dirty="0">
                <a:solidFill>
                  <a:srgbClr val="000000"/>
                </a:solidFill>
                <a:effectLst/>
                <a:latin typeface="Roboto" panose="02000000000000000000" pitchFamily="2" charset="0"/>
                <a:ea typeface="Roboto" panose="02000000000000000000" pitchFamily="2" charset="0"/>
              </a:rPr>
              <a:t>- Truyện thể hiện ước mơ về cuộc sống hoà bình, không có vũ khí và không có chiến tranh.</a:t>
            </a:r>
            <a:endParaRPr lang="en-VN" sz="2600" dirty="0">
              <a:effectLst/>
              <a:latin typeface="Roboto" panose="02000000000000000000" pitchFamily="2" charset="0"/>
              <a:ea typeface="Roboto" panose="02000000000000000000" pitchFamily="2" charset="0"/>
            </a:endParaRPr>
          </a:p>
          <a:p>
            <a:pPr algn="just">
              <a:lnSpc>
                <a:spcPct val="115000"/>
              </a:lnSpc>
            </a:pPr>
            <a:r>
              <a:rPr lang="vi-VN" sz="2600" dirty="0">
                <a:solidFill>
                  <a:srgbClr val="000000"/>
                </a:solidFill>
                <a:effectLst/>
                <a:latin typeface="Roboto" panose="02000000000000000000" pitchFamily="2" charset="0"/>
                <a:ea typeface="Roboto" panose="02000000000000000000" pitchFamily="2" charset="0"/>
              </a:rPr>
              <a:t>- Ước mơ được sống trong hoà bình đã đặt ra từ rất lâu và cho đến hôm nay nó vẫn tràn đầy ý nghĩa. </a:t>
            </a:r>
            <a:endParaRPr lang="en-VN" sz="2600" dirty="0">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89628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7678" y="-3779025"/>
            <a:ext cx="10868955" cy="611378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24238">
            <a:off x="2760579" y="1052001"/>
            <a:ext cx="1881054" cy="448939"/>
          </a:xfrm>
          <a:prstGeom prst="rect">
            <a:avLst/>
          </a:prstGeom>
        </p:spPr>
      </p:pic>
      <p:sp>
        <p:nvSpPr>
          <p:cNvPr id="3" name="TextBox 3"/>
          <p:cNvSpPr txBox="1"/>
          <p:nvPr/>
        </p:nvSpPr>
        <p:spPr>
          <a:xfrm>
            <a:off x="492672" y="1288127"/>
            <a:ext cx="8768254" cy="538609"/>
          </a:xfrm>
          <a:prstGeom prst="rect">
            <a:avLst/>
          </a:prstGeom>
        </p:spPr>
        <p:txBody>
          <a:bodyPr wrap="square" lIns="0" tIns="0" rIns="0" bIns="0" rtlCol="0" anchor="t">
            <a:spAutoFit/>
          </a:bodyPr>
          <a:lstStyle/>
          <a:p>
            <a:pPr marL="0" lvl="0" indent="0" algn="ctr">
              <a:lnSpc>
                <a:spcPts val="4200"/>
              </a:lnSpc>
              <a:spcBef>
                <a:spcPct val="0"/>
              </a:spcBef>
            </a:pPr>
            <a:r>
              <a:rPr lang="en-US" sz="3500" b="1" u="none" dirty="0">
                <a:solidFill>
                  <a:srgbClr val="291B25"/>
                </a:solidFill>
                <a:latin typeface="Roboto" panose="02000000000000000000" pitchFamily="2" charset="0"/>
                <a:ea typeface="Roboto" panose="02000000000000000000" pitchFamily="2" charset="0"/>
              </a:rPr>
              <a:t>BÀI TẬP 2</a:t>
            </a:r>
          </a:p>
        </p:txBody>
      </p:sp>
      <p:sp>
        <p:nvSpPr>
          <p:cNvPr id="6" name="TextBox 5">
            <a:extLst>
              <a:ext uri="{FF2B5EF4-FFF2-40B4-BE49-F238E27FC236}">
                <a16:creationId xmlns:a16="http://schemas.microsoft.com/office/drawing/2014/main" id="{A24ED100-AA2C-D53D-D03C-9B38E34CF90E}"/>
              </a:ext>
            </a:extLst>
          </p:cNvPr>
          <p:cNvSpPr txBox="1"/>
          <p:nvPr/>
        </p:nvSpPr>
        <p:spPr>
          <a:xfrm>
            <a:off x="132036" y="2972995"/>
            <a:ext cx="9621564" cy="3626634"/>
          </a:xfrm>
          <a:prstGeom prst="rect">
            <a:avLst/>
          </a:prstGeom>
          <a:noFill/>
        </p:spPr>
        <p:txBody>
          <a:bodyPr wrap="square">
            <a:spAutoFit/>
          </a:bodyPr>
          <a:lstStyle/>
          <a:p>
            <a:pPr>
              <a:lnSpc>
                <a:spcPct val="150000"/>
              </a:lnSpc>
            </a:pPr>
            <a:r>
              <a:rPr lang="vi-VN" sz="2600" dirty="0">
                <a:latin typeface="Roboto" panose="02000000000000000000" pitchFamily="2" charset="0"/>
                <a:ea typeface="Roboto" panose="02000000000000000000" pitchFamily="2" charset="0"/>
              </a:rPr>
              <a:t>HS có thể chọn bất kỳ nhân vật nào trong truyện nhưng cần giải thích lý do yêu thích nhân vật. Ví dụ:</a:t>
            </a:r>
            <a:endParaRPr lang="en-VN" sz="2600" dirty="0">
              <a:latin typeface="Roboto" panose="02000000000000000000" pitchFamily="2" charset="0"/>
              <a:ea typeface="Roboto" panose="02000000000000000000" pitchFamily="2" charset="0"/>
            </a:endParaRPr>
          </a:p>
          <a:p>
            <a:pPr>
              <a:lnSpc>
                <a:spcPct val="150000"/>
              </a:lnSpc>
            </a:pPr>
            <a:r>
              <a:rPr lang="vi-VN" sz="2600" dirty="0">
                <a:latin typeface="Roboto" panose="02000000000000000000" pitchFamily="2" charset="0"/>
                <a:ea typeface="Roboto" panose="02000000000000000000" pitchFamily="2" charset="0"/>
              </a:rPr>
              <a:t>+ Nhân vật trung sĩ: dũng cảm, có ước mơ cao đẹp, có ý tượng và hành động táo bạo…</a:t>
            </a:r>
            <a:endParaRPr lang="en-VN" sz="2600" dirty="0">
              <a:latin typeface="Roboto" panose="02000000000000000000" pitchFamily="2" charset="0"/>
              <a:ea typeface="Roboto" panose="02000000000000000000" pitchFamily="2" charset="0"/>
            </a:endParaRPr>
          </a:p>
          <a:p>
            <a:pPr>
              <a:lnSpc>
                <a:spcPct val="150000"/>
              </a:lnSpc>
            </a:pPr>
            <a:r>
              <a:rPr lang="vi-VN" sz="2600" dirty="0">
                <a:latin typeface="Roboto" panose="02000000000000000000" pitchFamily="2" charset="0"/>
                <a:ea typeface="Roboto" panose="02000000000000000000" pitchFamily="2" charset="0"/>
              </a:rPr>
              <a:t>+ Nhân vật ông đại tá: là người từng trải, khôn ngoan nhưng thiếu sự chia sẻ và lắng nghe người khác, hành động nóng nảy,…</a:t>
            </a:r>
            <a:r>
              <a:rPr lang="en-VN" sz="2600" dirty="0">
                <a:latin typeface="Roboto" panose="02000000000000000000" pitchFamily="2" charset="0"/>
                <a:ea typeface="Roboto" panose="02000000000000000000" pitchFamily="2" charset="0"/>
              </a:rPr>
              <a:t> </a:t>
            </a:r>
            <a:endParaRPr lang="en-VN" sz="2600" dirty="0">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11384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475">
            <a:off x="-2088378" y="3832227"/>
            <a:ext cx="4876877" cy="6208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4650">
            <a:off x="6450301" y="-2656104"/>
            <a:ext cx="4145053" cy="5520047"/>
          </a:xfrm>
          <a:prstGeom prst="rect">
            <a:avLst/>
          </a:prstGeom>
        </p:spPr>
      </p:pic>
      <p:sp>
        <p:nvSpPr>
          <p:cNvPr id="4" name="AutoShape 4"/>
          <p:cNvSpPr/>
          <p:nvPr/>
        </p:nvSpPr>
        <p:spPr>
          <a:xfrm rot="-78937">
            <a:off x="765947" y="2082450"/>
            <a:ext cx="8166545" cy="3316610"/>
          </a:xfrm>
          <a:prstGeom prst="rect">
            <a:avLst/>
          </a:prstGeom>
          <a:solidFill>
            <a:srgbClr val="FFCE6D"/>
          </a:solidFill>
        </p:spPr>
      </p:sp>
      <p:sp>
        <p:nvSpPr>
          <p:cNvPr id="5" name="AutoShape 5"/>
          <p:cNvSpPr/>
          <p:nvPr/>
        </p:nvSpPr>
        <p:spPr>
          <a:xfrm>
            <a:off x="932321" y="2199942"/>
            <a:ext cx="7839538" cy="3087780"/>
          </a:xfrm>
          <a:prstGeom prst="rect">
            <a:avLst/>
          </a:prstGeom>
          <a:solidFill>
            <a:srgbClr val="F6F6E9"/>
          </a:solidFill>
        </p:spPr>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7110">
            <a:off x="-814823" y="-4120937"/>
            <a:ext cx="3846016" cy="478576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7071">
            <a:off x="6478749" y="6704692"/>
            <a:ext cx="2787966" cy="81104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50842">
            <a:off x="8625799" y="3996222"/>
            <a:ext cx="1078969" cy="202536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84110" y="1494124"/>
            <a:ext cx="899199" cy="1003163"/>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23304">
            <a:off x="486353" y="5106615"/>
            <a:ext cx="1102955" cy="415112"/>
          </a:xfrm>
          <a:prstGeom prst="rect">
            <a:avLst/>
          </a:prstGeom>
        </p:spPr>
      </p:pic>
      <p:sp>
        <p:nvSpPr>
          <p:cNvPr id="13" name="TextBox 12">
            <a:extLst>
              <a:ext uri="{FF2B5EF4-FFF2-40B4-BE49-F238E27FC236}">
                <a16:creationId xmlns:a16="http://schemas.microsoft.com/office/drawing/2014/main" id="{CF4ADC2C-F830-8FA5-B393-0C0FFBCA718D}"/>
              </a:ext>
            </a:extLst>
          </p:cNvPr>
          <p:cNvSpPr txBox="1"/>
          <p:nvPr/>
        </p:nvSpPr>
        <p:spPr>
          <a:xfrm>
            <a:off x="1138220" y="2684371"/>
            <a:ext cx="7477160" cy="2274020"/>
          </a:xfrm>
          <a:prstGeom prst="rect">
            <a:avLst/>
          </a:prstGeom>
          <a:noFill/>
        </p:spPr>
        <p:txBody>
          <a:bodyPr wrap="square">
            <a:spAutoFit/>
          </a:bodyPr>
          <a:lstStyle/>
          <a:p>
            <a:pPr algn="just">
              <a:lnSpc>
                <a:spcPct val="115000"/>
              </a:lnSpc>
            </a:pPr>
            <a:r>
              <a:rPr lang="vi-VN" sz="2500" dirty="0">
                <a:solidFill>
                  <a:srgbClr val="000000"/>
                </a:solidFill>
                <a:effectLst/>
                <a:latin typeface="Roboto" panose="02000000000000000000" pitchFamily="2" charset="0"/>
                <a:ea typeface="Roboto" panose="02000000000000000000" pitchFamily="2" charset="0"/>
              </a:rPr>
              <a:t>Trong truyện có 4 nhân vật được nhắc đến, mỗi nhân vật đều mang đến cho em một cảm nhận riêng, em hãy chọn một nhân vật mà em yêu thích nhất và giải thích rõ ví do vì sao mình yêu thích nhân vật bằng một đoạn văn ngắn khoảng 5-7 câu.</a:t>
            </a:r>
            <a:endParaRPr lang="en-VN" sz="2500" dirty="0">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15154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110105" flipH="1" flipV="1">
            <a:off x="553518" y="2292687"/>
            <a:ext cx="2594342" cy="370620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1499" b="30850"/>
          <a:stretch>
            <a:fillRect/>
          </a:stretch>
        </p:blipFill>
        <p:spPr>
          <a:xfrm rot="678179">
            <a:off x="6590399" y="1233185"/>
            <a:ext cx="2619996" cy="4030329"/>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2367363" y="387276"/>
            <a:ext cx="5016031" cy="6050037"/>
          </a:xfrm>
          <a:prstGeom prst="rect">
            <a:avLst/>
          </a:prstGeom>
        </p:spPr>
      </p:pic>
      <p:grpSp>
        <p:nvGrpSpPr>
          <p:cNvPr id="5" name="Group 5"/>
          <p:cNvGrpSpPr/>
          <p:nvPr/>
        </p:nvGrpSpPr>
        <p:grpSpPr>
          <a:xfrm rot="-125846">
            <a:off x="2480955" y="2265251"/>
            <a:ext cx="5053622" cy="3167443"/>
            <a:chOff x="0" y="0"/>
            <a:chExt cx="2973724" cy="1863832"/>
          </a:xfrm>
        </p:grpSpPr>
        <p:sp>
          <p:nvSpPr>
            <p:cNvPr id="6" name="Freeform 6"/>
            <p:cNvSpPr/>
            <p:nvPr/>
          </p:nvSpPr>
          <p:spPr>
            <a:xfrm>
              <a:off x="0" y="0"/>
              <a:ext cx="2973724" cy="1863832"/>
            </a:xfrm>
            <a:custGeom>
              <a:avLst/>
              <a:gdLst/>
              <a:ahLst/>
              <a:cxnLst/>
              <a:rect l="l" t="t" r="r" b="b"/>
              <a:pathLst>
                <a:path w="2973724" h="1863832">
                  <a:moveTo>
                    <a:pt x="0" y="0"/>
                  </a:moveTo>
                  <a:lnTo>
                    <a:pt x="2973724" y="0"/>
                  </a:lnTo>
                  <a:lnTo>
                    <a:pt x="2973724" y="1863832"/>
                  </a:lnTo>
                  <a:lnTo>
                    <a:pt x="0" y="1863832"/>
                  </a:lnTo>
                  <a:close/>
                </a:path>
              </a:pathLst>
            </a:custGeom>
            <a:solidFill>
              <a:srgbClr val="F6F6E9"/>
            </a:solidFill>
          </p:spPr>
        </p:sp>
      </p:gr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728286" y="4778304"/>
            <a:ext cx="1725122" cy="2883943"/>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750609">
            <a:off x="605110" y="1470457"/>
            <a:ext cx="865550" cy="325761"/>
          </a:xfrm>
          <a:prstGeom prst="rect">
            <a:avLst/>
          </a:prstGeom>
        </p:spPr>
      </p:pic>
      <p:sp>
        <p:nvSpPr>
          <p:cNvPr id="11" name="TextBox 11">
            <a:extLst>
              <a:ext uri="{FF2B5EF4-FFF2-40B4-BE49-F238E27FC236}">
                <a16:creationId xmlns:a16="http://schemas.microsoft.com/office/drawing/2014/main" id="{A3CCA8C0-34C9-2FB3-B65A-077909FEA06A}"/>
              </a:ext>
            </a:extLst>
          </p:cNvPr>
          <p:cNvSpPr txBox="1"/>
          <p:nvPr/>
        </p:nvSpPr>
        <p:spPr>
          <a:xfrm>
            <a:off x="935474" y="2574108"/>
            <a:ext cx="8144583" cy="2305631"/>
          </a:xfrm>
          <a:prstGeom prst="rect">
            <a:avLst/>
          </a:prstGeom>
        </p:spPr>
        <p:txBody>
          <a:bodyPr lIns="0" tIns="0" rIns="0" bIns="0" rtlCol="0" anchor="t">
            <a:spAutoFit/>
          </a:bodyPr>
          <a:lstStyle/>
          <a:p>
            <a:pPr algn="ctr">
              <a:lnSpc>
                <a:spcPct val="114000"/>
              </a:lnSpc>
            </a:pPr>
            <a:r>
              <a:rPr lang="en-US" sz="6800" b="1" dirty="0">
                <a:solidFill>
                  <a:srgbClr val="291B25"/>
                </a:solidFill>
                <a:latin typeface="Roboto" panose="02000000000000000000" pitchFamily="2" charset="0"/>
                <a:ea typeface="Roboto" panose="02000000000000000000" pitchFamily="2" charset="0"/>
                <a:cs typeface="Times New Roman" panose="02020603050405020304" pitchFamily="18" charset="0"/>
              </a:rPr>
              <a:t>V.</a:t>
            </a:r>
          </a:p>
          <a:p>
            <a:pPr algn="ctr">
              <a:lnSpc>
                <a:spcPct val="114000"/>
              </a:lnSpc>
            </a:pPr>
            <a:r>
              <a:rPr lang="en-US" sz="6800" b="1" dirty="0">
                <a:solidFill>
                  <a:srgbClr val="291B25"/>
                </a:solidFill>
                <a:latin typeface="Roboto" panose="02000000000000000000" pitchFamily="2" charset="0"/>
                <a:ea typeface="Roboto" panose="02000000000000000000" pitchFamily="2" charset="0"/>
                <a:cs typeface="Times New Roman" panose="02020603050405020304" pitchFamily="18" charset="0"/>
              </a:rPr>
              <a:t>VẬN DỤNG</a:t>
            </a:r>
          </a:p>
        </p:txBody>
      </p:sp>
    </p:spTree>
    <p:extLst>
      <p:ext uri="{BB962C8B-B14F-4D97-AF65-F5344CB8AC3E}">
        <p14:creationId xmlns:p14="http://schemas.microsoft.com/office/powerpoint/2010/main" val="2621673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4852318" y="-2906189"/>
            <a:ext cx="6419777" cy="11750974"/>
          </a:xfrm>
          <a:prstGeom prst="rect">
            <a:avLst/>
          </a:prstGeom>
          <a:solidFill>
            <a:srgbClr val="FFFFFF"/>
          </a:solidFill>
        </p:spPr>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53572" y="-240590"/>
            <a:ext cx="11677482" cy="656858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flipV="1">
            <a:off x="1914817" y="294994"/>
            <a:ext cx="7122846" cy="10175495"/>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38379">
            <a:off x="8380637" y="5949925"/>
            <a:ext cx="1135607" cy="2131685"/>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4689" flipH="1">
            <a:off x="9373362" y="6591004"/>
            <a:ext cx="679427" cy="1448391"/>
          </a:xfrm>
          <a:prstGeom prst="rect">
            <a:avLst/>
          </a:prstGeom>
        </p:spPr>
      </p:pic>
      <p:sp>
        <p:nvSpPr>
          <p:cNvPr id="16" name="TextBox 15">
            <a:extLst>
              <a:ext uri="{FF2B5EF4-FFF2-40B4-BE49-F238E27FC236}">
                <a16:creationId xmlns:a16="http://schemas.microsoft.com/office/drawing/2014/main" id="{D38D083A-FB5C-C6C3-1FF5-9E877DF861CB}"/>
              </a:ext>
            </a:extLst>
          </p:cNvPr>
          <p:cNvSpPr txBox="1"/>
          <p:nvPr/>
        </p:nvSpPr>
        <p:spPr>
          <a:xfrm>
            <a:off x="1478968" y="3284183"/>
            <a:ext cx="7709959" cy="3093154"/>
          </a:xfrm>
          <a:prstGeom prst="rect">
            <a:avLst/>
          </a:prstGeom>
          <a:noFill/>
        </p:spPr>
        <p:txBody>
          <a:bodyPr wrap="square">
            <a:spAutoFit/>
          </a:bodyPr>
          <a:lstStyle/>
          <a:p>
            <a:pPr algn="ctr">
              <a:lnSpc>
                <a:spcPct val="150000"/>
              </a:lnSpc>
            </a:pPr>
            <a:r>
              <a:rPr lang="vi-VN" sz="4500" dirty="0">
                <a:solidFill>
                  <a:srgbClr val="000000"/>
                </a:solidFill>
                <a:effectLst/>
                <a:latin typeface="Roboto" panose="02000000000000000000" pitchFamily="2" charset="0"/>
                <a:ea typeface="Roboto" panose="02000000000000000000" pitchFamily="2" charset="0"/>
              </a:rPr>
              <a:t>Em hiểu gì về chiến tranh? Chiến tranh đã gây ra những hậu quả như thế nào?</a:t>
            </a:r>
            <a:r>
              <a:rPr lang="en-VN" sz="4500" dirty="0">
                <a:effectLst/>
                <a:latin typeface="Roboto" panose="02000000000000000000" pitchFamily="2" charset="0"/>
                <a:ea typeface="Roboto" panose="02000000000000000000" pitchFamily="2" charset="0"/>
              </a:rPr>
              <a:t> </a:t>
            </a:r>
            <a:endParaRPr lang="en-VN" sz="4500" dirty="0">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475">
            <a:off x="-2088378" y="3832227"/>
            <a:ext cx="4876877" cy="6208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4650">
            <a:off x="6450301" y="-2656104"/>
            <a:ext cx="4145053" cy="5520047"/>
          </a:xfrm>
          <a:prstGeom prst="rect">
            <a:avLst/>
          </a:prstGeom>
        </p:spPr>
      </p:pic>
      <p:sp>
        <p:nvSpPr>
          <p:cNvPr id="4" name="AutoShape 4"/>
          <p:cNvSpPr/>
          <p:nvPr/>
        </p:nvSpPr>
        <p:spPr>
          <a:xfrm rot="-78937">
            <a:off x="765947" y="2082450"/>
            <a:ext cx="8166545" cy="3316610"/>
          </a:xfrm>
          <a:prstGeom prst="rect">
            <a:avLst/>
          </a:prstGeom>
          <a:solidFill>
            <a:srgbClr val="FFCE6D"/>
          </a:solidFill>
        </p:spPr>
      </p:sp>
      <p:sp>
        <p:nvSpPr>
          <p:cNvPr id="5" name="AutoShape 5"/>
          <p:cNvSpPr/>
          <p:nvPr/>
        </p:nvSpPr>
        <p:spPr>
          <a:xfrm>
            <a:off x="932321" y="2199942"/>
            <a:ext cx="7839538" cy="3087780"/>
          </a:xfrm>
          <a:prstGeom prst="rect">
            <a:avLst/>
          </a:prstGeom>
          <a:solidFill>
            <a:srgbClr val="F6F6E9"/>
          </a:solidFill>
        </p:spPr>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7110">
            <a:off x="-814823" y="-4120937"/>
            <a:ext cx="3846016" cy="478576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7071">
            <a:off x="6478749" y="6704692"/>
            <a:ext cx="2787966" cy="81104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50842">
            <a:off x="8163156" y="3378105"/>
            <a:ext cx="1078969" cy="202536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8326" y="1788400"/>
            <a:ext cx="899199" cy="1003163"/>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23304">
            <a:off x="697730" y="4659578"/>
            <a:ext cx="1102955" cy="415112"/>
          </a:xfrm>
          <a:prstGeom prst="rect">
            <a:avLst/>
          </a:prstGeom>
        </p:spPr>
      </p:pic>
      <p:sp>
        <p:nvSpPr>
          <p:cNvPr id="12" name="TextBox 11">
            <a:extLst>
              <a:ext uri="{FF2B5EF4-FFF2-40B4-BE49-F238E27FC236}">
                <a16:creationId xmlns:a16="http://schemas.microsoft.com/office/drawing/2014/main" id="{D37BC1A8-0DCF-9EA8-0374-A7E09726BC04}"/>
              </a:ext>
            </a:extLst>
          </p:cNvPr>
          <p:cNvSpPr txBox="1"/>
          <p:nvPr/>
        </p:nvSpPr>
        <p:spPr>
          <a:xfrm>
            <a:off x="1357424" y="2966289"/>
            <a:ext cx="7038752" cy="1692771"/>
          </a:xfrm>
          <a:prstGeom prst="rect">
            <a:avLst/>
          </a:prstGeom>
          <a:noFill/>
        </p:spPr>
        <p:txBody>
          <a:bodyPr wrap="square">
            <a:spAutoFit/>
          </a:bodyPr>
          <a:lstStyle/>
          <a:p>
            <a:pPr algn="just"/>
            <a:r>
              <a:rPr lang="vi-VN" sz="2600" dirty="0">
                <a:latin typeface="Roboto" panose="02000000000000000000" pitchFamily="2" charset="0"/>
                <a:ea typeface="Roboto" panose="02000000000000000000" pitchFamily="2" charset="0"/>
              </a:rPr>
              <a:t>Chia lớp thành 3 nhóm xem 3 bộ phim được chuyển thể rất thành công từ những truyện khoa học viễn tưởng nổi tiếng:</a:t>
            </a:r>
            <a:r>
              <a:rPr lang="vi-VN" sz="2600" i="1" dirty="0">
                <a:latin typeface="Roboto" panose="02000000000000000000" pitchFamily="2" charset="0"/>
                <a:ea typeface="Roboto" panose="02000000000000000000" pitchFamily="2" charset="0"/>
              </a:rPr>
              <a:t> A Space Odyssey, The Martian, Dune</a:t>
            </a:r>
            <a:endParaRPr lang="en-VN" sz="2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08483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475">
            <a:off x="-2088378" y="3832227"/>
            <a:ext cx="4876877" cy="6208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4650">
            <a:off x="6450301" y="-2656104"/>
            <a:ext cx="4145053" cy="5520047"/>
          </a:xfrm>
          <a:prstGeom prst="rect">
            <a:avLst/>
          </a:prstGeom>
        </p:spPr>
      </p:pic>
      <p:sp>
        <p:nvSpPr>
          <p:cNvPr id="4" name="AutoShape 4"/>
          <p:cNvSpPr/>
          <p:nvPr/>
        </p:nvSpPr>
        <p:spPr>
          <a:xfrm rot="-78937">
            <a:off x="765947" y="2082450"/>
            <a:ext cx="8166545" cy="3316610"/>
          </a:xfrm>
          <a:prstGeom prst="rect">
            <a:avLst/>
          </a:prstGeom>
          <a:solidFill>
            <a:srgbClr val="FFCE6D"/>
          </a:solidFill>
        </p:spPr>
      </p:sp>
      <p:sp>
        <p:nvSpPr>
          <p:cNvPr id="5" name="AutoShape 5"/>
          <p:cNvSpPr/>
          <p:nvPr/>
        </p:nvSpPr>
        <p:spPr>
          <a:xfrm>
            <a:off x="932321" y="2199942"/>
            <a:ext cx="7839538" cy="3087780"/>
          </a:xfrm>
          <a:prstGeom prst="rect">
            <a:avLst/>
          </a:prstGeom>
          <a:solidFill>
            <a:srgbClr val="F6F6E9"/>
          </a:solidFill>
        </p:spPr>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7110">
            <a:off x="-814823" y="-4120937"/>
            <a:ext cx="3846016" cy="478576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7071">
            <a:off x="6478749" y="6704692"/>
            <a:ext cx="2787966" cy="81104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50842">
            <a:off x="8163156" y="3378105"/>
            <a:ext cx="1078969" cy="202536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8326" y="1788400"/>
            <a:ext cx="899199" cy="1003163"/>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23304">
            <a:off x="697730" y="4659578"/>
            <a:ext cx="1102955" cy="415112"/>
          </a:xfrm>
          <a:prstGeom prst="rect">
            <a:avLst/>
          </a:prstGeom>
        </p:spPr>
      </p:pic>
      <p:sp>
        <p:nvSpPr>
          <p:cNvPr id="12" name="TextBox 11">
            <a:extLst>
              <a:ext uri="{FF2B5EF4-FFF2-40B4-BE49-F238E27FC236}">
                <a16:creationId xmlns:a16="http://schemas.microsoft.com/office/drawing/2014/main" id="{D37BC1A8-0DCF-9EA8-0374-A7E09726BC04}"/>
              </a:ext>
            </a:extLst>
          </p:cNvPr>
          <p:cNvSpPr txBox="1"/>
          <p:nvPr/>
        </p:nvSpPr>
        <p:spPr>
          <a:xfrm>
            <a:off x="1357424" y="2669553"/>
            <a:ext cx="7038752" cy="2092881"/>
          </a:xfrm>
          <a:prstGeom prst="rect">
            <a:avLst/>
          </a:prstGeom>
          <a:noFill/>
        </p:spPr>
        <p:txBody>
          <a:bodyPr wrap="square">
            <a:spAutoFit/>
          </a:bodyPr>
          <a:lstStyle/>
          <a:p>
            <a:r>
              <a:rPr lang="vi-VN" sz="2600" b="1" dirty="0">
                <a:latin typeface="Roboto" panose="02000000000000000000" pitchFamily="2" charset="0"/>
                <a:ea typeface="Roboto" panose="02000000000000000000" pitchFamily="2" charset="0"/>
              </a:rPr>
              <a:t>* Chuẩn bị ở nhà: </a:t>
            </a:r>
            <a:endParaRPr lang="en-VN" sz="2600" dirty="0">
              <a:latin typeface="Roboto" panose="02000000000000000000" pitchFamily="2" charset="0"/>
              <a:ea typeface="Roboto" panose="02000000000000000000" pitchFamily="2" charset="0"/>
            </a:endParaRPr>
          </a:p>
          <a:p>
            <a:r>
              <a:rPr lang="vi-VN" sz="2600" dirty="0">
                <a:latin typeface="Roboto" panose="02000000000000000000" pitchFamily="2" charset="0"/>
                <a:ea typeface="Roboto" panose="02000000000000000000" pitchFamily="2" charset="0"/>
              </a:rPr>
              <a:t>- Đọc phần tri thức ngữ văn về số từ và phó từ ở sách giáo khoa tr.59</a:t>
            </a:r>
            <a:endParaRPr lang="en-VN" sz="2600" dirty="0">
              <a:latin typeface="Roboto" panose="02000000000000000000" pitchFamily="2" charset="0"/>
              <a:ea typeface="Roboto" panose="02000000000000000000" pitchFamily="2" charset="0"/>
            </a:endParaRPr>
          </a:p>
          <a:p>
            <a:r>
              <a:rPr lang="vi-VN" sz="2600" dirty="0">
                <a:latin typeface="Roboto" panose="02000000000000000000" pitchFamily="2" charset="0"/>
                <a:ea typeface="Roboto" panose="02000000000000000000" pitchFamily="2" charset="0"/>
              </a:rPr>
              <a:t>- Tóm tắt phần tri thức dưới dạng sơ đồ tư duy vào vở. </a:t>
            </a:r>
            <a:endParaRPr lang="en-VN" sz="2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02028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475">
            <a:off x="-2088378" y="3832227"/>
            <a:ext cx="4876877" cy="6208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4650">
            <a:off x="6450301" y="-2656104"/>
            <a:ext cx="4145053" cy="5520047"/>
          </a:xfrm>
          <a:prstGeom prst="rect">
            <a:avLst/>
          </a:prstGeom>
        </p:spPr>
      </p:pic>
      <p:sp>
        <p:nvSpPr>
          <p:cNvPr id="4" name="AutoShape 4"/>
          <p:cNvSpPr/>
          <p:nvPr/>
        </p:nvSpPr>
        <p:spPr>
          <a:xfrm rot="-78937">
            <a:off x="765947" y="2082450"/>
            <a:ext cx="8166545" cy="3316610"/>
          </a:xfrm>
          <a:prstGeom prst="rect">
            <a:avLst/>
          </a:prstGeom>
          <a:solidFill>
            <a:srgbClr val="FFCE6D"/>
          </a:solidFill>
        </p:spPr>
      </p:sp>
      <p:sp>
        <p:nvSpPr>
          <p:cNvPr id="5" name="AutoShape 5"/>
          <p:cNvSpPr/>
          <p:nvPr/>
        </p:nvSpPr>
        <p:spPr>
          <a:xfrm>
            <a:off x="932321" y="2199942"/>
            <a:ext cx="7839538" cy="3087780"/>
          </a:xfrm>
          <a:prstGeom prst="rect">
            <a:avLst/>
          </a:prstGeom>
          <a:solidFill>
            <a:srgbClr val="F6F6E9"/>
          </a:solidFill>
        </p:spPr>
      </p:sp>
      <p:sp>
        <p:nvSpPr>
          <p:cNvPr id="6" name="TextBox 6"/>
          <p:cNvSpPr txBox="1"/>
          <p:nvPr/>
        </p:nvSpPr>
        <p:spPr>
          <a:xfrm>
            <a:off x="2047525" y="2917031"/>
            <a:ext cx="5603390" cy="768323"/>
          </a:xfrm>
          <a:prstGeom prst="rect">
            <a:avLst/>
          </a:prstGeom>
        </p:spPr>
        <p:txBody>
          <a:bodyPr lIns="0" tIns="0" rIns="0" bIns="0" rtlCol="0" anchor="t">
            <a:spAutoFit/>
          </a:bodyPr>
          <a:lstStyle/>
          <a:p>
            <a:pPr marL="0" lvl="0" indent="0" algn="ctr">
              <a:lnSpc>
                <a:spcPts val="5500"/>
              </a:lnSpc>
            </a:pPr>
            <a:r>
              <a:rPr lang="en-US" sz="5500" u="none">
                <a:solidFill>
                  <a:srgbClr val="291B25"/>
                </a:solidFill>
                <a:latin typeface="Bubblebody Neue"/>
              </a:rPr>
              <a:t>Thank you!</a:t>
            </a:r>
          </a:p>
        </p:txBody>
      </p:sp>
      <p:sp>
        <p:nvSpPr>
          <p:cNvPr id="7" name="AutoShape 7"/>
          <p:cNvSpPr/>
          <p:nvPr/>
        </p:nvSpPr>
        <p:spPr>
          <a:xfrm>
            <a:off x="2047525" y="3899000"/>
            <a:ext cx="5603390" cy="716508"/>
          </a:xfrm>
          <a:prstGeom prst="rect">
            <a:avLst/>
          </a:prstGeom>
          <a:solidFill>
            <a:srgbClr val="FFCE6D"/>
          </a:solidFill>
        </p:spPr>
      </p:sp>
      <p:sp>
        <p:nvSpPr>
          <p:cNvPr id="8" name="TextBox 8"/>
          <p:cNvSpPr txBox="1"/>
          <p:nvPr/>
        </p:nvSpPr>
        <p:spPr>
          <a:xfrm>
            <a:off x="2142279" y="4138246"/>
            <a:ext cx="5413881" cy="257763"/>
          </a:xfrm>
          <a:prstGeom prst="rect">
            <a:avLst/>
          </a:prstGeom>
        </p:spPr>
        <p:txBody>
          <a:bodyPr lIns="0" tIns="0" rIns="0" bIns="0" rtlCol="0" anchor="t">
            <a:spAutoFit/>
          </a:bodyPr>
          <a:lstStyle/>
          <a:p>
            <a:pPr marL="0" lvl="0" indent="0" algn="ctr">
              <a:lnSpc>
                <a:spcPts val="2040"/>
              </a:lnSpc>
            </a:pPr>
            <a:r>
              <a:rPr lang="en-US" sz="1700" u="none" dirty="0">
                <a:solidFill>
                  <a:srgbClr val="291B25"/>
                </a:solidFill>
                <a:latin typeface="Nunito Sans Regular Bold"/>
              </a:rPr>
              <a:t>PHẠM THỊ KIM DUNG</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7110">
            <a:off x="-814823" y="-4120937"/>
            <a:ext cx="3846016" cy="478576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7071">
            <a:off x="6478749" y="6704692"/>
            <a:ext cx="2787966" cy="811045"/>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50842">
            <a:off x="8163156" y="3378105"/>
            <a:ext cx="1078969" cy="2025369"/>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8326" y="1788400"/>
            <a:ext cx="899199" cy="1003163"/>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23304">
            <a:off x="697730" y="4659578"/>
            <a:ext cx="1102955" cy="4151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4765">
            <a:off x="6285024" y="-3956130"/>
            <a:ext cx="4527055" cy="56332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6077" flipH="1">
            <a:off x="-1932884" y="1153647"/>
            <a:ext cx="4884839" cy="67674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9545">
            <a:off x="5221211" y="-262940"/>
            <a:ext cx="2440452" cy="709950"/>
          </a:xfrm>
          <a:prstGeom prst="rect">
            <a:avLst/>
          </a:prstGeom>
        </p:spPr>
      </p:pic>
      <p:sp>
        <p:nvSpPr>
          <p:cNvPr id="5" name="AutoShape 5"/>
          <p:cNvSpPr/>
          <p:nvPr/>
        </p:nvSpPr>
        <p:spPr>
          <a:xfrm rot="-78937">
            <a:off x="545817" y="1979211"/>
            <a:ext cx="8796380" cy="3261322"/>
          </a:xfrm>
          <a:prstGeom prst="rect">
            <a:avLst/>
          </a:prstGeom>
          <a:solidFill>
            <a:srgbClr val="468B91"/>
          </a:solidFill>
        </p:spPr>
      </p:sp>
      <p:sp>
        <p:nvSpPr>
          <p:cNvPr id="6" name="AutoShape 6"/>
          <p:cNvSpPr/>
          <p:nvPr/>
        </p:nvSpPr>
        <p:spPr>
          <a:xfrm>
            <a:off x="753699" y="2094745"/>
            <a:ext cx="8386261" cy="3036307"/>
          </a:xfrm>
          <a:prstGeom prst="rect">
            <a:avLst/>
          </a:prstGeom>
          <a:solidFill>
            <a:srgbClr val="F6F6E9"/>
          </a:solidFill>
        </p:spPr>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55419">
            <a:off x="163611" y="2050657"/>
            <a:ext cx="1553335" cy="44058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39772">
            <a:off x="7740194" y="5111264"/>
            <a:ext cx="1616717" cy="45856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895279">
            <a:off x="5868589" y="6062855"/>
            <a:ext cx="1208294" cy="112700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80212" y="4537352"/>
            <a:ext cx="1320133" cy="2206909"/>
          </a:xfrm>
          <a:prstGeom prst="rect">
            <a:avLst/>
          </a:prstGeom>
        </p:spPr>
      </p:pic>
      <p:sp>
        <p:nvSpPr>
          <p:cNvPr id="11" name="TextBox 11"/>
          <p:cNvSpPr txBox="1"/>
          <p:nvPr/>
        </p:nvSpPr>
        <p:spPr>
          <a:xfrm>
            <a:off x="855318" y="2622515"/>
            <a:ext cx="8144583" cy="1439946"/>
          </a:xfrm>
          <a:prstGeom prst="rect">
            <a:avLst/>
          </a:prstGeom>
        </p:spPr>
        <p:txBody>
          <a:bodyPr lIns="0" tIns="0" rIns="0" bIns="0" rtlCol="0" anchor="t">
            <a:spAutoFit/>
          </a:bodyPr>
          <a:lstStyle/>
          <a:p>
            <a:pPr algn="ctr">
              <a:lnSpc>
                <a:spcPct val="114000"/>
              </a:lnSpc>
            </a:pPr>
            <a:r>
              <a:rPr lang="en-US" sz="8800" b="1" dirty="0">
                <a:solidFill>
                  <a:srgbClr val="291B25"/>
                </a:solidFill>
                <a:latin typeface="Roboto" panose="02000000000000000000" pitchFamily="2" charset="0"/>
                <a:ea typeface="Roboto" panose="02000000000000000000" pitchFamily="2" charset="0"/>
                <a:cs typeface="Times New Roman" panose="02020603050405020304" pitchFamily="18" charset="0"/>
              </a:rPr>
              <a:t>CHẤT LÀM GỈ</a:t>
            </a:r>
          </a:p>
        </p:txBody>
      </p:sp>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721327" y="2201951"/>
            <a:ext cx="837265" cy="851193"/>
          </a:xfrm>
          <a:prstGeom prst="rect">
            <a:avLst/>
          </a:prstGeom>
        </p:spPr>
      </p:pic>
      <p:sp>
        <p:nvSpPr>
          <p:cNvPr id="15" name="TextBox 14">
            <a:extLst>
              <a:ext uri="{FF2B5EF4-FFF2-40B4-BE49-F238E27FC236}">
                <a16:creationId xmlns:a16="http://schemas.microsoft.com/office/drawing/2014/main" id="{5D816960-28F1-6315-17F6-183B8C6B2028}"/>
              </a:ext>
            </a:extLst>
          </p:cNvPr>
          <p:cNvSpPr txBox="1"/>
          <p:nvPr/>
        </p:nvSpPr>
        <p:spPr>
          <a:xfrm>
            <a:off x="1361823" y="4002380"/>
            <a:ext cx="6604000" cy="784830"/>
          </a:xfrm>
          <a:prstGeom prst="rect">
            <a:avLst/>
          </a:prstGeom>
          <a:noFill/>
        </p:spPr>
        <p:txBody>
          <a:bodyPr wrap="square">
            <a:spAutoFit/>
          </a:bodyPr>
          <a:lstStyle/>
          <a:p>
            <a:pPr algn="ctr"/>
            <a:r>
              <a:rPr lang="vi-VN" sz="4500" dirty="0">
                <a:solidFill>
                  <a:srgbClr val="000000"/>
                </a:solidFill>
                <a:effectLst/>
                <a:latin typeface="Times New Roman" panose="02020603050405020304" pitchFamily="18" charset="0"/>
                <a:ea typeface="Calibri" panose="020F0502020204030204" pitchFamily="34" charset="0"/>
              </a:rPr>
              <a:t>(Rây Brét-bơ-ry)</a:t>
            </a:r>
            <a:r>
              <a:rPr lang="en-VN" sz="4500" dirty="0">
                <a:effectLst/>
              </a:rPr>
              <a:t> </a:t>
            </a:r>
            <a:endParaRPr lang="en-VN" sz="4500" dirty="0"/>
          </a:p>
        </p:txBody>
      </p:sp>
    </p:spTree>
    <p:extLst>
      <p:ext uri="{BB962C8B-B14F-4D97-AF65-F5344CB8AC3E}">
        <p14:creationId xmlns:p14="http://schemas.microsoft.com/office/powerpoint/2010/main" val="1454967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110105" flipH="1" flipV="1">
            <a:off x="553518" y="2292687"/>
            <a:ext cx="2594342" cy="370620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1499" b="30850"/>
          <a:stretch>
            <a:fillRect/>
          </a:stretch>
        </p:blipFill>
        <p:spPr>
          <a:xfrm rot="678179">
            <a:off x="6590399" y="1233185"/>
            <a:ext cx="2619996" cy="4030329"/>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2367363" y="387276"/>
            <a:ext cx="5016031" cy="6050037"/>
          </a:xfrm>
          <a:prstGeom prst="rect">
            <a:avLst/>
          </a:prstGeom>
        </p:spPr>
      </p:pic>
      <p:grpSp>
        <p:nvGrpSpPr>
          <p:cNvPr id="5" name="Group 5"/>
          <p:cNvGrpSpPr/>
          <p:nvPr/>
        </p:nvGrpSpPr>
        <p:grpSpPr>
          <a:xfrm rot="-125846">
            <a:off x="2480955" y="2265251"/>
            <a:ext cx="5053622" cy="3167443"/>
            <a:chOff x="0" y="0"/>
            <a:chExt cx="2973724" cy="1863832"/>
          </a:xfrm>
        </p:grpSpPr>
        <p:sp>
          <p:nvSpPr>
            <p:cNvPr id="6" name="Freeform 6"/>
            <p:cNvSpPr/>
            <p:nvPr/>
          </p:nvSpPr>
          <p:spPr>
            <a:xfrm>
              <a:off x="0" y="0"/>
              <a:ext cx="2973724" cy="1863832"/>
            </a:xfrm>
            <a:custGeom>
              <a:avLst/>
              <a:gdLst/>
              <a:ahLst/>
              <a:cxnLst/>
              <a:rect l="l" t="t" r="r" b="b"/>
              <a:pathLst>
                <a:path w="2973724" h="1863832">
                  <a:moveTo>
                    <a:pt x="0" y="0"/>
                  </a:moveTo>
                  <a:lnTo>
                    <a:pt x="2973724" y="0"/>
                  </a:lnTo>
                  <a:lnTo>
                    <a:pt x="2973724" y="1863832"/>
                  </a:lnTo>
                  <a:lnTo>
                    <a:pt x="0" y="1863832"/>
                  </a:lnTo>
                  <a:close/>
                </a:path>
              </a:pathLst>
            </a:custGeom>
            <a:solidFill>
              <a:srgbClr val="F6F6E9"/>
            </a:solidFill>
          </p:spPr>
        </p:sp>
      </p:gr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728286" y="4778304"/>
            <a:ext cx="1725122" cy="2883943"/>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750609">
            <a:off x="605110" y="1470457"/>
            <a:ext cx="865550" cy="325761"/>
          </a:xfrm>
          <a:prstGeom prst="rect">
            <a:avLst/>
          </a:prstGeom>
        </p:spPr>
      </p:pic>
      <p:sp>
        <p:nvSpPr>
          <p:cNvPr id="11" name="TextBox 11">
            <a:extLst>
              <a:ext uri="{FF2B5EF4-FFF2-40B4-BE49-F238E27FC236}">
                <a16:creationId xmlns:a16="http://schemas.microsoft.com/office/drawing/2014/main" id="{A3CCA8C0-34C9-2FB3-B65A-077909FEA06A}"/>
              </a:ext>
            </a:extLst>
          </p:cNvPr>
          <p:cNvSpPr txBox="1"/>
          <p:nvPr/>
        </p:nvSpPr>
        <p:spPr>
          <a:xfrm>
            <a:off x="855318" y="2622515"/>
            <a:ext cx="8144583" cy="2263825"/>
          </a:xfrm>
          <a:prstGeom prst="rect">
            <a:avLst/>
          </a:prstGeom>
        </p:spPr>
        <p:txBody>
          <a:bodyPr lIns="0" tIns="0" rIns="0" bIns="0" rtlCol="0" anchor="t">
            <a:spAutoFit/>
          </a:bodyPr>
          <a:lstStyle/>
          <a:p>
            <a:pPr algn="ctr">
              <a:lnSpc>
                <a:spcPct val="114000"/>
              </a:lnSpc>
            </a:pPr>
            <a:r>
              <a:rPr lang="en-US" sz="8800" b="1" dirty="0">
                <a:solidFill>
                  <a:srgbClr val="291B25"/>
                </a:solidFill>
                <a:latin typeface="Roboto" panose="02000000000000000000" pitchFamily="2" charset="0"/>
                <a:ea typeface="Roboto" panose="02000000000000000000" pitchFamily="2" charset="0"/>
                <a:cs typeface="Times New Roman" panose="02020603050405020304" pitchFamily="18" charset="0"/>
              </a:rPr>
              <a:t>I.</a:t>
            </a:r>
          </a:p>
          <a:p>
            <a:pPr algn="ctr">
              <a:lnSpc>
                <a:spcPct val="114000"/>
              </a:lnSpc>
            </a:pPr>
            <a:r>
              <a:rPr lang="en-US" sz="4400" b="1" dirty="0">
                <a:solidFill>
                  <a:srgbClr val="291B25"/>
                </a:solidFill>
                <a:latin typeface="Roboto" panose="02000000000000000000" pitchFamily="2" charset="0"/>
                <a:ea typeface="Roboto" panose="02000000000000000000" pitchFamily="2" charset="0"/>
                <a:cs typeface="Times New Roman" panose="02020603050405020304" pitchFamily="18" charset="0"/>
              </a:rPr>
              <a:t>TÌM HIỂU CHUNG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081854">
            <a:off x="6203033" y="-571804"/>
            <a:ext cx="4468422" cy="154259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6343" y="1624464"/>
            <a:ext cx="3910288" cy="4096493"/>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338087">
            <a:off x="855274" y="5512135"/>
            <a:ext cx="1149219" cy="432524"/>
          </a:xfrm>
          <a:prstGeom prst="rect">
            <a:avLst/>
          </a:prstGeom>
        </p:spPr>
      </p:pic>
      <p:grpSp>
        <p:nvGrpSpPr>
          <p:cNvPr id="14" name="Group 14"/>
          <p:cNvGrpSpPr/>
          <p:nvPr/>
        </p:nvGrpSpPr>
        <p:grpSpPr>
          <a:xfrm>
            <a:off x="-558056" y="7070454"/>
            <a:ext cx="10964374" cy="489491"/>
            <a:chOff x="0" y="0"/>
            <a:chExt cx="6954256" cy="310464"/>
          </a:xfrm>
        </p:grpSpPr>
        <p:sp>
          <p:nvSpPr>
            <p:cNvPr id="15" name="Freeform 15"/>
            <p:cNvSpPr/>
            <p:nvPr/>
          </p:nvSpPr>
          <p:spPr>
            <a:xfrm>
              <a:off x="0" y="0"/>
              <a:ext cx="6954255" cy="310464"/>
            </a:xfrm>
            <a:custGeom>
              <a:avLst/>
              <a:gdLst/>
              <a:ahLst/>
              <a:cxnLst/>
              <a:rect l="l" t="t" r="r" b="b"/>
              <a:pathLst>
                <a:path w="6954255" h="310464">
                  <a:moveTo>
                    <a:pt x="0" y="0"/>
                  </a:moveTo>
                  <a:lnTo>
                    <a:pt x="6954255" y="0"/>
                  </a:lnTo>
                  <a:lnTo>
                    <a:pt x="6954255" y="310464"/>
                  </a:lnTo>
                  <a:lnTo>
                    <a:pt x="0" y="310464"/>
                  </a:lnTo>
                  <a:close/>
                </a:path>
              </a:pathLst>
            </a:custGeom>
            <a:solidFill>
              <a:srgbClr val="FFCE6D"/>
            </a:solidFill>
          </p:spPr>
        </p:sp>
      </p:grpSp>
      <p:sp>
        <p:nvSpPr>
          <p:cNvPr id="17" name="TextBox 16">
            <a:extLst>
              <a:ext uri="{FF2B5EF4-FFF2-40B4-BE49-F238E27FC236}">
                <a16:creationId xmlns:a16="http://schemas.microsoft.com/office/drawing/2014/main" id="{06F54997-3AB7-FE3F-2A6D-967A8AD71588}"/>
              </a:ext>
            </a:extLst>
          </p:cNvPr>
          <p:cNvSpPr txBox="1"/>
          <p:nvPr/>
        </p:nvSpPr>
        <p:spPr>
          <a:xfrm>
            <a:off x="770803" y="2056648"/>
            <a:ext cx="3221368" cy="3039871"/>
          </a:xfrm>
          <a:prstGeom prst="rect">
            <a:avLst/>
          </a:prstGeom>
          <a:noFill/>
        </p:spPr>
        <p:txBody>
          <a:bodyPr wrap="square">
            <a:spAutoFit/>
          </a:bodyPr>
          <a:lstStyle/>
          <a:p>
            <a:pPr algn="just">
              <a:lnSpc>
                <a:spcPct val="115000"/>
              </a:lnSpc>
            </a:pPr>
            <a:r>
              <a:rPr lang="vi-VN" sz="2100" dirty="0">
                <a:solidFill>
                  <a:srgbClr val="000000"/>
                </a:solidFill>
                <a:effectLst/>
                <a:latin typeface="Roboto" panose="02000000000000000000" pitchFamily="2" charset="0"/>
                <a:ea typeface="Roboto" panose="02000000000000000000" pitchFamily="2" charset="0"/>
              </a:rPr>
              <a:t>Hãy chia sẻ những thông tin em đã tìm hiểu về tác giả Rây Brét-bơ-ry (tên khai sinh, bút danh, quê quán, năm sinh, các tác phẩm chính,…) và tác phẩm “Chất làm gỉ” (thời điểm sáng tác,…)</a:t>
            </a:r>
            <a:endParaRPr lang="en-VN" sz="2100" dirty="0">
              <a:effectLst/>
              <a:latin typeface="Roboto" panose="02000000000000000000" pitchFamily="2" charset="0"/>
              <a:ea typeface="Roboto" panose="02000000000000000000" pitchFamily="2" charset="0"/>
            </a:endParaRPr>
          </a:p>
        </p:txBody>
      </p:sp>
      <p:pic>
        <p:nvPicPr>
          <p:cNvPr id="1026" name="Picture 2" descr="Chất làm gỉ - Rây Brét-bơ-ry | Tác giả - Tác phẩm văn 7">
            <a:extLst>
              <a:ext uri="{FF2B5EF4-FFF2-40B4-BE49-F238E27FC236}">
                <a16:creationId xmlns:a16="http://schemas.microsoft.com/office/drawing/2014/main" id="{FEE4008E-C9B0-E837-CBBA-BDD0C95ABE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1850" y="1267952"/>
            <a:ext cx="4178541" cy="51277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2256"/>
          <a:stretch>
            <a:fillRect/>
          </a:stretch>
        </p:blipFill>
        <p:spPr>
          <a:xfrm rot="1081854">
            <a:off x="6203033" y="-571804"/>
            <a:ext cx="4468422" cy="1542591"/>
          </a:xfrm>
          <a:prstGeom prst="rect">
            <a:avLst/>
          </a:prstGeom>
        </p:spPr>
      </p:pic>
      <p:sp>
        <p:nvSpPr>
          <p:cNvPr id="3" name="AutoShape 3"/>
          <p:cNvSpPr/>
          <p:nvPr/>
        </p:nvSpPr>
        <p:spPr>
          <a:xfrm>
            <a:off x="4927006" y="1904860"/>
            <a:ext cx="4299583" cy="1693743"/>
          </a:xfrm>
          <a:prstGeom prst="rect">
            <a:avLst/>
          </a:prstGeom>
          <a:solidFill>
            <a:srgbClr val="61A6AB"/>
          </a:solidFill>
        </p:spPr>
      </p:sp>
      <p:sp>
        <p:nvSpPr>
          <p:cNvPr id="4" name="AutoShape 4"/>
          <p:cNvSpPr/>
          <p:nvPr/>
        </p:nvSpPr>
        <p:spPr>
          <a:xfrm>
            <a:off x="4927006" y="3812528"/>
            <a:ext cx="4299583" cy="2240431"/>
          </a:xfrm>
          <a:prstGeom prst="rect">
            <a:avLst/>
          </a:prstGeom>
          <a:solidFill>
            <a:srgbClr val="61A6AB"/>
          </a:solidFill>
        </p:spPr>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6343" y="1624464"/>
            <a:ext cx="3910288" cy="4096493"/>
          </a:xfrm>
          <a:prstGeom prst="rect">
            <a:avLst/>
          </a:prstGeom>
        </p:spPr>
      </p:pic>
      <p:sp>
        <p:nvSpPr>
          <p:cNvPr id="7" name="AutoShape 7"/>
          <p:cNvSpPr/>
          <p:nvPr/>
        </p:nvSpPr>
        <p:spPr>
          <a:xfrm>
            <a:off x="4927006" y="1904860"/>
            <a:ext cx="4299583" cy="527599"/>
          </a:xfrm>
          <a:prstGeom prst="rect">
            <a:avLst/>
          </a:prstGeom>
          <a:solidFill>
            <a:srgbClr val="FFCE6D"/>
          </a:solidFill>
        </p:spPr>
      </p:sp>
      <p:sp>
        <p:nvSpPr>
          <p:cNvPr id="9" name="AutoShape 9"/>
          <p:cNvSpPr/>
          <p:nvPr/>
        </p:nvSpPr>
        <p:spPr>
          <a:xfrm>
            <a:off x="4927006" y="3812528"/>
            <a:ext cx="4299583" cy="527599"/>
          </a:xfrm>
          <a:prstGeom prst="rect">
            <a:avLst/>
          </a:prstGeom>
          <a:solidFill>
            <a:srgbClr val="FFCE6D"/>
          </a:solidFill>
        </p:spPr>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10382" flipH="1">
            <a:off x="8917767" y="5134753"/>
            <a:ext cx="617643" cy="1316682"/>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635328" y="1524392"/>
            <a:ext cx="681790" cy="693132"/>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338087">
            <a:off x="855274" y="5512135"/>
            <a:ext cx="1149219" cy="432524"/>
          </a:xfrm>
          <a:prstGeom prst="rect">
            <a:avLst/>
          </a:prstGeom>
        </p:spPr>
      </p:pic>
      <p:grpSp>
        <p:nvGrpSpPr>
          <p:cNvPr id="14" name="Group 14"/>
          <p:cNvGrpSpPr/>
          <p:nvPr/>
        </p:nvGrpSpPr>
        <p:grpSpPr>
          <a:xfrm>
            <a:off x="-558056" y="7070454"/>
            <a:ext cx="10964374" cy="489491"/>
            <a:chOff x="0" y="0"/>
            <a:chExt cx="6954256" cy="310464"/>
          </a:xfrm>
        </p:grpSpPr>
        <p:sp>
          <p:nvSpPr>
            <p:cNvPr id="15" name="Freeform 15"/>
            <p:cNvSpPr/>
            <p:nvPr/>
          </p:nvSpPr>
          <p:spPr>
            <a:xfrm>
              <a:off x="0" y="0"/>
              <a:ext cx="6954255" cy="310464"/>
            </a:xfrm>
            <a:custGeom>
              <a:avLst/>
              <a:gdLst/>
              <a:ahLst/>
              <a:cxnLst/>
              <a:rect l="l" t="t" r="r" b="b"/>
              <a:pathLst>
                <a:path w="6954255" h="310464">
                  <a:moveTo>
                    <a:pt x="0" y="0"/>
                  </a:moveTo>
                  <a:lnTo>
                    <a:pt x="6954255" y="0"/>
                  </a:lnTo>
                  <a:lnTo>
                    <a:pt x="6954255" y="310464"/>
                  </a:lnTo>
                  <a:lnTo>
                    <a:pt x="0" y="310464"/>
                  </a:lnTo>
                  <a:close/>
                </a:path>
              </a:pathLst>
            </a:custGeom>
            <a:solidFill>
              <a:srgbClr val="FFCE6D"/>
            </a:solidFill>
          </p:spPr>
        </p:sp>
      </p:grpSp>
      <p:pic>
        <p:nvPicPr>
          <p:cNvPr id="16" name="Picture 2" descr="Chất làm gỉ - Rây Brét-bơ-ry | Tác giả - Tác phẩm văn 7">
            <a:extLst>
              <a:ext uri="{FF2B5EF4-FFF2-40B4-BE49-F238E27FC236}">
                <a16:creationId xmlns:a16="http://schemas.microsoft.com/office/drawing/2014/main" id="{2A7ABFDE-C404-9F85-4C45-9C50C0F7653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882" y="1248651"/>
            <a:ext cx="4178541" cy="51277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A3D7321-A6B5-8B50-1657-2133B37FE9E6}"/>
              </a:ext>
            </a:extLst>
          </p:cNvPr>
          <p:cNvSpPr txBox="1"/>
          <p:nvPr/>
        </p:nvSpPr>
        <p:spPr>
          <a:xfrm>
            <a:off x="5001623" y="2770045"/>
            <a:ext cx="4178541" cy="520784"/>
          </a:xfrm>
          <a:prstGeom prst="rect">
            <a:avLst/>
          </a:prstGeom>
          <a:noFill/>
        </p:spPr>
        <p:txBody>
          <a:bodyPr wrap="square">
            <a:spAutoFit/>
          </a:bodyPr>
          <a:lstStyle/>
          <a:p>
            <a:pPr algn="just">
              <a:lnSpc>
                <a:spcPct val="115000"/>
              </a:lnSpc>
            </a:pPr>
            <a:r>
              <a:rPr lang="vi-VN" sz="2600" dirty="0">
                <a:solidFill>
                  <a:schemeClr val="bg1"/>
                </a:solidFill>
                <a:effectLst/>
                <a:latin typeface="Roboto" panose="02000000000000000000" pitchFamily="2" charset="0"/>
                <a:ea typeface="Roboto" panose="02000000000000000000" pitchFamily="2" charset="0"/>
              </a:rPr>
              <a:t>Rây Brét-bơ-ry (1920-2012)</a:t>
            </a:r>
            <a:endParaRPr lang="en-VN" sz="2600" dirty="0">
              <a:solidFill>
                <a:schemeClr val="bg1"/>
              </a:solidFill>
              <a:effectLst/>
              <a:latin typeface="Roboto" panose="02000000000000000000" pitchFamily="2" charset="0"/>
              <a:ea typeface="Roboto" panose="02000000000000000000" pitchFamily="2" charset="0"/>
            </a:endParaRPr>
          </a:p>
        </p:txBody>
      </p:sp>
      <p:sp>
        <p:nvSpPr>
          <p:cNvPr id="20" name="TextBox 19">
            <a:extLst>
              <a:ext uri="{FF2B5EF4-FFF2-40B4-BE49-F238E27FC236}">
                <a16:creationId xmlns:a16="http://schemas.microsoft.com/office/drawing/2014/main" id="{2302C744-750C-405B-1653-093B23D7B46F}"/>
              </a:ext>
            </a:extLst>
          </p:cNvPr>
          <p:cNvSpPr txBox="1"/>
          <p:nvPr/>
        </p:nvSpPr>
        <p:spPr>
          <a:xfrm>
            <a:off x="4976223" y="4484596"/>
            <a:ext cx="3960145" cy="1441036"/>
          </a:xfrm>
          <a:prstGeom prst="rect">
            <a:avLst/>
          </a:prstGeom>
          <a:noFill/>
        </p:spPr>
        <p:txBody>
          <a:bodyPr wrap="square">
            <a:spAutoFit/>
          </a:bodyPr>
          <a:lstStyle/>
          <a:p>
            <a:pPr algn="just">
              <a:lnSpc>
                <a:spcPct val="115000"/>
              </a:lnSpc>
            </a:pPr>
            <a:r>
              <a:rPr lang="vi-VN" sz="2600" dirty="0">
                <a:solidFill>
                  <a:schemeClr val="bg1"/>
                </a:solidFill>
                <a:effectLst/>
                <a:latin typeface="Roboto" panose="02000000000000000000" pitchFamily="2" charset="0"/>
                <a:ea typeface="Roboto" panose="02000000000000000000" pitchFamily="2" charset="0"/>
              </a:rPr>
              <a:t>Ông là nhà văn, nhà biên kịch người Mỹ nổi tiếng thế kỉ XX.</a:t>
            </a:r>
            <a:endParaRPr lang="en-VN" sz="2600" dirty="0">
              <a:solidFill>
                <a:schemeClr val="bg1"/>
              </a:solidFill>
              <a:effectLst/>
              <a:latin typeface="Roboto" panose="02000000000000000000" pitchFamily="2" charset="0"/>
              <a:ea typeface="Roboto" panose="02000000000000000000" pitchFamily="2" charset="0"/>
            </a:endParaRPr>
          </a:p>
        </p:txBody>
      </p:sp>
      <p:sp>
        <p:nvSpPr>
          <p:cNvPr id="22" name="TextBox 21">
            <a:extLst>
              <a:ext uri="{FF2B5EF4-FFF2-40B4-BE49-F238E27FC236}">
                <a16:creationId xmlns:a16="http://schemas.microsoft.com/office/drawing/2014/main" id="{F6E01C95-919B-65F1-E940-733C6F7AF490}"/>
              </a:ext>
            </a:extLst>
          </p:cNvPr>
          <p:cNvSpPr txBox="1"/>
          <p:nvPr/>
        </p:nvSpPr>
        <p:spPr>
          <a:xfrm>
            <a:off x="1266695" y="456173"/>
            <a:ext cx="5689600" cy="619657"/>
          </a:xfrm>
          <a:prstGeom prst="rect">
            <a:avLst/>
          </a:prstGeom>
          <a:noFill/>
        </p:spPr>
        <p:txBody>
          <a:bodyPr wrap="square">
            <a:spAutoFit/>
          </a:bodyPr>
          <a:lstStyle/>
          <a:p>
            <a:pPr algn="just">
              <a:lnSpc>
                <a:spcPct val="115000"/>
              </a:lnSpc>
            </a:pPr>
            <a:r>
              <a:rPr lang="vi-VN" sz="3200" b="1" dirty="0">
                <a:solidFill>
                  <a:srgbClr val="000000"/>
                </a:solidFill>
                <a:effectLst/>
                <a:latin typeface="Roboto" panose="02000000000000000000" pitchFamily="2" charset="0"/>
                <a:ea typeface="Roboto" panose="02000000000000000000" pitchFamily="2" charset="0"/>
              </a:rPr>
              <a:t>1. Tác giả</a:t>
            </a:r>
            <a:endParaRPr lang="en-VN" sz="3200" dirty="0">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84791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43919">
            <a:off x="8719384" y="-348916"/>
            <a:ext cx="2811800" cy="8206737"/>
          </a:xfrm>
          <a:prstGeom prst="rect">
            <a:avLst/>
          </a:prstGeom>
        </p:spPr>
      </p:pic>
      <p:sp>
        <p:nvSpPr>
          <p:cNvPr id="4" name="AutoShape 4"/>
          <p:cNvSpPr/>
          <p:nvPr/>
        </p:nvSpPr>
        <p:spPr>
          <a:xfrm rot="101125">
            <a:off x="474703" y="2229188"/>
            <a:ext cx="3736299" cy="4131959"/>
          </a:xfrm>
          <a:prstGeom prst="rect">
            <a:avLst/>
          </a:prstGeom>
          <a:solidFill>
            <a:srgbClr val="FFCE6D"/>
          </a:solidFill>
        </p:spPr>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3524">
            <a:off x="1267158" y="2060029"/>
            <a:ext cx="1593922" cy="380411"/>
          </a:xfrm>
          <a:prstGeom prst="rect">
            <a:avLst/>
          </a:prstGeom>
        </p:spPr>
      </p:pic>
      <p:sp>
        <p:nvSpPr>
          <p:cNvPr id="6" name="AutoShape 6"/>
          <p:cNvSpPr/>
          <p:nvPr/>
        </p:nvSpPr>
        <p:spPr>
          <a:xfrm rot="-98493">
            <a:off x="4499430" y="2621615"/>
            <a:ext cx="3551045" cy="3365416"/>
          </a:xfrm>
          <a:prstGeom prst="rect">
            <a:avLst/>
          </a:prstGeom>
          <a:solidFill>
            <a:srgbClr val="FFCE6D"/>
          </a:solidFill>
        </p:spPr>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1288">
            <a:off x="5174119" y="2500673"/>
            <a:ext cx="1489804" cy="43339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32357" y="4904943"/>
            <a:ext cx="889723" cy="99259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95425" y="1500348"/>
            <a:ext cx="753456" cy="76599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595840">
            <a:off x="476716" y="5768261"/>
            <a:ext cx="1107432" cy="1032932"/>
          </a:xfrm>
          <a:prstGeom prst="rect">
            <a:avLst/>
          </a:prstGeom>
        </p:spPr>
      </p:pic>
      <p:sp>
        <p:nvSpPr>
          <p:cNvPr id="17" name="TextBox 16">
            <a:extLst>
              <a:ext uri="{FF2B5EF4-FFF2-40B4-BE49-F238E27FC236}">
                <a16:creationId xmlns:a16="http://schemas.microsoft.com/office/drawing/2014/main" id="{DE84A9FC-2C88-E909-770A-AA495B7892FB}"/>
              </a:ext>
            </a:extLst>
          </p:cNvPr>
          <p:cNvSpPr txBox="1"/>
          <p:nvPr/>
        </p:nvSpPr>
        <p:spPr>
          <a:xfrm>
            <a:off x="858436" y="595787"/>
            <a:ext cx="5854700" cy="619657"/>
          </a:xfrm>
          <a:prstGeom prst="rect">
            <a:avLst/>
          </a:prstGeom>
          <a:noFill/>
        </p:spPr>
        <p:txBody>
          <a:bodyPr wrap="square">
            <a:spAutoFit/>
          </a:bodyPr>
          <a:lstStyle/>
          <a:p>
            <a:pPr algn="just">
              <a:lnSpc>
                <a:spcPct val="115000"/>
              </a:lnSpc>
            </a:pPr>
            <a:r>
              <a:rPr lang="vi-VN" sz="3200" b="1" dirty="0">
                <a:solidFill>
                  <a:srgbClr val="000000"/>
                </a:solidFill>
                <a:effectLst/>
                <a:latin typeface="Roboto" panose="02000000000000000000" pitchFamily="2" charset="0"/>
                <a:ea typeface="Roboto" panose="02000000000000000000" pitchFamily="2" charset="0"/>
              </a:rPr>
              <a:t>2. Đọc và giải thích từ khó</a:t>
            </a:r>
            <a:endParaRPr lang="en-VN" sz="3200" dirty="0">
              <a:effectLst/>
              <a:latin typeface="Roboto" panose="02000000000000000000" pitchFamily="2" charset="0"/>
              <a:ea typeface="Roboto" panose="02000000000000000000" pitchFamily="2" charset="0"/>
            </a:endParaRPr>
          </a:p>
        </p:txBody>
      </p:sp>
      <p:sp>
        <p:nvSpPr>
          <p:cNvPr id="19" name="TextBox 18">
            <a:extLst>
              <a:ext uri="{FF2B5EF4-FFF2-40B4-BE49-F238E27FC236}">
                <a16:creationId xmlns:a16="http://schemas.microsoft.com/office/drawing/2014/main" id="{8C82166E-D995-F2E9-3BD7-BB0888374107}"/>
              </a:ext>
            </a:extLst>
          </p:cNvPr>
          <p:cNvSpPr txBox="1"/>
          <p:nvPr/>
        </p:nvSpPr>
        <p:spPr>
          <a:xfrm>
            <a:off x="829182" y="2668999"/>
            <a:ext cx="2983318" cy="3431709"/>
          </a:xfrm>
          <a:prstGeom prst="rect">
            <a:avLst/>
          </a:prstGeom>
          <a:noFill/>
        </p:spPr>
        <p:txBody>
          <a:bodyPr wrap="square">
            <a:spAutoFit/>
          </a:bodyPr>
          <a:lstStyle/>
          <a:p>
            <a:pPr algn="ctr">
              <a:lnSpc>
                <a:spcPct val="150000"/>
              </a:lnSpc>
            </a:pPr>
            <a:r>
              <a:rPr lang="vi-VN" sz="2100" dirty="0">
                <a:solidFill>
                  <a:srgbClr val="000000"/>
                </a:solidFill>
                <a:effectLst/>
                <a:latin typeface="Roboto" panose="02000000000000000000" pitchFamily="2" charset="0"/>
                <a:ea typeface="Roboto" panose="02000000000000000000" pitchFamily="2" charset="0"/>
              </a:rPr>
              <a:t>Hướng dẫn cách đọc: rõ ràng, mạch lạc, phân biệt giọng kể, lời đối thoại giữa các nhân vật trong truyện, chú ý một số từ ngữ phiên âm tiếng nước ngoài.</a:t>
            </a:r>
            <a:endParaRPr lang="en-VN" sz="2100" dirty="0">
              <a:effectLst/>
              <a:latin typeface="Roboto" panose="02000000000000000000" pitchFamily="2" charset="0"/>
              <a:ea typeface="Roboto" panose="02000000000000000000" pitchFamily="2" charset="0"/>
            </a:endParaRPr>
          </a:p>
        </p:txBody>
      </p:sp>
      <p:sp>
        <p:nvSpPr>
          <p:cNvPr id="21" name="TextBox 20">
            <a:extLst>
              <a:ext uri="{FF2B5EF4-FFF2-40B4-BE49-F238E27FC236}">
                <a16:creationId xmlns:a16="http://schemas.microsoft.com/office/drawing/2014/main" id="{F59273D7-0534-3795-A5C5-D2390AA5C23C}"/>
              </a:ext>
            </a:extLst>
          </p:cNvPr>
          <p:cNvSpPr txBox="1"/>
          <p:nvPr/>
        </p:nvSpPr>
        <p:spPr>
          <a:xfrm>
            <a:off x="4592631" y="3270761"/>
            <a:ext cx="3177493" cy="1977464"/>
          </a:xfrm>
          <a:prstGeom prst="rect">
            <a:avLst/>
          </a:prstGeom>
          <a:noFill/>
        </p:spPr>
        <p:txBody>
          <a:bodyPr wrap="square">
            <a:spAutoFit/>
          </a:bodyPr>
          <a:lstStyle/>
          <a:p>
            <a:pPr algn="ctr">
              <a:lnSpc>
                <a:spcPct val="150000"/>
              </a:lnSpc>
            </a:pPr>
            <a:r>
              <a:rPr lang="vi-VN" sz="2100" dirty="0">
                <a:solidFill>
                  <a:srgbClr val="000000"/>
                </a:solidFill>
                <a:effectLst/>
                <a:latin typeface="Roboto" panose="02000000000000000000" pitchFamily="2" charset="0"/>
                <a:ea typeface="Roboto" panose="02000000000000000000" pitchFamily="2" charset="0"/>
              </a:rPr>
              <a:t>Tổ chức đọc phân vai: người kể chuyện, viên Trung sĩ, ông Đại tá, người lính gác.</a:t>
            </a:r>
            <a:r>
              <a:rPr lang="en-VN" sz="2100" dirty="0">
                <a:effectLst/>
                <a:latin typeface="Roboto" panose="02000000000000000000" pitchFamily="2" charset="0"/>
                <a:ea typeface="Roboto" panose="02000000000000000000" pitchFamily="2" charset="0"/>
              </a:rPr>
              <a:t> </a:t>
            </a:r>
            <a:endParaRPr lang="en-VN" sz="2100" dirty="0">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43919">
            <a:off x="8719384" y="-348916"/>
            <a:ext cx="2811800" cy="8206737"/>
          </a:xfrm>
          <a:prstGeom prst="rect">
            <a:avLst/>
          </a:prstGeom>
        </p:spPr>
      </p:pic>
      <p:sp>
        <p:nvSpPr>
          <p:cNvPr id="17" name="TextBox 16">
            <a:extLst>
              <a:ext uri="{FF2B5EF4-FFF2-40B4-BE49-F238E27FC236}">
                <a16:creationId xmlns:a16="http://schemas.microsoft.com/office/drawing/2014/main" id="{DE84A9FC-2C88-E909-770A-AA495B7892FB}"/>
              </a:ext>
            </a:extLst>
          </p:cNvPr>
          <p:cNvSpPr txBox="1"/>
          <p:nvPr/>
        </p:nvSpPr>
        <p:spPr>
          <a:xfrm>
            <a:off x="858436" y="595787"/>
            <a:ext cx="5854700" cy="619657"/>
          </a:xfrm>
          <a:prstGeom prst="rect">
            <a:avLst/>
          </a:prstGeom>
          <a:noFill/>
        </p:spPr>
        <p:txBody>
          <a:bodyPr wrap="square">
            <a:spAutoFit/>
          </a:bodyPr>
          <a:lstStyle/>
          <a:p>
            <a:pPr algn="just">
              <a:lnSpc>
                <a:spcPct val="115000"/>
              </a:lnSpc>
            </a:pPr>
            <a:r>
              <a:rPr lang="vi-VN" sz="3200" b="1" dirty="0">
                <a:solidFill>
                  <a:srgbClr val="000000"/>
                </a:solidFill>
                <a:effectLst/>
                <a:latin typeface="Roboto" panose="02000000000000000000" pitchFamily="2" charset="0"/>
                <a:ea typeface="Roboto" panose="02000000000000000000" pitchFamily="2" charset="0"/>
              </a:rPr>
              <a:t>2. Đọc và giải thích từ khó</a:t>
            </a:r>
            <a:endParaRPr lang="en-VN" sz="3200" dirty="0">
              <a:effectLst/>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32D95CC4-2219-D954-2DBB-72ABFB2F2592}"/>
              </a:ext>
            </a:extLst>
          </p:cNvPr>
          <p:cNvSpPr txBox="1"/>
          <p:nvPr/>
        </p:nvSpPr>
        <p:spPr>
          <a:xfrm>
            <a:off x="1066800" y="1828800"/>
            <a:ext cx="5854700" cy="1544782"/>
          </a:xfrm>
          <a:prstGeom prst="rect">
            <a:avLst/>
          </a:prstGeom>
          <a:solidFill>
            <a:srgbClr val="ECE148"/>
          </a:solidFill>
        </p:spPr>
        <p:txBody>
          <a:bodyPr wrap="square">
            <a:spAutoFit/>
          </a:bodyPr>
          <a:lstStyle/>
          <a:p>
            <a:pPr algn="just">
              <a:lnSpc>
                <a:spcPct val="115000"/>
              </a:lnSpc>
            </a:pPr>
            <a:r>
              <a:rPr lang="vi-VN" sz="2800" dirty="0">
                <a:solidFill>
                  <a:srgbClr val="000000"/>
                </a:solidFill>
                <a:effectLst/>
                <a:latin typeface="Roboto" panose="02000000000000000000" pitchFamily="2" charset="0"/>
                <a:ea typeface="Roboto" panose="02000000000000000000" pitchFamily="2" charset="0"/>
              </a:rPr>
              <a:t>Chất làm gỉ: là chất làm cho các vật, nhất là kim loại bị hoen rỉ, mục nát, hư hỏng trở nên vô dụng…</a:t>
            </a:r>
            <a:endParaRPr lang="en-VN" sz="2800" dirty="0">
              <a:effectLst/>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C02A2C76-73AF-3F13-53FB-80062D7CBC7B}"/>
              </a:ext>
            </a:extLst>
          </p:cNvPr>
          <p:cNvSpPr txBox="1"/>
          <p:nvPr/>
        </p:nvSpPr>
        <p:spPr>
          <a:xfrm>
            <a:off x="2694181" y="3754452"/>
            <a:ext cx="5854700" cy="1544782"/>
          </a:xfrm>
          <a:prstGeom prst="rect">
            <a:avLst/>
          </a:prstGeom>
          <a:solidFill>
            <a:srgbClr val="F8D35D"/>
          </a:solidFill>
        </p:spPr>
        <p:txBody>
          <a:bodyPr wrap="square">
            <a:spAutoFit/>
          </a:bodyPr>
          <a:lstStyle/>
          <a:p>
            <a:pPr algn="just">
              <a:lnSpc>
                <a:spcPct val="115000"/>
              </a:lnSpc>
            </a:pPr>
            <a:r>
              <a:rPr lang="vi-VN" sz="2800" dirty="0">
                <a:solidFill>
                  <a:srgbClr val="000000"/>
                </a:solidFill>
                <a:effectLst/>
                <a:latin typeface="Roboto" panose="02000000000000000000" pitchFamily="2" charset="0"/>
                <a:ea typeface="Roboto" panose="02000000000000000000" pitchFamily="2" charset="0"/>
              </a:rPr>
              <a:t>Đại tá: là danh xưng cấp bậc quân hàm sĩ quan cao nhất chỉ dưới tướng lĩnh.</a:t>
            </a:r>
            <a:endParaRPr lang="en-VN" sz="2800" dirty="0">
              <a:effectLst/>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F0F2D2DB-7B6D-EE77-FEC8-CE9B0D4D5096}"/>
              </a:ext>
            </a:extLst>
          </p:cNvPr>
          <p:cNvSpPr txBox="1"/>
          <p:nvPr/>
        </p:nvSpPr>
        <p:spPr>
          <a:xfrm>
            <a:off x="1066800" y="5652042"/>
            <a:ext cx="5854700" cy="954107"/>
          </a:xfrm>
          <a:prstGeom prst="rect">
            <a:avLst/>
          </a:prstGeom>
          <a:solidFill>
            <a:srgbClr val="D6E13C"/>
          </a:solidFill>
        </p:spPr>
        <p:txBody>
          <a:bodyPr wrap="square">
            <a:spAutoFit/>
          </a:bodyPr>
          <a:lstStyle/>
          <a:p>
            <a:r>
              <a:rPr lang="vi-VN" sz="2800" dirty="0">
                <a:solidFill>
                  <a:srgbClr val="000000"/>
                </a:solidFill>
                <a:latin typeface="Roboto" panose="02000000000000000000" pitchFamily="2" charset="0"/>
                <a:ea typeface="Roboto" panose="02000000000000000000" pitchFamily="2" charset="0"/>
              </a:rPr>
              <a:t>T</a:t>
            </a:r>
            <a:r>
              <a:rPr lang="vi-VN" sz="2800" dirty="0">
                <a:solidFill>
                  <a:srgbClr val="000000"/>
                </a:solidFill>
                <a:effectLst/>
                <a:latin typeface="Roboto" panose="02000000000000000000" pitchFamily="2" charset="0"/>
                <a:ea typeface="Roboto" panose="02000000000000000000" pitchFamily="2" charset="0"/>
              </a:rPr>
              <a:t>rung sĩ: bậc quân hàm trên hạ sĩ, dưới thượng sĩ.</a:t>
            </a:r>
            <a:r>
              <a:rPr lang="en-VN" sz="2800" dirty="0">
                <a:effectLst/>
                <a:latin typeface="Roboto" panose="02000000000000000000" pitchFamily="2" charset="0"/>
                <a:ea typeface="Roboto" panose="02000000000000000000" pitchFamily="2" charset="0"/>
              </a:rPr>
              <a:t> </a:t>
            </a:r>
            <a:endParaRPr lang="en-VN" sz="2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50506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2195</Words>
  <Application>Microsoft Macintosh PowerPoint</Application>
  <PresentationFormat>Custom</PresentationFormat>
  <Paragraphs>175</Paragraphs>
  <Slides>32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Times New Roman</vt:lpstr>
      <vt:lpstr>Roboto</vt:lpstr>
      <vt:lpstr>Bubblebody Neue</vt:lpstr>
      <vt:lpstr>Calibri</vt:lpstr>
      <vt:lpstr>Arial</vt:lpstr>
      <vt:lpstr>Nunito Sans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 Chất làm gỉ</dc:title>
  <cp:lastModifiedBy>Microsoft Office User</cp:lastModifiedBy>
  <cp:revision>10</cp:revision>
  <dcterms:created xsi:type="dcterms:W3CDTF">2006-08-16T00:00:00Z</dcterms:created>
  <dcterms:modified xsi:type="dcterms:W3CDTF">2023-10-14T01:16:32Z</dcterms:modified>
  <dc:identifier>DAFIRs26rKI</dc:identifier>
</cp:coreProperties>
</file>