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</p:sldMasterIdLst>
  <p:notesMasterIdLst>
    <p:notesMasterId r:id="rId31"/>
  </p:notesMasterIdLst>
  <p:sldIdLst>
    <p:sldId id="319" r:id="rId3"/>
    <p:sldId id="257" r:id="rId4"/>
    <p:sldId id="316" r:id="rId5"/>
    <p:sldId id="258" r:id="rId6"/>
    <p:sldId id="312" r:id="rId7"/>
    <p:sldId id="313" r:id="rId8"/>
    <p:sldId id="314" r:id="rId9"/>
    <p:sldId id="315" r:id="rId10"/>
    <p:sldId id="297" r:id="rId11"/>
    <p:sldId id="298" r:id="rId12"/>
    <p:sldId id="317" r:id="rId13"/>
    <p:sldId id="299" r:id="rId14"/>
    <p:sldId id="300" r:id="rId15"/>
    <p:sldId id="302" r:id="rId16"/>
    <p:sldId id="301" r:id="rId17"/>
    <p:sldId id="303" r:id="rId18"/>
    <p:sldId id="304" r:id="rId19"/>
    <p:sldId id="306" r:id="rId20"/>
    <p:sldId id="307" r:id="rId21"/>
    <p:sldId id="308" r:id="rId22"/>
    <p:sldId id="309" r:id="rId23"/>
    <p:sldId id="310" r:id="rId24"/>
    <p:sldId id="273" r:id="rId25"/>
    <p:sldId id="305" r:id="rId26"/>
    <p:sldId id="259" r:id="rId27"/>
    <p:sldId id="288" r:id="rId28"/>
    <p:sldId id="318" r:id="rId29"/>
    <p:sldId id="291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tamaran" panose="020B0604020202020204" charset="0"/>
      <p:regular r:id="rId38"/>
      <p:bold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Congenial" panose="020B0604020202020204" charset="0"/>
      <p:regular r:id="rId44"/>
      <p:bold r:id="rId45"/>
      <p:italic r:id="rId46"/>
      <p:boldItalic r:id="rId47"/>
    </p:embeddedFont>
    <p:embeddedFont>
      <p:font typeface="Do Hyeon" panose="020B0604020202020204" charset="0"/>
      <p:regular r:id="rId48"/>
    </p:embeddedFont>
    <p:embeddedFont>
      <p:font typeface="Mouse Memoirs" panose="020B0604020202020204" charset="0"/>
      <p:regular r:id="rId49"/>
    </p:embeddedFont>
    <p:embeddedFont>
      <p:font typeface="Roboto Condensed Light" panose="020B0604020202020204" charset="0"/>
      <p:regular r:id="rId50"/>
      <p: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ADA"/>
    <a:srgbClr val="FFFFFF"/>
    <a:srgbClr val="E69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83755B-1A43-44A9-8213-FCBE6E4F10DE}">
  <a:tblStyle styleId="{5983755B-1A43-44A9-8213-FCBE6E4F10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457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796750" y="3905426"/>
            <a:ext cx="9938755" cy="1322000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4"/>
          <p:cNvSpPr/>
          <p:nvPr/>
        </p:nvSpPr>
        <p:spPr>
          <a:xfrm>
            <a:off x="3954950" y="539502"/>
            <a:ext cx="1096725" cy="52266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"/>
          <p:cNvSpPr/>
          <p:nvPr/>
        </p:nvSpPr>
        <p:spPr>
          <a:xfrm>
            <a:off x="7491687" y="2770628"/>
            <a:ext cx="1576456" cy="753068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8843500" y="1217915"/>
            <a:ext cx="1578203" cy="75132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4"/>
          <p:cNvSpPr/>
          <p:nvPr/>
        </p:nvSpPr>
        <p:spPr>
          <a:xfrm>
            <a:off x="-472986" y="691411"/>
            <a:ext cx="1208728" cy="522662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4"/>
          <p:cNvSpPr/>
          <p:nvPr/>
        </p:nvSpPr>
        <p:spPr>
          <a:xfrm>
            <a:off x="4991612" y="2997586"/>
            <a:ext cx="1240414" cy="535211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7157335" y="100119"/>
            <a:ext cx="1368861" cy="591277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504690" y="3905426"/>
            <a:ext cx="8639205" cy="1322000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4"/>
          <p:cNvSpPr/>
          <p:nvPr/>
        </p:nvSpPr>
        <p:spPr>
          <a:xfrm>
            <a:off x="2132637" y="3951175"/>
            <a:ext cx="100346" cy="31731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4"/>
          <p:cNvSpPr/>
          <p:nvPr/>
        </p:nvSpPr>
        <p:spPr>
          <a:xfrm>
            <a:off x="1884570" y="4025080"/>
            <a:ext cx="131988" cy="58083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4"/>
          <p:cNvSpPr/>
          <p:nvPr/>
        </p:nvSpPr>
        <p:spPr>
          <a:xfrm>
            <a:off x="1534453" y="4188710"/>
            <a:ext cx="168917" cy="158385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4"/>
          <p:cNvSpPr/>
          <p:nvPr/>
        </p:nvSpPr>
        <p:spPr>
          <a:xfrm>
            <a:off x="1442980" y="4602154"/>
            <a:ext cx="193567" cy="290328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4"/>
          <p:cNvSpPr/>
          <p:nvPr/>
        </p:nvSpPr>
        <p:spPr>
          <a:xfrm>
            <a:off x="2071057" y="5057817"/>
            <a:ext cx="731959" cy="93310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4"/>
          <p:cNvSpPr/>
          <p:nvPr/>
        </p:nvSpPr>
        <p:spPr>
          <a:xfrm>
            <a:off x="8204156" y="4081326"/>
            <a:ext cx="760105" cy="846334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4"/>
          <p:cNvSpPr/>
          <p:nvPr/>
        </p:nvSpPr>
        <p:spPr>
          <a:xfrm>
            <a:off x="-1096400" y="4572395"/>
            <a:ext cx="761808" cy="846154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4"/>
          <p:cNvSpPr/>
          <p:nvPr/>
        </p:nvSpPr>
        <p:spPr>
          <a:xfrm>
            <a:off x="209637" y="3889595"/>
            <a:ext cx="63372" cy="223505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-63080" y="3266762"/>
            <a:ext cx="610549" cy="709551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4"/>
          <p:cNvSpPr/>
          <p:nvPr/>
        </p:nvSpPr>
        <p:spPr>
          <a:xfrm>
            <a:off x="-765062" y="4051477"/>
            <a:ext cx="65165" cy="227001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4"/>
          <p:cNvSpPr/>
          <p:nvPr/>
        </p:nvSpPr>
        <p:spPr>
          <a:xfrm>
            <a:off x="-1043022" y="3419860"/>
            <a:ext cx="621081" cy="720038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4"/>
          <p:cNvSpPr/>
          <p:nvPr/>
        </p:nvSpPr>
        <p:spPr>
          <a:xfrm>
            <a:off x="-233746" y="4549359"/>
            <a:ext cx="59876" cy="300905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4"/>
          <p:cNvSpPr/>
          <p:nvPr/>
        </p:nvSpPr>
        <p:spPr>
          <a:xfrm>
            <a:off x="-472984" y="3870234"/>
            <a:ext cx="538393" cy="711343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4"/>
          <p:cNvSpPr/>
          <p:nvPr/>
        </p:nvSpPr>
        <p:spPr>
          <a:xfrm>
            <a:off x="7750330" y="3342414"/>
            <a:ext cx="457497" cy="60440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4"/>
          <p:cNvSpPr/>
          <p:nvPr/>
        </p:nvSpPr>
        <p:spPr>
          <a:xfrm>
            <a:off x="7954431" y="3919489"/>
            <a:ext cx="49299" cy="256939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"/>
          <p:cNvSpPr/>
          <p:nvPr/>
        </p:nvSpPr>
        <p:spPr>
          <a:xfrm>
            <a:off x="4689002" y="3138359"/>
            <a:ext cx="517284" cy="678716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"/>
          <p:cNvSpPr/>
          <p:nvPr/>
        </p:nvSpPr>
        <p:spPr>
          <a:xfrm>
            <a:off x="4921248" y="3787545"/>
            <a:ext cx="54588" cy="288580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4499019" y="4457886"/>
            <a:ext cx="80940" cy="281544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>
            <a:off x="4154146" y="3690783"/>
            <a:ext cx="770637" cy="874031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6344574" y="3850873"/>
            <a:ext cx="77445" cy="274507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6010322" y="3089059"/>
            <a:ext cx="747735" cy="868025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6733682" y="3587299"/>
            <a:ext cx="961604" cy="1067642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4"/>
          <p:cNvSpPr/>
          <p:nvPr/>
        </p:nvSpPr>
        <p:spPr>
          <a:xfrm>
            <a:off x="5269617" y="3530694"/>
            <a:ext cx="638694" cy="842748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5552866" y="4336474"/>
            <a:ext cx="70408" cy="357195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4"/>
          <p:cNvSpPr/>
          <p:nvPr/>
        </p:nvSpPr>
        <p:spPr>
          <a:xfrm>
            <a:off x="423732" y="3690873"/>
            <a:ext cx="603064" cy="67029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4"/>
          <p:cNvSpPr txBox="1"/>
          <p:nvPr/>
        </p:nvSpPr>
        <p:spPr>
          <a:xfrm>
            <a:off x="788300" y="1107063"/>
            <a:ext cx="3170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2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894470" y="2046690"/>
            <a:ext cx="2941877" cy="1879976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103858" y="3817070"/>
            <a:ext cx="866405" cy="1067465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3774001" y="3164667"/>
            <a:ext cx="761360" cy="844586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5027384" y="1143275"/>
            <a:ext cx="2952600" cy="1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4977734" y="2218600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43596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2627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13619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38773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945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2523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78082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32224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1760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76593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975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5" r:id="rId4"/>
    <p:sldLayoutId id="2147483656" r:id="rId5"/>
    <p:sldLayoutId id="2147483658" r:id="rId6"/>
    <p:sldLayoutId id="2147483659" r:id="rId7"/>
    <p:sldLayoutId id="2147483664" r:id="rId8"/>
    <p:sldLayoutId id="2147483673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02/10/2023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01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313871" y="1185379"/>
            <a:ext cx="4611904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GIẢNG ĐIỆN TỬ MÔN TIẾNG ANH 7</a:t>
            </a:r>
          </a:p>
          <a:p>
            <a:pPr algn="ctr" defTabSz="685800">
              <a:buClrTx/>
            </a:pPr>
            <a:endParaRPr lang="en-US" sz="1350" b="1" kern="1200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2400" b="1" kern="1200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7. TRAFFIC</a:t>
            </a:r>
            <a:endParaRPr lang="en-VN" sz="2400" b="1" kern="1200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299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Lê Hà Chi</a:t>
            </a:r>
          </a:p>
          <a:p>
            <a:pPr defTabSz="685800">
              <a:buClrTx/>
            </a:pP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khiếu</a:t>
            </a:r>
            <a:endParaRPr lang="en-VN" sz="2100" b="1" kern="120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250" b="1" kern="1200">
                <a:ln w="3810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THCS LONG BIÊN</a:t>
            </a:r>
            <a:endParaRPr lang="en-VN" sz="2250" b="1" kern="1200" dirty="0">
              <a:ln w="3810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178-48E9-0D54-EBA9-04499560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664"/>
          </a:xfrm>
        </p:spPr>
        <p:txBody>
          <a:bodyPr>
            <a:normAutofit/>
          </a:bodyPr>
          <a:lstStyle/>
          <a:p>
            <a:r>
              <a:rPr lang="en-US" sz="4000" dirty="0"/>
              <a:t>Look at the picture and answer.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ECC8A2E1-F235-F0BD-86C2-97EA920A1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0" y="849664"/>
            <a:ext cx="2827110" cy="3682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541ED-B1B2-136F-894F-27F6620B2871}"/>
              </a:ext>
            </a:extLst>
          </p:cNvPr>
          <p:cNvSpPr txBox="1"/>
          <p:nvPr/>
        </p:nvSpPr>
        <p:spPr>
          <a:xfrm>
            <a:off x="3978450" y="849664"/>
            <a:ext cx="41296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What are they talking about?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traffic </a:t>
            </a:r>
          </a:p>
          <a:p>
            <a:pPr marL="457200" indent="-457200">
              <a:buFont typeface="Arial"/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films </a:t>
            </a:r>
          </a:p>
          <a:p>
            <a:pPr marL="457200" indent="-457200">
              <a:buAutoNum type="alphaU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F5DE92-7727-8E53-90DB-ED4BF2425042}"/>
              </a:ext>
            </a:extLst>
          </p:cNvPr>
          <p:cNvSpPr/>
          <p:nvPr/>
        </p:nvSpPr>
        <p:spPr>
          <a:xfrm>
            <a:off x="3978450" y="1653445"/>
            <a:ext cx="355162" cy="3551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2B89E-F74F-C61A-F7E9-BC19CD14E65D}"/>
              </a:ext>
            </a:extLst>
          </p:cNvPr>
          <p:cNvSpPr txBox="1"/>
          <p:nvPr/>
        </p:nvSpPr>
        <p:spPr>
          <a:xfrm>
            <a:off x="318052" y="4620280"/>
            <a:ext cx="3172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  <a:latin typeface="ChronicaPro-Book"/>
              </a:rPr>
              <a:t>By the way, do you often cycle to</a:t>
            </a:r>
          </a:p>
          <a:p>
            <a:r>
              <a:rPr lang="en-US" sz="1400" dirty="0">
                <a:solidFill>
                  <a:schemeClr val="accent5"/>
                </a:solidFill>
                <a:latin typeface="ChronicaPro-Book"/>
              </a:rPr>
              <a:t>school too?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9767F05-F5D4-F5FE-6AA7-12382479B7FC}"/>
              </a:ext>
            </a:extLst>
          </p:cNvPr>
          <p:cNvSpPr/>
          <p:nvPr/>
        </p:nvSpPr>
        <p:spPr>
          <a:xfrm>
            <a:off x="3978450" y="2504661"/>
            <a:ext cx="5046279" cy="2218414"/>
          </a:xfrm>
          <a:prstGeom prst="wedgeRoundRectCallout">
            <a:avLst>
              <a:gd name="adj1" fmla="val -59409"/>
              <a:gd name="adj2" fmla="val -3570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10 minutes. Sometimes,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there are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traffic jams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takes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longer.</a:t>
            </a:r>
          </a:p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should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careful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especially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you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the road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Right. The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roads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get really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0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06"/>
            <a:ext cx="9144000" cy="596348"/>
          </a:xfrm>
        </p:spPr>
        <p:txBody>
          <a:bodyPr>
            <a:noAutofit/>
          </a:bodyPr>
          <a:lstStyle/>
          <a:p>
            <a:r>
              <a:rPr lang="en-US" sz="3200" dirty="0"/>
              <a:t>1. Listen and read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73711" y="620203"/>
            <a:ext cx="841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Hi, Mark. How are you?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Good, thanks. And you? What did you do last Sunday?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I’m fine. Last Sunday afternoon, I cycled round the lake near my home.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That sounds really healthy. By the way, do you often cycle to school too?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Yes, but sometimes my mum takes me on her motorbike.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far is it from your home to school?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It’s about two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kilometres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long does it take you to cycle there?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About 10 minutes. Sometimes, when there are traffic jams, it takes longer.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 should be careful, especially when you cross the road.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Right. The roads get really crowded.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Hey, how about going cycling round the lake this Sunday?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Great! Can you come to my house at 3 p.m.?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OK, Lan. See you then.</a:t>
            </a:r>
          </a:p>
        </p:txBody>
      </p:sp>
      <p:pic>
        <p:nvPicPr>
          <p:cNvPr id="5" name="047">
            <a:hlinkClick r:id="" action="ppaction://media"/>
            <a:extLst>
              <a:ext uri="{FF2B5EF4-FFF2-40B4-BE49-F238E27FC236}">
                <a16:creationId xmlns:a16="http://schemas.microsoft.com/office/drawing/2014/main" id="{0FEA4B9B-FFAE-4B22-AEE9-EDE3C58CB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3294" y="200689"/>
            <a:ext cx="421758" cy="42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6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926"/>
            <a:ext cx="9144000" cy="596348"/>
          </a:xfrm>
        </p:spPr>
        <p:txBody>
          <a:bodyPr>
            <a:noAutofit/>
          </a:bodyPr>
          <a:lstStyle/>
          <a:p>
            <a:r>
              <a:rPr lang="en-US" sz="3200" dirty="0"/>
              <a:t>Ex 2. Read and choose the correct answers.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</p:spTree>
    <p:extLst>
      <p:ext uri="{BB962C8B-B14F-4D97-AF65-F5344CB8AC3E}">
        <p14:creationId xmlns:p14="http://schemas.microsoft.com/office/powerpoint/2010/main" val="143406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A85234-AF25-A828-7F4E-4C8B3AF37D4A}"/>
              </a:ext>
            </a:extLst>
          </p:cNvPr>
          <p:cNvSpPr/>
          <p:nvPr/>
        </p:nvSpPr>
        <p:spPr>
          <a:xfrm>
            <a:off x="2485445" y="3230876"/>
            <a:ext cx="798444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84336D-035C-643A-6FAD-5B6F551CD730}"/>
              </a:ext>
            </a:extLst>
          </p:cNvPr>
          <p:cNvSpPr/>
          <p:nvPr/>
        </p:nvSpPr>
        <p:spPr>
          <a:xfrm>
            <a:off x="3584049" y="3230876"/>
            <a:ext cx="127419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AA319E-4357-45A7-46E6-DA1259AC6E79}"/>
              </a:ext>
            </a:extLst>
          </p:cNvPr>
          <p:cNvSpPr/>
          <p:nvPr/>
        </p:nvSpPr>
        <p:spPr>
          <a:xfrm>
            <a:off x="2148177" y="2132273"/>
            <a:ext cx="123112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3082AD-6861-C784-DD94-49FFE6D4F381}"/>
              </a:ext>
            </a:extLst>
          </p:cNvPr>
          <p:cNvSpPr/>
          <p:nvPr/>
        </p:nvSpPr>
        <p:spPr>
          <a:xfrm>
            <a:off x="4259911" y="2132272"/>
            <a:ext cx="1679713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570D0C-F13D-EBC1-9E48-7921C64C2D4D}"/>
              </a:ext>
            </a:extLst>
          </p:cNvPr>
          <p:cNvSpPr/>
          <p:nvPr/>
        </p:nvSpPr>
        <p:spPr>
          <a:xfrm>
            <a:off x="755374" y="1049572"/>
            <a:ext cx="612250" cy="318052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772407-0F8A-0725-88D8-7AE9E67AA8B6}"/>
              </a:ext>
            </a:extLst>
          </p:cNvPr>
          <p:cNvSpPr/>
          <p:nvPr/>
        </p:nvSpPr>
        <p:spPr>
          <a:xfrm>
            <a:off x="2553694" y="1033668"/>
            <a:ext cx="2296602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Underline key words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</p:spTree>
    <p:extLst>
      <p:ext uri="{BB962C8B-B14F-4D97-AF65-F5344CB8AC3E}">
        <p14:creationId xmlns:p14="http://schemas.microsoft.com/office/powerpoint/2010/main" val="21903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8" grpId="0" animBg="1"/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06"/>
            <a:ext cx="9144000" cy="596348"/>
          </a:xfrm>
        </p:spPr>
        <p:txBody>
          <a:bodyPr>
            <a:noAutofit/>
          </a:bodyPr>
          <a:lstStyle/>
          <a:p>
            <a:r>
              <a:rPr lang="en-US" sz="3200" dirty="0"/>
              <a:t>Silent read and do Exercise 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73711" y="620203"/>
            <a:ext cx="841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Hi, Mark. How are you?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Good, thanks. And you? What did you do last Sunday?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I’m fine. Last Sunday afternoon, I cycled round the lake near my home.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That sounds really healthy. By the way, do you often cycle to school too?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Yes, but sometimes my mum takes me on her motorbike.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far is it from your home to school?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It’s about two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kilometres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long does it take you to cycle there?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About 10 minutes. Sometimes, when there are traffic jams, it takes longer.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 should be careful, especially when you cross the road.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Right. The roads get really crowded.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Hey, how about going cycling round the lake this Sunday?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Great! Can you come to my house at 3 p.m.?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OK, Lan. See you then.</a:t>
            </a:r>
          </a:p>
        </p:txBody>
      </p:sp>
      <p:pic>
        <p:nvPicPr>
          <p:cNvPr id="3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E0F20754-1543-1608-3F75-D1A964CDEE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3903" y="4011116"/>
            <a:ext cx="1822511" cy="10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570D0C-F13D-EBC1-9E48-7921C64C2D4D}"/>
              </a:ext>
            </a:extLst>
          </p:cNvPr>
          <p:cNvSpPr/>
          <p:nvPr/>
        </p:nvSpPr>
        <p:spPr>
          <a:xfrm>
            <a:off x="755374" y="1049572"/>
            <a:ext cx="612250" cy="318052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772407-0F8A-0725-88D8-7AE9E67AA8B6}"/>
              </a:ext>
            </a:extLst>
          </p:cNvPr>
          <p:cNvSpPr/>
          <p:nvPr/>
        </p:nvSpPr>
        <p:spPr>
          <a:xfrm>
            <a:off x="2553694" y="1033668"/>
            <a:ext cx="2296602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DCD74F-C366-36EB-620B-F192AC65DA74}"/>
              </a:ext>
            </a:extLst>
          </p:cNvPr>
          <p:cNvSpPr/>
          <p:nvPr/>
        </p:nvSpPr>
        <p:spPr>
          <a:xfrm>
            <a:off x="385639" y="2543423"/>
            <a:ext cx="8002987" cy="155050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</a:rPr>
              <a:t>… By the way, do you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often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b="1" i="1" dirty="0">
                <a:solidFill>
                  <a:srgbClr val="C00000"/>
                </a:solidFill>
              </a:rPr>
              <a:t>cycle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to school</a:t>
            </a:r>
            <a:r>
              <a:rPr lang="en-US" sz="2400" dirty="0">
                <a:solidFill>
                  <a:schemeClr val="accent6"/>
                </a:solidFill>
              </a:rPr>
              <a:t> too?</a:t>
            </a:r>
          </a:p>
          <a:p>
            <a:r>
              <a:rPr lang="en-US" sz="2400" b="1" i="1" dirty="0">
                <a:solidFill>
                  <a:schemeClr val="accent6"/>
                </a:solidFill>
              </a:rPr>
              <a:t>Lan: </a:t>
            </a:r>
            <a:r>
              <a:rPr lang="en-US" sz="2400" b="1" i="1" dirty="0">
                <a:solidFill>
                  <a:srgbClr val="C00000"/>
                </a:solidFill>
              </a:rPr>
              <a:t>Yes</a:t>
            </a:r>
            <a:r>
              <a:rPr lang="en-US" sz="2400" dirty="0">
                <a:solidFill>
                  <a:schemeClr val="accent6"/>
                </a:solidFill>
              </a:rPr>
              <a:t>, but sometimes my mum takes me on her motorbike.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8BBC93-8B51-E3A9-A20A-021080D95685}"/>
              </a:ext>
            </a:extLst>
          </p:cNvPr>
          <p:cNvSpPr/>
          <p:nvPr/>
        </p:nvSpPr>
        <p:spPr>
          <a:xfrm>
            <a:off x="376509" y="1552552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AA319E-4357-45A7-46E6-DA1259AC6E79}"/>
              </a:ext>
            </a:extLst>
          </p:cNvPr>
          <p:cNvSpPr/>
          <p:nvPr/>
        </p:nvSpPr>
        <p:spPr>
          <a:xfrm>
            <a:off x="2148177" y="1146313"/>
            <a:ext cx="123112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3082AD-6861-C784-DD94-49FFE6D4F381}"/>
              </a:ext>
            </a:extLst>
          </p:cNvPr>
          <p:cNvSpPr/>
          <p:nvPr/>
        </p:nvSpPr>
        <p:spPr>
          <a:xfrm>
            <a:off x="4259911" y="1146312"/>
            <a:ext cx="1679713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940536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28C9B1-F6B4-E3EA-0DE1-EB28337D7579}"/>
              </a:ext>
            </a:extLst>
          </p:cNvPr>
          <p:cNvSpPr/>
          <p:nvPr/>
        </p:nvSpPr>
        <p:spPr>
          <a:xfrm>
            <a:off x="385639" y="2332380"/>
            <a:ext cx="8372722" cy="2366841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</a:rPr>
              <a:t>How far is it from your home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to school</a:t>
            </a:r>
            <a:r>
              <a:rPr lang="en-US" sz="2400" dirty="0">
                <a:solidFill>
                  <a:schemeClr val="accent6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6"/>
                </a:solidFill>
              </a:rPr>
              <a:t>Lan: </a:t>
            </a:r>
            <a:r>
              <a:rPr lang="en-US" sz="2400" dirty="0">
                <a:solidFill>
                  <a:schemeClr val="accent6"/>
                </a:solidFill>
              </a:rPr>
              <a:t>It’s about two </a:t>
            </a:r>
            <a:r>
              <a:rPr lang="en-US" sz="2400" dirty="0" err="1">
                <a:solidFill>
                  <a:schemeClr val="accent6"/>
                </a:solidFill>
              </a:rPr>
              <a:t>kilometres</a:t>
            </a:r>
            <a:r>
              <a:rPr lang="en-US" sz="2400" dirty="0">
                <a:solidFill>
                  <a:schemeClr val="accent6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How long</a:t>
            </a:r>
            <a:r>
              <a:rPr lang="en-US" sz="2400" dirty="0">
                <a:solidFill>
                  <a:schemeClr val="accent6"/>
                </a:solidFill>
              </a:rPr>
              <a:t> does it take you to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cycle there</a:t>
            </a:r>
            <a:r>
              <a:rPr lang="en-US" sz="2400" dirty="0">
                <a:solidFill>
                  <a:schemeClr val="accent6"/>
                </a:solidFill>
              </a:rPr>
              <a:t>?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Lan: </a:t>
            </a:r>
            <a:r>
              <a:rPr lang="en-US" sz="2400" dirty="0">
                <a:solidFill>
                  <a:schemeClr val="accent6"/>
                </a:solidFill>
              </a:rPr>
              <a:t>About </a:t>
            </a:r>
            <a:r>
              <a:rPr lang="en-US" sz="2400" b="1" i="1" dirty="0">
                <a:solidFill>
                  <a:srgbClr val="C00000"/>
                </a:solidFill>
              </a:rPr>
              <a:t>10 minutes</a:t>
            </a:r>
            <a:r>
              <a:rPr lang="en-US" sz="2400" dirty="0">
                <a:solidFill>
                  <a:schemeClr val="accent6"/>
                </a:solidFill>
              </a:rPr>
              <a:t>. Sometimes, when there are traffic jams, it takes longer.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F7C2A9-C5DC-BF87-531F-B371C0334B4A}"/>
              </a:ext>
            </a:extLst>
          </p:cNvPr>
          <p:cNvSpPr/>
          <p:nvPr/>
        </p:nvSpPr>
        <p:spPr>
          <a:xfrm>
            <a:off x="3111758" y="1678094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A85234-AF25-A828-7F4E-4C8B3AF37D4A}"/>
              </a:ext>
            </a:extLst>
          </p:cNvPr>
          <p:cNvSpPr/>
          <p:nvPr/>
        </p:nvSpPr>
        <p:spPr>
          <a:xfrm>
            <a:off x="2485445" y="1060176"/>
            <a:ext cx="798444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84336D-035C-643A-6FAD-5B6F551CD730}"/>
              </a:ext>
            </a:extLst>
          </p:cNvPr>
          <p:cNvSpPr/>
          <p:nvPr/>
        </p:nvSpPr>
        <p:spPr>
          <a:xfrm>
            <a:off x="3584049" y="1060176"/>
            <a:ext cx="127419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C463ED-25A4-3103-E4EB-213BD3CCDEB3}"/>
              </a:ext>
            </a:extLst>
          </p:cNvPr>
          <p:cNvSpPr/>
          <p:nvPr/>
        </p:nvSpPr>
        <p:spPr>
          <a:xfrm>
            <a:off x="284259" y="2455954"/>
            <a:ext cx="8575481" cy="162737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Mark: </a:t>
            </a:r>
            <a:r>
              <a:rPr lang="en-US" sz="2200" dirty="0">
                <a:solidFill>
                  <a:schemeClr val="accent6"/>
                </a:solidFill>
              </a:rPr>
              <a:t>Hey, how about </a:t>
            </a:r>
            <a:r>
              <a:rPr lang="en-US" sz="2200" dirty="0">
                <a:solidFill>
                  <a:schemeClr val="accent6"/>
                </a:solidFill>
                <a:highlight>
                  <a:srgbClr val="E69E1A"/>
                </a:highlight>
              </a:rPr>
              <a:t>going cycling</a:t>
            </a:r>
            <a:r>
              <a:rPr lang="en-US" sz="2200" dirty="0">
                <a:solidFill>
                  <a:schemeClr val="accent6"/>
                </a:solidFill>
              </a:rPr>
              <a:t> round the lake </a:t>
            </a:r>
            <a:r>
              <a:rPr lang="en-US" sz="2200" b="1" i="1" dirty="0">
                <a:solidFill>
                  <a:srgbClr val="C00000"/>
                </a:solidFill>
              </a:rPr>
              <a:t>this Sunday</a:t>
            </a:r>
            <a:r>
              <a:rPr lang="en-US" sz="2200" dirty="0">
                <a:solidFill>
                  <a:schemeClr val="accent6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Lan: </a:t>
            </a:r>
            <a:r>
              <a:rPr lang="en-US" sz="2200" dirty="0">
                <a:solidFill>
                  <a:schemeClr val="accent6"/>
                </a:solidFill>
                <a:highlight>
                  <a:srgbClr val="E69E1A"/>
                </a:highlight>
              </a:rPr>
              <a:t>Great!</a:t>
            </a:r>
            <a:r>
              <a:rPr lang="en-US" sz="2200" dirty="0">
                <a:solidFill>
                  <a:schemeClr val="accent6"/>
                </a:solidFill>
              </a:rPr>
              <a:t> Can you come to my house at 3 p.m.?</a:t>
            </a:r>
          </a:p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Mark: </a:t>
            </a:r>
            <a:r>
              <a:rPr lang="en-US" sz="2200" dirty="0">
                <a:solidFill>
                  <a:schemeClr val="accent6"/>
                </a:solidFill>
              </a:rPr>
              <a:t>OK, Lan. See you then.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D9ED75-9E68-22B8-EE88-59AD632A41B7}"/>
              </a:ext>
            </a:extLst>
          </p:cNvPr>
          <p:cNvSpPr/>
          <p:nvPr/>
        </p:nvSpPr>
        <p:spPr>
          <a:xfrm>
            <a:off x="5862908" y="1534971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343895" y="756341"/>
            <a:ext cx="8593372" cy="3436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pic>
        <p:nvPicPr>
          <p:cNvPr id="5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35085E4A-7CAF-38D2-B347-2AC0F2901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3125" y="4063117"/>
            <a:ext cx="1777509" cy="9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971429" y="1240402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fine. Last Sunday afternoon, I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round the lake near my home.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</p:spTree>
    <p:extLst>
      <p:ext uri="{BB962C8B-B14F-4D97-AF65-F5344CB8AC3E}">
        <p14:creationId xmlns:p14="http://schemas.microsoft.com/office/powerpoint/2010/main" val="178183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2"/>
          <p:cNvSpPr txBox="1">
            <a:spLocks noGrp="1"/>
          </p:cNvSpPr>
          <p:nvPr>
            <p:ph type="title"/>
          </p:nvPr>
        </p:nvSpPr>
        <p:spPr>
          <a:xfrm>
            <a:off x="992194" y="111812"/>
            <a:ext cx="7717800" cy="986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973B48-29F9-7FC0-CA43-A89F08984F87}"/>
              </a:ext>
            </a:extLst>
          </p:cNvPr>
          <p:cNvSpPr/>
          <p:nvPr/>
        </p:nvSpPr>
        <p:spPr>
          <a:xfrm>
            <a:off x="713225" y="109844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Have an overview of the unit topic: Traffic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19CEDB-D629-6211-68CC-AFE88A0D4697}"/>
              </a:ext>
            </a:extLst>
          </p:cNvPr>
          <p:cNvSpPr/>
          <p:nvPr/>
        </p:nvSpPr>
        <p:spPr>
          <a:xfrm>
            <a:off x="713225" y="186520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Listen to a short dialogue for gist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8AB915-3D37-228C-90A0-0A4DE714B3F4}"/>
              </a:ext>
            </a:extLst>
          </p:cNvPr>
          <p:cNvSpPr/>
          <p:nvPr/>
        </p:nvSpPr>
        <p:spPr>
          <a:xfrm>
            <a:off x="713225" y="263196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Read a short dialogue for specific details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971429" y="1240402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careful, especially when you cross the road.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</p:spTree>
    <p:extLst>
      <p:ext uri="{BB962C8B-B14F-4D97-AF65-F5344CB8AC3E}">
        <p14:creationId xmlns:p14="http://schemas.microsoft.com/office/powerpoint/2010/main" val="18521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883966" y="1836505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10 minutes. Sometimes, when there are traffic 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takes longer.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</p:spTree>
    <p:extLst>
      <p:ext uri="{BB962C8B-B14F-4D97-AF65-F5344CB8AC3E}">
        <p14:creationId xmlns:p14="http://schemas.microsoft.com/office/powerpoint/2010/main" val="106213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8576360" cy="3436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01101-9DA0-8AB5-82A5-456F0C6DACA5}"/>
              </a:ext>
            </a:extLst>
          </p:cNvPr>
          <p:cNvSpPr txBox="1"/>
          <p:nvPr/>
        </p:nvSpPr>
        <p:spPr>
          <a:xfrm>
            <a:off x="879972" y="3072936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9315EA-4FC2-42D7-9D5E-E8F77E82D422}"/>
              </a:ext>
            </a:extLst>
          </p:cNvPr>
          <p:cNvSpPr txBox="1"/>
          <p:nvPr/>
        </p:nvSpPr>
        <p:spPr>
          <a:xfrm>
            <a:off x="2743207" y="3893358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  </a:t>
            </a:r>
          </a:p>
        </p:txBody>
      </p:sp>
    </p:spTree>
    <p:extLst>
      <p:ext uri="{BB962C8B-B14F-4D97-AF65-F5344CB8AC3E}">
        <p14:creationId xmlns:p14="http://schemas.microsoft.com/office/powerpoint/2010/main" val="23760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067832" y="660700"/>
            <a:ext cx="3981600" cy="4825738"/>
            <a:chOff x="4239282" y="527350"/>
            <a:chExt cx="3981600" cy="4825738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475207" y="16551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GAME</a:t>
            </a:r>
            <a:endParaRPr sz="6600" dirty="0"/>
          </a:p>
        </p:txBody>
      </p:sp>
      <p:sp>
        <p:nvSpPr>
          <p:cNvPr id="2325" name="Google Shape;2325;p58"/>
          <p:cNvSpPr txBox="1">
            <a:spLocks noGrp="1"/>
          </p:cNvSpPr>
          <p:nvPr>
            <p:ph type="title"/>
          </p:nvPr>
        </p:nvSpPr>
        <p:spPr>
          <a:xfrm>
            <a:off x="4259133" y="1215250"/>
            <a:ext cx="3661299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FIND SOMEONE WHO</a:t>
            </a:r>
            <a:endParaRPr sz="6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3A74-690D-4E9D-2BEB-427F4DD0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4" y="0"/>
            <a:ext cx="8026173" cy="1044125"/>
          </a:xfrm>
        </p:spPr>
        <p:txBody>
          <a:bodyPr>
            <a:normAutofit/>
          </a:bodyPr>
          <a:lstStyle/>
          <a:p>
            <a:r>
              <a:rPr lang="en-US" sz="5400" dirty="0"/>
              <a:t>FIND SOMEONE WHO …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3821A1-49A1-35E0-4C58-92C67A9E8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72415"/>
              </p:ext>
            </p:extLst>
          </p:nvPr>
        </p:nvGraphicFramePr>
        <p:xfrm>
          <a:off x="204996" y="1044125"/>
          <a:ext cx="5216667" cy="3663164"/>
        </p:xfrm>
        <a:graphic>
          <a:graphicData uri="http://schemas.openxmlformats.org/drawingml/2006/table">
            <a:tbl>
              <a:tblPr firstRow="1" bandRow="1">
                <a:tableStyleId>{5983755B-1A43-44A9-8213-FCBE6E4F10DE}</a:tableStyleId>
              </a:tblPr>
              <a:tblGrid>
                <a:gridCol w="3261218">
                  <a:extLst>
                    <a:ext uri="{9D8B030D-6E8A-4147-A177-3AD203B41FA5}">
                      <a16:colId xmlns:a16="http://schemas.microsoft.com/office/drawing/2014/main" val="3315646865"/>
                    </a:ext>
                  </a:extLst>
                </a:gridCol>
                <a:gridCol w="1955449">
                  <a:extLst>
                    <a:ext uri="{9D8B030D-6E8A-4147-A177-3AD203B41FA5}">
                      <a16:colId xmlns:a16="http://schemas.microsoft.com/office/drawing/2014/main" val="1493092816"/>
                    </a:ext>
                  </a:extLst>
                </a:gridCol>
              </a:tblGrid>
              <a:tr h="5426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Activities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Name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39749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usually walks to school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347644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never goes to school by bus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85452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cycles for exercise everyday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350109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never travels by plane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959379"/>
                  </a:ext>
                </a:extLst>
              </a:tr>
              <a:tr h="9497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sometimes go to school in a car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992375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636576C-EF32-06BD-C3A1-F389F1C7E4DD}"/>
              </a:ext>
            </a:extLst>
          </p:cNvPr>
          <p:cNvSpPr/>
          <p:nvPr/>
        </p:nvSpPr>
        <p:spPr>
          <a:xfrm>
            <a:off x="5707579" y="1639901"/>
            <a:ext cx="3031818" cy="712099"/>
          </a:xfrm>
          <a:prstGeom prst="wedgeRoundRectCallout">
            <a:avLst>
              <a:gd name="adj1" fmla="val -52061"/>
              <a:gd name="adj2" fmla="val 119318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Do you usually walk to school?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FC34CAA-02F0-17E8-2374-3A4CBA7981E2}"/>
              </a:ext>
            </a:extLst>
          </p:cNvPr>
          <p:cNvSpPr/>
          <p:nvPr/>
        </p:nvSpPr>
        <p:spPr>
          <a:xfrm>
            <a:off x="6457444" y="2694396"/>
            <a:ext cx="2593500" cy="712099"/>
          </a:xfrm>
          <a:prstGeom prst="wedgeRoundRectCallout">
            <a:avLst>
              <a:gd name="adj1" fmla="val 39220"/>
              <a:gd name="adj2" fmla="val 112500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Yes, I do. / No, I don’t.</a:t>
            </a:r>
          </a:p>
        </p:txBody>
      </p: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3751BCE-B2CA-E11D-4E97-E8B5D3FC80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7579" y="3577438"/>
            <a:ext cx="2008624" cy="11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1461;p44"/>
          <p:cNvGrpSpPr/>
          <p:nvPr/>
        </p:nvGrpSpPr>
        <p:grpSpPr>
          <a:xfrm>
            <a:off x="394479" y="678759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719364" y="1559013"/>
            <a:ext cx="2605635" cy="131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Presentation</a:t>
            </a:r>
            <a:endParaRPr sz="4400" dirty="0"/>
          </a:p>
        </p:txBody>
      </p:sp>
      <p:pic>
        <p:nvPicPr>
          <p:cNvPr id="2052" name="Picture 4" descr="girl presenting notepad cute cartoon illustration 1879306 Vector Art at  Vecteezy">
            <a:extLst>
              <a:ext uri="{FF2B5EF4-FFF2-40B4-BE49-F238E27FC236}">
                <a16:creationId xmlns:a16="http://schemas.microsoft.com/office/drawing/2014/main" id="{DD400015-4213-A4FB-8CEF-AF9C0493A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21" y="427992"/>
            <a:ext cx="4287515" cy="42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D73A25-9012-24F6-B54B-766F34B5AED8}"/>
              </a:ext>
            </a:extLst>
          </p:cNvPr>
          <p:cNvSpPr txBox="1"/>
          <p:nvPr/>
        </p:nvSpPr>
        <p:spPr>
          <a:xfrm>
            <a:off x="4460170" y="744950"/>
            <a:ext cx="3715186" cy="253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Nam usually walks to school. He never goes to school by bus.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Tam usually cycles for exercise everyday.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…</a:t>
            </a:r>
          </a:p>
          <a:p>
            <a:pPr>
              <a:lnSpc>
                <a:spcPct val="114000"/>
              </a:lnSpc>
            </a:pPr>
            <a:endParaRPr lang="en-US" sz="2000" dirty="0">
              <a:latin typeface="Congenial" panose="0200050304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65894" y="620788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WRAP-UP</a:t>
            </a:r>
            <a:endParaRPr sz="7200" dirty="0"/>
          </a:p>
        </p:txBody>
      </p:sp>
      <p:sp>
        <p:nvSpPr>
          <p:cNvPr id="3468" name="Google Shape;3468;p73"/>
          <p:cNvSpPr txBox="1">
            <a:spLocks noGrp="1"/>
          </p:cNvSpPr>
          <p:nvPr>
            <p:ph type="subTitle" idx="1"/>
          </p:nvPr>
        </p:nvSpPr>
        <p:spPr>
          <a:xfrm>
            <a:off x="1124345" y="1438183"/>
            <a:ext cx="6026085" cy="920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600" dirty="0"/>
              <a:t>What have you done today? </a:t>
            </a:r>
            <a:endParaRPr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6CC32-2C6D-EFF0-E335-72652372769F}"/>
              </a:ext>
            </a:extLst>
          </p:cNvPr>
          <p:cNvSpPr txBox="1"/>
          <p:nvPr/>
        </p:nvSpPr>
        <p:spPr>
          <a:xfrm>
            <a:off x="1475485" y="2021658"/>
            <a:ext cx="3766750" cy="219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School activities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Means of transportation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Traffic accidents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06B00-C9E9-4F93-1C5D-3BD61ED2B3D8}"/>
              </a:ext>
            </a:extLst>
          </p:cNvPr>
          <p:cNvSpPr txBox="1"/>
          <p:nvPr/>
        </p:nvSpPr>
        <p:spPr>
          <a:xfrm>
            <a:off x="1475485" y="282179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8" grpId="0" build="p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65894" y="620788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dirty="0"/>
              <a:t>H</a:t>
            </a:r>
            <a:r>
              <a:rPr lang="en-US" sz="7200" dirty="0"/>
              <a:t>OMEWORK</a:t>
            </a:r>
            <a:endParaRPr sz="7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6CC32-2C6D-EFF0-E335-72652372769F}"/>
              </a:ext>
            </a:extLst>
          </p:cNvPr>
          <p:cNvSpPr txBox="1"/>
          <p:nvPr/>
        </p:nvSpPr>
        <p:spPr>
          <a:xfrm>
            <a:off x="1376332" y="1580983"/>
            <a:ext cx="5454125" cy="1455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Write new words (5 times/ 1 word)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Prepare for</a:t>
            </a:r>
            <a:r>
              <a:rPr lang="en-US" sz="2400"/>
              <a:t>: Do Ex 1, 2 (page…)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01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Google Shape;3527;p76"/>
          <p:cNvSpPr/>
          <p:nvPr/>
        </p:nvSpPr>
        <p:spPr>
          <a:xfrm>
            <a:off x="5051444" y="1488031"/>
            <a:ext cx="1578192" cy="751315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6684" y="1"/>
                </a:moveTo>
                <a:cubicBezTo>
                  <a:pt x="10796" y="1"/>
                  <a:pt x="6085" y="2866"/>
                  <a:pt x="6085" y="6399"/>
                </a:cubicBezTo>
                <a:cubicBezTo>
                  <a:pt x="6085" y="7342"/>
                  <a:pt x="6399" y="8205"/>
                  <a:pt x="6949" y="8951"/>
                </a:cubicBezTo>
                <a:cubicBezTo>
                  <a:pt x="2984" y="9304"/>
                  <a:pt x="0" y="10914"/>
                  <a:pt x="40" y="12837"/>
                </a:cubicBezTo>
                <a:cubicBezTo>
                  <a:pt x="40" y="14997"/>
                  <a:pt x="3887" y="16763"/>
                  <a:pt x="8676" y="16763"/>
                </a:cubicBezTo>
                <a:cubicBezTo>
                  <a:pt x="11699" y="16763"/>
                  <a:pt x="14329" y="16056"/>
                  <a:pt x="15899" y="14997"/>
                </a:cubicBezTo>
                <a:cubicBezTo>
                  <a:pt x="18360" y="16019"/>
                  <a:pt x="21003" y="16530"/>
                  <a:pt x="23652" y="16530"/>
                </a:cubicBezTo>
                <a:cubicBezTo>
                  <a:pt x="23750" y="16530"/>
                  <a:pt x="23849" y="16529"/>
                  <a:pt x="23947" y="16528"/>
                </a:cubicBezTo>
                <a:cubicBezTo>
                  <a:pt x="30188" y="16528"/>
                  <a:pt x="35213" y="14290"/>
                  <a:pt x="35213" y="11503"/>
                </a:cubicBezTo>
                <a:cubicBezTo>
                  <a:pt x="35213" y="9226"/>
                  <a:pt x="31876" y="7342"/>
                  <a:pt x="27283" y="6713"/>
                </a:cubicBezTo>
                <a:lnTo>
                  <a:pt x="27283" y="6399"/>
                </a:lnTo>
                <a:cubicBezTo>
                  <a:pt x="27283" y="2866"/>
                  <a:pt x="22533" y="1"/>
                  <a:pt x="16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8" name="Google Shape;3528;p76"/>
          <p:cNvGrpSpPr/>
          <p:nvPr/>
        </p:nvGrpSpPr>
        <p:grpSpPr>
          <a:xfrm>
            <a:off x="4579791" y="899438"/>
            <a:ext cx="3847785" cy="484413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3532" name="Google Shape;3532;p76"/>
          <p:cNvSpPr txBox="1">
            <a:spLocks noGrp="1"/>
          </p:cNvSpPr>
          <p:nvPr>
            <p:ph type="ctrTitle"/>
          </p:nvPr>
        </p:nvSpPr>
        <p:spPr>
          <a:xfrm rot="349">
            <a:off x="4853961" y="1150484"/>
            <a:ext cx="3299443" cy="17777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</a:t>
            </a:r>
            <a:endParaRPr sz="8800" dirty="0"/>
          </a:p>
        </p:txBody>
      </p:sp>
      <p:sp>
        <p:nvSpPr>
          <p:cNvPr id="3533" name="Google Shape;3533;p76"/>
          <p:cNvSpPr txBox="1">
            <a:spLocks noGrp="1"/>
          </p:cNvSpPr>
          <p:nvPr>
            <p:ph type="subTitle" idx="1"/>
          </p:nvPr>
        </p:nvSpPr>
        <p:spPr>
          <a:xfrm>
            <a:off x="4977733" y="2870876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Do you have any questions</a:t>
            </a:r>
            <a:r>
              <a:rPr lang="en" sz="2400" dirty="0"/>
              <a:t>?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9F0565-C8DE-318F-491D-B2264D55888E}"/>
              </a:ext>
            </a:extLst>
          </p:cNvPr>
          <p:cNvSpPr/>
          <p:nvPr/>
        </p:nvSpPr>
        <p:spPr>
          <a:xfrm>
            <a:off x="938956" y="1087598"/>
            <a:ext cx="2881994" cy="708834"/>
          </a:xfrm>
          <a:prstGeom prst="round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F023-57F8-FF99-95D3-E0F939C5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9" y="105999"/>
            <a:ext cx="8182802" cy="862644"/>
          </a:xfrm>
        </p:spPr>
        <p:txBody>
          <a:bodyPr>
            <a:normAutofit/>
          </a:bodyPr>
          <a:lstStyle/>
          <a:p>
            <a:r>
              <a:rPr lang="en-US" sz="3600" dirty="0"/>
              <a:t>4. Look at pictures and write the words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92D19F-F564-5792-3E43-232A96FF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968643"/>
            <a:ext cx="1983631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6C9DEB-87CC-7CB2-8982-66964B81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0" y="968643"/>
            <a:ext cx="2064707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DA66D38-8F06-1870-C2C9-7F275C37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43" y="968643"/>
            <a:ext cx="1991381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35056EC-9782-035F-7E64-60E59889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70" y="968643"/>
            <a:ext cx="1991381" cy="132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BD60A2E-F830-B3C7-A70F-CABDB654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2915424"/>
            <a:ext cx="1983631" cy="12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0FC0151-B27C-412F-D935-8A0EB6D8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0" y="2915424"/>
            <a:ext cx="2064707" cy="126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94070DE-953D-3F01-484F-289A4DD9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43" y="2915424"/>
            <a:ext cx="1991380" cy="12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4CBD519-E998-0A9A-3A4C-A91FE76D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69" y="2915425"/>
            <a:ext cx="1991379" cy="12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E734F4-7F1B-98EB-153C-444459AFE638}"/>
              </a:ext>
            </a:extLst>
          </p:cNvPr>
          <p:cNvSpPr/>
          <p:nvPr/>
        </p:nvSpPr>
        <p:spPr>
          <a:xfrm>
            <a:off x="577476" y="2295684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bicycle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39B059-59A2-7F5B-D822-528BA7B8F038}"/>
              </a:ext>
            </a:extLst>
          </p:cNvPr>
          <p:cNvSpPr/>
          <p:nvPr/>
        </p:nvSpPr>
        <p:spPr>
          <a:xfrm>
            <a:off x="2723991" y="2295684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31DD63-0E97-4DAE-54AF-C45F717508FB}"/>
              </a:ext>
            </a:extLst>
          </p:cNvPr>
          <p:cNvSpPr/>
          <p:nvPr/>
        </p:nvSpPr>
        <p:spPr>
          <a:xfrm>
            <a:off x="4870506" y="2305272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7672EB-324E-2327-D0A0-02EF92340FF9}"/>
              </a:ext>
            </a:extLst>
          </p:cNvPr>
          <p:cNvSpPr/>
          <p:nvPr/>
        </p:nvSpPr>
        <p:spPr>
          <a:xfrm>
            <a:off x="6919474" y="2305272"/>
            <a:ext cx="1679168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motorbike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F68343-1ECB-B48D-B5A5-E9FEA7BDBA2D}"/>
              </a:ext>
            </a:extLst>
          </p:cNvPr>
          <p:cNvSpPr/>
          <p:nvPr/>
        </p:nvSpPr>
        <p:spPr>
          <a:xfrm>
            <a:off x="320089" y="4174857"/>
            <a:ext cx="2064707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plane/ airplane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47A966-E0D7-4ED2-7DA4-F16949B60745}"/>
              </a:ext>
            </a:extLst>
          </p:cNvPr>
          <p:cNvSpPr/>
          <p:nvPr/>
        </p:nvSpPr>
        <p:spPr>
          <a:xfrm>
            <a:off x="2503127" y="4182995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0D4DE6D-5F83-1AF8-D9B0-2E6E055E3B7C}"/>
              </a:ext>
            </a:extLst>
          </p:cNvPr>
          <p:cNvSpPr/>
          <p:nvPr/>
        </p:nvSpPr>
        <p:spPr>
          <a:xfrm>
            <a:off x="4645628" y="4174857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BD59EF-E96A-F4E4-4A54-945B6F6E734B}"/>
              </a:ext>
            </a:extLst>
          </p:cNvPr>
          <p:cNvSpPr/>
          <p:nvPr/>
        </p:nvSpPr>
        <p:spPr>
          <a:xfrm>
            <a:off x="6771118" y="4174857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</a:p>
        </p:txBody>
      </p:sp>
    </p:spTree>
    <p:extLst>
      <p:ext uri="{BB962C8B-B14F-4D97-AF65-F5344CB8AC3E}">
        <p14:creationId xmlns:p14="http://schemas.microsoft.com/office/powerpoint/2010/main" val="36599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3"/>
          <p:cNvSpPr txBox="1">
            <a:spLocks noGrp="1"/>
          </p:cNvSpPr>
          <p:nvPr>
            <p:ph type="title"/>
          </p:nvPr>
        </p:nvSpPr>
        <p:spPr>
          <a:xfrm>
            <a:off x="646180" y="2021416"/>
            <a:ext cx="3863887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800" dirty="0"/>
              <a:t>I</a:t>
            </a:r>
            <a:r>
              <a:rPr lang="en-US" sz="8800" dirty="0"/>
              <a:t>. </a:t>
            </a:r>
            <a:r>
              <a:rPr lang="en" sz="8800" dirty="0"/>
              <a:t>NEW WORDS</a:t>
            </a:r>
            <a:endParaRPr sz="8800" dirty="0"/>
          </a:p>
        </p:txBody>
      </p:sp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72;p7">
            <a:extLst>
              <a:ext uri="{FF2B5EF4-FFF2-40B4-BE49-F238E27FC236}">
                <a16:creationId xmlns:a16="http://schemas.microsoft.com/office/drawing/2014/main" id="{0FBF24E0-958A-FE2F-6295-91271AFFD9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6783" y="957388"/>
            <a:ext cx="3310382" cy="3347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/>
              <a:t>I</a:t>
            </a:r>
            <a:r>
              <a:rPr lang="en-US" sz="4800" dirty="0"/>
              <a:t>. </a:t>
            </a: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1253425" y="1418783"/>
            <a:ext cx="2646346" cy="64050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cycle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1314027" y="2308009"/>
            <a:ext cx="233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saɪ.kəl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1407017" y="3179868"/>
            <a:ext cx="2339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ycle">
            <a:hlinkClick r:id="" action="ppaction://media"/>
            <a:extLst>
              <a:ext uri="{FF2B5EF4-FFF2-40B4-BE49-F238E27FC236}">
                <a16:creationId xmlns:a16="http://schemas.microsoft.com/office/drawing/2014/main" id="{025B26E8-009F-4A5F-8DC3-DA1D11B2B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0636" y="1721034"/>
            <a:ext cx="687983" cy="6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644968" y="1185338"/>
            <a:ext cx="3335474" cy="1223678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traffic jam (</a:t>
            </a:r>
            <a:r>
              <a:rPr lang="en-US" sz="4000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n.phr</a:t>
            </a:r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5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træf.ɪk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dʒæm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965381" y="3529871"/>
            <a:ext cx="2694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raffic Jam On Highway With Cars And Trucks Stock Illustration - Download  Image Now - Traffic Jam, Cartoon, Car - iStock">
            <a:extLst>
              <a:ext uri="{FF2B5EF4-FFF2-40B4-BE49-F238E27FC236}">
                <a16:creationId xmlns:a16="http://schemas.microsoft.com/office/drawing/2014/main" id="{BC05AFC4-03D4-FF8F-CDB9-8205F860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04" y="645012"/>
            <a:ext cx="4565088" cy="35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taffic jam">
            <a:hlinkClick r:id="" action="ppaction://media"/>
            <a:extLst>
              <a:ext uri="{FF2B5EF4-FFF2-40B4-BE49-F238E27FC236}">
                <a16:creationId xmlns:a16="http://schemas.microsoft.com/office/drawing/2014/main" id="{27463329-1046-CD59-15BB-333E17CED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01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572917" y="1320491"/>
            <a:ext cx="3773283" cy="10885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cross the road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6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krɒs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ðə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rəʊd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572918" y="3513687"/>
            <a:ext cx="347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10,080 Pedestrian Crossing Illustrations &amp; Clip Art - iStock">
            <a:extLst>
              <a:ext uri="{FF2B5EF4-FFF2-40B4-BE49-F238E27FC236}">
                <a16:creationId xmlns:a16="http://schemas.microsoft.com/office/drawing/2014/main" id="{FF73CDA9-649C-3436-863F-3EB9CB68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00" y="794873"/>
            <a:ext cx="4264503" cy="35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ross the road">
            <a:hlinkClick r:id="" action="ppaction://media"/>
            <a:extLst>
              <a:ext uri="{FF2B5EF4-FFF2-40B4-BE49-F238E27FC236}">
                <a16:creationId xmlns:a16="http://schemas.microsoft.com/office/drawing/2014/main" id="{677E57FD-A3E3-1D48-3224-FF2DC4FA6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010" y="20934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572917" y="1108609"/>
            <a:ext cx="3773283" cy="130040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rush hour </a:t>
            </a:r>
          </a:p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(n. phr.)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6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rʌʃ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aʊə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(r/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572918" y="3513687"/>
            <a:ext cx="347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usinessman In Rush Hours - Time Limit Clipart - Full Size Clipart  (#324679) - PinClipart">
            <a:extLst>
              <a:ext uri="{FF2B5EF4-FFF2-40B4-BE49-F238E27FC236}">
                <a16:creationId xmlns:a16="http://schemas.microsoft.com/office/drawing/2014/main" id="{CA146DC0-ECE5-F194-6E35-A9A99DB7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77" y="765487"/>
            <a:ext cx="4183255" cy="26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sh hour">
            <a:hlinkClick r:id="" action="ppaction://media"/>
            <a:extLst>
              <a:ext uri="{FF2B5EF4-FFF2-40B4-BE49-F238E27FC236}">
                <a16:creationId xmlns:a16="http://schemas.microsoft.com/office/drawing/2014/main" id="{C82DD9E5-7C1D-85C0-A1BD-4D807D2F9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9516" y="21643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178-48E9-0D54-EBA9-04499560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664"/>
          </a:xfrm>
        </p:spPr>
        <p:txBody>
          <a:bodyPr>
            <a:normAutofit/>
          </a:bodyPr>
          <a:lstStyle/>
          <a:p>
            <a:r>
              <a:rPr lang="en-US" sz="4000" dirty="0"/>
              <a:t>Look at the picture and answer.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ECC8A2E1-F235-F0BD-86C2-97EA920A1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4" y="1168161"/>
            <a:ext cx="2667799" cy="3474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D44A0-947B-6E0D-2293-EF25755350EB}"/>
              </a:ext>
            </a:extLst>
          </p:cNvPr>
          <p:cNvSpPr txBox="1"/>
          <p:nvPr/>
        </p:nvSpPr>
        <p:spPr>
          <a:xfrm>
            <a:off x="3837355" y="1006517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Who are they?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6B279-815F-E5E5-7EE3-543188BA2104}"/>
              </a:ext>
            </a:extLst>
          </p:cNvPr>
          <p:cNvSpPr txBox="1"/>
          <p:nvPr/>
        </p:nvSpPr>
        <p:spPr>
          <a:xfrm>
            <a:off x="3851827" y="2004140"/>
            <a:ext cx="27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Where are they?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541ED-B1B2-136F-894F-27F6620B2871}"/>
              </a:ext>
            </a:extLst>
          </p:cNvPr>
          <p:cNvSpPr txBox="1"/>
          <p:nvPr/>
        </p:nvSpPr>
        <p:spPr>
          <a:xfrm>
            <a:off x="3875536" y="3031597"/>
            <a:ext cx="4129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What are they talking about?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traffic </a:t>
            </a:r>
          </a:p>
          <a:p>
            <a:pPr marL="457200" indent="-457200">
              <a:buFont typeface="Arial"/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films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8AB2B-3A0A-B131-C088-4AA3688C0309}"/>
              </a:ext>
            </a:extLst>
          </p:cNvPr>
          <p:cNvSpPr txBox="1"/>
          <p:nvPr/>
        </p:nvSpPr>
        <p:spPr>
          <a:xfrm>
            <a:off x="3840112" y="1478965"/>
            <a:ext cx="318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Lan and Mark.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AD36E-C56C-C349-0D7E-C0DB8AF82DAA}"/>
              </a:ext>
            </a:extLst>
          </p:cNvPr>
          <p:cNvSpPr txBox="1"/>
          <p:nvPr/>
        </p:nvSpPr>
        <p:spPr>
          <a:xfrm>
            <a:off x="3872182" y="2493488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in the school yard.</a:t>
            </a:r>
          </a:p>
        </p:txBody>
      </p:sp>
    </p:spTree>
    <p:extLst>
      <p:ext uri="{BB962C8B-B14F-4D97-AF65-F5344CB8AC3E}">
        <p14:creationId xmlns:p14="http://schemas.microsoft.com/office/powerpoint/2010/main" val="37047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1664</Words>
  <Application>Microsoft Office PowerPoint</Application>
  <PresentationFormat>On-screen Show (16:9)</PresentationFormat>
  <Paragraphs>202</Paragraphs>
  <Slides>28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Catamaran</vt:lpstr>
      <vt:lpstr>Calibri</vt:lpstr>
      <vt:lpstr>Roboto Condensed Light</vt:lpstr>
      <vt:lpstr>Calibri Light</vt:lpstr>
      <vt:lpstr>Anaheim</vt:lpstr>
      <vt:lpstr>Comic Sans MS</vt:lpstr>
      <vt:lpstr>Mouse Memoirs</vt:lpstr>
      <vt:lpstr>arial</vt:lpstr>
      <vt:lpstr>ChronicaPro-Book</vt:lpstr>
      <vt:lpstr>Do Hyeon</vt:lpstr>
      <vt:lpstr>Congenial</vt:lpstr>
      <vt:lpstr>Wingdings</vt:lpstr>
      <vt:lpstr>Times New Roman</vt:lpstr>
      <vt:lpstr>School Bus Drivers Day by Slidesgo</vt:lpstr>
      <vt:lpstr>Office Theme 2013 - 2022</vt:lpstr>
      <vt:lpstr>PowerPoint Presentation</vt:lpstr>
      <vt:lpstr>Objectives</vt:lpstr>
      <vt:lpstr>4. Look at pictures and write the words</vt:lpstr>
      <vt:lpstr>I. NEW WORDS</vt:lpstr>
      <vt:lpstr>I. NEW WORDS</vt:lpstr>
      <vt:lpstr>NEW WORDS</vt:lpstr>
      <vt:lpstr>NEW WORDS</vt:lpstr>
      <vt:lpstr>NEW WORDS</vt:lpstr>
      <vt:lpstr>Look at the picture and answer.</vt:lpstr>
      <vt:lpstr>Look at the picture and answer.</vt:lpstr>
      <vt:lpstr>1. Listen and read</vt:lpstr>
      <vt:lpstr>Ex 2. Read and choose the correct answers. </vt:lpstr>
      <vt:lpstr>Underline key words</vt:lpstr>
      <vt:lpstr>Silent read and do Exercise 2 </vt:lpstr>
      <vt:lpstr>Let’s check!</vt:lpstr>
      <vt:lpstr>Let’s check!</vt:lpstr>
      <vt:lpstr>Let’s check!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GAME</vt:lpstr>
      <vt:lpstr>FIND SOMEONE WHO …</vt:lpstr>
      <vt:lpstr>Presentation</vt:lpstr>
      <vt:lpstr>WRAP-UP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 TRAFFIC</dc:title>
  <cp:lastModifiedBy>Le Ha Chi</cp:lastModifiedBy>
  <cp:revision>25</cp:revision>
  <dcterms:modified xsi:type="dcterms:W3CDTF">2023-02-10T16:22:04Z</dcterms:modified>
</cp:coreProperties>
</file>