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7" r:id="rId2"/>
    <p:sldId id="262" r:id="rId3"/>
    <p:sldId id="263" r:id="rId4"/>
    <p:sldId id="265" r:id="rId5"/>
    <p:sldId id="266" r:id="rId6"/>
    <p:sldId id="267" r:id="rId7"/>
    <p:sldId id="268" r:id="rId8"/>
    <p:sldId id="269"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64" d="100"/>
          <a:sy n="64" d="100"/>
        </p:scale>
        <p:origin x="7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7D1B6-979D-4D09-AF74-A1527BAC9032}"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741DC-6BE9-4514-8FD0-FFEDAA34632A}" type="slidenum">
              <a:rPr lang="en-US" smtClean="0"/>
              <a:t>‹#›</a:t>
            </a:fld>
            <a:endParaRPr lang="en-US"/>
          </a:p>
        </p:txBody>
      </p:sp>
    </p:spTree>
    <p:extLst>
      <p:ext uri="{BB962C8B-B14F-4D97-AF65-F5344CB8AC3E}">
        <p14:creationId xmlns:p14="http://schemas.microsoft.com/office/powerpoint/2010/main" val="373400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a:t>
            </a:fld>
            <a:endParaRPr lang="en-US"/>
          </a:p>
        </p:txBody>
      </p:sp>
    </p:spTree>
    <p:extLst>
      <p:ext uri="{BB962C8B-B14F-4D97-AF65-F5344CB8AC3E}">
        <p14:creationId xmlns:p14="http://schemas.microsoft.com/office/powerpoint/2010/main" val="203162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13</a:t>
            </a:fld>
            <a:endParaRPr lang="en-US"/>
          </a:p>
        </p:txBody>
      </p:sp>
    </p:spTree>
    <p:extLst>
      <p:ext uri="{BB962C8B-B14F-4D97-AF65-F5344CB8AC3E}">
        <p14:creationId xmlns:p14="http://schemas.microsoft.com/office/powerpoint/2010/main" val="1919282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14</a:t>
            </a:fld>
            <a:endParaRPr lang="en-US"/>
          </a:p>
        </p:txBody>
      </p:sp>
    </p:spTree>
    <p:extLst>
      <p:ext uri="{BB962C8B-B14F-4D97-AF65-F5344CB8AC3E}">
        <p14:creationId xmlns:p14="http://schemas.microsoft.com/office/powerpoint/2010/main" val="275983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15</a:t>
            </a:fld>
            <a:endParaRPr lang="en-US"/>
          </a:p>
        </p:txBody>
      </p:sp>
    </p:spTree>
    <p:extLst>
      <p:ext uri="{BB962C8B-B14F-4D97-AF65-F5344CB8AC3E}">
        <p14:creationId xmlns:p14="http://schemas.microsoft.com/office/powerpoint/2010/main" val="3712771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21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23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425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44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12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4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22</a:t>
            </a:fld>
            <a:endParaRPr lang="en-US"/>
          </a:p>
        </p:txBody>
      </p:sp>
    </p:spTree>
    <p:extLst>
      <p:ext uri="{BB962C8B-B14F-4D97-AF65-F5344CB8AC3E}">
        <p14:creationId xmlns:p14="http://schemas.microsoft.com/office/powerpoint/2010/main" val="62767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29</a:t>
            </a:fld>
            <a:endParaRPr lang="en-US"/>
          </a:p>
        </p:txBody>
      </p:sp>
    </p:spTree>
    <p:extLst>
      <p:ext uri="{BB962C8B-B14F-4D97-AF65-F5344CB8AC3E}">
        <p14:creationId xmlns:p14="http://schemas.microsoft.com/office/powerpoint/2010/main" val="304931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31</a:t>
            </a:fld>
            <a:endParaRPr lang="en-US"/>
          </a:p>
        </p:txBody>
      </p:sp>
    </p:spTree>
    <p:extLst>
      <p:ext uri="{BB962C8B-B14F-4D97-AF65-F5344CB8AC3E}">
        <p14:creationId xmlns:p14="http://schemas.microsoft.com/office/powerpoint/2010/main" val="3299485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32</a:t>
            </a:fld>
            <a:endParaRPr lang="en-US"/>
          </a:p>
        </p:txBody>
      </p:sp>
    </p:spTree>
    <p:extLst>
      <p:ext uri="{BB962C8B-B14F-4D97-AF65-F5344CB8AC3E}">
        <p14:creationId xmlns:p14="http://schemas.microsoft.com/office/powerpoint/2010/main" val="349661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33</a:t>
            </a:fld>
            <a:endParaRPr lang="en-US"/>
          </a:p>
        </p:txBody>
      </p:sp>
    </p:spTree>
    <p:extLst>
      <p:ext uri="{BB962C8B-B14F-4D97-AF65-F5344CB8AC3E}">
        <p14:creationId xmlns:p14="http://schemas.microsoft.com/office/powerpoint/2010/main" val="180402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999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47</a:t>
            </a:fld>
            <a:endParaRPr lang="en-US"/>
          </a:p>
        </p:txBody>
      </p:sp>
    </p:spTree>
    <p:extLst>
      <p:ext uri="{BB962C8B-B14F-4D97-AF65-F5344CB8AC3E}">
        <p14:creationId xmlns:p14="http://schemas.microsoft.com/office/powerpoint/2010/main" val="264824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extLst>
      <p:ext uri="{BB962C8B-B14F-4D97-AF65-F5344CB8AC3E}">
        <p14:creationId xmlns:p14="http://schemas.microsoft.com/office/powerpoint/2010/main" val="365549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333997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8</a:t>
            </a:fld>
            <a:endParaRPr lang="en-US"/>
          </a:p>
        </p:txBody>
      </p:sp>
    </p:spTree>
    <p:extLst>
      <p:ext uri="{BB962C8B-B14F-4D97-AF65-F5344CB8AC3E}">
        <p14:creationId xmlns:p14="http://schemas.microsoft.com/office/powerpoint/2010/main" val="236708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extLst>
      <p:ext uri="{BB962C8B-B14F-4D97-AF65-F5344CB8AC3E}">
        <p14:creationId xmlns:p14="http://schemas.microsoft.com/office/powerpoint/2010/main" val="185172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10</a:t>
            </a:fld>
            <a:endParaRPr lang="en-US"/>
          </a:p>
        </p:txBody>
      </p:sp>
    </p:spTree>
    <p:extLst>
      <p:ext uri="{BB962C8B-B14F-4D97-AF65-F5344CB8AC3E}">
        <p14:creationId xmlns:p14="http://schemas.microsoft.com/office/powerpoint/2010/main" val="109896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11</a:t>
            </a:fld>
            <a:endParaRPr lang="en-US"/>
          </a:p>
        </p:txBody>
      </p:sp>
    </p:spTree>
    <p:extLst>
      <p:ext uri="{BB962C8B-B14F-4D97-AF65-F5344CB8AC3E}">
        <p14:creationId xmlns:p14="http://schemas.microsoft.com/office/powerpoint/2010/main" val="391806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12</a:t>
            </a:fld>
            <a:endParaRPr lang="en-US"/>
          </a:p>
        </p:txBody>
      </p:sp>
    </p:spTree>
    <p:extLst>
      <p:ext uri="{BB962C8B-B14F-4D97-AF65-F5344CB8AC3E}">
        <p14:creationId xmlns:p14="http://schemas.microsoft.com/office/powerpoint/2010/main" val="118172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B807D-F289-A692-49DC-B153DD857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a:p>
        </p:txBody>
      </p:sp>
      <p:sp>
        <p:nvSpPr>
          <p:cNvPr id="3" name="Subtitle 2">
            <a:extLst>
              <a:ext uri="{FF2B5EF4-FFF2-40B4-BE49-F238E27FC236}">
                <a16:creationId xmlns:a16="http://schemas.microsoft.com/office/drawing/2014/main" xmlns="" id="{5F3D82A8-2F8E-8893-F16D-5935727C1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16:creationId xmlns:a16="http://schemas.microsoft.com/office/drawing/2014/main" xmlns="" id="{436468D6-30D3-43DA-D61D-ADACCA940388}"/>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5" name="Footer Placeholder 4">
            <a:extLst>
              <a:ext uri="{FF2B5EF4-FFF2-40B4-BE49-F238E27FC236}">
                <a16:creationId xmlns:a16="http://schemas.microsoft.com/office/drawing/2014/main" xmlns="" id="{A7DF2646-DF1C-9A82-ED91-AAA12B778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B7C0D5F-C5EB-8D02-DD3B-7C76D6EBFAF3}"/>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99565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xmlns=""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28A711C7-F110-D252-7269-29418AB27DEA}"/>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5" name="Footer Placeholder 4">
            <a:extLst>
              <a:ext uri="{FF2B5EF4-FFF2-40B4-BE49-F238E27FC236}">
                <a16:creationId xmlns:a16="http://schemas.microsoft.com/office/drawing/2014/main" xmlns="" id="{794ED12F-3974-EAAA-1FB0-633C1F88672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8CA6B1C-17B8-0FED-1069-C82319203C2A}"/>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272038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9C8661-77AE-F8FB-EF3B-B40F9DCFCC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xmlns="" id="{6F9146EC-92D3-6CD9-F9DC-0CEC43C0D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A23099EC-DAF4-0130-4761-0E78BC8E9E26}"/>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5" name="Footer Placeholder 4">
            <a:extLst>
              <a:ext uri="{FF2B5EF4-FFF2-40B4-BE49-F238E27FC236}">
                <a16:creationId xmlns:a16="http://schemas.microsoft.com/office/drawing/2014/main" xmlns="" id="{39FC95DB-2DA3-6AEB-D2C9-D3903BCA12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2642704-64EB-E497-79DD-B3034DF34E57}"/>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330966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xmlns=""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1DF97B24-33DA-56FD-DD56-7CC0A071DE7C}"/>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5" name="Footer Placeholder 4">
            <a:extLst>
              <a:ext uri="{FF2B5EF4-FFF2-40B4-BE49-F238E27FC236}">
                <a16:creationId xmlns:a16="http://schemas.microsoft.com/office/drawing/2014/main" xmlns="" id="{0743C51F-0624-6203-9AAE-5E529F68B3D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384A353-8094-D796-B589-0683ED115E8D}"/>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176560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CC53E-4C73-C063-B635-15650F4C3F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a:p>
        </p:txBody>
      </p:sp>
      <p:sp>
        <p:nvSpPr>
          <p:cNvPr id="3" name="Text Placeholder 2">
            <a:extLst>
              <a:ext uri="{FF2B5EF4-FFF2-40B4-BE49-F238E27FC236}">
                <a16:creationId xmlns:a16="http://schemas.microsoft.com/office/drawing/2014/main" xmlns="" id="{8D5639B1-621B-3FD1-7E8A-3FC54AB90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D75EA79-B392-72E8-F10C-98DFEE6C63BE}"/>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5" name="Footer Placeholder 4">
            <a:extLst>
              <a:ext uri="{FF2B5EF4-FFF2-40B4-BE49-F238E27FC236}">
                <a16:creationId xmlns:a16="http://schemas.microsoft.com/office/drawing/2014/main" xmlns="" id="{5A6E7BAD-8340-F7B8-F832-FD27A422CF9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A440BBE-ED7E-7C28-5365-3DBF06D76BC4}"/>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223486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xmlns="" id="{D6ED6378-5AF1-112F-C39E-DE8021E3A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xmlns="" id="{BA6159F7-4260-DC43-3FFD-0C447711A8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xmlns="" id="{C943417D-EF8C-1A84-22CD-2F3A4503228B}"/>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6" name="Footer Placeholder 5">
            <a:extLst>
              <a:ext uri="{FF2B5EF4-FFF2-40B4-BE49-F238E27FC236}">
                <a16:creationId xmlns:a16="http://schemas.microsoft.com/office/drawing/2014/main" xmlns="" id="{10EF5ECA-496A-E9E7-0450-41ED58A87BD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26442B9-D380-3E4C-49AF-84041552C55B}"/>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76114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C7467-F9CD-C2E8-82A6-D29B20B541AD}"/>
              </a:ext>
            </a:extLst>
          </p:cNvPr>
          <p:cNvSpPr>
            <a:spLocks noGrp="1"/>
          </p:cNvSpPr>
          <p:nvPr>
            <p:ph type="title"/>
          </p:nvPr>
        </p:nvSpPr>
        <p:spPr>
          <a:xfrm>
            <a:off x="839788" y="365125"/>
            <a:ext cx="10515600" cy="1325563"/>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xmlns="" id="{D564437A-36DF-0989-38E7-E695F6B560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8EEA1C-53E0-2CF4-FD76-C04661308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xmlns="" id="{B2A0B4ED-AA3D-910C-7680-5848E37B3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E18BAC-CE8B-2578-B03D-D9656FFAE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xmlns="" id="{E7C7638F-E767-2938-BF7E-28A3FDA05BC0}"/>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8" name="Footer Placeholder 7">
            <a:extLst>
              <a:ext uri="{FF2B5EF4-FFF2-40B4-BE49-F238E27FC236}">
                <a16:creationId xmlns:a16="http://schemas.microsoft.com/office/drawing/2014/main" xmlns="" id="{A8F5F98B-1328-03AB-2CD1-5F0E72351FDB}"/>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8FC55C75-3B08-F77B-96AB-5BD106596793}"/>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152610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xmlns="" id="{CF3AB8ED-F9B9-9096-C314-5B3D9583F1FD}"/>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4" name="Footer Placeholder 3">
            <a:extLst>
              <a:ext uri="{FF2B5EF4-FFF2-40B4-BE49-F238E27FC236}">
                <a16:creationId xmlns:a16="http://schemas.microsoft.com/office/drawing/2014/main" xmlns="" id="{483D943F-4A6F-7E57-BDC9-956E601C707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53295F6-C8BD-25E5-D37A-234C4AEF3550}"/>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41836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2AB24-F65E-CA9F-E559-95E7FE98874E}"/>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3" name="Footer Placeholder 2">
            <a:extLst>
              <a:ext uri="{FF2B5EF4-FFF2-40B4-BE49-F238E27FC236}">
                <a16:creationId xmlns:a16="http://schemas.microsoft.com/office/drawing/2014/main" xmlns="" id="{A08F8B5B-11E5-3204-6F6C-8B8621F00E6C}"/>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6DB0EB8D-7A3A-5813-9FB2-2DCBABEDB324}"/>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782443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C9683-324E-9200-ACBD-4ED90CAC7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Content Placeholder 2">
            <a:extLst>
              <a:ext uri="{FF2B5EF4-FFF2-40B4-BE49-F238E27FC236}">
                <a16:creationId xmlns:a16="http://schemas.microsoft.com/office/drawing/2014/main" xmlns="" id="{7702B709-11C2-69A0-A90A-60769B781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xmlns="" id="{4A1302BE-AB93-A63D-04F4-955C3F341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1BAE3A-D7D9-B99A-247E-7B04D560F9C9}"/>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6" name="Footer Placeholder 5">
            <a:extLst>
              <a:ext uri="{FF2B5EF4-FFF2-40B4-BE49-F238E27FC236}">
                <a16:creationId xmlns:a16="http://schemas.microsoft.com/office/drawing/2014/main" xmlns="" id="{159EB298-891E-E7AC-F766-8FF91D2EA01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857DB29-D3FF-BC61-7894-9758EF9027D7}"/>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153464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5F9C4D-E48C-7AA4-04F1-607716A6D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Picture Placeholder 2">
            <a:extLst>
              <a:ext uri="{FF2B5EF4-FFF2-40B4-BE49-F238E27FC236}">
                <a16:creationId xmlns:a16="http://schemas.microsoft.com/office/drawing/2014/main" xmlns="" id="{F538E3FB-E7CD-688B-9A17-77AF98534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xmlns="" id="{8BCDA96E-B223-22E1-CA82-9EAD03C87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EDB4CF-26AE-A12E-8AB8-3A60B394BDE8}"/>
              </a:ext>
            </a:extLst>
          </p:cNvPr>
          <p:cNvSpPr>
            <a:spLocks noGrp="1"/>
          </p:cNvSpPr>
          <p:nvPr>
            <p:ph type="dt" sz="half" idx="10"/>
          </p:nvPr>
        </p:nvSpPr>
        <p:spPr/>
        <p:txBody>
          <a:bodyPr/>
          <a:lstStyle/>
          <a:p>
            <a:fld id="{CE9CF902-30B0-9F4A-84AC-2F2F72204966}" type="datetimeFigureOut">
              <a:rPr lang="x-none" smtClean="0"/>
              <a:t>2/17/2023</a:t>
            </a:fld>
            <a:endParaRPr lang="x-none"/>
          </a:p>
        </p:txBody>
      </p:sp>
      <p:sp>
        <p:nvSpPr>
          <p:cNvPr id="6" name="Footer Placeholder 5">
            <a:extLst>
              <a:ext uri="{FF2B5EF4-FFF2-40B4-BE49-F238E27FC236}">
                <a16:creationId xmlns:a16="http://schemas.microsoft.com/office/drawing/2014/main" xmlns="" id="{6AEF2439-9580-7FBF-276F-E95B128D9BC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E3DC1C7-1394-A3ED-2390-A27B69FB39EC}"/>
              </a:ext>
            </a:extLst>
          </p:cNvPr>
          <p:cNvSpPr>
            <a:spLocks noGrp="1"/>
          </p:cNvSpPr>
          <p:nvPr>
            <p:ph type="sldNum" sz="quarter" idx="12"/>
          </p:nvPr>
        </p:nvSpPr>
        <p:spPr/>
        <p:txBody>
          <a:bodyPr/>
          <a:lstStyle/>
          <a:p>
            <a:fld id="{4297EA5F-3B09-1D4C-9A53-FFC87BFC73C2}" type="slidenum">
              <a:rPr lang="x-none" smtClean="0"/>
              <a:t>‹#›</a:t>
            </a:fld>
            <a:endParaRPr lang="x-none"/>
          </a:p>
        </p:txBody>
      </p:sp>
    </p:spTree>
    <p:extLst>
      <p:ext uri="{BB962C8B-B14F-4D97-AF65-F5344CB8AC3E}">
        <p14:creationId xmlns:p14="http://schemas.microsoft.com/office/powerpoint/2010/main" val="138415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B610DE6-9A73-0C9E-15B5-194C42BE4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xmlns="" id="{211381E9-13D9-7262-C11A-6C8B284D9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A6C96E48-4CD9-14AE-752D-7119BF81A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F902-30B0-9F4A-84AC-2F2F72204966}" type="datetimeFigureOut">
              <a:rPr lang="x-none" smtClean="0"/>
              <a:t>2/17/2023</a:t>
            </a:fld>
            <a:endParaRPr/>
          </a:p>
        </p:txBody>
      </p:sp>
      <p:sp>
        <p:nvSpPr>
          <p:cNvPr id="5" name="Footer Placeholder 4">
            <a:extLst>
              <a:ext uri="{FF2B5EF4-FFF2-40B4-BE49-F238E27FC236}">
                <a16:creationId xmlns:a16="http://schemas.microsoft.com/office/drawing/2014/main" xmlns="" id="{9C7D86FB-293B-702B-C1BF-A2C99E774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a:extLst>
              <a:ext uri="{FF2B5EF4-FFF2-40B4-BE49-F238E27FC236}">
                <a16:creationId xmlns:a16="http://schemas.microsoft.com/office/drawing/2014/main" xmlns="" id="{518D16BE-DEF5-C0F0-502D-1A7F281EC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7EA5F-3B09-1D4C-9A53-FFC87BFC73C2}" type="slidenum">
              <a:rPr lang="x-none" smtClean="0"/>
              <a:t>‹#›</a:t>
            </a:fld>
            <a:endParaRPr/>
          </a:p>
        </p:txBody>
      </p:sp>
    </p:spTree>
    <p:extLst>
      <p:ext uri="{BB962C8B-B14F-4D97-AF65-F5344CB8AC3E}">
        <p14:creationId xmlns:p14="http://schemas.microsoft.com/office/powerpoint/2010/main" val="18940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9.jpeg"/><Relationship Id="rId2" Type="http://schemas.openxmlformats.org/officeDocument/2006/relationships/tags" Target="../tags/tag2.xml"/><Relationship Id="rId16" Type="http://schemas.openxmlformats.org/officeDocument/2006/relationships/notesSlide" Target="../notesSlides/notesSlide12.xml"/><Relationship Id="rId20" Type="http://schemas.microsoft.com/office/2007/relationships/hdphoto" Target="../media/hdphoto2.wdp"/><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7.xml"/><Relationship Id="rId10" Type="http://schemas.openxmlformats.org/officeDocument/2006/relationships/tags" Target="../tags/tag10.xml"/><Relationship Id="rId19" Type="http://schemas.openxmlformats.org/officeDocument/2006/relationships/image" Target="../media/image2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28.png"/><Relationship Id="rId2" Type="http://schemas.openxmlformats.org/officeDocument/2006/relationships/tags" Target="../tags/tag16.xml"/><Relationship Id="rId16" Type="http://schemas.openxmlformats.org/officeDocument/2006/relationships/notesSlide" Target="../notesSlides/notesSlide13.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7.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17.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28.png"/><Relationship Id="rId2" Type="http://schemas.openxmlformats.org/officeDocument/2006/relationships/tags" Target="../tags/tag30.xml"/><Relationship Id="rId16" Type="http://schemas.openxmlformats.org/officeDocument/2006/relationships/notesSlide" Target="../notesSlides/notesSlide14.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Layout" Target="../slideLayouts/slideLayout7.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18.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image" Target="../media/image28.png"/><Relationship Id="rId2" Type="http://schemas.openxmlformats.org/officeDocument/2006/relationships/tags" Target="../tags/tag44.xml"/><Relationship Id="rId16" Type="http://schemas.openxmlformats.org/officeDocument/2006/relationships/notesSlide" Target="../notesSlides/notesSlide15.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19.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image" Target="../media/image28.png"/><Relationship Id="rId2" Type="http://schemas.openxmlformats.org/officeDocument/2006/relationships/tags" Target="../tags/tag58.xml"/><Relationship Id="rId16" Type="http://schemas.openxmlformats.org/officeDocument/2006/relationships/notesSlide" Target="../notesSlides/notesSlide16.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slideLayout" Target="../slideLayouts/slideLayout7.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image" Target="../media/image28.png"/><Relationship Id="rId2" Type="http://schemas.openxmlformats.org/officeDocument/2006/relationships/tags" Target="../tags/tag72.xml"/><Relationship Id="rId16" Type="http://schemas.openxmlformats.org/officeDocument/2006/relationships/notesSlide" Target="../notesSlides/notesSlide17.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slideLayout" Target="../slideLayouts/slideLayout7.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s>
</file>

<file path=ppt/slides/_rels/slide21.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image" Target="../media/image28.png"/><Relationship Id="rId2" Type="http://schemas.openxmlformats.org/officeDocument/2006/relationships/tags" Target="../tags/tag86.xml"/><Relationship Id="rId16" Type="http://schemas.openxmlformats.org/officeDocument/2006/relationships/notesSlide" Target="../notesSlides/notesSlide18.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slideLayout" Target="../slideLayouts/slideLayout7.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s>
</file>

<file path=ppt/slides/_rels/slide2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image" Target="../media/image28.png"/><Relationship Id="rId3" Type="http://schemas.openxmlformats.org/officeDocument/2006/relationships/tags" Target="../tags/tag101.xml"/><Relationship Id="rId21" Type="http://schemas.microsoft.com/office/2007/relationships/hdphoto" Target="../media/hdphoto2.wdp"/><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image" Target="../media/image9.jpeg"/><Relationship Id="rId2" Type="http://schemas.openxmlformats.org/officeDocument/2006/relationships/tags" Target="../tags/tag100.xml"/><Relationship Id="rId16" Type="http://schemas.openxmlformats.org/officeDocument/2006/relationships/notesSlide" Target="../notesSlides/notesSlide19.xml"/><Relationship Id="rId20" Type="http://schemas.openxmlformats.org/officeDocument/2006/relationships/image" Target="../media/image29.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slideLayout" Target="../slideLayouts/slideLayout7.xml"/><Relationship Id="rId10" Type="http://schemas.openxmlformats.org/officeDocument/2006/relationships/tags" Target="../tags/tag108.xml"/><Relationship Id="rId19" Type="http://schemas.openxmlformats.org/officeDocument/2006/relationships/image" Target="../media/image14.png"/><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s/_rels/slide23.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microsoft.com/office/2007/relationships/hdphoto" Target="../media/hdphoto3.wdp"/><Relationship Id="rId3" Type="http://schemas.openxmlformats.org/officeDocument/2006/relationships/tags" Target="../tags/tag115.xml"/><Relationship Id="rId21" Type="http://schemas.microsoft.com/office/2007/relationships/hdphoto" Target="../media/hdphoto2.wdp"/><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image" Target="../media/image30.png"/><Relationship Id="rId2" Type="http://schemas.openxmlformats.org/officeDocument/2006/relationships/tags" Target="../tags/tag114.xml"/><Relationship Id="rId16" Type="http://schemas.openxmlformats.org/officeDocument/2006/relationships/slideLayout" Target="../slideLayouts/slideLayout7.xml"/><Relationship Id="rId20" Type="http://schemas.openxmlformats.org/officeDocument/2006/relationships/image" Target="../media/image29.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tags" Target="../tags/tag127.xml"/><Relationship Id="rId10" Type="http://schemas.openxmlformats.org/officeDocument/2006/relationships/tags" Target="../tags/tag122.xml"/><Relationship Id="rId19" Type="http://schemas.openxmlformats.org/officeDocument/2006/relationships/image" Target="../media/image9.jpe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0.jpe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1848052" y="1580505"/>
            <a:ext cx="8508732" cy="1723549"/>
          </a:xfrm>
          <a:prstGeom prst="rect">
            <a:avLst/>
          </a:prstGeom>
          <a:noFill/>
        </p:spPr>
        <p:txBody>
          <a:bodyPr wrap="squar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KHTN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23: MỘT SỐ YẾU TỐ ẢNH HƯỞNG ĐẾN QUANG HỢP</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a:t>Ánh sáng</a:t>
            </a:r>
          </a:p>
        </p:txBody>
      </p:sp>
      <p:grpSp>
        <p:nvGrpSpPr>
          <p:cNvPr id="2" name="Group 1">
            <a:extLst>
              <a:ext uri="{FF2B5EF4-FFF2-40B4-BE49-F238E27FC236}">
                <a16:creationId xmlns="" xmlns:a16="http://schemas.microsoft.com/office/drawing/2014/main" id="{3747B995-060A-47A1-85F3-834B21B054E8}"/>
              </a:ext>
            </a:extLst>
          </p:cNvPr>
          <p:cNvGrpSpPr/>
          <p:nvPr/>
        </p:nvGrpSpPr>
        <p:grpSpPr>
          <a:xfrm>
            <a:off x="1149148" y="1416233"/>
            <a:ext cx="10771890" cy="870919"/>
            <a:chOff x="761595" y="1452185"/>
            <a:chExt cx="10771890" cy="870919"/>
          </a:xfrm>
        </p:grpSpPr>
        <p:sp>
          <p:nvSpPr>
            <p:cNvPr id="8" name="TextBox 7">
              <a:extLst>
                <a:ext uri="{FF2B5EF4-FFF2-40B4-BE49-F238E27FC236}">
                  <a16:creationId xmlns="" xmlns:a16="http://schemas.microsoft.com/office/drawing/2014/main" id="{74A9E2C9-11B9-4E20-9539-50F1FDDC6295}"/>
                </a:ext>
              </a:extLst>
            </p:cNvPr>
            <p:cNvSpPr txBox="1"/>
            <p:nvPr/>
          </p:nvSpPr>
          <p:spPr>
            <a:xfrm>
              <a:off x="1750878" y="1821415"/>
              <a:ext cx="9782607" cy="402418"/>
            </a:xfrm>
            <a:prstGeom prst="rect">
              <a:avLst/>
            </a:prstGeom>
            <a:noFill/>
          </p:spPr>
          <p:txBody>
            <a:bodyPr wrap="square" lIns="0" tIns="0" rIns="0" bIns="0" rtlCol="0">
              <a:spAutoFit/>
            </a:bodyPr>
            <a:lstStyle/>
            <a:p>
              <a:pPr algn="just">
                <a:lnSpc>
                  <a:spcPct val="120000"/>
                </a:lnSpc>
              </a:pPr>
              <a:r>
                <a:rPr lang="vi-VN" sz="2400" b="1" dirty="0"/>
                <a:t>Hãy kể tên những loài cây ưa bóng và ưa sáng khác mà em biết.</a:t>
              </a:r>
            </a:p>
          </p:txBody>
        </p:sp>
        <p:pic>
          <p:nvPicPr>
            <p:cNvPr id="9" name="Picture 8">
              <a:extLst>
                <a:ext uri="{FF2B5EF4-FFF2-40B4-BE49-F238E27FC236}">
                  <a16:creationId xmlns="" xmlns:a16="http://schemas.microsoft.com/office/drawing/2014/main" id="{FE87D033-6DCA-45BA-8AEE-3641AAE6F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95" y="1452185"/>
              <a:ext cx="870919" cy="870919"/>
            </a:xfrm>
            <a:prstGeom prst="rect">
              <a:avLst/>
            </a:prstGeom>
          </p:spPr>
        </p:pic>
      </p:grpSp>
      <p:sp>
        <p:nvSpPr>
          <p:cNvPr id="19" name="TextBox 18">
            <a:extLst>
              <a:ext uri="{FF2B5EF4-FFF2-40B4-BE49-F238E27FC236}">
                <a16:creationId xmlns="" xmlns:a16="http://schemas.microsoft.com/office/drawing/2014/main" id="{C1C23AD5-1626-489D-A770-9662FD90A21F}"/>
              </a:ext>
            </a:extLst>
          </p:cNvPr>
          <p:cNvSpPr txBox="1"/>
          <p:nvPr/>
        </p:nvSpPr>
        <p:spPr>
          <a:xfrm>
            <a:off x="5016378" y="2280038"/>
            <a:ext cx="2159245" cy="469552"/>
          </a:xfrm>
          <a:prstGeom prst="rect">
            <a:avLst/>
          </a:prstGeom>
          <a:noFill/>
        </p:spPr>
        <p:txBody>
          <a:bodyPr wrap="none" lIns="0" tIns="0" rIns="0" bIns="0" rtlCol="0">
            <a:spAutoFit/>
          </a:bodyPr>
          <a:lstStyle/>
          <a:p>
            <a:pPr>
              <a:lnSpc>
                <a:spcPct val="120000"/>
              </a:lnSpc>
            </a:pPr>
            <a:r>
              <a:rPr lang="vi-VN" sz="2800" b="1" dirty="0"/>
              <a:t>Cây ưa sáng</a:t>
            </a:r>
          </a:p>
        </p:txBody>
      </p:sp>
      <p:sp>
        <p:nvSpPr>
          <p:cNvPr id="20" name="TextBox 19">
            <a:extLst>
              <a:ext uri="{FF2B5EF4-FFF2-40B4-BE49-F238E27FC236}">
                <a16:creationId xmlns="" xmlns:a16="http://schemas.microsoft.com/office/drawing/2014/main" id="{BA513959-655E-40CF-8A94-6C47A6D4370E}"/>
              </a:ext>
            </a:extLst>
          </p:cNvPr>
          <p:cNvSpPr txBox="1"/>
          <p:nvPr/>
        </p:nvSpPr>
        <p:spPr>
          <a:xfrm>
            <a:off x="243841" y="5821573"/>
            <a:ext cx="2743199" cy="402418"/>
          </a:xfrm>
          <a:prstGeom prst="rect">
            <a:avLst/>
          </a:prstGeom>
          <a:noFill/>
        </p:spPr>
        <p:txBody>
          <a:bodyPr wrap="square" lIns="0" tIns="0" rIns="0" bIns="0" rtlCol="0">
            <a:spAutoFit/>
          </a:bodyPr>
          <a:lstStyle/>
          <a:p>
            <a:pPr algn="ctr">
              <a:lnSpc>
                <a:spcPct val="120000"/>
              </a:lnSpc>
            </a:pPr>
            <a:r>
              <a:rPr lang="vi-VN" sz="2400" dirty="0"/>
              <a:t>Cây bàng</a:t>
            </a:r>
          </a:p>
        </p:txBody>
      </p:sp>
      <p:sp>
        <p:nvSpPr>
          <p:cNvPr id="21" name="TextBox 20">
            <a:extLst>
              <a:ext uri="{FF2B5EF4-FFF2-40B4-BE49-F238E27FC236}">
                <a16:creationId xmlns="" xmlns:a16="http://schemas.microsoft.com/office/drawing/2014/main" id="{2B2B82D9-46BC-47F7-ACE5-9C2488273B3E}"/>
              </a:ext>
            </a:extLst>
          </p:cNvPr>
          <p:cNvSpPr txBox="1"/>
          <p:nvPr/>
        </p:nvSpPr>
        <p:spPr>
          <a:xfrm>
            <a:off x="3230881" y="5821573"/>
            <a:ext cx="2743199" cy="402418"/>
          </a:xfrm>
          <a:prstGeom prst="rect">
            <a:avLst/>
          </a:prstGeom>
          <a:noFill/>
        </p:spPr>
        <p:txBody>
          <a:bodyPr wrap="square" lIns="0" tIns="0" rIns="0" bIns="0" rtlCol="0">
            <a:spAutoFit/>
          </a:bodyPr>
          <a:lstStyle/>
          <a:p>
            <a:pPr algn="ctr">
              <a:lnSpc>
                <a:spcPct val="120000"/>
              </a:lnSpc>
            </a:pPr>
            <a:r>
              <a:rPr lang="vi-VN" sz="2400" dirty="0"/>
              <a:t>Cây phượng</a:t>
            </a:r>
          </a:p>
        </p:txBody>
      </p:sp>
      <p:sp>
        <p:nvSpPr>
          <p:cNvPr id="22" name="TextBox 21">
            <a:extLst>
              <a:ext uri="{FF2B5EF4-FFF2-40B4-BE49-F238E27FC236}">
                <a16:creationId xmlns="" xmlns:a16="http://schemas.microsoft.com/office/drawing/2014/main" id="{EEF33909-68AF-40B5-9FB9-E42EF6F5CDA6}"/>
              </a:ext>
            </a:extLst>
          </p:cNvPr>
          <p:cNvSpPr txBox="1"/>
          <p:nvPr/>
        </p:nvSpPr>
        <p:spPr>
          <a:xfrm>
            <a:off x="6217921" y="5821573"/>
            <a:ext cx="2743199" cy="402418"/>
          </a:xfrm>
          <a:prstGeom prst="rect">
            <a:avLst/>
          </a:prstGeom>
          <a:noFill/>
        </p:spPr>
        <p:txBody>
          <a:bodyPr wrap="square" lIns="0" tIns="0" rIns="0" bIns="0" rtlCol="0">
            <a:spAutoFit/>
          </a:bodyPr>
          <a:lstStyle/>
          <a:p>
            <a:pPr algn="ctr">
              <a:lnSpc>
                <a:spcPct val="120000"/>
              </a:lnSpc>
            </a:pPr>
            <a:r>
              <a:rPr lang="vi-VN" sz="2400" dirty="0"/>
              <a:t>Cây vải thiều</a:t>
            </a:r>
          </a:p>
        </p:txBody>
      </p:sp>
      <p:sp>
        <p:nvSpPr>
          <p:cNvPr id="23" name="TextBox 22">
            <a:extLst>
              <a:ext uri="{FF2B5EF4-FFF2-40B4-BE49-F238E27FC236}">
                <a16:creationId xmlns="" xmlns:a16="http://schemas.microsoft.com/office/drawing/2014/main" id="{6D17B401-15B2-407D-94D3-527E27E2CC7D}"/>
              </a:ext>
            </a:extLst>
          </p:cNvPr>
          <p:cNvSpPr txBox="1"/>
          <p:nvPr/>
        </p:nvSpPr>
        <p:spPr>
          <a:xfrm>
            <a:off x="9204961" y="5821573"/>
            <a:ext cx="2743199" cy="402418"/>
          </a:xfrm>
          <a:prstGeom prst="rect">
            <a:avLst/>
          </a:prstGeom>
          <a:noFill/>
        </p:spPr>
        <p:txBody>
          <a:bodyPr wrap="square" lIns="0" tIns="0" rIns="0" bIns="0" rtlCol="0">
            <a:spAutoFit/>
          </a:bodyPr>
          <a:lstStyle/>
          <a:p>
            <a:pPr algn="ctr">
              <a:lnSpc>
                <a:spcPct val="120000"/>
              </a:lnSpc>
            </a:pPr>
            <a:r>
              <a:rPr lang="vi-VN" sz="2400" dirty="0"/>
              <a:t>Cây xà cừ</a:t>
            </a:r>
          </a:p>
        </p:txBody>
      </p:sp>
      <p:pic>
        <p:nvPicPr>
          <p:cNvPr id="11266" name="Picture 2" descr="BÀNG (BÀNG TA) - Siêu Thị Cảnh Quan">
            <a:extLst>
              <a:ext uri="{FF2B5EF4-FFF2-40B4-BE49-F238E27FC236}">
                <a16:creationId xmlns="" xmlns:a16="http://schemas.microsoft.com/office/drawing/2014/main" id="{7461B047-0229-4C6E-B8DB-EA2F39DDF6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00" r="12500"/>
          <a:stretch/>
        </p:blipFill>
        <p:spPr bwMode="auto">
          <a:xfrm>
            <a:off x="243841" y="3014586"/>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ây Phượng Vỹ trồng cảnh quan đẹp - Ý nghĩa, cách trồng và chăm sóc">
            <a:extLst>
              <a:ext uri="{FF2B5EF4-FFF2-40B4-BE49-F238E27FC236}">
                <a16:creationId xmlns="" xmlns:a16="http://schemas.microsoft.com/office/drawing/2014/main" id="{CB408E42-D961-4FBA-BAD3-7E42C9ACA7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33"/>
          <a:stretch/>
        </p:blipFill>
        <p:spPr bwMode="auto">
          <a:xfrm>
            <a:off x="3230881" y="3018985"/>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Kỹ thuật trồng cây vải thiều cho năng suất cao nhất hiện nay | Kinh nghiệm  làm ăn | Báo ảnh Dân tộc và Miền núi">
            <a:extLst>
              <a:ext uri="{FF2B5EF4-FFF2-40B4-BE49-F238E27FC236}">
                <a16:creationId xmlns="" xmlns:a16="http://schemas.microsoft.com/office/drawing/2014/main" id="{84A38154-843D-47FE-8E19-EAA0F09B0C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900" r="9900"/>
          <a:stretch/>
        </p:blipFill>
        <p:spPr bwMode="auto">
          <a:xfrm>
            <a:off x="6217921" y="301458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háng 7, hoa xà cừ - Ngôi sao">
            <a:extLst>
              <a:ext uri="{FF2B5EF4-FFF2-40B4-BE49-F238E27FC236}">
                <a16:creationId xmlns="" xmlns:a16="http://schemas.microsoft.com/office/drawing/2014/main" id="{5E12D32D-453C-4797-B046-1FB3A41369A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1400"/>
          <a:stretch/>
        </p:blipFill>
        <p:spPr bwMode="auto">
          <a:xfrm>
            <a:off x="9204962" y="3014586"/>
            <a:ext cx="27431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0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624122" y="3683987"/>
            <a:ext cx="10892102" cy="1562928"/>
            <a:chOff x="352751" y="1491128"/>
            <a:chExt cx="10892102" cy="1562928"/>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ảnh hưởng kép tới quá trình quang hợp vì nước vừa là </a:t>
              </a:r>
              <a:r>
                <a:rPr lang="vi-VN" sz="2800" b="1" dirty="0">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 xmlns:a16="http://schemas.microsoft.com/office/drawing/2014/main" id="{71D3140C-AD52-1961-AE89-4DC443F02FA8}"/>
              </a:ext>
            </a:extLst>
          </p:cNvPr>
          <p:cNvGrpSpPr/>
          <p:nvPr/>
        </p:nvGrpSpPr>
        <p:grpSpPr>
          <a:xfrm>
            <a:off x="624122" y="1693502"/>
            <a:ext cx="8718780" cy="1562928"/>
            <a:chOff x="1506707" y="2493169"/>
            <a:chExt cx="8718780" cy="1562928"/>
          </a:xfrm>
        </p:grpSpPr>
        <p:sp>
          <p:nvSpPr>
            <p:cNvPr id="10" name="TextBox 9">
              <a:extLst>
                <a:ext uri="{FF2B5EF4-FFF2-40B4-BE49-F238E27FC236}">
                  <a16:creationId xmlns="" xmlns:a16="http://schemas.microsoft.com/office/drawing/2014/main" id="{52947973-C16B-59D8-5A76-02676F890574}"/>
                </a:ext>
              </a:extLst>
            </p:cNvPr>
            <p:cNvSpPr txBox="1"/>
            <p:nvPr/>
          </p:nvSpPr>
          <p:spPr>
            <a:xfrm>
              <a:off x="2877496" y="2493169"/>
              <a:ext cx="7347991" cy="1562928"/>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400"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0000"/>
                </a:lnSpc>
              </a:pPr>
              <a:r>
                <a:rPr lang="vi-VN" sz="2800" dirty="0">
                  <a:solidFill>
                    <a:schemeClr val="tx1"/>
                  </a:solidFill>
                </a:rPr>
                <a:t>Theo em, nước có ảnh hưởng như thế nào đến quá trình quang hợp ở thực vât</a:t>
              </a:r>
              <a:endParaRPr lang="en-US" sz="2800" dirty="0">
                <a:solidFill>
                  <a:schemeClr val="tx1"/>
                </a:solidFill>
              </a:endParaRPr>
            </a:p>
          </p:txBody>
        </p:sp>
        <p:pic>
          <p:nvPicPr>
            <p:cNvPr id="11" name="Picture 4">
              <a:extLst>
                <a:ext uri="{FF2B5EF4-FFF2-40B4-BE49-F238E27FC236}">
                  <a16:creationId xmlns="" xmlns:a16="http://schemas.microsoft.com/office/drawing/2014/main" id="{A9C95316-7BB4-9369-1301-BABB0867CA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6707" y="2686815"/>
              <a:ext cx="1050151" cy="125391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 xmlns:a16="http://schemas.microsoft.com/office/drawing/2014/main" id="{2F630C3E-F376-324B-B53F-A0AAD913AC8C}"/>
              </a:ext>
            </a:extLst>
          </p:cNvPr>
          <p:cNvSpPr/>
          <p:nvPr/>
        </p:nvSpPr>
        <p:spPr>
          <a:xfrm>
            <a:off x="0" y="6019800"/>
            <a:ext cx="12192000" cy="838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4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534268" y="1298441"/>
            <a:ext cx="10892102" cy="1562928"/>
            <a:chOff x="352751" y="1491128"/>
            <a:chExt cx="10892102" cy="1562928"/>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ảnh hưởng kép tới quá trình quang hợp vì nước vừa là </a:t>
              </a:r>
              <a:r>
                <a:rPr lang="vi-VN" sz="2800" b="1" dirty="0">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 xmlns:a16="http://schemas.microsoft.com/office/drawing/2014/main" id="{652A375F-4E56-C5DA-8497-E4D3A137C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761" y="3071920"/>
            <a:ext cx="8453439" cy="362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56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573014" y="1359705"/>
            <a:ext cx="10840447" cy="887484"/>
            <a:chOff x="404405" y="1397854"/>
            <a:chExt cx="10840447" cy="887484"/>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85899" y="1407405"/>
              <a:ext cx="9758953"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Khi tế bào lá cây mất nước</a:t>
              </a:r>
              <a:r>
                <a:rPr lang="vi-VN" sz="2400" dirty="0">
                  <a:latin typeface="Arial" panose="020B0604020202020204" pitchFamily="34" charset="0"/>
                  <a:cs typeface="Arial" panose="020B0604020202020204" pitchFamily="34" charset="0"/>
                </a:rPr>
                <a:t>, khí khổng đóng lại, hàm lượng khí carbon dioxide đi vào tế bào lá giảm, quang hợp của cây gặp khó khăn.</a:t>
              </a:r>
              <a:endParaRPr lang="vi-VN" sz="24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 xmlns:a16="http://schemas.microsoft.com/office/drawing/2014/main" id="{3504151E-2573-4112-A421-95D9A9FCB345}"/>
              </a:ext>
            </a:extLst>
          </p:cNvPr>
          <p:cNvGrpSpPr/>
          <p:nvPr/>
        </p:nvGrpSpPr>
        <p:grpSpPr>
          <a:xfrm>
            <a:off x="5276145" y="2543175"/>
            <a:ext cx="6674068" cy="4064146"/>
            <a:chOff x="2848255" y="2543175"/>
            <a:chExt cx="6674068" cy="4064146"/>
          </a:xfrm>
        </p:grpSpPr>
        <p:pic>
          <p:nvPicPr>
            <p:cNvPr id="22530" name="Picture 2" descr="Diagram showing plant cell Royalty Free Vector Image">
              <a:extLst>
                <a:ext uri="{FF2B5EF4-FFF2-40B4-BE49-F238E27FC236}">
                  <a16:creationId xmlns="" xmlns:a16="http://schemas.microsoft.com/office/drawing/2014/main" id="{3215AC91-E6D1-47FE-94EC-145E02C4CD1B}"/>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548A882D-3A70-4338-9624-232ED91577E4}"/>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 xmlns:a16="http://schemas.microsoft.com/office/drawing/2014/main" id="{7F7D5DB0-A78B-455F-885C-DFF2773A1FB8}"/>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 xmlns:a16="http://schemas.microsoft.com/office/drawing/2014/main" id="{7FB9F9E5-47EF-4D88-B27D-EE9D50B84201}"/>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dirty="0"/>
                <a:t>Khí khổng mở</a:t>
              </a:r>
            </a:p>
          </p:txBody>
        </p:sp>
        <p:sp>
          <p:nvSpPr>
            <p:cNvPr id="20" name="TextBox 19">
              <a:extLst>
                <a:ext uri="{FF2B5EF4-FFF2-40B4-BE49-F238E27FC236}">
                  <a16:creationId xmlns="" xmlns:a16="http://schemas.microsoft.com/office/drawing/2014/main" id="{D396F24F-6D11-406B-B628-9E77F8026A72}"/>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dirty="0"/>
                <a:t>Khí khổng đóng</a:t>
              </a:r>
            </a:p>
          </p:txBody>
        </p:sp>
      </p:grpSp>
      <p:pic>
        <p:nvPicPr>
          <p:cNvPr id="22534" name="Picture 6" descr="Drought and Water Stress">
            <a:extLst>
              <a:ext uri="{FF2B5EF4-FFF2-40B4-BE49-F238E27FC236}">
                <a16:creationId xmlns="" xmlns:a16="http://schemas.microsoft.com/office/drawing/2014/main" id="{B2CA9C3B-76B7-4A83-AA70-EA0CCE4B5E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890" b="10438"/>
          <a:stretch/>
        </p:blipFill>
        <p:spPr bwMode="auto">
          <a:xfrm>
            <a:off x="241787" y="2543175"/>
            <a:ext cx="4863613" cy="406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62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4"/>
                                        </p:tgtEl>
                                        <p:attrNameLst>
                                          <p:attrName>style.visibility</p:attrName>
                                        </p:attrNameLst>
                                      </p:cBhvr>
                                      <p:to>
                                        <p:strVal val="visible"/>
                                      </p:to>
                                    </p:set>
                                    <p:animEffect transition="in" filter="fade">
                                      <p:cBhvr>
                                        <p:cTn id="14" dur="1000"/>
                                        <p:tgtEl>
                                          <p:spTgt spid="22534"/>
                                        </p:tgtEl>
                                      </p:cBhvr>
                                    </p:animEffect>
                                    <p:anim calcmode="lin" valueType="num">
                                      <p:cBhvr>
                                        <p:cTn id="15" dur="1000" fill="hold"/>
                                        <p:tgtEl>
                                          <p:spTgt spid="22534"/>
                                        </p:tgtEl>
                                        <p:attrNameLst>
                                          <p:attrName>ppt_x</p:attrName>
                                        </p:attrNameLst>
                                      </p:cBhvr>
                                      <p:tavLst>
                                        <p:tav tm="0">
                                          <p:val>
                                            <p:strVal val="#ppt_x"/>
                                          </p:val>
                                        </p:tav>
                                        <p:tav tm="100000">
                                          <p:val>
                                            <p:strVal val="#ppt_x"/>
                                          </p:val>
                                        </p:tav>
                                      </p:tavLst>
                                    </p:anim>
                                    <p:anim calcmode="lin" valueType="num">
                                      <p:cBhvr>
                                        <p:cTn id="16" dur="1000" fill="hold"/>
                                        <p:tgtEl>
                                          <p:spTgt spid="225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665753" y="1529471"/>
            <a:ext cx="10840447" cy="887484"/>
            <a:chOff x="404405" y="1397854"/>
            <a:chExt cx="10840447" cy="887484"/>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85899" y="1407405"/>
              <a:ext cx="9758953"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Cây được cung cấp đủ nước</a:t>
              </a:r>
              <a:r>
                <a:rPr lang="vi-VN" sz="2400" dirty="0">
                  <a:latin typeface="Arial" panose="020B0604020202020204" pitchFamily="34" charset="0"/>
                  <a:cs typeface="Arial" panose="020B0604020202020204" pitchFamily="34" charset="0"/>
                </a:rPr>
                <a:t>, khí khổng mở giúp khí carbon dioxide dễ dàng khuếch tán vào bên trong lá, tăng hiệu quả quang hợp.</a:t>
              </a:r>
              <a:endParaRPr lang="vi-VN" sz="24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 xmlns:a16="http://schemas.microsoft.com/office/drawing/2014/main" id="{9929B748-4A82-4F08-BAE8-772E77259636}"/>
              </a:ext>
            </a:extLst>
          </p:cNvPr>
          <p:cNvGrpSpPr/>
          <p:nvPr/>
        </p:nvGrpSpPr>
        <p:grpSpPr>
          <a:xfrm>
            <a:off x="2843066" y="2614030"/>
            <a:ext cx="5734050" cy="3654031"/>
            <a:chOff x="2089150" y="1080705"/>
            <a:chExt cx="8012113" cy="5087866"/>
          </a:xfrm>
        </p:grpSpPr>
        <p:pic>
          <p:nvPicPr>
            <p:cNvPr id="10" name="Picture 2" descr="Stomata Vector Images (86)">
              <a:extLst>
                <a:ext uri="{FF2B5EF4-FFF2-40B4-BE49-F238E27FC236}">
                  <a16:creationId xmlns="" xmlns:a16="http://schemas.microsoft.com/office/drawing/2014/main" id="{554C334C-751F-4635-AC2C-9A824C4B32D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759" b="10053"/>
            <a:stretch/>
          </p:blipFill>
          <p:spPr bwMode="auto">
            <a:xfrm>
              <a:off x="2089150" y="1080705"/>
              <a:ext cx="8012113" cy="50878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A4E62541-BADD-4614-A807-34ED7573CD00}"/>
                </a:ext>
              </a:extLst>
            </p:cNvPr>
            <p:cNvSpPr/>
            <p:nvPr/>
          </p:nvSpPr>
          <p:spPr>
            <a:xfrm>
              <a:off x="2339340" y="4587241"/>
              <a:ext cx="3528060" cy="11049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 xmlns:a16="http://schemas.microsoft.com/office/drawing/2014/main" id="{5FE8A035-9BBA-4B72-8F56-686DA9E3F131}"/>
                </a:ext>
              </a:extLst>
            </p:cNvPr>
            <p:cNvSpPr/>
            <p:nvPr/>
          </p:nvSpPr>
          <p:spPr>
            <a:xfrm rot="20495377">
              <a:off x="5206931" y="4548454"/>
              <a:ext cx="883884" cy="1373667"/>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 name="TextBox 1">
            <a:extLst>
              <a:ext uri="{FF2B5EF4-FFF2-40B4-BE49-F238E27FC236}">
                <a16:creationId xmlns="" xmlns:a16="http://schemas.microsoft.com/office/drawing/2014/main" id="{D461F260-FC8D-C02A-6515-A8C75A13B288}"/>
              </a:ext>
            </a:extLst>
          </p:cNvPr>
          <p:cNvSpPr txBox="1"/>
          <p:nvPr/>
        </p:nvSpPr>
        <p:spPr>
          <a:xfrm>
            <a:off x="3917292" y="6342365"/>
            <a:ext cx="4648200" cy="369332"/>
          </a:xfrm>
          <a:prstGeom prst="rect">
            <a:avLst/>
          </a:prstGeom>
          <a:noFill/>
        </p:spPr>
        <p:txBody>
          <a:bodyPr wrap="square" lIns="0" tIns="0" rIns="0" bIns="0" rtlCol="0">
            <a:spAutoFit/>
          </a:bodyPr>
          <a:lstStyle/>
          <a:p>
            <a:pPr algn="ctr"/>
            <a:r>
              <a:rPr lang="vi-VN" sz="2400" b="1" dirty="0"/>
              <a:t>Hình. </a:t>
            </a:r>
            <a:r>
              <a:rPr lang="vi-VN" sz="2400" dirty="0"/>
              <a:t>Quá trình thoát hơi nước</a:t>
            </a:r>
            <a:endParaRPr lang="en-US" sz="2400" dirty="0"/>
          </a:p>
        </p:txBody>
      </p:sp>
    </p:spTree>
    <p:extLst>
      <p:ext uri="{BB962C8B-B14F-4D97-AF65-F5344CB8AC3E}">
        <p14:creationId xmlns:p14="http://schemas.microsoft.com/office/powerpoint/2010/main" val="424639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vi-VN" sz="3200" b="1" dirty="0"/>
              <a:t>Carbon dioxide</a:t>
            </a:r>
          </a:p>
        </p:txBody>
      </p:sp>
      <p:sp>
        <p:nvSpPr>
          <p:cNvPr id="11" name="TextBox 10">
            <a:extLst>
              <a:ext uri="{FF2B5EF4-FFF2-40B4-BE49-F238E27FC236}">
                <a16:creationId xmlns="" xmlns:a16="http://schemas.microsoft.com/office/drawing/2014/main" id="{93ECADEA-2F27-4540-9F7E-DE388EA71F83}"/>
              </a:ext>
            </a:extLst>
          </p:cNvPr>
          <p:cNvSpPr txBox="1"/>
          <p:nvPr/>
        </p:nvSpPr>
        <p:spPr>
          <a:xfrm>
            <a:off x="5347438" y="5603432"/>
            <a:ext cx="6733310" cy="867482"/>
          </a:xfrm>
          <a:prstGeom prst="rect">
            <a:avLst/>
          </a:prstGeom>
          <a:noFill/>
        </p:spPr>
        <p:txBody>
          <a:bodyPr wrap="square" rtlCol="0">
            <a:spAutoFit/>
          </a:bodyPr>
          <a:lstStyle/>
          <a:p>
            <a:pPr algn="ctr">
              <a:lnSpc>
                <a:spcPct val="120000"/>
              </a:lnSpc>
            </a:pPr>
            <a:r>
              <a:rPr lang="vi-VN" sz="2200" dirty="0">
                <a:latin typeface="Arial" panose="020B0604020202020204" pitchFamily="34" charset="0"/>
                <a:cs typeface="Arial" panose="020B0604020202020204" pitchFamily="34" charset="0"/>
              </a:rPr>
              <a:t>Sự phụ thuộc của quang hợp vào nồng độ CO</a:t>
            </a:r>
            <a:r>
              <a:rPr lang="vi-VN" sz="2200" baseline="-25000" dirty="0">
                <a:latin typeface="Arial" panose="020B0604020202020204" pitchFamily="34" charset="0"/>
                <a:cs typeface="Arial" panose="020B0604020202020204" pitchFamily="34" charset="0"/>
              </a:rPr>
              <a:t>2</a:t>
            </a:r>
            <a:endParaRPr lang="vi-VN" sz="2200" dirty="0">
              <a:latin typeface="Arial" panose="020B0604020202020204" pitchFamily="34" charset="0"/>
              <a:cs typeface="Arial" panose="020B0604020202020204" pitchFamily="34" charset="0"/>
            </a:endParaRPr>
          </a:p>
          <a:p>
            <a:pPr algn="ctr">
              <a:lnSpc>
                <a:spcPct val="120000"/>
              </a:lnSpc>
            </a:pPr>
            <a:r>
              <a:rPr lang="vi-VN" sz="2200" b="1" dirty="0">
                <a:solidFill>
                  <a:schemeClr val="tx2">
                    <a:lumMod val="75000"/>
                  </a:schemeClr>
                </a:solidFill>
                <a:latin typeface="Arial" panose="020B0604020202020204" pitchFamily="34" charset="0"/>
                <a:cs typeface="Arial" panose="020B0604020202020204" pitchFamily="34" charset="0"/>
              </a:rPr>
              <a:t>I – Cây bí đỏ</a:t>
            </a:r>
            <a:r>
              <a:rPr lang="vi-VN" sz="2200" b="1" dirty="0">
                <a:latin typeface="Arial" panose="020B0604020202020204" pitchFamily="34" charset="0"/>
                <a:cs typeface="Arial" panose="020B0604020202020204" pitchFamily="34" charset="0"/>
              </a:rPr>
              <a:t>; </a:t>
            </a:r>
            <a:r>
              <a:rPr lang="vi-VN" sz="2200" b="1" dirty="0">
                <a:solidFill>
                  <a:schemeClr val="accent6">
                    <a:lumMod val="50000"/>
                  </a:schemeClr>
                </a:solidFill>
                <a:latin typeface="Arial" panose="020B0604020202020204" pitchFamily="34" charset="0"/>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 xmlns:a16="http://schemas.microsoft.com/office/drawing/2014/main" id="{FAC48AA1-1719-40FA-B2E0-7854B1D27E37}"/>
              </a:ext>
            </a:extLst>
          </p:cNvPr>
          <p:cNvGrpSpPr/>
          <p:nvPr/>
        </p:nvGrpSpPr>
        <p:grpSpPr>
          <a:xfrm>
            <a:off x="311633" y="3965568"/>
            <a:ext cx="4695601" cy="877933"/>
            <a:chOff x="264105" y="3166434"/>
            <a:chExt cx="4695601" cy="877933"/>
          </a:xfrm>
        </p:grpSpPr>
        <p:sp>
          <p:nvSpPr>
            <p:cNvPr id="42" name="TextBox 41">
              <a:extLst>
                <a:ext uri="{FF2B5EF4-FFF2-40B4-BE49-F238E27FC236}">
                  <a16:creationId xmlns="" xmlns:a16="http://schemas.microsoft.com/office/drawing/2014/main" id="{8B2C6115-80C0-4F56-8C5E-1A84BF26C8DA}"/>
                </a:ext>
              </a:extLst>
            </p:cNvPr>
            <p:cNvSpPr txBox="1"/>
            <p:nvPr/>
          </p:nvSpPr>
          <p:spPr>
            <a:xfrm>
              <a:off x="941572" y="3166434"/>
              <a:ext cx="4018134"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Nếu nồng độ khí CO</a:t>
              </a:r>
              <a:r>
                <a:rPr lang="vi-VN" sz="2400" b="1" baseline="-25000" dirty="0">
                  <a:latin typeface="Arial" panose="020B0604020202020204" pitchFamily="34" charset="0"/>
                  <a:cs typeface="Arial" panose="020B0604020202020204" pitchFamily="34" charset="0"/>
                </a:rPr>
                <a:t>2</a:t>
              </a:r>
              <a:r>
                <a:rPr lang="vi-VN" sz="2400" b="1" dirty="0">
                  <a:latin typeface="Arial" panose="020B0604020202020204" pitchFamily="34" charset="0"/>
                  <a:cs typeface="Arial" panose="020B0604020202020204" pitchFamily="34" charset="0"/>
                </a:rPr>
                <a:t> tăng quá cao (khoảng 0,2%).</a:t>
              </a:r>
              <a:endParaRPr lang="vi-VN" sz="2400" b="1" dirty="0"/>
            </a:p>
          </p:txBody>
        </p:sp>
        <p:pic>
          <p:nvPicPr>
            <p:cNvPr id="45" name="Picture 2" descr="Leaf icon image Royalty Free Vector Image - VectorStock">
              <a:extLst>
                <a:ext uri="{FF2B5EF4-FFF2-40B4-BE49-F238E27FC236}">
                  <a16:creationId xmlns="" xmlns:a16="http://schemas.microsoft.com/office/drawing/2014/main" id="{3F617208-F5F1-4B8B-BADB-5B6DE4A6D1EB}"/>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3226733"/>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5E0FE626-C435-4887-8777-6045C3A8EB9A}"/>
              </a:ext>
            </a:extLst>
          </p:cNvPr>
          <p:cNvGrpSpPr/>
          <p:nvPr/>
        </p:nvGrpSpPr>
        <p:grpSpPr>
          <a:xfrm>
            <a:off x="264105" y="1539022"/>
            <a:ext cx="4743129" cy="1801262"/>
            <a:chOff x="264105" y="1539022"/>
            <a:chExt cx="4743129" cy="1801262"/>
          </a:xfrm>
        </p:grpSpPr>
        <p:sp>
          <p:nvSpPr>
            <p:cNvPr id="46" name="TextBox 45">
              <a:extLst>
                <a:ext uri="{FF2B5EF4-FFF2-40B4-BE49-F238E27FC236}">
                  <a16:creationId xmlns="" xmlns:a16="http://schemas.microsoft.com/office/drawing/2014/main" id="{380ECC5E-C65D-4BAF-BC89-853C81E0F37D}"/>
                </a:ext>
              </a:extLst>
            </p:cNvPr>
            <p:cNvSpPr txBox="1"/>
            <p:nvPr/>
          </p:nvSpPr>
          <p:spPr>
            <a:xfrm>
              <a:off x="941572" y="1539022"/>
              <a:ext cx="4065662"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Hiệu quả quang hợp sẽ tăng khi nồng độ khí CO</a:t>
              </a:r>
              <a:r>
                <a:rPr lang="vi-VN" sz="2400" b="1" baseline="-25000" dirty="0">
                  <a:latin typeface="Arial" panose="020B0604020202020204" pitchFamily="34" charset="0"/>
                  <a:cs typeface="Arial" panose="020B0604020202020204" pitchFamily="34" charset="0"/>
                </a:rPr>
                <a:t>2</a:t>
              </a:r>
              <a:r>
                <a:rPr lang="vi-VN" sz="2400" b="1" dirty="0">
                  <a:latin typeface="Arial" panose="020B0604020202020204" pitchFamily="34" charset="0"/>
                  <a:cs typeface="Arial" panose="020B0604020202020204" pitchFamily="34" charset="0"/>
                </a:rPr>
                <a:t> ngoài môi trường tăng và ngược lại.</a:t>
              </a:r>
              <a:endParaRPr lang="vi-VN" sz="2400" b="1" dirty="0"/>
            </a:p>
          </p:txBody>
        </p:sp>
        <p:pic>
          <p:nvPicPr>
            <p:cNvPr id="47" name="Picture 2" descr="Leaf icon image Royalty Free Vector Image - VectorStock">
              <a:extLst>
                <a:ext uri="{FF2B5EF4-FFF2-40B4-BE49-F238E27FC236}">
                  <a16:creationId xmlns="" xmlns:a16="http://schemas.microsoft.com/office/drawing/2014/main" id="{038D8A6F-9B0F-42AE-850E-D338C6D46D4F}"/>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388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Speech Bubble: Rectangle with Corners Rounded 59">
            <a:extLst>
              <a:ext uri="{FF2B5EF4-FFF2-40B4-BE49-F238E27FC236}">
                <a16:creationId xmlns="" xmlns:a16="http://schemas.microsoft.com/office/drawing/2014/main" id="{5F83E3DA-0904-5069-2343-970A1B17DAC3}"/>
              </a:ext>
            </a:extLst>
          </p:cNvPr>
          <p:cNvSpPr/>
          <p:nvPr/>
        </p:nvSpPr>
        <p:spPr>
          <a:xfrm>
            <a:off x="123191" y="4364456"/>
            <a:ext cx="5735546" cy="2232561"/>
          </a:xfrm>
          <a:prstGeom prst="wedgeRoundRectCallout">
            <a:avLst>
              <a:gd name="adj1" fmla="val 49844"/>
              <a:gd name="adj2" fmla="val -66850"/>
              <a:gd name="adj3" fmla="val 16667"/>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Nhận xét về ảnh hưởng của hàm lượng khí carbon dioxide đến cường độ quang hợp của cây bí đỏ và cây đậu.</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8570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arn(inVertical)">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 xmlns:a16="http://schemas.microsoft.com/office/drawing/2014/main" id="{9816CE3E-C125-FD46-FF46-93CC9F9D57B6}"/>
              </a:ext>
            </a:extLst>
          </p:cNvPr>
          <p:cNvGrpSpPr/>
          <p:nvPr/>
        </p:nvGrpSpPr>
        <p:grpSpPr>
          <a:xfrm>
            <a:off x="184026" y="2939115"/>
            <a:ext cx="5032361" cy="3432501"/>
            <a:chOff x="185744" y="3039763"/>
            <a:chExt cx="5032361" cy="3432501"/>
          </a:xfrm>
        </p:grpSpPr>
        <p:sp>
          <p:nvSpPr>
            <p:cNvPr id="42" name="TextBox 41">
              <a:extLst>
                <a:ext uri="{FF2B5EF4-FFF2-40B4-BE49-F238E27FC236}">
                  <a16:creationId xmlns="" xmlns:a16="http://schemas.microsoft.com/office/drawing/2014/main" id="{82F341DA-2F50-D8BF-AC72-AE2DB92A8A06}"/>
                </a:ext>
              </a:extLst>
            </p:cNvPr>
            <p:cNvSpPr txBox="1"/>
            <p:nvPr/>
          </p:nvSpPr>
          <p:spPr>
            <a:xfrm>
              <a:off x="185744" y="3572816"/>
              <a:ext cx="5032361" cy="2899448"/>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biểu đồ ta thấy, ở cùng nồng độ khí carbon dioxide nhưng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cây bí đỏ có cường độ quang hợp cao hơn cây đậu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chúng có nhu cầu khác nhau về ánh sáng.</a:t>
              </a:r>
            </a:p>
          </p:txBody>
        </p:sp>
        <p:sp>
          <p:nvSpPr>
            <p:cNvPr id="3" name="Rectangle: Top Corners Rounded 2">
              <a:extLst>
                <a:ext uri="{FF2B5EF4-FFF2-40B4-BE49-F238E27FC236}">
                  <a16:creationId xmlns="" xmlns:a16="http://schemas.microsoft.com/office/drawing/2014/main" id="{A0DAA0FD-AB78-64EA-E35B-E1CD4DCB6978}"/>
                </a:ext>
              </a:extLst>
            </p:cNvPr>
            <p:cNvSpPr/>
            <p:nvPr/>
          </p:nvSpPr>
          <p:spPr>
            <a:xfrm>
              <a:off x="185744" y="3039763"/>
              <a:ext cx="5032361" cy="596436"/>
            </a:xfrm>
            <a:prstGeom prst="round2Same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314420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Speech Bubble: Rectangle with Corners Rounded 42">
            <a:extLst>
              <a:ext uri="{FF2B5EF4-FFF2-40B4-BE49-F238E27FC236}">
                <a16:creationId xmlns="" xmlns:a16="http://schemas.microsoft.com/office/drawing/2014/main" id="{069B585F-3431-66EC-4286-DEAD25B5E55B}"/>
              </a:ext>
            </a:extLst>
          </p:cNvPr>
          <p:cNvSpPr/>
          <p:nvPr/>
        </p:nvSpPr>
        <p:spPr>
          <a:xfrm>
            <a:off x="173206" y="4504112"/>
            <a:ext cx="5593279" cy="1880066"/>
          </a:xfrm>
          <a:prstGeom prst="wedgeRoundRectCallout">
            <a:avLst>
              <a:gd name="adj1" fmla="val 54538"/>
              <a:gd name="adj2" fmla="val -65874"/>
              <a:gd name="adj3" fmla="val 16667"/>
            </a:avLst>
          </a:prstGeom>
          <a:solidFill>
            <a:srgbClr val="DBFA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trong không khí đạt bao nhiêu thì cây có thể quang hợp?</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380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 xmlns:a16="http://schemas.microsoft.com/office/drawing/2014/main" id="{9816CE3E-C125-FD46-FF46-93CC9F9D57B6}"/>
              </a:ext>
            </a:extLst>
          </p:cNvPr>
          <p:cNvGrpSpPr/>
          <p:nvPr/>
        </p:nvGrpSpPr>
        <p:grpSpPr>
          <a:xfrm>
            <a:off x="134352" y="3070426"/>
            <a:ext cx="5203520" cy="3432501"/>
            <a:chOff x="185744" y="3039763"/>
            <a:chExt cx="5032361" cy="3432501"/>
          </a:xfrm>
        </p:grpSpPr>
        <p:sp>
          <p:nvSpPr>
            <p:cNvPr id="42" name="TextBox 41">
              <a:extLst>
                <a:ext uri="{FF2B5EF4-FFF2-40B4-BE49-F238E27FC236}">
                  <a16:creationId xmlns="" xmlns:a16="http://schemas.microsoft.com/office/drawing/2014/main" id="{82F341DA-2F50-D8BF-AC72-AE2DB92A8A06}"/>
                </a:ext>
              </a:extLst>
            </p:cNvPr>
            <p:cNvSpPr txBox="1"/>
            <p:nvPr/>
          </p:nvSpPr>
          <p:spPr>
            <a:xfrm>
              <a:off x="185744" y="3572816"/>
              <a:ext cx="5032361" cy="2899448"/>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CO</a:t>
              </a:r>
              <a:r>
                <a:rPr kumimoji="0" lang="vi-VN"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thấp nhất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cây quang hợp được là</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0,008 đến 0,01%</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nồng độ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thấp hơn</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quang hợp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yếu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thể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ngừng trệ</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Rectangle: Top Corners Rounded 2">
              <a:extLst>
                <a:ext uri="{FF2B5EF4-FFF2-40B4-BE49-F238E27FC236}">
                  <a16:creationId xmlns="" xmlns:a16="http://schemas.microsoft.com/office/drawing/2014/main" id="{A0DAA0FD-AB78-64EA-E35B-E1CD4DCB6978}"/>
                </a:ext>
              </a:extLst>
            </p:cNvPr>
            <p:cNvSpPr/>
            <p:nvPr/>
          </p:nvSpPr>
          <p:spPr>
            <a:xfrm>
              <a:off x="185744" y="3039763"/>
              <a:ext cx="5032361" cy="596436"/>
            </a:xfrm>
            <a:prstGeom prst="round2SameRect">
              <a:avLst/>
            </a:prstGeom>
            <a:solidFill>
              <a:schemeClr val="accent4">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933513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 xmlns:a16="http://schemas.microsoft.com/office/drawing/2014/main" id="{66F6F716-518B-4114-83AF-CE58C0A84BBC}"/>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 xmlns:a16="http://schemas.microsoft.com/office/drawing/2014/main" id="{484DB7AA-B1DB-4B49-BD4D-C76B2151B0AE}"/>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62E3964-9330-4E58-89BA-8BA0116E5E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 xmlns:a16="http://schemas.microsoft.com/office/drawing/2014/main"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 xmlns:a16="http://schemas.microsoft.com/office/drawing/2014/main" id="{9F9D59A3-489B-470B-B110-3399F2DE562B}"/>
              </a:ext>
            </a:extLst>
          </p:cNvPr>
          <p:cNvSpPr txBox="1"/>
          <p:nvPr/>
        </p:nvSpPr>
        <p:spPr>
          <a:xfrm>
            <a:off x="1595578" y="1662555"/>
            <a:ext cx="9000862" cy="1620828"/>
          </a:xfrm>
          <a:prstGeom prst="rect">
            <a:avLst/>
          </a:prstGeom>
          <a:noFill/>
        </p:spPr>
        <p:txBody>
          <a:bodyPr wrap="none" lIns="0" tIns="0" rIns="0" bIns="0" rtlCol="0">
            <a:spAutoFit/>
          </a:bodyPr>
          <a:lstStyle/>
          <a:p>
            <a:pPr algn="ctr">
              <a:lnSpc>
                <a:spcPct val="120000"/>
              </a:lnSpc>
            </a:pPr>
            <a:r>
              <a:rPr lang="vi-VN" sz="4600" b="1"/>
              <a:t>MỘT SỐ YẾU TỐ </a:t>
            </a:r>
          </a:p>
          <a:p>
            <a:pPr algn="ctr">
              <a:lnSpc>
                <a:spcPct val="120000"/>
              </a:lnSpc>
            </a:pPr>
            <a:r>
              <a:rPr lang="vi-VN" sz="4600" b="1"/>
              <a:t>ẢNH HƯỞNG ĐẾN QUANG HỢP</a:t>
            </a:r>
          </a:p>
        </p:txBody>
      </p:sp>
      <p:sp>
        <p:nvSpPr>
          <p:cNvPr id="6" name="TextBox 5">
            <a:extLst>
              <a:ext uri="{FF2B5EF4-FFF2-40B4-BE49-F238E27FC236}">
                <a16:creationId xmlns="" xmlns:a16="http://schemas.microsoft.com/office/drawing/2014/main" id="{468DB83C-D072-4409-9F09-A616AB28CDDC}"/>
              </a:ext>
            </a:extLst>
          </p:cNvPr>
          <p:cNvSpPr txBox="1"/>
          <p:nvPr/>
        </p:nvSpPr>
        <p:spPr>
          <a:xfrm>
            <a:off x="2536534" y="492423"/>
            <a:ext cx="7118937" cy="1107996"/>
          </a:xfrm>
          <a:prstGeom prst="rect">
            <a:avLst/>
          </a:prstGeom>
          <a:noFill/>
        </p:spPr>
        <p:txBody>
          <a:bodyPr wrap="none" lIns="0" tIns="0" rIns="0" bIns="0" rtlCol="0">
            <a:spAutoFit/>
          </a:bodyPr>
          <a:lstStyle/>
          <a:p>
            <a:pPr algn="ctr">
              <a:lnSpc>
                <a:spcPct val="120000"/>
              </a:lnSpc>
            </a:pPr>
            <a:r>
              <a:rPr lang="en-US" sz="6000" b="1" dirty="0" smtClean="0">
                <a:solidFill>
                  <a:schemeClr val="accent6">
                    <a:lumMod val="50000"/>
                  </a:schemeClr>
                </a:solidFill>
              </a:rPr>
              <a:t>TIẾT 85+86_</a:t>
            </a:r>
            <a:r>
              <a:rPr lang="vi-VN" sz="6000" b="1" dirty="0" smtClean="0">
                <a:solidFill>
                  <a:schemeClr val="accent6">
                    <a:lumMod val="50000"/>
                  </a:schemeClr>
                </a:solidFill>
              </a:rPr>
              <a:t>BÀI </a:t>
            </a:r>
            <a:r>
              <a:rPr lang="vi-VN" sz="6000" b="1" dirty="0">
                <a:solidFill>
                  <a:schemeClr val="accent6">
                    <a:lumMod val="50000"/>
                  </a:schemeClr>
                </a:solidFill>
              </a:rPr>
              <a:t>23:</a:t>
            </a:r>
          </a:p>
        </p:txBody>
      </p:sp>
    </p:spTree>
    <p:extLst>
      <p:ext uri="{BB962C8B-B14F-4D97-AF65-F5344CB8AC3E}">
        <p14:creationId xmlns:p14="http://schemas.microsoft.com/office/powerpoint/2010/main" val="224682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Speech Bubble: Rectangle with Corners Rounded 42">
            <a:extLst>
              <a:ext uri="{FF2B5EF4-FFF2-40B4-BE49-F238E27FC236}">
                <a16:creationId xmlns="" xmlns:a16="http://schemas.microsoft.com/office/drawing/2014/main" id="{289025CB-DCA8-8E96-745C-29AD282EE29E}"/>
              </a:ext>
            </a:extLst>
          </p:cNvPr>
          <p:cNvSpPr/>
          <p:nvPr/>
        </p:nvSpPr>
        <p:spPr>
          <a:xfrm>
            <a:off x="142795" y="4383099"/>
            <a:ext cx="5593279" cy="2163191"/>
          </a:xfrm>
          <a:prstGeom prst="wedgeRoundRectCallout">
            <a:avLst>
              <a:gd name="adj1" fmla="val 52486"/>
              <a:gd name="adj2" fmla="val -66606"/>
              <a:gd name="adj3" fmla="val 16667"/>
            </a:avLst>
          </a:prstGeom>
          <a:solidFill>
            <a:schemeClr val="accent3">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Dự đoán nếu hàm lượng carbon dioxide trong không khí quá cao thì quang hợp sẽ như thế nào?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594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 xmlns:a16="http://schemas.microsoft.com/office/drawing/2014/main" id="{9816CE3E-C125-FD46-FF46-93CC9F9D57B6}"/>
              </a:ext>
            </a:extLst>
          </p:cNvPr>
          <p:cNvGrpSpPr/>
          <p:nvPr/>
        </p:nvGrpSpPr>
        <p:grpSpPr>
          <a:xfrm>
            <a:off x="343632" y="3950890"/>
            <a:ext cx="5032361" cy="2460410"/>
            <a:chOff x="185744" y="3039763"/>
            <a:chExt cx="5032361" cy="2460410"/>
          </a:xfrm>
        </p:grpSpPr>
        <p:sp>
          <p:nvSpPr>
            <p:cNvPr id="42" name="TextBox 41">
              <a:extLst>
                <a:ext uri="{FF2B5EF4-FFF2-40B4-BE49-F238E27FC236}">
                  <a16:creationId xmlns="" xmlns:a16="http://schemas.microsoft.com/office/drawing/2014/main" id="{82F341DA-2F50-D8BF-AC72-AE2DB92A8A06}"/>
                </a:ext>
              </a:extLst>
            </p:cNvPr>
            <p:cNvSpPr txBox="1"/>
            <p:nvPr/>
          </p:nvSpPr>
          <p:spPr>
            <a:xfrm>
              <a:off x="185744" y="3572816"/>
              <a:ext cx="5032361" cy="1927357"/>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quá cao có thể dẫn đến ngộ độc và chết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Top Corners Rounded 2">
              <a:extLst>
                <a:ext uri="{FF2B5EF4-FFF2-40B4-BE49-F238E27FC236}">
                  <a16:creationId xmlns="" xmlns:a16="http://schemas.microsoft.com/office/drawing/2014/main" id="{A0DAA0FD-AB78-64EA-E35B-E1CD4DCB6978}"/>
                </a:ext>
              </a:extLst>
            </p:cNvPr>
            <p:cNvSpPr/>
            <p:nvPr/>
          </p:nvSpPr>
          <p:spPr>
            <a:xfrm>
              <a:off x="185744" y="3039763"/>
              <a:ext cx="5032361" cy="596436"/>
            </a:xfrm>
            <a:prstGeom prst="round2SameRec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001710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3</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en-US" sz="3200" b="1"/>
              <a:t>Carbon dioxide</a:t>
            </a:r>
          </a:p>
        </p:txBody>
      </p:sp>
      <p:sp>
        <p:nvSpPr>
          <p:cNvPr id="11" name="TextBox 10">
            <a:extLst>
              <a:ext uri="{FF2B5EF4-FFF2-40B4-BE49-F238E27FC236}">
                <a16:creationId xmlns="" xmlns:a16="http://schemas.microsoft.com/office/drawing/2014/main" id="{93ECADEA-2F27-4540-9F7E-DE388EA71F83}"/>
              </a:ext>
            </a:extLst>
          </p:cNvPr>
          <p:cNvSpPr txBox="1"/>
          <p:nvPr/>
        </p:nvSpPr>
        <p:spPr>
          <a:xfrm>
            <a:off x="5347438" y="5603432"/>
            <a:ext cx="6733310" cy="867482"/>
          </a:xfrm>
          <a:prstGeom prst="rect">
            <a:avLst/>
          </a:prstGeom>
          <a:noFill/>
        </p:spPr>
        <p:txBody>
          <a:bodyPr wrap="square" rtlCol="0">
            <a:spAutoFit/>
          </a:bodyPr>
          <a:lstStyle/>
          <a:p>
            <a:pPr algn="ctr">
              <a:lnSpc>
                <a:spcPct val="120000"/>
              </a:lnSpc>
            </a:pPr>
            <a:r>
              <a:rPr lang="vi-VN" sz="2200" dirty="0">
                <a:latin typeface="Arial" panose="020B0604020202020204" pitchFamily="34" charset="0"/>
                <a:cs typeface="Arial" panose="020B0604020202020204" pitchFamily="34" charset="0"/>
              </a:rPr>
              <a:t>Sự phụ thuộc của quang hợp vào nồng độ CO</a:t>
            </a:r>
            <a:r>
              <a:rPr lang="vi-VN" sz="2200" baseline="-25000" dirty="0">
                <a:latin typeface="Arial" panose="020B0604020202020204" pitchFamily="34" charset="0"/>
                <a:cs typeface="Arial" panose="020B0604020202020204" pitchFamily="34" charset="0"/>
              </a:rPr>
              <a:t>2</a:t>
            </a:r>
            <a:endParaRPr lang="vi-VN" sz="2200" dirty="0">
              <a:latin typeface="Arial" panose="020B0604020202020204" pitchFamily="34" charset="0"/>
              <a:cs typeface="Arial" panose="020B0604020202020204" pitchFamily="34" charset="0"/>
            </a:endParaRPr>
          </a:p>
          <a:p>
            <a:pPr algn="ctr">
              <a:lnSpc>
                <a:spcPct val="120000"/>
              </a:lnSpc>
            </a:pPr>
            <a:r>
              <a:rPr lang="vi-VN" sz="2200" b="1" dirty="0">
                <a:solidFill>
                  <a:schemeClr val="tx2">
                    <a:lumMod val="75000"/>
                  </a:schemeClr>
                </a:solidFill>
                <a:latin typeface="Arial" panose="020B0604020202020204" pitchFamily="34" charset="0"/>
                <a:cs typeface="Arial" panose="020B0604020202020204" pitchFamily="34" charset="0"/>
              </a:rPr>
              <a:t>I – Cây bí đỏ</a:t>
            </a:r>
            <a:r>
              <a:rPr lang="vi-VN" sz="2200" b="1" dirty="0">
                <a:latin typeface="Arial" panose="020B0604020202020204" pitchFamily="34" charset="0"/>
                <a:cs typeface="Arial" panose="020B0604020202020204" pitchFamily="34" charset="0"/>
              </a:rPr>
              <a:t>; </a:t>
            </a:r>
            <a:r>
              <a:rPr lang="vi-VN" sz="2200" b="1" dirty="0">
                <a:solidFill>
                  <a:schemeClr val="accent6">
                    <a:lumMod val="50000"/>
                  </a:schemeClr>
                </a:solidFill>
                <a:latin typeface="Arial" panose="020B0604020202020204" pitchFamily="34" charset="0"/>
                <a:cs typeface="Arial" panose="020B0604020202020204" pitchFamily="34" charset="0"/>
              </a:rPr>
              <a:t>II – Cây đậu</a:t>
            </a:r>
          </a:p>
        </p:txBody>
      </p:sp>
      <p:grpSp>
        <p:nvGrpSpPr>
          <p:cNvPr id="78" name="Group 77">
            <a:extLst>
              <a:ext uri="{FF2B5EF4-FFF2-40B4-BE49-F238E27FC236}">
                <a16:creationId xmlns="" xmlns:a16="http://schemas.microsoft.com/office/drawing/2014/main" id="{C7C296E6-B61C-4F20-8633-7939A684053C}"/>
              </a:ext>
            </a:extLst>
          </p:cNvPr>
          <p:cNvGrpSpPr/>
          <p:nvPr/>
        </p:nvGrpSpPr>
        <p:grpSpPr>
          <a:xfrm>
            <a:off x="5705475" y="741328"/>
            <a:ext cx="6562725" cy="4775551"/>
            <a:chOff x="5971312" y="265548"/>
            <a:chExt cx="7412530" cy="5393936"/>
          </a:xfrm>
        </p:grpSpPr>
        <p:sp>
          <p:nvSpPr>
            <p:cNvPr id="79" name="Rectangle 78">
              <a:extLst>
                <a:ext uri="{FF2B5EF4-FFF2-40B4-BE49-F238E27FC236}">
                  <a16:creationId xmlns=""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 xmlns:a16="http://schemas.microsoft.com/office/drawing/2014/main" id="{593D0432-912A-4100-B54F-32FA69B5069B}"/>
                </a:ext>
              </a:extLst>
            </p:cNvPr>
            <p:cNvGrpSpPr/>
            <p:nvPr/>
          </p:nvGrpSpPr>
          <p:grpSpPr>
            <a:xfrm>
              <a:off x="6498473" y="265548"/>
              <a:ext cx="6797486" cy="5235226"/>
              <a:chOff x="54611" y="2343794"/>
              <a:chExt cx="4699606" cy="3619500"/>
            </a:xfrm>
          </p:grpSpPr>
          <p:pic>
            <p:nvPicPr>
              <p:cNvPr id="13" name="Picture 12">
                <a:extLst>
                  <a:ext uri="{FF2B5EF4-FFF2-40B4-BE49-F238E27FC236}">
                    <a16:creationId xmlns="" xmlns:a16="http://schemas.microsoft.com/office/drawing/2014/main" id="{0A6C3C50-FCBE-4C27-8609-E149AD42232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669" t="19630" r="5657" b="27592"/>
              <a:stretch/>
            </p:blipFill>
            <p:spPr>
              <a:xfrm>
                <a:off x="54611" y="2343794"/>
                <a:ext cx="4699606" cy="3619500"/>
              </a:xfrm>
              <a:prstGeom prst="rect">
                <a:avLst/>
              </a:prstGeom>
            </p:spPr>
          </p:pic>
          <p:sp>
            <p:nvSpPr>
              <p:cNvPr id="15" name="Arrow: Down 14">
                <a:extLst>
                  <a:ext uri="{FF2B5EF4-FFF2-40B4-BE49-F238E27FC236}">
                    <a16:creationId xmlns=""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 xmlns:a16="http://schemas.microsoft.com/office/drawing/2014/main" id="{FC1D0310-2E72-4523-881A-8506D01FC5E9}"/>
                </a:ext>
              </a:extLst>
            </p:cNvPr>
            <p:cNvSpPr txBox="1">
              <a:spLocks noChangeAspect="1"/>
            </p:cNvSpPr>
            <p:nvPr>
              <p:custDataLst>
                <p:tags r:id="rId2"/>
              </p:custDataLst>
            </p:nvPr>
          </p:nvSpPr>
          <p:spPr>
            <a:xfrm>
              <a:off x="11576433"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grpSp>
      <p:sp>
        <p:nvSpPr>
          <p:cNvPr id="43" name="TextBox 42">
            <a:extLst>
              <a:ext uri="{FF2B5EF4-FFF2-40B4-BE49-F238E27FC236}">
                <a16:creationId xmlns="" xmlns:a16="http://schemas.microsoft.com/office/drawing/2014/main" id="{65380725-8BCF-4D6D-B6B9-0EC325C6A85B}"/>
              </a:ext>
            </a:extLst>
          </p:cNvPr>
          <p:cNvSpPr txBox="1"/>
          <p:nvPr/>
        </p:nvSpPr>
        <p:spPr>
          <a:xfrm>
            <a:off x="1061222" y="2238107"/>
            <a:ext cx="3969748" cy="2175211"/>
          </a:xfrm>
          <a:prstGeom prst="rect">
            <a:avLst/>
          </a:prstGeom>
          <a:noFill/>
        </p:spPr>
        <p:txBody>
          <a:bodyPr wrap="square" lIns="0" tIns="0" rIns="0" bIns="0" rtlCol="0">
            <a:spAutoFit/>
          </a:bodyPr>
          <a:lstStyle/>
          <a:p>
            <a:pPr algn="just">
              <a:lnSpc>
                <a:spcPct val="120000"/>
              </a:lnSpc>
            </a:pPr>
            <a:r>
              <a:rPr lang="vi-VN" sz="2400" b="1" dirty="0"/>
              <a:t>Quan sát hình bên và cho biết ảnh hưởng của nồng độ khí CO</a:t>
            </a:r>
            <a:r>
              <a:rPr lang="vi-VN" sz="2400" b="1" baseline="-25000" dirty="0"/>
              <a:t>2</a:t>
            </a:r>
            <a:r>
              <a:rPr lang="vi-VN" sz="2400" b="1" dirty="0"/>
              <a:t> đến quang hợp có giống nhau ở các loài cây không? Giải thích.</a:t>
            </a:r>
          </a:p>
        </p:txBody>
      </p:sp>
      <p:pic>
        <p:nvPicPr>
          <p:cNvPr id="44" name="Picture 43">
            <a:extLst>
              <a:ext uri="{FF2B5EF4-FFF2-40B4-BE49-F238E27FC236}">
                <a16:creationId xmlns="" xmlns:a16="http://schemas.microsoft.com/office/drawing/2014/main" id="{57EF013A-4A87-4778-81E6-5AED87ED1B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0303" y="1753799"/>
            <a:ext cx="870919" cy="870919"/>
          </a:xfrm>
          <a:prstGeom prst="rect">
            <a:avLst/>
          </a:prstGeom>
        </p:spPr>
      </p:pic>
      <p:grpSp>
        <p:nvGrpSpPr>
          <p:cNvPr id="48" name="Group 47">
            <a:extLst>
              <a:ext uri="{FF2B5EF4-FFF2-40B4-BE49-F238E27FC236}">
                <a16:creationId xmlns="" xmlns:a16="http://schemas.microsoft.com/office/drawing/2014/main" id="{F9A912A4-932A-4D5A-8951-25FCEE847DEE}"/>
              </a:ext>
            </a:extLst>
          </p:cNvPr>
          <p:cNvGrpSpPr/>
          <p:nvPr/>
        </p:nvGrpSpPr>
        <p:grpSpPr>
          <a:xfrm>
            <a:off x="201898" y="4847081"/>
            <a:ext cx="4986296" cy="1339597"/>
            <a:chOff x="264105" y="1236489"/>
            <a:chExt cx="4986296" cy="1339597"/>
          </a:xfrm>
        </p:grpSpPr>
        <p:sp>
          <p:nvSpPr>
            <p:cNvPr id="49" name="TextBox 48">
              <a:extLst>
                <a:ext uri="{FF2B5EF4-FFF2-40B4-BE49-F238E27FC236}">
                  <a16:creationId xmlns="" xmlns:a16="http://schemas.microsoft.com/office/drawing/2014/main" id="{37B8059E-0CB0-44FF-90D2-90A941898F34}"/>
                </a:ext>
              </a:extLst>
            </p:cNvPr>
            <p:cNvSpPr txBox="1"/>
            <p:nvPr/>
          </p:nvSpPr>
          <p:spPr>
            <a:xfrm>
              <a:off x="1081978" y="1236489"/>
              <a:ext cx="4168423" cy="1339597"/>
            </a:xfrm>
            <a:prstGeom prst="rect">
              <a:avLst/>
            </a:prstGeom>
            <a:noFill/>
          </p:spPr>
          <p:txBody>
            <a:bodyPr wrap="square" lIns="0" tIns="0" rIns="0" bIns="0" rtlCol="0">
              <a:spAutoFit/>
            </a:bodyPr>
            <a:lstStyle/>
            <a:p>
              <a:pPr>
                <a:lnSpc>
                  <a:spcPct val="125000"/>
                </a:lnSpc>
              </a:pPr>
              <a:r>
                <a:rPr lang="vi-VN" sz="2400" b="1" i="0" dirty="0">
                  <a:solidFill>
                    <a:srgbClr val="000000"/>
                  </a:solidFill>
                  <a:effectLst/>
                  <a:latin typeface="+mj-lt"/>
                </a:rPr>
                <a:t>Kết luận: </a:t>
              </a:r>
            </a:p>
            <a:p>
              <a:pPr>
                <a:lnSpc>
                  <a:spcPct val="125000"/>
                </a:lnSpc>
              </a:pPr>
              <a:r>
                <a:rPr lang="vi-VN" sz="2400" b="0" i="0" dirty="0">
                  <a:solidFill>
                    <a:srgbClr val="000000"/>
                  </a:solidFill>
                  <a:effectLst/>
                  <a:latin typeface="+mj-lt"/>
                </a:rPr>
                <a:t>Ảnh hưởng của CO</a:t>
              </a:r>
              <a:r>
                <a:rPr lang="vi-VN" sz="2400" b="0" i="0" baseline="-25000" dirty="0">
                  <a:solidFill>
                    <a:srgbClr val="000000"/>
                  </a:solidFill>
                  <a:effectLst/>
                  <a:latin typeface="+mj-lt"/>
                </a:rPr>
                <a:t>2</a:t>
              </a:r>
              <a:r>
                <a:rPr lang="vi-VN" sz="2400" b="0" i="0" dirty="0">
                  <a:solidFill>
                    <a:srgbClr val="000000"/>
                  </a:solidFill>
                  <a:effectLst/>
                  <a:latin typeface="+mj-lt"/>
                </a:rPr>
                <a:t> đến quang hợp không giống nhau.</a:t>
              </a:r>
              <a:endParaRPr lang="en-US" sz="2400" dirty="0">
                <a:latin typeface="+mj-lt"/>
              </a:endParaRPr>
            </a:p>
          </p:txBody>
        </p:sp>
        <p:pic>
          <p:nvPicPr>
            <p:cNvPr id="50" name="Picture 2" descr="Leaf icon image Royalty Free Vector Image - VectorStock">
              <a:extLst>
                <a:ext uri="{FF2B5EF4-FFF2-40B4-BE49-F238E27FC236}">
                  <a16:creationId xmlns="" xmlns:a16="http://schemas.microsoft.com/office/drawing/2014/main" id="{829D2FE0-8DE5-4FC4-8E21-473B64BCBAC7}"/>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021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 xmlns:a16="http://schemas.microsoft.com/office/drawing/2014/main" id="{15CCDE73-559D-4323-B67E-AE9991A7C577}"/>
              </a:ext>
            </a:extLst>
          </p:cNvPr>
          <p:cNvGrpSpPr/>
          <p:nvPr/>
        </p:nvGrpSpPr>
        <p:grpSpPr>
          <a:xfrm>
            <a:off x="5776383" y="461882"/>
            <a:ext cx="6177873" cy="5192795"/>
            <a:chOff x="5143500" y="613227"/>
            <a:chExt cx="6939874" cy="5833293"/>
          </a:xfrm>
        </p:grpSpPr>
        <p:sp>
          <p:nvSpPr>
            <p:cNvPr id="52" name="Rectangle 51">
              <a:extLst>
                <a:ext uri="{FF2B5EF4-FFF2-40B4-BE49-F238E27FC236}">
                  <a16:creationId xmlns="" xmlns:a16="http://schemas.microsoft.com/office/drawing/2014/main" id="{2E734C02-EB7F-4D7D-A58F-CF12194333AF}"/>
                </a:ext>
              </a:extLst>
            </p:cNvPr>
            <p:cNvSpPr/>
            <p:nvPr/>
          </p:nvSpPr>
          <p:spPr>
            <a:xfrm rot="16200000">
              <a:off x="8525613" y="2888758"/>
              <a:ext cx="175656" cy="6939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E4DB8C10-4C22-4A71-82B1-4CFFE01A2797}"/>
                </a:ext>
              </a:extLst>
            </p:cNvPr>
            <p:cNvSpPr/>
            <p:nvPr/>
          </p:nvSpPr>
          <p:spPr>
            <a:xfrm>
              <a:off x="11878974" y="613227"/>
              <a:ext cx="204396" cy="56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 xmlns:a16="http://schemas.microsoft.com/office/drawing/2014/main" id="{467117C6-6CDA-4F88-9339-233EF52A31FC}"/>
                </a:ext>
              </a:extLst>
            </p:cNvPr>
            <p:cNvSpPr/>
            <p:nvPr/>
          </p:nvSpPr>
          <p:spPr>
            <a:xfrm>
              <a:off x="5143500" y="613227"/>
              <a:ext cx="683986" cy="56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 xmlns:a16="http://schemas.microsoft.com/office/drawing/2014/main" id="{E2859C3B-4F7D-420A-B46A-1813B53C4B67}"/>
                </a:ext>
              </a:extLst>
            </p:cNvPr>
            <p:cNvGrpSpPr/>
            <p:nvPr/>
          </p:nvGrpSpPr>
          <p:grpSpPr>
            <a:xfrm>
              <a:off x="5827486" y="613228"/>
              <a:ext cx="6117605" cy="5657638"/>
              <a:chOff x="6221379" y="791029"/>
              <a:chExt cx="6117605" cy="5657638"/>
            </a:xfrm>
          </p:grpSpPr>
          <p:grpSp>
            <p:nvGrpSpPr>
              <p:cNvPr id="36" name="Group 35">
                <a:extLst>
                  <a:ext uri="{FF2B5EF4-FFF2-40B4-BE49-F238E27FC236}">
                    <a16:creationId xmlns="" xmlns:a16="http://schemas.microsoft.com/office/drawing/2014/main" id="{8910C445-C41B-4C22-A29E-897F0C054E11}"/>
                  </a:ext>
                </a:extLst>
              </p:cNvPr>
              <p:cNvGrpSpPr/>
              <p:nvPr/>
            </p:nvGrpSpPr>
            <p:grpSpPr>
              <a:xfrm>
                <a:off x="6221379" y="791029"/>
                <a:ext cx="6117605" cy="5657638"/>
                <a:chOff x="6023428" y="791029"/>
                <a:chExt cx="6117605" cy="5657638"/>
              </a:xfrm>
            </p:grpSpPr>
            <p:pic>
              <p:nvPicPr>
                <p:cNvPr id="8" name="Picture 7">
                  <a:extLst>
                    <a:ext uri="{FF2B5EF4-FFF2-40B4-BE49-F238E27FC236}">
                      <a16:creationId xmlns="" xmlns:a16="http://schemas.microsoft.com/office/drawing/2014/main" id="{7AD07E60-AC16-4C1D-B688-F2693B5353C2}"/>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t="7705" b="20819"/>
                <a:stretch/>
              </p:blipFill>
              <p:spPr>
                <a:xfrm>
                  <a:off x="6023428" y="791029"/>
                  <a:ext cx="6117605" cy="5657638"/>
                </a:xfrm>
                <a:prstGeom prst="rect">
                  <a:avLst/>
                </a:prstGeom>
              </p:spPr>
            </p:pic>
            <p:pic>
              <p:nvPicPr>
                <p:cNvPr id="35" name="Picture 34">
                  <a:extLst>
                    <a:ext uri="{FF2B5EF4-FFF2-40B4-BE49-F238E27FC236}">
                      <a16:creationId xmlns="" xmlns:a16="http://schemas.microsoft.com/office/drawing/2014/main" id="{06D07C9A-D651-47DC-A97F-A3225F3D9215}"/>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23226" t="60772" r="74677" b="37768"/>
                <a:stretch/>
              </p:blipFill>
              <p:spPr>
                <a:xfrm rot="21364636">
                  <a:off x="7284007" y="5097764"/>
                  <a:ext cx="128287" cy="115500"/>
                </a:xfrm>
                <a:prstGeom prst="rect">
                  <a:avLst/>
                </a:prstGeom>
              </p:spPr>
            </p:pic>
          </p:grpSp>
          <p:sp>
            <p:nvSpPr>
              <p:cNvPr id="33" name="Freeform: Shape 32">
                <a:extLst>
                  <a:ext uri="{FF2B5EF4-FFF2-40B4-BE49-F238E27FC236}">
                    <a16:creationId xmlns="" xmlns:a16="http://schemas.microsoft.com/office/drawing/2014/main" id="{55D0F4CC-0AD8-4171-A843-9681D0E3325F}"/>
                  </a:ext>
                </a:extLst>
              </p:cNvPr>
              <p:cNvSpPr/>
              <p:nvPr/>
            </p:nvSpPr>
            <p:spPr>
              <a:xfrm rot="5400000" flipV="1">
                <a:off x="6822849" y="551022"/>
                <a:ext cx="5055741" cy="5852281"/>
              </a:xfrm>
              <a:custGeom>
                <a:avLst/>
                <a:gdLst>
                  <a:gd name="connsiteX0" fmla="*/ 0 w 4380301"/>
                  <a:gd name="connsiteY0" fmla="*/ 68580 h 5070424"/>
                  <a:gd name="connsiteX1" fmla="*/ 175735 w 4380301"/>
                  <a:gd name="connsiteY1" fmla="*/ 137160 h 5070424"/>
                  <a:gd name="connsiteX2" fmla="*/ 175735 w 4380301"/>
                  <a:gd name="connsiteY2" fmla="*/ 102870 h 5070424"/>
                  <a:gd name="connsiteX3" fmla="*/ 554020 w 4380301"/>
                  <a:gd name="connsiteY3" fmla="*/ 102870 h 5070424"/>
                  <a:gd name="connsiteX4" fmla="*/ 554020 w 4380301"/>
                  <a:gd name="connsiteY4" fmla="*/ 246326 h 5070424"/>
                  <a:gd name="connsiteX5" fmla="*/ 599739 w 4380301"/>
                  <a:gd name="connsiteY5" fmla="*/ 246326 h 5070424"/>
                  <a:gd name="connsiteX6" fmla="*/ 599739 w 4380301"/>
                  <a:gd name="connsiteY6" fmla="*/ 102870 h 5070424"/>
                  <a:gd name="connsiteX7" fmla="*/ 1466050 w 4380301"/>
                  <a:gd name="connsiteY7" fmla="*/ 102870 h 5070424"/>
                  <a:gd name="connsiteX8" fmla="*/ 1466050 w 4380301"/>
                  <a:gd name="connsiteY8" fmla="*/ 246326 h 5070424"/>
                  <a:gd name="connsiteX9" fmla="*/ 1511769 w 4380301"/>
                  <a:gd name="connsiteY9" fmla="*/ 246326 h 5070424"/>
                  <a:gd name="connsiteX10" fmla="*/ 1511769 w 4380301"/>
                  <a:gd name="connsiteY10" fmla="*/ 102870 h 5070424"/>
                  <a:gd name="connsiteX11" fmla="*/ 2425861 w 4380301"/>
                  <a:gd name="connsiteY11" fmla="*/ 102870 h 5070424"/>
                  <a:gd name="connsiteX12" fmla="*/ 2425862 w 4380301"/>
                  <a:gd name="connsiteY12" fmla="*/ 246326 h 5070424"/>
                  <a:gd name="connsiteX13" fmla="*/ 2471580 w 4380301"/>
                  <a:gd name="connsiteY13" fmla="*/ 246326 h 5070424"/>
                  <a:gd name="connsiteX14" fmla="*/ 2471579 w 4380301"/>
                  <a:gd name="connsiteY14" fmla="*/ 102870 h 5070424"/>
                  <a:gd name="connsiteX15" fmla="*/ 3385345 w 4380301"/>
                  <a:gd name="connsiteY15" fmla="*/ 102870 h 5070424"/>
                  <a:gd name="connsiteX16" fmla="*/ 3385345 w 4380301"/>
                  <a:gd name="connsiteY16" fmla="*/ 246326 h 5070424"/>
                  <a:gd name="connsiteX17" fmla="*/ 3431064 w 4380301"/>
                  <a:gd name="connsiteY17" fmla="*/ 246326 h 5070424"/>
                  <a:gd name="connsiteX18" fmla="*/ 3431064 w 4380301"/>
                  <a:gd name="connsiteY18" fmla="*/ 102870 h 5070424"/>
                  <a:gd name="connsiteX19" fmla="*/ 4277431 w 4380301"/>
                  <a:gd name="connsiteY19" fmla="*/ 102870 h 5070424"/>
                  <a:gd name="connsiteX20" fmla="*/ 4277431 w 4380301"/>
                  <a:gd name="connsiteY20" fmla="*/ 547158 h 5070424"/>
                  <a:gd name="connsiteX21" fmla="*/ 4172159 w 4380301"/>
                  <a:gd name="connsiteY21" fmla="*/ 547158 h 5070424"/>
                  <a:gd name="connsiteX22" fmla="*/ 4172159 w 4380301"/>
                  <a:gd name="connsiteY22" fmla="*/ 592877 h 5070424"/>
                  <a:gd name="connsiteX23" fmla="*/ 4277431 w 4380301"/>
                  <a:gd name="connsiteY23" fmla="*/ 592877 h 5070424"/>
                  <a:gd name="connsiteX24" fmla="*/ 4277431 w 4380301"/>
                  <a:gd name="connsiteY24" fmla="*/ 993184 h 5070424"/>
                  <a:gd name="connsiteX25" fmla="*/ 4172159 w 4380301"/>
                  <a:gd name="connsiteY25" fmla="*/ 993184 h 5070424"/>
                  <a:gd name="connsiteX26" fmla="*/ 4172159 w 4380301"/>
                  <a:gd name="connsiteY26" fmla="*/ 1038903 h 5070424"/>
                  <a:gd name="connsiteX27" fmla="*/ 4277431 w 4380301"/>
                  <a:gd name="connsiteY27" fmla="*/ 1038903 h 5070424"/>
                  <a:gd name="connsiteX28" fmla="*/ 4277431 w 4380301"/>
                  <a:gd name="connsiteY28" fmla="*/ 1436185 h 5070424"/>
                  <a:gd name="connsiteX29" fmla="*/ 4172159 w 4380301"/>
                  <a:gd name="connsiteY29" fmla="*/ 1436185 h 5070424"/>
                  <a:gd name="connsiteX30" fmla="*/ 4172159 w 4380301"/>
                  <a:gd name="connsiteY30" fmla="*/ 1481904 h 5070424"/>
                  <a:gd name="connsiteX31" fmla="*/ 4277431 w 4380301"/>
                  <a:gd name="connsiteY31" fmla="*/ 1481904 h 5070424"/>
                  <a:gd name="connsiteX32" fmla="*/ 4277431 w 4380301"/>
                  <a:gd name="connsiteY32" fmla="*/ 1878231 h 5070424"/>
                  <a:gd name="connsiteX33" fmla="*/ 4172159 w 4380301"/>
                  <a:gd name="connsiteY33" fmla="*/ 1878231 h 5070424"/>
                  <a:gd name="connsiteX34" fmla="*/ 4172159 w 4380301"/>
                  <a:gd name="connsiteY34" fmla="*/ 1923950 h 5070424"/>
                  <a:gd name="connsiteX35" fmla="*/ 4277431 w 4380301"/>
                  <a:gd name="connsiteY35" fmla="*/ 1923950 h 5070424"/>
                  <a:gd name="connsiteX36" fmla="*/ 4277431 w 4380301"/>
                  <a:gd name="connsiteY36" fmla="*/ 2319922 h 5070424"/>
                  <a:gd name="connsiteX37" fmla="*/ 4172160 w 4380301"/>
                  <a:gd name="connsiteY37" fmla="*/ 2319922 h 5070424"/>
                  <a:gd name="connsiteX38" fmla="*/ 4172160 w 4380301"/>
                  <a:gd name="connsiteY38" fmla="*/ 2365641 h 5070424"/>
                  <a:gd name="connsiteX39" fmla="*/ 4277431 w 4380301"/>
                  <a:gd name="connsiteY39" fmla="*/ 2365641 h 5070424"/>
                  <a:gd name="connsiteX40" fmla="*/ 4277431 w 4380301"/>
                  <a:gd name="connsiteY40" fmla="*/ 2761382 h 5070424"/>
                  <a:gd name="connsiteX41" fmla="*/ 4172160 w 4380301"/>
                  <a:gd name="connsiteY41" fmla="*/ 2761382 h 5070424"/>
                  <a:gd name="connsiteX42" fmla="*/ 4172160 w 4380301"/>
                  <a:gd name="connsiteY42" fmla="*/ 2807101 h 5070424"/>
                  <a:gd name="connsiteX43" fmla="*/ 4277431 w 4380301"/>
                  <a:gd name="connsiteY43" fmla="*/ 2807101 h 5070424"/>
                  <a:gd name="connsiteX44" fmla="*/ 4277431 w 4380301"/>
                  <a:gd name="connsiteY44" fmla="*/ 3209842 h 5070424"/>
                  <a:gd name="connsiteX45" fmla="*/ 4172160 w 4380301"/>
                  <a:gd name="connsiteY45" fmla="*/ 3209842 h 5070424"/>
                  <a:gd name="connsiteX46" fmla="*/ 4172160 w 4380301"/>
                  <a:gd name="connsiteY46" fmla="*/ 3255561 h 5070424"/>
                  <a:gd name="connsiteX47" fmla="*/ 4277431 w 4380301"/>
                  <a:gd name="connsiteY47" fmla="*/ 3255561 h 5070424"/>
                  <a:gd name="connsiteX48" fmla="*/ 4277431 w 4380301"/>
                  <a:gd name="connsiteY48" fmla="*/ 3657757 h 5070424"/>
                  <a:gd name="connsiteX49" fmla="*/ 4172160 w 4380301"/>
                  <a:gd name="connsiteY49" fmla="*/ 3657757 h 5070424"/>
                  <a:gd name="connsiteX50" fmla="*/ 4172160 w 4380301"/>
                  <a:gd name="connsiteY50" fmla="*/ 3703476 h 5070424"/>
                  <a:gd name="connsiteX51" fmla="*/ 4277431 w 4380301"/>
                  <a:gd name="connsiteY51" fmla="*/ 3703476 h 5070424"/>
                  <a:gd name="connsiteX52" fmla="*/ 4277431 w 4380301"/>
                  <a:gd name="connsiteY52" fmla="*/ 4096240 h 5070424"/>
                  <a:gd name="connsiteX53" fmla="*/ 4172160 w 4380301"/>
                  <a:gd name="connsiteY53" fmla="*/ 4096240 h 5070424"/>
                  <a:gd name="connsiteX54" fmla="*/ 4172160 w 4380301"/>
                  <a:gd name="connsiteY54" fmla="*/ 4141959 h 5070424"/>
                  <a:gd name="connsiteX55" fmla="*/ 4277431 w 4380301"/>
                  <a:gd name="connsiteY55" fmla="*/ 4141959 h 5070424"/>
                  <a:gd name="connsiteX56" fmla="*/ 4277431 w 4380301"/>
                  <a:gd name="connsiteY56" fmla="*/ 4536598 h 5070424"/>
                  <a:gd name="connsiteX57" fmla="*/ 4172160 w 4380301"/>
                  <a:gd name="connsiteY57" fmla="*/ 4536598 h 5070424"/>
                  <a:gd name="connsiteX58" fmla="*/ 4172160 w 4380301"/>
                  <a:gd name="connsiteY58" fmla="*/ 4582317 h 5070424"/>
                  <a:gd name="connsiteX59" fmla="*/ 4277431 w 4380301"/>
                  <a:gd name="connsiteY59" fmla="*/ 4582317 h 5070424"/>
                  <a:gd name="connsiteX60" fmla="*/ 4277431 w 4380301"/>
                  <a:gd name="connsiteY60" fmla="*/ 4894689 h 5070424"/>
                  <a:gd name="connsiteX61" fmla="*/ 4243141 w 4380301"/>
                  <a:gd name="connsiteY61" fmla="*/ 4894689 h 5070424"/>
                  <a:gd name="connsiteX62" fmla="*/ 4311721 w 4380301"/>
                  <a:gd name="connsiteY62" fmla="*/ 5070424 h 5070424"/>
                  <a:gd name="connsiteX63" fmla="*/ 4380301 w 4380301"/>
                  <a:gd name="connsiteY63" fmla="*/ 4894689 h 5070424"/>
                  <a:gd name="connsiteX64" fmla="*/ 4346011 w 4380301"/>
                  <a:gd name="connsiteY64" fmla="*/ 4894689 h 5070424"/>
                  <a:gd name="connsiteX65" fmla="*/ 4346011 w 4380301"/>
                  <a:gd name="connsiteY65" fmla="*/ 33287 h 5070424"/>
                  <a:gd name="connsiteX66" fmla="*/ 4277431 w 4380301"/>
                  <a:gd name="connsiteY66" fmla="*/ 33287 h 5070424"/>
                  <a:gd name="connsiteX67" fmla="*/ 4277431 w 4380301"/>
                  <a:gd name="connsiteY67" fmla="*/ 34290 h 5070424"/>
                  <a:gd name="connsiteX68" fmla="*/ 175735 w 4380301"/>
                  <a:gd name="connsiteY68" fmla="*/ 34290 h 5070424"/>
                  <a:gd name="connsiteX69" fmla="*/ 175735 w 4380301"/>
                  <a:gd name="connsiteY69" fmla="*/ 0 h 507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80301" h="5070424">
                    <a:moveTo>
                      <a:pt x="0" y="68580"/>
                    </a:moveTo>
                    <a:lnTo>
                      <a:pt x="175735" y="137160"/>
                    </a:lnTo>
                    <a:lnTo>
                      <a:pt x="175735" y="102870"/>
                    </a:lnTo>
                    <a:lnTo>
                      <a:pt x="554020" y="102870"/>
                    </a:lnTo>
                    <a:lnTo>
                      <a:pt x="554020" y="246326"/>
                    </a:lnTo>
                    <a:lnTo>
                      <a:pt x="599739" y="246326"/>
                    </a:lnTo>
                    <a:lnTo>
                      <a:pt x="599739" y="102870"/>
                    </a:lnTo>
                    <a:lnTo>
                      <a:pt x="1466050" y="102870"/>
                    </a:lnTo>
                    <a:lnTo>
                      <a:pt x="1466050" y="246326"/>
                    </a:lnTo>
                    <a:lnTo>
                      <a:pt x="1511769" y="246326"/>
                    </a:lnTo>
                    <a:lnTo>
                      <a:pt x="1511769" y="102870"/>
                    </a:lnTo>
                    <a:lnTo>
                      <a:pt x="2425861" y="102870"/>
                    </a:lnTo>
                    <a:lnTo>
                      <a:pt x="2425862" y="246326"/>
                    </a:lnTo>
                    <a:lnTo>
                      <a:pt x="2471580" y="246326"/>
                    </a:lnTo>
                    <a:lnTo>
                      <a:pt x="2471579" y="102870"/>
                    </a:lnTo>
                    <a:lnTo>
                      <a:pt x="3385345" y="102870"/>
                    </a:lnTo>
                    <a:lnTo>
                      <a:pt x="3385345" y="246326"/>
                    </a:lnTo>
                    <a:lnTo>
                      <a:pt x="3431064" y="246326"/>
                    </a:lnTo>
                    <a:lnTo>
                      <a:pt x="3431064" y="102870"/>
                    </a:lnTo>
                    <a:lnTo>
                      <a:pt x="4277431" y="102870"/>
                    </a:lnTo>
                    <a:lnTo>
                      <a:pt x="4277431" y="547158"/>
                    </a:lnTo>
                    <a:lnTo>
                      <a:pt x="4172159" y="547158"/>
                    </a:lnTo>
                    <a:lnTo>
                      <a:pt x="4172159" y="592877"/>
                    </a:lnTo>
                    <a:lnTo>
                      <a:pt x="4277431" y="592877"/>
                    </a:lnTo>
                    <a:lnTo>
                      <a:pt x="4277431" y="993184"/>
                    </a:lnTo>
                    <a:lnTo>
                      <a:pt x="4172159" y="993184"/>
                    </a:lnTo>
                    <a:lnTo>
                      <a:pt x="4172159" y="1038903"/>
                    </a:lnTo>
                    <a:lnTo>
                      <a:pt x="4277431" y="1038903"/>
                    </a:lnTo>
                    <a:lnTo>
                      <a:pt x="4277431" y="1436185"/>
                    </a:lnTo>
                    <a:lnTo>
                      <a:pt x="4172159" y="1436185"/>
                    </a:lnTo>
                    <a:lnTo>
                      <a:pt x="4172159" y="1481904"/>
                    </a:lnTo>
                    <a:lnTo>
                      <a:pt x="4277431" y="1481904"/>
                    </a:lnTo>
                    <a:lnTo>
                      <a:pt x="4277431" y="1878231"/>
                    </a:lnTo>
                    <a:lnTo>
                      <a:pt x="4172159" y="1878231"/>
                    </a:lnTo>
                    <a:lnTo>
                      <a:pt x="4172159" y="1923950"/>
                    </a:lnTo>
                    <a:lnTo>
                      <a:pt x="4277431" y="1923950"/>
                    </a:lnTo>
                    <a:lnTo>
                      <a:pt x="4277431" y="2319922"/>
                    </a:lnTo>
                    <a:lnTo>
                      <a:pt x="4172160" y="2319922"/>
                    </a:lnTo>
                    <a:lnTo>
                      <a:pt x="4172160" y="2365641"/>
                    </a:lnTo>
                    <a:lnTo>
                      <a:pt x="4277431" y="2365641"/>
                    </a:lnTo>
                    <a:lnTo>
                      <a:pt x="4277431" y="2761382"/>
                    </a:lnTo>
                    <a:lnTo>
                      <a:pt x="4172160" y="2761382"/>
                    </a:lnTo>
                    <a:lnTo>
                      <a:pt x="4172160" y="2807101"/>
                    </a:lnTo>
                    <a:lnTo>
                      <a:pt x="4277431" y="2807101"/>
                    </a:lnTo>
                    <a:lnTo>
                      <a:pt x="4277431" y="3209842"/>
                    </a:lnTo>
                    <a:lnTo>
                      <a:pt x="4172160" y="3209842"/>
                    </a:lnTo>
                    <a:lnTo>
                      <a:pt x="4172160" y="3255561"/>
                    </a:lnTo>
                    <a:lnTo>
                      <a:pt x="4277431" y="3255561"/>
                    </a:lnTo>
                    <a:lnTo>
                      <a:pt x="4277431" y="3657757"/>
                    </a:lnTo>
                    <a:lnTo>
                      <a:pt x="4172160" y="3657757"/>
                    </a:lnTo>
                    <a:lnTo>
                      <a:pt x="4172160" y="3703476"/>
                    </a:lnTo>
                    <a:lnTo>
                      <a:pt x="4277431" y="3703476"/>
                    </a:lnTo>
                    <a:lnTo>
                      <a:pt x="4277431" y="4096240"/>
                    </a:lnTo>
                    <a:lnTo>
                      <a:pt x="4172160" y="4096240"/>
                    </a:lnTo>
                    <a:lnTo>
                      <a:pt x="4172160" y="4141959"/>
                    </a:lnTo>
                    <a:lnTo>
                      <a:pt x="4277431" y="4141959"/>
                    </a:lnTo>
                    <a:lnTo>
                      <a:pt x="4277431" y="4536598"/>
                    </a:lnTo>
                    <a:lnTo>
                      <a:pt x="4172160" y="4536598"/>
                    </a:lnTo>
                    <a:lnTo>
                      <a:pt x="4172160" y="4582317"/>
                    </a:lnTo>
                    <a:lnTo>
                      <a:pt x="4277431" y="4582317"/>
                    </a:lnTo>
                    <a:lnTo>
                      <a:pt x="4277431" y="4894689"/>
                    </a:lnTo>
                    <a:lnTo>
                      <a:pt x="4243141" y="4894689"/>
                    </a:lnTo>
                    <a:lnTo>
                      <a:pt x="4311721" y="5070424"/>
                    </a:lnTo>
                    <a:lnTo>
                      <a:pt x="4380301" y="4894689"/>
                    </a:lnTo>
                    <a:lnTo>
                      <a:pt x="4346011" y="4894689"/>
                    </a:lnTo>
                    <a:lnTo>
                      <a:pt x="4346011" y="33287"/>
                    </a:lnTo>
                    <a:lnTo>
                      <a:pt x="4277431" y="33287"/>
                    </a:lnTo>
                    <a:lnTo>
                      <a:pt x="4277431" y="34290"/>
                    </a:lnTo>
                    <a:lnTo>
                      <a:pt x="175735" y="34290"/>
                    </a:lnTo>
                    <a:lnTo>
                      <a:pt x="17573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8" name="TextBox 57">
              <a:extLst>
                <a:ext uri="{FF2B5EF4-FFF2-40B4-BE49-F238E27FC236}">
                  <a16:creationId xmlns="" xmlns:a16="http://schemas.microsoft.com/office/drawing/2014/main" id="{4AFA65E3-867B-49DC-B91C-558F7AB674FE}"/>
                </a:ext>
              </a:extLst>
            </p:cNvPr>
            <p:cNvSpPr txBox="1">
              <a:spLocks noChangeAspect="1"/>
            </p:cNvSpPr>
            <p:nvPr>
              <p:custDataLst>
                <p:tags r:id="rId1"/>
              </p:custDataLst>
            </p:nvPr>
          </p:nvSpPr>
          <p:spPr>
            <a:xfrm rot="16200000">
              <a:off x="4466534" y="1671049"/>
              <a:ext cx="2086486" cy="425843"/>
            </a:xfrm>
            <a:custGeom>
              <a:avLst/>
              <a:gdLst/>
              <a:ahLst/>
              <a:cxnLst/>
              <a:rect l="l" t="t" r="r" b="b"/>
              <a:pathLst>
                <a:path w="2086486"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4" y="41899"/>
                  </a:moveTo>
                  <a:lnTo>
                    <a:pt x="278244" y="61531"/>
                  </a:lnTo>
                  <a:cubicBezTo>
                    <a:pt x="278244"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55490" y="238125"/>
                  </a:moveTo>
                  <a:cubicBezTo>
                    <a:pt x="346570" y="257854"/>
                    <a:pt x="340433" y="274636"/>
                    <a:pt x="337079" y="288473"/>
                  </a:cubicBezTo>
                  <a:cubicBezTo>
                    <a:pt x="333726" y="302309"/>
                    <a:pt x="332049" y="316976"/>
                    <a:pt x="332049" y="332472"/>
                  </a:cubicBezTo>
                  <a:cubicBezTo>
                    <a:pt x="332049" y="343151"/>
                    <a:pt x="333042" y="354090"/>
                    <a:pt x="335028" y="365289"/>
                  </a:cubicBezTo>
                  <a:cubicBezTo>
                    <a:pt x="337014" y="376488"/>
                    <a:pt x="339733" y="387134"/>
                    <a:pt x="343184" y="397226"/>
                  </a:cubicBezTo>
                  <a:cubicBezTo>
                    <a:pt x="345463" y="403868"/>
                    <a:pt x="349467" y="413407"/>
                    <a:pt x="355197" y="425843"/>
                  </a:cubicBezTo>
                  <a:lnTo>
                    <a:pt x="336347" y="425843"/>
                  </a:lnTo>
                  <a:cubicBezTo>
                    <a:pt x="326385" y="410802"/>
                    <a:pt x="318799" y="395175"/>
                    <a:pt x="313590" y="378962"/>
                  </a:cubicBezTo>
                  <a:cubicBezTo>
                    <a:pt x="308381" y="362750"/>
                    <a:pt x="305777" y="347057"/>
                    <a:pt x="305777" y="331886"/>
                  </a:cubicBezTo>
                  <a:cubicBezTo>
                    <a:pt x="305777" y="313069"/>
                    <a:pt x="309000" y="295261"/>
                    <a:pt x="315446" y="278462"/>
                  </a:cubicBezTo>
                  <a:cubicBezTo>
                    <a:pt x="321046" y="263876"/>
                    <a:pt x="328143" y="250431"/>
                    <a:pt x="336738" y="238125"/>
                  </a:cubicBez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3" y="83799"/>
                    <a:pt x="312413" y="93761"/>
                  </a:cubicBezTo>
                  <a:cubicBezTo>
                    <a:pt x="312413"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6865" y="317431"/>
                  </a:moveTo>
                  <a:lnTo>
                    <a:pt x="526865" y="383748"/>
                  </a:lnTo>
                  <a:lnTo>
                    <a:pt x="499421" y="383748"/>
                  </a:lnTo>
                  <a:lnTo>
                    <a:pt x="499421" y="324463"/>
                  </a:lnTo>
                  <a:cubicBezTo>
                    <a:pt x="499421" y="314176"/>
                    <a:pt x="498477" y="307534"/>
                    <a:pt x="496588" y="304539"/>
                  </a:cubicBezTo>
                  <a:cubicBezTo>
                    <a:pt x="494049" y="300632"/>
                    <a:pt x="490142" y="298679"/>
                    <a:pt x="484868" y="298679"/>
                  </a:cubicBezTo>
                  <a:cubicBezTo>
                    <a:pt x="481026" y="298679"/>
                    <a:pt x="477413" y="299851"/>
                    <a:pt x="474027" y="302195"/>
                  </a:cubicBezTo>
                  <a:cubicBezTo>
                    <a:pt x="470641" y="304539"/>
                    <a:pt x="468199" y="307974"/>
                    <a:pt x="466702" y="312499"/>
                  </a:cubicBezTo>
                  <a:cubicBezTo>
                    <a:pt x="465204" y="317024"/>
                    <a:pt x="464455" y="324170"/>
                    <a:pt x="464455" y="333937"/>
                  </a:cubicBezTo>
                  <a:lnTo>
                    <a:pt x="464455" y="383748"/>
                  </a:lnTo>
                  <a:lnTo>
                    <a:pt x="437011" y="383748"/>
                  </a:lnTo>
                  <a:lnTo>
                    <a:pt x="437011" y="326905"/>
                  </a:lnTo>
                  <a:cubicBezTo>
                    <a:pt x="437011" y="316813"/>
                    <a:pt x="436522" y="310302"/>
                    <a:pt x="435545" y="307372"/>
                  </a:cubicBezTo>
                  <a:cubicBezTo>
                    <a:pt x="434569" y="304441"/>
                    <a:pt x="433055" y="302260"/>
                    <a:pt x="431004" y="300828"/>
                  </a:cubicBezTo>
                  <a:cubicBezTo>
                    <a:pt x="428953" y="299395"/>
                    <a:pt x="426169" y="298679"/>
                    <a:pt x="422653" y="298679"/>
                  </a:cubicBezTo>
                  <a:cubicBezTo>
                    <a:pt x="418421" y="298679"/>
                    <a:pt x="414612" y="299818"/>
                    <a:pt x="411226" y="302097"/>
                  </a:cubicBezTo>
                  <a:cubicBezTo>
                    <a:pt x="407840" y="304376"/>
                    <a:pt x="405415" y="307665"/>
                    <a:pt x="403950" y="311962"/>
                  </a:cubicBezTo>
                  <a:cubicBezTo>
                    <a:pt x="402485" y="316259"/>
                    <a:pt x="401752" y="323389"/>
                    <a:pt x="401752" y="333351"/>
                  </a:cubicBezTo>
                  <a:lnTo>
                    <a:pt x="401752" y="383748"/>
                  </a:lnTo>
                  <a:lnTo>
                    <a:pt x="374307" y="383748"/>
                  </a:lnTo>
                  <a:lnTo>
                    <a:pt x="374307" y="280024"/>
                  </a:lnTo>
                  <a:lnTo>
                    <a:pt x="399604" y="280024"/>
                  </a:lnTo>
                  <a:lnTo>
                    <a:pt x="399604" y="294186"/>
                  </a:lnTo>
                  <a:cubicBezTo>
                    <a:pt x="408654" y="283182"/>
                    <a:pt x="419430" y="277680"/>
                    <a:pt x="431932" y="277680"/>
                  </a:cubicBezTo>
                  <a:cubicBezTo>
                    <a:pt x="438573" y="277680"/>
                    <a:pt x="444336" y="279048"/>
                    <a:pt x="449219" y="281782"/>
                  </a:cubicBezTo>
                  <a:cubicBezTo>
                    <a:pt x="454102" y="284517"/>
                    <a:pt x="458107" y="288652"/>
                    <a:pt x="461232" y="294186"/>
                  </a:cubicBezTo>
                  <a:cubicBezTo>
                    <a:pt x="465790" y="288652"/>
                    <a:pt x="470706" y="284517"/>
                    <a:pt x="475980" y="281782"/>
                  </a:cubicBezTo>
                  <a:cubicBezTo>
                    <a:pt x="481254" y="279048"/>
                    <a:pt x="486887" y="277680"/>
                    <a:pt x="492877" y="277680"/>
                  </a:cubicBezTo>
                  <a:cubicBezTo>
                    <a:pt x="500495" y="277680"/>
                    <a:pt x="506941" y="279227"/>
                    <a:pt x="512215" y="282320"/>
                  </a:cubicBezTo>
                  <a:cubicBezTo>
                    <a:pt x="517489" y="285412"/>
                    <a:pt x="521429" y="289954"/>
                    <a:pt x="524033" y="295944"/>
                  </a:cubicBezTo>
                  <a:cubicBezTo>
                    <a:pt x="525921" y="300372"/>
                    <a:pt x="526865" y="307534"/>
                    <a:pt x="526865" y="317431"/>
                  </a:cubicBez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2" y="54564"/>
                    <a:pt x="525333" y="58405"/>
                    <a:pt x="526342" y="62703"/>
                  </a:cubicBezTo>
                  <a:cubicBezTo>
                    <a:pt x="527352" y="67000"/>
                    <a:pt x="527856" y="73153"/>
                    <a:pt x="527856" y="81162"/>
                  </a:cubicBezTo>
                  <a:close/>
                  <a:moveTo>
                    <a:pt x="625408" y="330421"/>
                  </a:moveTo>
                  <a:cubicBezTo>
                    <a:pt x="625408" y="319678"/>
                    <a:pt x="623195" y="311701"/>
                    <a:pt x="618767" y="306492"/>
                  </a:cubicBezTo>
                  <a:cubicBezTo>
                    <a:pt x="614339" y="301284"/>
                    <a:pt x="608740" y="298679"/>
                    <a:pt x="601968" y="298679"/>
                  </a:cubicBezTo>
                  <a:cubicBezTo>
                    <a:pt x="595392" y="298679"/>
                    <a:pt x="589971" y="301235"/>
                    <a:pt x="585706" y="306346"/>
                  </a:cubicBezTo>
                  <a:cubicBezTo>
                    <a:pt x="581441" y="311457"/>
                    <a:pt x="579309" y="319254"/>
                    <a:pt x="579309" y="329738"/>
                  </a:cubicBezTo>
                  <a:cubicBezTo>
                    <a:pt x="579309" y="340742"/>
                    <a:pt x="581441" y="348799"/>
                    <a:pt x="585706" y="353911"/>
                  </a:cubicBezTo>
                  <a:cubicBezTo>
                    <a:pt x="589971" y="359022"/>
                    <a:pt x="595229" y="361577"/>
                    <a:pt x="601480" y="361577"/>
                  </a:cubicBezTo>
                  <a:cubicBezTo>
                    <a:pt x="608186" y="361577"/>
                    <a:pt x="613851" y="358957"/>
                    <a:pt x="618474" y="353715"/>
                  </a:cubicBezTo>
                  <a:cubicBezTo>
                    <a:pt x="623097" y="348474"/>
                    <a:pt x="625408" y="340709"/>
                    <a:pt x="625408" y="33042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3"/>
                    <a:pt x="601480" y="123453"/>
                  </a:cubicBezTo>
                  <a:cubicBezTo>
                    <a:pt x="608186" y="123453"/>
                    <a:pt x="613851" y="120832"/>
                    <a:pt x="618474" y="115590"/>
                  </a:cubicBezTo>
                  <a:cubicBezTo>
                    <a:pt x="623097" y="110349"/>
                    <a:pt x="625408" y="102584"/>
                    <a:pt x="625408" y="92296"/>
                  </a:cubicBezTo>
                  <a:close/>
                  <a:moveTo>
                    <a:pt x="652365" y="280024"/>
                  </a:moveTo>
                  <a:lnTo>
                    <a:pt x="652365" y="373102"/>
                  </a:lnTo>
                  <a:cubicBezTo>
                    <a:pt x="652365" y="385343"/>
                    <a:pt x="651356" y="394492"/>
                    <a:pt x="649337" y="400547"/>
                  </a:cubicBezTo>
                  <a:cubicBezTo>
                    <a:pt x="647319" y="406603"/>
                    <a:pt x="644486" y="411356"/>
                    <a:pt x="640840" y="414807"/>
                  </a:cubicBezTo>
                  <a:cubicBezTo>
                    <a:pt x="637194" y="418258"/>
                    <a:pt x="632327" y="420960"/>
                    <a:pt x="626239" y="422913"/>
                  </a:cubicBezTo>
                  <a:cubicBezTo>
                    <a:pt x="620151" y="424867"/>
                    <a:pt x="612451" y="425843"/>
                    <a:pt x="603140" y="425843"/>
                  </a:cubicBezTo>
                  <a:cubicBezTo>
                    <a:pt x="585560" y="425843"/>
                    <a:pt x="573091" y="422832"/>
                    <a:pt x="565733" y="416809"/>
                  </a:cubicBezTo>
                  <a:cubicBezTo>
                    <a:pt x="558375" y="410786"/>
                    <a:pt x="554696" y="403152"/>
                    <a:pt x="554696" y="393906"/>
                  </a:cubicBezTo>
                  <a:cubicBezTo>
                    <a:pt x="554696" y="392994"/>
                    <a:pt x="554729" y="391887"/>
                    <a:pt x="554794" y="390585"/>
                  </a:cubicBezTo>
                  <a:lnTo>
                    <a:pt x="586146" y="394394"/>
                  </a:lnTo>
                  <a:cubicBezTo>
                    <a:pt x="586667" y="398040"/>
                    <a:pt x="587871" y="400547"/>
                    <a:pt x="589759" y="401915"/>
                  </a:cubicBezTo>
                  <a:cubicBezTo>
                    <a:pt x="592364" y="403868"/>
                    <a:pt x="596466" y="404845"/>
                    <a:pt x="602066" y="404845"/>
                  </a:cubicBezTo>
                  <a:cubicBezTo>
                    <a:pt x="609228" y="404845"/>
                    <a:pt x="614600" y="403770"/>
                    <a:pt x="618181" y="401622"/>
                  </a:cubicBezTo>
                  <a:cubicBezTo>
                    <a:pt x="620590" y="400189"/>
                    <a:pt x="622413" y="397878"/>
                    <a:pt x="623650" y="394687"/>
                  </a:cubicBezTo>
                  <a:cubicBezTo>
                    <a:pt x="624497" y="392408"/>
                    <a:pt x="624920" y="388208"/>
                    <a:pt x="624920" y="382088"/>
                  </a:cubicBezTo>
                  <a:lnTo>
                    <a:pt x="624920" y="366949"/>
                  </a:lnTo>
                  <a:cubicBezTo>
                    <a:pt x="616716" y="378149"/>
                    <a:pt x="606363" y="383748"/>
                    <a:pt x="593861" y="383748"/>
                  </a:cubicBezTo>
                  <a:cubicBezTo>
                    <a:pt x="579927" y="383748"/>
                    <a:pt x="568891" y="377856"/>
                    <a:pt x="560752" y="366070"/>
                  </a:cubicBezTo>
                  <a:cubicBezTo>
                    <a:pt x="554371" y="356759"/>
                    <a:pt x="551180" y="345169"/>
                    <a:pt x="551180" y="331300"/>
                  </a:cubicBezTo>
                  <a:cubicBezTo>
                    <a:pt x="551180" y="313915"/>
                    <a:pt x="555364" y="300632"/>
                    <a:pt x="563731" y="291452"/>
                  </a:cubicBezTo>
                  <a:cubicBezTo>
                    <a:pt x="572098" y="282271"/>
                    <a:pt x="582499" y="277680"/>
                    <a:pt x="594936" y="277680"/>
                  </a:cubicBezTo>
                  <a:cubicBezTo>
                    <a:pt x="607763" y="277680"/>
                    <a:pt x="618344" y="283313"/>
                    <a:pt x="626678" y="294577"/>
                  </a:cubicBezTo>
                  <a:lnTo>
                    <a:pt x="626678" y="280024"/>
                  </a:ln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4" y="126285"/>
                    <a:pt x="804546" y="123599"/>
                    <a:pt x="808974" y="118227"/>
                  </a:cubicBezTo>
                  <a:cubicBezTo>
                    <a:pt x="813402" y="112855"/>
                    <a:pt x="815615" y="104830"/>
                    <a:pt x="815615" y="94152"/>
                  </a:cubicBezTo>
                  <a:close/>
                  <a:moveTo>
                    <a:pt x="853804" y="12599"/>
                  </a:moveTo>
                  <a:lnTo>
                    <a:pt x="853804" y="30863"/>
                  </a:lnTo>
                  <a:lnTo>
                    <a:pt x="842962" y="30863"/>
                  </a:lnTo>
                  <a:lnTo>
                    <a:pt x="842962"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3"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2" y="2441"/>
                  </a:lnTo>
                  <a:lnTo>
                    <a:pt x="842962" y="12599"/>
                  </a:lnTo>
                  <a:close/>
                  <a:moveTo>
                    <a:pt x="858148" y="339993"/>
                  </a:moveTo>
                  <a:cubicBezTo>
                    <a:pt x="853850" y="355620"/>
                    <a:pt x="846704" y="367226"/>
                    <a:pt x="836709" y="374812"/>
                  </a:cubicBezTo>
                  <a:cubicBezTo>
                    <a:pt x="826715" y="382397"/>
                    <a:pt x="814034" y="386190"/>
                    <a:pt x="798668" y="386190"/>
                  </a:cubicBezTo>
                  <a:cubicBezTo>
                    <a:pt x="779655" y="386190"/>
                    <a:pt x="764028" y="379695"/>
                    <a:pt x="751787" y="366705"/>
                  </a:cubicBezTo>
                  <a:cubicBezTo>
                    <a:pt x="739546" y="353715"/>
                    <a:pt x="733425" y="335956"/>
                    <a:pt x="733425" y="313427"/>
                  </a:cubicBezTo>
                  <a:cubicBezTo>
                    <a:pt x="733425" y="289596"/>
                    <a:pt x="739578" y="271088"/>
                    <a:pt x="751884" y="257902"/>
                  </a:cubicBezTo>
                  <a:cubicBezTo>
                    <a:pt x="764191" y="244717"/>
                    <a:pt x="780371" y="238125"/>
                    <a:pt x="800426" y="238125"/>
                  </a:cubicBezTo>
                  <a:cubicBezTo>
                    <a:pt x="817941" y="238125"/>
                    <a:pt x="832168" y="243301"/>
                    <a:pt x="843107" y="253654"/>
                  </a:cubicBezTo>
                  <a:cubicBezTo>
                    <a:pt x="849618" y="259774"/>
                    <a:pt x="854501" y="268565"/>
                    <a:pt x="857757" y="280024"/>
                  </a:cubicBezTo>
                  <a:lnTo>
                    <a:pt x="829140" y="286861"/>
                  </a:lnTo>
                  <a:cubicBezTo>
                    <a:pt x="827447" y="279438"/>
                    <a:pt x="823915" y="273578"/>
                    <a:pt x="818543" y="269281"/>
                  </a:cubicBezTo>
                  <a:cubicBezTo>
                    <a:pt x="813171" y="264983"/>
                    <a:pt x="806644" y="262835"/>
                    <a:pt x="798961" y="262835"/>
                  </a:cubicBezTo>
                  <a:cubicBezTo>
                    <a:pt x="788347" y="262835"/>
                    <a:pt x="779736" y="266644"/>
                    <a:pt x="773127" y="274262"/>
                  </a:cubicBezTo>
                  <a:cubicBezTo>
                    <a:pt x="766518" y="281880"/>
                    <a:pt x="763214" y="294219"/>
                    <a:pt x="763214" y="311278"/>
                  </a:cubicBezTo>
                  <a:cubicBezTo>
                    <a:pt x="763214" y="329379"/>
                    <a:pt x="766470" y="342272"/>
                    <a:pt x="772981" y="349955"/>
                  </a:cubicBezTo>
                  <a:cubicBezTo>
                    <a:pt x="779492" y="357638"/>
                    <a:pt x="787957" y="361480"/>
                    <a:pt x="798375" y="361480"/>
                  </a:cubicBezTo>
                  <a:cubicBezTo>
                    <a:pt x="806058" y="361480"/>
                    <a:pt x="812667" y="359038"/>
                    <a:pt x="818201" y="354155"/>
                  </a:cubicBezTo>
                  <a:cubicBezTo>
                    <a:pt x="823736" y="349271"/>
                    <a:pt x="827708" y="341588"/>
                    <a:pt x="830117" y="331105"/>
                  </a:cubicBezTo>
                  <a:close/>
                  <a:moveTo>
                    <a:pt x="931431" y="157343"/>
                  </a:moveTo>
                  <a:lnTo>
                    <a:pt x="931431"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72355" y="93468"/>
                  </a:moveTo>
                  <a:cubicBezTo>
                    <a:pt x="972355" y="109160"/>
                    <a:pt x="967292" y="122167"/>
                    <a:pt x="957167" y="132487"/>
                  </a:cubicBezTo>
                  <a:cubicBezTo>
                    <a:pt x="947042" y="142807"/>
                    <a:pt x="934296" y="147967"/>
                    <a:pt x="918930" y="147967"/>
                  </a:cubicBezTo>
                  <a:cubicBezTo>
                    <a:pt x="909424" y="147967"/>
                    <a:pt x="900357" y="145819"/>
                    <a:pt x="891729" y="141521"/>
                  </a:cubicBezTo>
                  <a:cubicBezTo>
                    <a:pt x="883102" y="137224"/>
                    <a:pt x="876542" y="130924"/>
                    <a:pt x="872049" y="122622"/>
                  </a:cubicBezTo>
                  <a:cubicBezTo>
                    <a:pt x="867556" y="114321"/>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84517" y="311669"/>
                  </a:moveTo>
                  <a:cubicBezTo>
                    <a:pt x="984517" y="295261"/>
                    <a:pt x="980919" y="283019"/>
                    <a:pt x="973724" y="274946"/>
                  </a:cubicBezTo>
                  <a:cubicBezTo>
                    <a:pt x="966529" y="266872"/>
                    <a:pt x="956974" y="262835"/>
                    <a:pt x="945059" y="262835"/>
                  </a:cubicBezTo>
                  <a:cubicBezTo>
                    <a:pt x="933143" y="262835"/>
                    <a:pt x="923539" y="266920"/>
                    <a:pt x="916246" y="275092"/>
                  </a:cubicBezTo>
                  <a:cubicBezTo>
                    <a:pt x="908954" y="283264"/>
                    <a:pt x="905307" y="295586"/>
                    <a:pt x="905307" y="312060"/>
                  </a:cubicBezTo>
                  <a:cubicBezTo>
                    <a:pt x="905307" y="328273"/>
                    <a:pt x="909051" y="340562"/>
                    <a:pt x="916539" y="348929"/>
                  </a:cubicBezTo>
                  <a:cubicBezTo>
                    <a:pt x="924027" y="357296"/>
                    <a:pt x="933534" y="361480"/>
                    <a:pt x="945059" y="361480"/>
                  </a:cubicBezTo>
                  <a:cubicBezTo>
                    <a:pt x="956583" y="361480"/>
                    <a:pt x="966041" y="357329"/>
                    <a:pt x="973431" y="349027"/>
                  </a:cubicBezTo>
                  <a:cubicBezTo>
                    <a:pt x="980821" y="340725"/>
                    <a:pt x="984517" y="328273"/>
                    <a:pt x="984517" y="311669"/>
                  </a:cubicBezTo>
                  <a:close/>
                  <a:moveTo>
                    <a:pt x="1014403" y="312353"/>
                  </a:moveTo>
                  <a:cubicBezTo>
                    <a:pt x="1014403" y="335467"/>
                    <a:pt x="1008120" y="353552"/>
                    <a:pt x="995553" y="366607"/>
                  </a:cubicBezTo>
                  <a:cubicBezTo>
                    <a:pt x="982986" y="379662"/>
                    <a:pt x="966187" y="386190"/>
                    <a:pt x="945156" y="386190"/>
                  </a:cubicBezTo>
                  <a:cubicBezTo>
                    <a:pt x="923864" y="386190"/>
                    <a:pt x="906935" y="379695"/>
                    <a:pt x="894369" y="366705"/>
                  </a:cubicBezTo>
                  <a:cubicBezTo>
                    <a:pt x="881802" y="353715"/>
                    <a:pt x="875519" y="335826"/>
                    <a:pt x="875519" y="313036"/>
                  </a:cubicBezTo>
                  <a:cubicBezTo>
                    <a:pt x="875519" y="298451"/>
                    <a:pt x="877700" y="286210"/>
                    <a:pt x="882062" y="276313"/>
                  </a:cubicBezTo>
                  <a:cubicBezTo>
                    <a:pt x="885318" y="269020"/>
                    <a:pt x="889762" y="262477"/>
                    <a:pt x="895394" y="256682"/>
                  </a:cubicBezTo>
                  <a:cubicBezTo>
                    <a:pt x="901026" y="250887"/>
                    <a:pt x="907196" y="246589"/>
                    <a:pt x="913902" y="243789"/>
                  </a:cubicBezTo>
                  <a:cubicBezTo>
                    <a:pt x="922823" y="240013"/>
                    <a:pt x="933110" y="238125"/>
                    <a:pt x="944766" y="238125"/>
                  </a:cubicBezTo>
                  <a:cubicBezTo>
                    <a:pt x="965862" y="238125"/>
                    <a:pt x="982742" y="244668"/>
                    <a:pt x="995407" y="257756"/>
                  </a:cubicBezTo>
                  <a:cubicBezTo>
                    <a:pt x="1008071" y="270843"/>
                    <a:pt x="1014403" y="289042"/>
                    <a:pt x="1014403" y="312353"/>
                  </a:cubicBezTo>
                  <a:close/>
                  <a:moveTo>
                    <a:pt x="1086682" y="352569"/>
                  </a:moveTo>
                  <a:cubicBezTo>
                    <a:pt x="1086682" y="356866"/>
                    <a:pt x="1085912" y="360957"/>
                    <a:pt x="1084371" y="364842"/>
                  </a:cubicBezTo>
                  <a:cubicBezTo>
                    <a:pt x="1082830" y="368727"/>
                    <a:pt x="1080388" y="372797"/>
                    <a:pt x="1077046" y="377051"/>
                  </a:cubicBezTo>
                  <a:cubicBezTo>
                    <a:pt x="1074832" y="379872"/>
                    <a:pt x="1070838" y="383931"/>
                    <a:pt x="1065065" y="389227"/>
                  </a:cubicBezTo>
                  <a:cubicBezTo>
                    <a:pt x="1059292" y="394523"/>
                    <a:pt x="1055635" y="398039"/>
                    <a:pt x="1054094" y="399775"/>
                  </a:cubicBezTo>
                  <a:cubicBezTo>
                    <a:pt x="1052553" y="401512"/>
                    <a:pt x="1051305" y="403204"/>
                    <a:pt x="1050350" y="404854"/>
                  </a:cubicBezTo>
                  <a:lnTo>
                    <a:pt x="1086682" y="404854"/>
                  </a:lnTo>
                  <a:lnTo>
                    <a:pt x="1086682" y="421848"/>
                  </a:lnTo>
                  <a:lnTo>
                    <a:pt x="1022547" y="421848"/>
                  </a:lnTo>
                  <a:cubicBezTo>
                    <a:pt x="1023241" y="415424"/>
                    <a:pt x="1025325" y="409336"/>
                    <a:pt x="1028798" y="403584"/>
                  </a:cubicBezTo>
                  <a:cubicBezTo>
                    <a:pt x="1032270" y="397833"/>
                    <a:pt x="1039129" y="390204"/>
                    <a:pt x="1049373" y="380697"/>
                  </a:cubicBezTo>
                  <a:cubicBezTo>
                    <a:pt x="1057621" y="373014"/>
                    <a:pt x="1062678" y="367805"/>
                    <a:pt x="1064544" y="365070"/>
                  </a:cubicBezTo>
                  <a:cubicBezTo>
                    <a:pt x="1067062" y="361294"/>
                    <a:pt x="1068321" y="357561"/>
                    <a:pt x="1068321" y="353871"/>
                  </a:cubicBezTo>
                  <a:cubicBezTo>
                    <a:pt x="1068321" y="349791"/>
                    <a:pt x="1067225" y="346654"/>
                    <a:pt x="1065033" y="344462"/>
                  </a:cubicBezTo>
                  <a:cubicBezTo>
                    <a:pt x="1062840" y="342270"/>
                    <a:pt x="1059813" y="341174"/>
                    <a:pt x="1055949" y="341174"/>
                  </a:cubicBezTo>
                  <a:cubicBezTo>
                    <a:pt x="1052129" y="341174"/>
                    <a:pt x="1049091" y="342324"/>
                    <a:pt x="1046834" y="344625"/>
                  </a:cubicBezTo>
                  <a:cubicBezTo>
                    <a:pt x="1044576" y="346926"/>
                    <a:pt x="1043274" y="350746"/>
                    <a:pt x="1042927" y="356085"/>
                  </a:cubicBezTo>
                  <a:lnTo>
                    <a:pt x="1024696" y="354262"/>
                  </a:lnTo>
                  <a:cubicBezTo>
                    <a:pt x="1025781" y="344191"/>
                    <a:pt x="1029188" y="336964"/>
                    <a:pt x="1034918" y="332579"/>
                  </a:cubicBezTo>
                  <a:cubicBezTo>
                    <a:pt x="1040648" y="328195"/>
                    <a:pt x="1047810" y="326003"/>
                    <a:pt x="1056405" y="326003"/>
                  </a:cubicBezTo>
                  <a:cubicBezTo>
                    <a:pt x="1065825" y="326003"/>
                    <a:pt x="1073226" y="328542"/>
                    <a:pt x="1078609" y="333621"/>
                  </a:cubicBezTo>
                  <a:cubicBezTo>
                    <a:pt x="1083991" y="338700"/>
                    <a:pt x="1086682" y="345016"/>
                    <a:pt x="108668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4"/>
                  </a:cubicBezTo>
                  <a:cubicBezTo>
                    <a:pt x="1077425" y="74228"/>
                    <a:pt x="1075195" y="82595"/>
                    <a:pt x="1075195" y="94054"/>
                  </a:cubicBezTo>
                  <a:cubicBezTo>
                    <a:pt x="1075195" y="105449"/>
                    <a:pt x="1077343" y="113669"/>
                    <a:pt x="1081641" y="118716"/>
                  </a:cubicBezTo>
                  <a:cubicBezTo>
                    <a:pt x="1085938" y="123762"/>
                    <a:pt x="1091245" y="126285"/>
                    <a:pt x="1097561" y="126285"/>
                  </a:cubicBezTo>
                  <a:cubicBezTo>
                    <a:pt x="1103877" y="126285"/>
                    <a:pt x="1109411" y="123453"/>
                    <a:pt x="1114164" y="117788"/>
                  </a:cubicBezTo>
                  <a:cubicBezTo>
                    <a:pt x="1118918" y="112123"/>
                    <a:pt x="1121294" y="103691"/>
                    <a:pt x="1121294" y="92492"/>
                  </a:cubicBezTo>
                  <a:close/>
                  <a:moveTo>
                    <a:pt x="1147860" y="41899"/>
                  </a:moveTo>
                  <a:lnTo>
                    <a:pt x="1147860" y="185081"/>
                  </a:lnTo>
                  <a:lnTo>
                    <a:pt x="1120415" y="185081"/>
                  </a:lnTo>
                  <a:lnTo>
                    <a:pt x="1120415" y="132926"/>
                  </a:lnTo>
                  <a:cubicBezTo>
                    <a:pt x="1116834" y="137549"/>
                    <a:pt x="1112374" y="141212"/>
                    <a:pt x="1107035" y="143914"/>
                  </a:cubicBezTo>
                  <a:cubicBezTo>
                    <a:pt x="1101695"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2" y="39555"/>
                  </a:cubicBezTo>
                  <a:cubicBezTo>
                    <a:pt x="1098114" y="39555"/>
                    <a:pt x="1104088" y="41020"/>
                    <a:pt x="1109135" y="43950"/>
                  </a:cubicBezTo>
                  <a:cubicBezTo>
                    <a:pt x="1114181" y="46880"/>
                    <a:pt x="1118657" y="51308"/>
                    <a:pt x="1122564" y="57233"/>
                  </a:cubicBezTo>
                  <a:lnTo>
                    <a:pt x="1122564" y="41899"/>
                  </a:lnTo>
                  <a:close/>
                  <a:moveTo>
                    <a:pt x="1151195" y="238125"/>
                  </a:moveTo>
                  <a:lnTo>
                    <a:pt x="1115350" y="386190"/>
                  </a:lnTo>
                  <a:lnTo>
                    <a:pt x="1095133" y="386190"/>
                  </a:lnTo>
                  <a:lnTo>
                    <a:pt x="1130587" y="238125"/>
                  </a:lnTo>
                  <a:close/>
                  <a:moveTo>
                    <a:pt x="1234715" y="332277"/>
                  </a:moveTo>
                  <a:cubicBezTo>
                    <a:pt x="1234715" y="320361"/>
                    <a:pt x="1232567" y="311783"/>
                    <a:pt x="1228269" y="306541"/>
                  </a:cubicBezTo>
                  <a:cubicBezTo>
                    <a:pt x="1223972" y="301300"/>
                    <a:pt x="1218470" y="298679"/>
                    <a:pt x="1211763" y="298679"/>
                  </a:cubicBezTo>
                  <a:cubicBezTo>
                    <a:pt x="1205252" y="298679"/>
                    <a:pt x="1199799" y="301267"/>
                    <a:pt x="1195404" y="306444"/>
                  </a:cubicBezTo>
                  <a:cubicBezTo>
                    <a:pt x="1191009" y="311620"/>
                    <a:pt x="1188811" y="319352"/>
                    <a:pt x="1188811" y="329640"/>
                  </a:cubicBezTo>
                  <a:cubicBezTo>
                    <a:pt x="1188811" y="340709"/>
                    <a:pt x="1190341" y="348718"/>
                    <a:pt x="1193402" y="353666"/>
                  </a:cubicBezTo>
                  <a:cubicBezTo>
                    <a:pt x="1197829" y="360829"/>
                    <a:pt x="1204015" y="364410"/>
                    <a:pt x="1211959" y="364410"/>
                  </a:cubicBezTo>
                  <a:cubicBezTo>
                    <a:pt x="1218274" y="364410"/>
                    <a:pt x="1223646" y="361724"/>
                    <a:pt x="1228074" y="356352"/>
                  </a:cubicBezTo>
                  <a:cubicBezTo>
                    <a:pt x="1232501" y="350980"/>
                    <a:pt x="1234715" y="342955"/>
                    <a:pt x="1234715" y="332277"/>
                  </a:cubicBezTo>
                  <a:close/>
                  <a:moveTo>
                    <a:pt x="1262062" y="240566"/>
                  </a:moveTo>
                  <a:lnTo>
                    <a:pt x="1262062" y="383748"/>
                  </a:lnTo>
                  <a:lnTo>
                    <a:pt x="1236571" y="383748"/>
                  </a:lnTo>
                  <a:lnTo>
                    <a:pt x="1236571" y="368512"/>
                  </a:lnTo>
                  <a:cubicBezTo>
                    <a:pt x="1232339" y="374437"/>
                    <a:pt x="1227341" y="378849"/>
                    <a:pt x="1221579" y="381746"/>
                  </a:cubicBezTo>
                  <a:cubicBezTo>
                    <a:pt x="1215816" y="384644"/>
                    <a:pt x="1210005" y="386092"/>
                    <a:pt x="1204145" y="386092"/>
                  </a:cubicBezTo>
                  <a:cubicBezTo>
                    <a:pt x="1192229" y="386092"/>
                    <a:pt x="1182023" y="381290"/>
                    <a:pt x="1173526" y="371686"/>
                  </a:cubicBezTo>
                  <a:cubicBezTo>
                    <a:pt x="1165029" y="362082"/>
                    <a:pt x="1160780" y="348685"/>
                    <a:pt x="1160780" y="331496"/>
                  </a:cubicBezTo>
                  <a:cubicBezTo>
                    <a:pt x="1160780" y="313915"/>
                    <a:pt x="1164915" y="300551"/>
                    <a:pt x="1173184" y="291403"/>
                  </a:cubicBezTo>
                  <a:cubicBezTo>
                    <a:pt x="1181453" y="282254"/>
                    <a:pt x="1191904" y="277680"/>
                    <a:pt x="1204536" y="277680"/>
                  </a:cubicBezTo>
                  <a:cubicBezTo>
                    <a:pt x="1216126" y="277680"/>
                    <a:pt x="1226153" y="282499"/>
                    <a:pt x="1234618" y="292135"/>
                  </a:cubicBezTo>
                  <a:lnTo>
                    <a:pt x="1234618" y="240566"/>
                  </a:lnTo>
                  <a:close/>
                  <a:moveTo>
                    <a:pt x="1270220" y="41899"/>
                  </a:moveTo>
                  <a:lnTo>
                    <a:pt x="1270220" y="145623"/>
                  </a:lnTo>
                  <a:lnTo>
                    <a:pt x="1244729" y="145623"/>
                  </a:lnTo>
                  <a:lnTo>
                    <a:pt x="1244729" y="130094"/>
                  </a:lnTo>
                  <a:cubicBezTo>
                    <a:pt x="1240952" y="135629"/>
                    <a:pt x="1235987" y="139991"/>
                    <a:pt x="1229834" y="143182"/>
                  </a:cubicBezTo>
                  <a:cubicBezTo>
                    <a:pt x="1223681" y="146372"/>
                    <a:pt x="1217186" y="147967"/>
                    <a:pt x="1210349" y="147967"/>
                  </a:cubicBezTo>
                  <a:cubicBezTo>
                    <a:pt x="1203382" y="147967"/>
                    <a:pt x="1197132" y="146437"/>
                    <a:pt x="1191597" y="143377"/>
                  </a:cubicBezTo>
                  <a:cubicBezTo>
                    <a:pt x="1186062"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7"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2"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2"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4" y="147967"/>
                    <a:pt x="1308439" y="145070"/>
                    <a:pt x="1302286" y="139275"/>
                  </a:cubicBezTo>
                  <a:cubicBezTo>
                    <a:pt x="1296132" y="133480"/>
                    <a:pt x="1293056" y="126155"/>
                    <a:pt x="1293056" y="117299"/>
                  </a:cubicBezTo>
                  <a:cubicBezTo>
                    <a:pt x="1293056" y="111439"/>
                    <a:pt x="1294456" y="106214"/>
                    <a:pt x="1297256" y="101624"/>
                  </a:cubicBezTo>
                  <a:cubicBezTo>
                    <a:pt x="1300055" y="97033"/>
                    <a:pt x="1303978"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2" y="60554"/>
                  </a:cubicBezTo>
                  <a:cubicBezTo>
                    <a:pt x="1333979" y="60554"/>
                    <a:pt x="1330170" y="61514"/>
                    <a:pt x="1327435" y="63435"/>
                  </a:cubicBezTo>
                  <a:cubicBezTo>
                    <a:pt x="1324700" y="65356"/>
                    <a:pt x="1322487" y="68726"/>
                    <a:pt x="1320794" y="73544"/>
                  </a:cubicBezTo>
                  <a:lnTo>
                    <a:pt x="1295888" y="69051"/>
                  </a:lnTo>
                  <a:cubicBezTo>
                    <a:pt x="1298688" y="59024"/>
                    <a:pt x="1303506"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41265" y="317431"/>
                  </a:moveTo>
                  <a:lnTo>
                    <a:pt x="1441265" y="383748"/>
                  </a:lnTo>
                  <a:lnTo>
                    <a:pt x="1413821" y="383748"/>
                  </a:lnTo>
                  <a:lnTo>
                    <a:pt x="1413821" y="324463"/>
                  </a:lnTo>
                  <a:cubicBezTo>
                    <a:pt x="1413821" y="314176"/>
                    <a:pt x="1412876" y="307534"/>
                    <a:pt x="1410988" y="304539"/>
                  </a:cubicBezTo>
                  <a:cubicBezTo>
                    <a:pt x="1408449" y="300632"/>
                    <a:pt x="1404542" y="298679"/>
                    <a:pt x="1399268" y="298679"/>
                  </a:cubicBezTo>
                  <a:cubicBezTo>
                    <a:pt x="1395426" y="298679"/>
                    <a:pt x="1391813" y="299851"/>
                    <a:pt x="1388427" y="302195"/>
                  </a:cubicBezTo>
                  <a:cubicBezTo>
                    <a:pt x="1385041" y="304539"/>
                    <a:pt x="1382599" y="307974"/>
                    <a:pt x="1381102" y="312499"/>
                  </a:cubicBezTo>
                  <a:cubicBezTo>
                    <a:pt x="1379604" y="317024"/>
                    <a:pt x="1378855" y="324170"/>
                    <a:pt x="1378855" y="333937"/>
                  </a:cubicBezTo>
                  <a:lnTo>
                    <a:pt x="1378855" y="383748"/>
                  </a:lnTo>
                  <a:lnTo>
                    <a:pt x="1351410" y="383748"/>
                  </a:lnTo>
                  <a:lnTo>
                    <a:pt x="1351410" y="326905"/>
                  </a:lnTo>
                  <a:cubicBezTo>
                    <a:pt x="1351410" y="316813"/>
                    <a:pt x="1350922" y="310302"/>
                    <a:pt x="1349945" y="307372"/>
                  </a:cubicBezTo>
                  <a:cubicBezTo>
                    <a:pt x="1348969" y="304441"/>
                    <a:pt x="1347455" y="302260"/>
                    <a:pt x="1345404" y="300828"/>
                  </a:cubicBezTo>
                  <a:cubicBezTo>
                    <a:pt x="1343353" y="299395"/>
                    <a:pt x="1340569" y="298679"/>
                    <a:pt x="1337053" y="298679"/>
                  </a:cubicBezTo>
                  <a:cubicBezTo>
                    <a:pt x="1332821" y="298679"/>
                    <a:pt x="1329012" y="299818"/>
                    <a:pt x="1325626" y="302097"/>
                  </a:cubicBezTo>
                  <a:cubicBezTo>
                    <a:pt x="1322240" y="304376"/>
                    <a:pt x="1319815" y="307665"/>
                    <a:pt x="1318350" y="311962"/>
                  </a:cubicBezTo>
                  <a:cubicBezTo>
                    <a:pt x="1316885" y="316259"/>
                    <a:pt x="1316152" y="323389"/>
                    <a:pt x="1316152" y="333351"/>
                  </a:cubicBezTo>
                  <a:lnTo>
                    <a:pt x="1316152" y="383748"/>
                  </a:lnTo>
                  <a:lnTo>
                    <a:pt x="1288707" y="383748"/>
                  </a:lnTo>
                  <a:lnTo>
                    <a:pt x="1288707" y="280024"/>
                  </a:lnTo>
                  <a:lnTo>
                    <a:pt x="1314003" y="280024"/>
                  </a:lnTo>
                  <a:lnTo>
                    <a:pt x="1314003" y="294186"/>
                  </a:lnTo>
                  <a:cubicBezTo>
                    <a:pt x="1323054" y="283182"/>
                    <a:pt x="1333830" y="277680"/>
                    <a:pt x="1346332" y="277680"/>
                  </a:cubicBezTo>
                  <a:cubicBezTo>
                    <a:pt x="1352973" y="277680"/>
                    <a:pt x="1358736" y="279048"/>
                    <a:pt x="1363619" y="281782"/>
                  </a:cubicBezTo>
                  <a:cubicBezTo>
                    <a:pt x="1368502" y="284517"/>
                    <a:pt x="1372507" y="288652"/>
                    <a:pt x="1375632" y="294186"/>
                  </a:cubicBezTo>
                  <a:cubicBezTo>
                    <a:pt x="1380190" y="288652"/>
                    <a:pt x="1385106" y="284517"/>
                    <a:pt x="1390380" y="281782"/>
                  </a:cubicBezTo>
                  <a:cubicBezTo>
                    <a:pt x="1395654" y="279048"/>
                    <a:pt x="1401286" y="277680"/>
                    <a:pt x="1407277" y="277680"/>
                  </a:cubicBezTo>
                  <a:cubicBezTo>
                    <a:pt x="1414895" y="277680"/>
                    <a:pt x="1421341" y="279227"/>
                    <a:pt x="1426615" y="282320"/>
                  </a:cubicBezTo>
                  <a:cubicBezTo>
                    <a:pt x="1431889" y="285412"/>
                    <a:pt x="1435829" y="289954"/>
                    <a:pt x="1438433" y="295944"/>
                  </a:cubicBezTo>
                  <a:cubicBezTo>
                    <a:pt x="1440321" y="300372"/>
                    <a:pt x="1441265" y="307534"/>
                    <a:pt x="1441265" y="317431"/>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79" y="41899"/>
                  </a:lnTo>
                  <a:lnTo>
                    <a:pt x="1439879" y="57136"/>
                  </a:lnTo>
                  <a:cubicBezTo>
                    <a:pt x="1448930" y="45415"/>
                    <a:pt x="1460325" y="39555"/>
                    <a:pt x="1474063" y="39555"/>
                  </a:cubicBezTo>
                  <a:cubicBezTo>
                    <a:pt x="1480119" y="39555"/>
                    <a:pt x="1485653" y="40646"/>
                    <a:pt x="1490667" y="42827"/>
                  </a:cubicBezTo>
                  <a:cubicBezTo>
                    <a:pt x="1495681" y="45008"/>
                    <a:pt x="1499474" y="47792"/>
                    <a:pt x="1502045" y="51178"/>
                  </a:cubicBezTo>
                  <a:cubicBezTo>
                    <a:pt x="1504617" y="54564"/>
                    <a:pt x="1506408" y="58405"/>
                    <a:pt x="1507417" y="62703"/>
                  </a:cubicBezTo>
                  <a:cubicBezTo>
                    <a:pt x="1508426" y="67000"/>
                    <a:pt x="1508931" y="73153"/>
                    <a:pt x="1508931" y="81162"/>
                  </a:cubicBezTo>
                  <a:close/>
                  <a:moveTo>
                    <a:pt x="1524832" y="257319"/>
                  </a:moveTo>
                  <a:cubicBezTo>
                    <a:pt x="1524832" y="261616"/>
                    <a:pt x="1524062" y="265707"/>
                    <a:pt x="1522521" y="269592"/>
                  </a:cubicBezTo>
                  <a:cubicBezTo>
                    <a:pt x="1520980" y="273477"/>
                    <a:pt x="1518538" y="277547"/>
                    <a:pt x="1515196" y="281801"/>
                  </a:cubicBezTo>
                  <a:cubicBezTo>
                    <a:pt x="1512982" y="284622"/>
                    <a:pt x="1508988" y="288681"/>
                    <a:pt x="1503215" y="293977"/>
                  </a:cubicBezTo>
                  <a:cubicBezTo>
                    <a:pt x="1497442" y="299273"/>
                    <a:pt x="1493785" y="302789"/>
                    <a:pt x="1492244" y="304525"/>
                  </a:cubicBezTo>
                  <a:cubicBezTo>
                    <a:pt x="1490703" y="306262"/>
                    <a:pt x="1489455" y="307954"/>
                    <a:pt x="1488500" y="309604"/>
                  </a:cubicBezTo>
                  <a:lnTo>
                    <a:pt x="1524832" y="309604"/>
                  </a:lnTo>
                  <a:lnTo>
                    <a:pt x="1524832" y="326598"/>
                  </a:lnTo>
                  <a:lnTo>
                    <a:pt x="1460697" y="326598"/>
                  </a:lnTo>
                  <a:cubicBezTo>
                    <a:pt x="1461391" y="320174"/>
                    <a:pt x="1463475" y="314086"/>
                    <a:pt x="1466948" y="308334"/>
                  </a:cubicBezTo>
                  <a:cubicBezTo>
                    <a:pt x="1470420" y="302583"/>
                    <a:pt x="1477279" y="294954"/>
                    <a:pt x="1487523" y="285447"/>
                  </a:cubicBezTo>
                  <a:cubicBezTo>
                    <a:pt x="1495771" y="277764"/>
                    <a:pt x="1500828" y="272555"/>
                    <a:pt x="1502694" y="269820"/>
                  </a:cubicBezTo>
                  <a:cubicBezTo>
                    <a:pt x="1505212" y="266044"/>
                    <a:pt x="1506471" y="262311"/>
                    <a:pt x="1506471" y="258621"/>
                  </a:cubicBezTo>
                  <a:cubicBezTo>
                    <a:pt x="1506471" y="254541"/>
                    <a:pt x="1505375" y="251404"/>
                    <a:pt x="1503183" y="249212"/>
                  </a:cubicBezTo>
                  <a:cubicBezTo>
                    <a:pt x="1500990" y="247020"/>
                    <a:pt x="1497963" y="245924"/>
                    <a:pt x="1494099" y="245924"/>
                  </a:cubicBezTo>
                  <a:cubicBezTo>
                    <a:pt x="1490279" y="245924"/>
                    <a:pt x="1487241" y="247074"/>
                    <a:pt x="1484984" y="249375"/>
                  </a:cubicBezTo>
                  <a:cubicBezTo>
                    <a:pt x="1482726" y="251676"/>
                    <a:pt x="1481424" y="255496"/>
                    <a:pt x="1481077" y="260835"/>
                  </a:cubicBezTo>
                  <a:lnTo>
                    <a:pt x="1462846" y="259012"/>
                  </a:lnTo>
                  <a:cubicBezTo>
                    <a:pt x="1463931" y="248941"/>
                    <a:pt x="1467338" y="241713"/>
                    <a:pt x="1473068" y="237329"/>
                  </a:cubicBezTo>
                  <a:cubicBezTo>
                    <a:pt x="1478798" y="232945"/>
                    <a:pt x="1485960" y="230753"/>
                    <a:pt x="1494555" y="230753"/>
                  </a:cubicBezTo>
                  <a:cubicBezTo>
                    <a:pt x="1503975" y="230753"/>
                    <a:pt x="1511376" y="233292"/>
                    <a:pt x="1516759" y="238371"/>
                  </a:cubicBezTo>
                  <a:cubicBezTo>
                    <a:pt x="1522141" y="243450"/>
                    <a:pt x="1524832" y="249766"/>
                    <a:pt x="1524832" y="257319"/>
                  </a:cubicBezTo>
                  <a:close/>
                  <a:moveTo>
                    <a:pt x="1589345" y="238125"/>
                  </a:moveTo>
                  <a:lnTo>
                    <a:pt x="1553500" y="386190"/>
                  </a:lnTo>
                  <a:lnTo>
                    <a:pt x="1533283" y="386190"/>
                  </a:lnTo>
                  <a:lnTo>
                    <a:pt x="1568737" y="238125"/>
                  </a:lnTo>
                  <a:close/>
                  <a:moveTo>
                    <a:pt x="1606483" y="92296"/>
                  </a:moveTo>
                  <a:cubicBezTo>
                    <a:pt x="1606483" y="81553"/>
                    <a:pt x="1604269" y="73576"/>
                    <a:pt x="1599842" y="68367"/>
                  </a:cubicBezTo>
                  <a:cubicBezTo>
                    <a:pt x="1595414" y="63159"/>
                    <a:pt x="1589815" y="60554"/>
                    <a:pt x="1583043" y="60554"/>
                  </a:cubicBezTo>
                  <a:cubicBezTo>
                    <a:pt x="1576466"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3"/>
                    <a:pt x="1582554" y="123453"/>
                  </a:cubicBezTo>
                  <a:cubicBezTo>
                    <a:pt x="1589261" y="123453"/>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1" y="182835"/>
                    <a:pt x="1607313" y="184788"/>
                  </a:cubicBezTo>
                  <a:cubicBezTo>
                    <a:pt x="1601225"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99431" y="322901"/>
                  </a:moveTo>
                  <a:lnTo>
                    <a:pt x="1699431" y="383748"/>
                  </a:lnTo>
                  <a:lnTo>
                    <a:pt x="1671986" y="383748"/>
                  </a:lnTo>
                  <a:lnTo>
                    <a:pt x="1671986" y="328956"/>
                  </a:lnTo>
                  <a:cubicBezTo>
                    <a:pt x="1671986" y="318082"/>
                    <a:pt x="1671465" y="311181"/>
                    <a:pt x="1670424" y="308251"/>
                  </a:cubicBezTo>
                  <a:cubicBezTo>
                    <a:pt x="1669382" y="305320"/>
                    <a:pt x="1667542" y="302993"/>
                    <a:pt x="1664905" y="301267"/>
                  </a:cubicBezTo>
                  <a:cubicBezTo>
                    <a:pt x="1662268" y="299542"/>
                    <a:pt x="1658964" y="298679"/>
                    <a:pt x="1654992" y="298679"/>
                  </a:cubicBezTo>
                  <a:cubicBezTo>
                    <a:pt x="1650434" y="298679"/>
                    <a:pt x="1646365" y="299786"/>
                    <a:pt x="1642783" y="302000"/>
                  </a:cubicBezTo>
                  <a:cubicBezTo>
                    <a:pt x="1639202" y="304214"/>
                    <a:pt x="1636581" y="307551"/>
                    <a:pt x="1634921" y="312011"/>
                  </a:cubicBezTo>
                  <a:cubicBezTo>
                    <a:pt x="1633261" y="316471"/>
                    <a:pt x="1632431" y="323064"/>
                    <a:pt x="1632431" y="331789"/>
                  </a:cubicBezTo>
                  <a:lnTo>
                    <a:pt x="1632431" y="383748"/>
                  </a:lnTo>
                  <a:lnTo>
                    <a:pt x="1604986" y="383748"/>
                  </a:lnTo>
                  <a:lnTo>
                    <a:pt x="1604986" y="240566"/>
                  </a:lnTo>
                  <a:lnTo>
                    <a:pt x="1632431" y="240566"/>
                  </a:lnTo>
                  <a:lnTo>
                    <a:pt x="1632431" y="293210"/>
                  </a:lnTo>
                  <a:cubicBezTo>
                    <a:pt x="1641286" y="282857"/>
                    <a:pt x="1651867" y="277680"/>
                    <a:pt x="1664173" y="277680"/>
                  </a:cubicBezTo>
                  <a:cubicBezTo>
                    <a:pt x="1670489" y="277680"/>
                    <a:pt x="1676186" y="278852"/>
                    <a:pt x="1681265" y="281196"/>
                  </a:cubicBezTo>
                  <a:cubicBezTo>
                    <a:pt x="1686344" y="283540"/>
                    <a:pt x="1690169" y="286536"/>
                    <a:pt x="1692741" y="290182"/>
                  </a:cubicBezTo>
                  <a:cubicBezTo>
                    <a:pt x="1695313" y="293828"/>
                    <a:pt x="1697071" y="297865"/>
                    <a:pt x="1698015" y="302293"/>
                  </a:cubicBezTo>
                  <a:cubicBezTo>
                    <a:pt x="1698959" y="306720"/>
                    <a:pt x="1699431" y="313590"/>
                    <a:pt x="1699431" y="322901"/>
                  </a:cubicBezTo>
                  <a:close/>
                  <a:moveTo>
                    <a:pt x="1770808" y="330421"/>
                  </a:moveTo>
                  <a:cubicBezTo>
                    <a:pt x="1770808" y="344030"/>
                    <a:pt x="1768659" y="358615"/>
                    <a:pt x="1764362" y="374177"/>
                  </a:cubicBezTo>
                  <a:cubicBezTo>
                    <a:pt x="1759479" y="391627"/>
                    <a:pt x="1751437" y="408849"/>
                    <a:pt x="1740238" y="425843"/>
                  </a:cubicBezTo>
                  <a:lnTo>
                    <a:pt x="1721290" y="425843"/>
                  </a:lnTo>
                  <a:cubicBezTo>
                    <a:pt x="1726694" y="414253"/>
                    <a:pt x="1730504" y="405366"/>
                    <a:pt x="1732717" y="399180"/>
                  </a:cubicBezTo>
                  <a:cubicBezTo>
                    <a:pt x="1734931" y="392994"/>
                    <a:pt x="1736982" y="385864"/>
                    <a:pt x="1738871" y="377790"/>
                  </a:cubicBezTo>
                  <a:cubicBezTo>
                    <a:pt x="1740759" y="369717"/>
                    <a:pt x="1742159" y="362050"/>
                    <a:pt x="1743070" y="354790"/>
                  </a:cubicBezTo>
                  <a:cubicBezTo>
                    <a:pt x="1743982" y="347530"/>
                    <a:pt x="1744438" y="340090"/>
                    <a:pt x="1744438" y="332472"/>
                  </a:cubicBezTo>
                  <a:cubicBezTo>
                    <a:pt x="1744438" y="316976"/>
                    <a:pt x="1742777" y="302309"/>
                    <a:pt x="1739457" y="288473"/>
                  </a:cubicBezTo>
                  <a:cubicBezTo>
                    <a:pt x="1736136" y="274636"/>
                    <a:pt x="1730015" y="257854"/>
                    <a:pt x="1721095" y="238125"/>
                  </a:cubicBezTo>
                  <a:lnTo>
                    <a:pt x="1739750" y="238125"/>
                  </a:lnTo>
                  <a:cubicBezTo>
                    <a:pt x="1749582" y="252124"/>
                    <a:pt x="1757216" y="266969"/>
                    <a:pt x="1762653" y="282661"/>
                  </a:cubicBezTo>
                  <a:cubicBezTo>
                    <a:pt x="1768090" y="298353"/>
                    <a:pt x="1770808" y="314273"/>
                    <a:pt x="177080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1" y="157343"/>
                  </a:moveTo>
                  <a:lnTo>
                    <a:pt x="1902981" y="184788"/>
                  </a:lnTo>
                  <a:lnTo>
                    <a:pt x="1875537" y="184788"/>
                  </a:lnTo>
                  <a:lnTo>
                    <a:pt x="1875537" y="157343"/>
                  </a:lnTo>
                  <a:close/>
                  <a:moveTo>
                    <a:pt x="1915678" y="93566"/>
                  </a:moveTo>
                  <a:cubicBezTo>
                    <a:pt x="1915678" y="83669"/>
                    <a:pt x="1913236"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6" y="111602"/>
                    <a:pt x="1915678" y="103658"/>
                    <a:pt x="1915678" y="93566"/>
                  </a:cubicBezTo>
                  <a:close/>
                  <a:moveTo>
                    <a:pt x="1971056" y="41899"/>
                  </a:moveTo>
                  <a:lnTo>
                    <a:pt x="1971056" y="61531"/>
                  </a:lnTo>
                  <a:cubicBezTo>
                    <a:pt x="1971056" y="69605"/>
                    <a:pt x="1970356" y="75921"/>
                    <a:pt x="1968956" y="80478"/>
                  </a:cubicBezTo>
                  <a:cubicBezTo>
                    <a:pt x="1967556" y="85036"/>
                    <a:pt x="1964968" y="89106"/>
                    <a:pt x="1961191" y="92687"/>
                  </a:cubicBezTo>
                  <a:cubicBezTo>
                    <a:pt x="1956829" y="96919"/>
                    <a:pt x="1950871" y="100240"/>
                    <a:pt x="1943318" y="102649"/>
                  </a:cubicBezTo>
                  <a:cubicBezTo>
                    <a:pt x="1941690" y="114304"/>
                    <a:pt x="1936839" y="124234"/>
                    <a:pt x="1928765" y="132438"/>
                  </a:cubicBezTo>
                  <a:cubicBezTo>
                    <a:pt x="1918608" y="142791"/>
                    <a:pt x="1905846" y="147967"/>
                    <a:pt x="1890480" y="147967"/>
                  </a:cubicBezTo>
                  <a:cubicBezTo>
                    <a:pt x="1880647"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4" y="39555"/>
                  </a:cubicBezTo>
                  <a:cubicBezTo>
                    <a:pt x="1905976" y="39555"/>
                    <a:pt x="1918836" y="44634"/>
                    <a:pt x="1928863" y="54792"/>
                  </a:cubicBezTo>
                  <a:cubicBezTo>
                    <a:pt x="1937914" y="64038"/>
                    <a:pt x="1942895" y="75465"/>
                    <a:pt x="1943807" y="89073"/>
                  </a:cubicBezTo>
                  <a:cubicBezTo>
                    <a:pt x="1952271" y="85622"/>
                    <a:pt x="1956634" y="79046"/>
                    <a:pt x="1956894" y="69344"/>
                  </a:cubicBezTo>
                  <a:lnTo>
                    <a:pt x="1943611" y="69344"/>
                  </a:lnTo>
                  <a:lnTo>
                    <a:pt x="1943611" y="41899"/>
                  </a:lnTo>
                  <a:close/>
                  <a:moveTo>
                    <a:pt x="2058553" y="93371"/>
                  </a:moveTo>
                  <a:cubicBezTo>
                    <a:pt x="2058553" y="82497"/>
                    <a:pt x="2056372" y="74423"/>
                    <a:pt x="2052009" y="69149"/>
                  </a:cubicBezTo>
                  <a:cubicBezTo>
                    <a:pt x="2047647" y="63875"/>
                    <a:pt x="2042242" y="61238"/>
                    <a:pt x="2035796" y="61238"/>
                  </a:cubicBezTo>
                  <a:cubicBezTo>
                    <a:pt x="2029090" y="61238"/>
                    <a:pt x="2023522" y="63826"/>
                    <a:pt x="2019095" y="69002"/>
                  </a:cubicBezTo>
                  <a:cubicBezTo>
                    <a:pt x="2014668" y="74179"/>
                    <a:pt x="2012454" y="81846"/>
                    <a:pt x="2012454" y="92003"/>
                  </a:cubicBezTo>
                  <a:cubicBezTo>
                    <a:pt x="2012454" y="103658"/>
                    <a:pt x="2014765" y="112269"/>
                    <a:pt x="2019388" y="117837"/>
                  </a:cubicBezTo>
                  <a:cubicBezTo>
                    <a:pt x="2024011" y="123404"/>
                    <a:pt x="2029643" y="126187"/>
                    <a:pt x="2036285" y="126187"/>
                  </a:cubicBezTo>
                  <a:cubicBezTo>
                    <a:pt x="2042666" y="126187"/>
                    <a:pt x="2047972" y="123632"/>
                    <a:pt x="2052205" y="118520"/>
                  </a:cubicBezTo>
                  <a:cubicBezTo>
                    <a:pt x="2056437" y="113409"/>
                    <a:pt x="2058553" y="105026"/>
                    <a:pt x="2058553" y="93371"/>
                  </a:cubicBezTo>
                  <a:close/>
                  <a:moveTo>
                    <a:pt x="2086486" y="93175"/>
                  </a:moveTo>
                  <a:cubicBezTo>
                    <a:pt x="2086486" y="110495"/>
                    <a:pt x="2082254" y="123957"/>
                    <a:pt x="2073790" y="133561"/>
                  </a:cubicBezTo>
                  <a:cubicBezTo>
                    <a:pt x="2065325" y="143165"/>
                    <a:pt x="2055070" y="147967"/>
                    <a:pt x="2043024" y="147967"/>
                  </a:cubicBezTo>
                  <a:cubicBezTo>
                    <a:pt x="2037294" y="147967"/>
                    <a:pt x="2032101"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1" y="51927"/>
                    <a:pt x="2018704" y="47694"/>
                    <a:pt x="2024369" y="44439"/>
                  </a:cubicBezTo>
                  <a:cubicBezTo>
                    <a:pt x="2030034" y="41183"/>
                    <a:pt x="2036317" y="39555"/>
                    <a:pt x="2043219" y="39555"/>
                  </a:cubicBezTo>
                  <a:cubicBezTo>
                    <a:pt x="2055265" y="39555"/>
                    <a:pt x="2065488" y="44276"/>
                    <a:pt x="2073887" y="53717"/>
                  </a:cubicBezTo>
                  <a:cubicBezTo>
                    <a:pt x="2082287" y="63159"/>
                    <a:pt x="2086486" y="76311"/>
                    <a:pt x="2086486"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0" name="TextBox 59">
              <a:extLst>
                <a:ext uri="{FF2B5EF4-FFF2-40B4-BE49-F238E27FC236}">
                  <a16:creationId xmlns="" xmlns:a16="http://schemas.microsoft.com/office/drawing/2014/main" id="{1B7139FD-7D6F-48E4-8837-279D1FA1BD9E}"/>
                </a:ext>
              </a:extLst>
            </p:cNvPr>
            <p:cNvSpPr txBox="1">
              <a:spLocks noChangeAspect="1"/>
            </p:cNvSpPr>
            <p:nvPr>
              <p:custDataLst>
                <p:tags r:id="rId2"/>
              </p:custDataLst>
            </p:nvPr>
          </p:nvSpPr>
          <p:spPr>
            <a:xfrm>
              <a:off x="5797166" y="1361777"/>
              <a:ext cx="211968" cy="146210"/>
            </a:xfrm>
            <a:custGeom>
              <a:avLst/>
              <a:gdLst/>
              <a:ahLst/>
              <a:cxnLst/>
              <a:rect l="l" t="t" r="r" b="b"/>
              <a:pathLst>
                <a:path w="211968" h="146210">
                  <a:moveTo>
                    <a:pt x="58601" y="41900"/>
                  </a:moveTo>
                  <a:lnTo>
                    <a:pt x="25686" y="90832"/>
                  </a:lnTo>
                  <a:lnTo>
                    <a:pt x="58601" y="90832"/>
                  </a:lnTo>
                  <a:close/>
                  <a:moveTo>
                    <a:pt x="165478" y="22757"/>
                  </a:moveTo>
                  <a:cubicBezTo>
                    <a:pt x="162157" y="22757"/>
                    <a:pt x="159195" y="23815"/>
                    <a:pt x="156590" y="25931"/>
                  </a:cubicBezTo>
                  <a:cubicBezTo>
                    <a:pt x="153986" y="28047"/>
                    <a:pt x="151967" y="31840"/>
                    <a:pt x="150535" y="37309"/>
                  </a:cubicBezTo>
                  <a:cubicBezTo>
                    <a:pt x="148646" y="44407"/>
                    <a:pt x="147702" y="56355"/>
                    <a:pt x="147702" y="73154"/>
                  </a:cubicBezTo>
                  <a:cubicBezTo>
                    <a:pt x="147702" y="89953"/>
                    <a:pt x="148549" y="101494"/>
                    <a:pt x="150242" y="107777"/>
                  </a:cubicBezTo>
                  <a:cubicBezTo>
                    <a:pt x="151935" y="114061"/>
                    <a:pt x="154067" y="118244"/>
                    <a:pt x="156639" y="120328"/>
                  </a:cubicBezTo>
                  <a:cubicBezTo>
                    <a:pt x="159211" y="122411"/>
                    <a:pt x="162157" y="123453"/>
                    <a:pt x="165478" y="123453"/>
                  </a:cubicBezTo>
                  <a:cubicBezTo>
                    <a:pt x="168799" y="123453"/>
                    <a:pt x="171761" y="122395"/>
                    <a:pt x="174366" y="120279"/>
                  </a:cubicBezTo>
                  <a:cubicBezTo>
                    <a:pt x="176970" y="118163"/>
                    <a:pt x="178989" y="114370"/>
                    <a:pt x="180421" y="108900"/>
                  </a:cubicBezTo>
                  <a:cubicBezTo>
                    <a:pt x="182309" y="101868"/>
                    <a:pt x="183254" y="89953"/>
                    <a:pt x="183254" y="73154"/>
                  </a:cubicBezTo>
                  <a:cubicBezTo>
                    <a:pt x="183254" y="56355"/>
                    <a:pt x="182407" y="44814"/>
                    <a:pt x="180714" y="38530"/>
                  </a:cubicBezTo>
                  <a:cubicBezTo>
                    <a:pt x="179021" y="32247"/>
                    <a:pt x="176889" y="28047"/>
                    <a:pt x="174317" y="25931"/>
                  </a:cubicBezTo>
                  <a:cubicBezTo>
                    <a:pt x="171745" y="23815"/>
                    <a:pt x="168799" y="22757"/>
                    <a:pt x="165478" y="22757"/>
                  </a:cubicBezTo>
                  <a:close/>
                  <a:moveTo>
                    <a:pt x="165478" y="0"/>
                  </a:moveTo>
                  <a:cubicBezTo>
                    <a:pt x="179347" y="0"/>
                    <a:pt x="190188" y="4949"/>
                    <a:pt x="198002" y="14846"/>
                  </a:cubicBezTo>
                  <a:cubicBezTo>
                    <a:pt x="207313" y="26566"/>
                    <a:pt x="211968" y="46002"/>
                    <a:pt x="211968" y="73154"/>
                  </a:cubicBezTo>
                  <a:cubicBezTo>
                    <a:pt x="211968" y="100240"/>
                    <a:pt x="207280" y="119709"/>
                    <a:pt x="197904" y="131560"/>
                  </a:cubicBezTo>
                  <a:cubicBezTo>
                    <a:pt x="190155" y="141326"/>
                    <a:pt x="179347" y="146210"/>
                    <a:pt x="165478" y="146210"/>
                  </a:cubicBezTo>
                  <a:cubicBezTo>
                    <a:pt x="151544" y="146210"/>
                    <a:pt x="140312" y="140854"/>
                    <a:pt x="131782" y="130143"/>
                  </a:cubicBezTo>
                  <a:cubicBezTo>
                    <a:pt x="123253" y="119432"/>
                    <a:pt x="118988" y="100338"/>
                    <a:pt x="118988" y="72861"/>
                  </a:cubicBezTo>
                  <a:cubicBezTo>
                    <a:pt x="118988" y="45904"/>
                    <a:pt x="123676" y="26501"/>
                    <a:pt x="133052" y="14650"/>
                  </a:cubicBezTo>
                  <a:cubicBezTo>
                    <a:pt x="140800" y="4884"/>
                    <a:pt x="151609" y="0"/>
                    <a:pt x="165478" y="0"/>
                  </a:cubicBezTo>
                  <a:close/>
                  <a:moveTo>
                    <a:pt x="62117" y="0"/>
                  </a:moveTo>
                  <a:lnTo>
                    <a:pt x="85167" y="0"/>
                  </a:lnTo>
                  <a:lnTo>
                    <a:pt x="85167" y="90832"/>
                  </a:lnTo>
                  <a:lnTo>
                    <a:pt x="102942" y="90832"/>
                  </a:lnTo>
                  <a:lnTo>
                    <a:pt x="102942"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2" name="TextBox 61">
              <a:extLst>
                <a:ext uri="{FF2B5EF4-FFF2-40B4-BE49-F238E27FC236}">
                  <a16:creationId xmlns="" xmlns:a16="http://schemas.microsoft.com/office/drawing/2014/main" id="{A72F4BEF-68B7-4F5F-B5FD-47787C6BEC17}"/>
                </a:ext>
              </a:extLst>
            </p:cNvPr>
            <p:cNvSpPr txBox="1">
              <a:spLocks noChangeAspect="1"/>
            </p:cNvSpPr>
            <p:nvPr>
              <p:custDataLst>
                <p:tags r:id="rId3"/>
              </p:custDataLst>
            </p:nvPr>
          </p:nvSpPr>
          <p:spPr>
            <a:xfrm>
              <a:off x="5800975" y="2416682"/>
              <a:ext cx="208159" cy="146210"/>
            </a:xfrm>
            <a:custGeom>
              <a:avLst/>
              <a:gdLst/>
              <a:ahLst/>
              <a:cxnLst/>
              <a:rect l="l" t="t" r="r" b="b"/>
              <a:pathLst>
                <a:path w="208159" h="146210">
                  <a:moveTo>
                    <a:pt x="161669" y="22757"/>
                  </a:moveTo>
                  <a:cubicBezTo>
                    <a:pt x="158348" y="22757"/>
                    <a:pt x="155386" y="23815"/>
                    <a:pt x="152781" y="25931"/>
                  </a:cubicBezTo>
                  <a:cubicBezTo>
                    <a:pt x="150177" y="28047"/>
                    <a:pt x="148158" y="31840"/>
                    <a:pt x="146726" y="37310"/>
                  </a:cubicBezTo>
                  <a:cubicBezTo>
                    <a:pt x="144837" y="44407"/>
                    <a:pt x="143893" y="56355"/>
                    <a:pt x="143893" y="73154"/>
                  </a:cubicBezTo>
                  <a:cubicBezTo>
                    <a:pt x="143893" y="89953"/>
                    <a:pt x="144740" y="101494"/>
                    <a:pt x="146433" y="107777"/>
                  </a:cubicBezTo>
                  <a:cubicBezTo>
                    <a:pt x="148126" y="114061"/>
                    <a:pt x="150258" y="118244"/>
                    <a:pt x="152830" y="120328"/>
                  </a:cubicBezTo>
                  <a:cubicBezTo>
                    <a:pt x="155402" y="122411"/>
                    <a:pt x="158348" y="123453"/>
                    <a:pt x="161669" y="123453"/>
                  </a:cubicBezTo>
                  <a:cubicBezTo>
                    <a:pt x="164990" y="123453"/>
                    <a:pt x="167952" y="122395"/>
                    <a:pt x="170557" y="120279"/>
                  </a:cubicBezTo>
                  <a:cubicBezTo>
                    <a:pt x="173161" y="118163"/>
                    <a:pt x="175180" y="114370"/>
                    <a:pt x="176612" y="108900"/>
                  </a:cubicBezTo>
                  <a:cubicBezTo>
                    <a:pt x="178500" y="101868"/>
                    <a:pt x="179445" y="89953"/>
                    <a:pt x="179445" y="73154"/>
                  </a:cubicBezTo>
                  <a:cubicBezTo>
                    <a:pt x="179445" y="56355"/>
                    <a:pt x="178598" y="44814"/>
                    <a:pt x="176905" y="38530"/>
                  </a:cubicBezTo>
                  <a:cubicBezTo>
                    <a:pt x="175212" y="32247"/>
                    <a:pt x="173080" y="28047"/>
                    <a:pt x="170508" y="25931"/>
                  </a:cubicBezTo>
                  <a:cubicBezTo>
                    <a:pt x="167936" y="23815"/>
                    <a:pt x="164990" y="22757"/>
                    <a:pt x="161669" y="22757"/>
                  </a:cubicBezTo>
                  <a:close/>
                  <a:moveTo>
                    <a:pt x="161669" y="0"/>
                  </a:moveTo>
                  <a:cubicBezTo>
                    <a:pt x="175538" y="0"/>
                    <a:pt x="186379" y="4949"/>
                    <a:pt x="194193" y="14846"/>
                  </a:cubicBezTo>
                  <a:cubicBezTo>
                    <a:pt x="203504" y="26566"/>
                    <a:pt x="208159" y="46002"/>
                    <a:pt x="208159" y="73154"/>
                  </a:cubicBezTo>
                  <a:cubicBezTo>
                    <a:pt x="208159" y="100241"/>
                    <a:pt x="203471" y="119709"/>
                    <a:pt x="194095" y="131560"/>
                  </a:cubicBezTo>
                  <a:cubicBezTo>
                    <a:pt x="186346" y="141326"/>
                    <a:pt x="175538" y="146210"/>
                    <a:pt x="161669" y="146210"/>
                  </a:cubicBezTo>
                  <a:cubicBezTo>
                    <a:pt x="147735" y="146210"/>
                    <a:pt x="136503" y="140854"/>
                    <a:pt x="127973" y="130143"/>
                  </a:cubicBezTo>
                  <a:cubicBezTo>
                    <a:pt x="119444" y="119432"/>
                    <a:pt x="115179" y="100338"/>
                    <a:pt x="115179" y="72861"/>
                  </a:cubicBezTo>
                  <a:cubicBezTo>
                    <a:pt x="115179" y="45904"/>
                    <a:pt x="119867" y="26501"/>
                    <a:pt x="129243" y="14650"/>
                  </a:cubicBezTo>
                  <a:cubicBezTo>
                    <a:pt x="136991" y="4884"/>
                    <a:pt x="147800" y="0"/>
                    <a:pt x="161669" y="0"/>
                  </a:cubicBezTo>
                  <a:close/>
                  <a:moveTo>
                    <a:pt x="46197" y="0"/>
                  </a:moveTo>
                  <a:cubicBezTo>
                    <a:pt x="59675" y="0"/>
                    <a:pt x="70484" y="4298"/>
                    <a:pt x="78623" y="12892"/>
                  </a:cubicBezTo>
                  <a:cubicBezTo>
                    <a:pt x="85329" y="19925"/>
                    <a:pt x="88683" y="27868"/>
                    <a:pt x="88683" y="36724"/>
                  </a:cubicBezTo>
                  <a:cubicBezTo>
                    <a:pt x="88683" y="49290"/>
                    <a:pt x="81813" y="59317"/>
                    <a:pt x="68075" y="66805"/>
                  </a:cubicBezTo>
                  <a:cubicBezTo>
                    <a:pt x="76279" y="68563"/>
                    <a:pt x="82839" y="72503"/>
                    <a:pt x="87755" y="78623"/>
                  </a:cubicBezTo>
                  <a:cubicBezTo>
                    <a:pt x="92671" y="84744"/>
                    <a:pt x="95129" y="92134"/>
                    <a:pt x="95129" y="100794"/>
                  </a:cubicBezTo>
                  <a:cubicBezTo>
                    <a:pt x="95129" y="113361"/>
                    <a:pt x="90538" y="124072"/>
                    <a:pt x="81358" y="132927"/>
                  </a:cubicBezTo>
                  <a:cubicBezTo>
                    <a:pt x="72177" y="141782"/>
                    <a:pt x="60750" y="146210"/>
                    <a:pt x="47076" y="146210"/>
                  </a:cubicBezTo>
                  <a:cubicBezTo>
                    <a:pt x="34119" y="146210"/>
                    <a:pt x="23375" y="142482"/>
                    <a:pt x="14845" y="135027"/>
                  </a:cubicBezTo>
                  <a:cubicBezTo>
                    <a:pt x="6316" y="127571"/>
                    <a:pt x="1367" y="117821"/>
                    <a:pt x="0" y="105775"/>
                  </a:cubicBezTo>
                  <a:lnTo>
                    <a:pt x="26566" y="102552"/>
                  </a:lnTo>
                  <a:cubicBezTo>
                    <a:pt x="27412" y="109324"/>
                    <a:pt x="29691" y="114500"/>
                    <a:pt x="33402" y="118081"/>
                  </a:cubicBezTo>
                  <a:cubicBezTo>
                    <a:pt x="37114" y="121663"/>
                    <a:pt x="41606" y="123453"/>
                    <a:pt x="46881" y="123453"/>
                  </a:cubicBezTo>
                  <a:cubicBezTo>
                    <a:pt x="52545" y="123453"/>
                    <a:pt x="57315" y="121304"/>
                    <a:pt x="61189" y="117007"/>
                  </a:cubicBezTo>
                  <a:cubicBezTo>
                    <a:pt x="65063" y="112710"/>
                    <a:pt x="67000" y="106915"/>
                    <a:pt x="67000" y="99622"/>
                  </a:cubicBezTo>
                  <a:cubicBezTo>
                    <a:pt x="67000" y="92720"/>
                    <a:pt x="65145" y="87251"/>
                    <a:pt x="61433" y="83214"/>
                  </a:cubicBezTo>
                  <a:cubicBezTo>
                    <a:pt x="57722" y="79177"/>
                    <a:pt x="53196" y="77158"/>
                    <a:pt x="47857" y="77158"/>
                  </a:cubicBezTo>
                  <a:cubicBezTo>
                    <a:pt x="44341" y="77158"/>
                    <a:pt x="40141" y="77842"/>
                    <a:pt x="35258" y="79209"/>
                  </a:cubicBezTo>
                  <a:lnTo>
                    <a:pt x="38286" y="56843"/>
                  </a:lnTo>
                  <a:cubicBezTo>
                    <a:pt x="45709" y="57039"/>
                    <a:pt x="51373" y="55427"/>
                    <a:pt x="55280" y="52009"/>
                  </a:cubicBezTo>
                  <a:cubicBezTo>
                    <a:pt x="59187" y="48590"/>
                    <a:pt x="61140" y="44049"/>
                    <a:pt x="61140" y="38384"/>
                  </a:cubicBezTo>
                  <a:cubicBezTo>
                    <a:pt x="61140" y="33566"/>
                    <a:pt x="59708" y="29724"/>
                    <a:pt x="56843" y="26859"/>
                  </a:cubicBezTo>
                  <a:cubicBezTo>
                    <a:pt x="53978" y="23994"/>
                    <a:pt x="50169" y="22562"/>
                    <a:pt x="45416" y="22562"/>
                  </a:cubicBezTo>
                  <a:cubicBezTo>
                    <a:pt x="40727" y="22562"/>
                    <a:pt x="36723" y="24189"/>
                    <a:pt x="33402" y="27445"/>
                  </a:cubicBezTo>
                  <a:cubicBezTo>
                    <a:pt x="30082" y="30701"/>
                    <a:pt x="28063" y="35454"/>
                    <a:pt x="27347" y="41705"/>
                  </a:cubicBezTo>
                  <a:lnTo>
                    <a:pt x="2051" y="37407"/>
                  </a:lnTo>
                  <a:cubicBezTo>
                    <a:pt x="3809" y="28747"/>
                    <a:pt x="6462" y="21829"/>
                    <a:pt x="10011" y="16653"/>
                  </a:cubicBezTo>
                  <a:cubicBezTo>
                    <a:pt x="13559" y="11476"/>
                    <a:pt x="18508" y="7407"/>
                    <a:pt x="24856" y="4444"/>
                  </a:cubicBezTo>
                  <a:cubicBezTo>
                    <a:pt x="31205" y="1481"/>
                    <a:pt x="38318" y="0"/>
                    <a:pt x="4619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4" name="TextBox 63">
              <a:extLst>
                <a:ext uri="{FF2B5EF4-FFF2-40B4-BE49-F238E27FC236}">
                  <a16:creationId xmlns="" xmlns:a16="http://schemas.microsoft.com/office/drawing/2014/main" id="{0C0E26FC-4484-4F67-9C33-873F1AE57465}"/>
                </a:ext>
              </a:extLst>
            </p:cNvPr>
            <p:cNvSpPr txBox="1">
              <a:spLocks noChangeAspect="1"/>
            </p:cNvSpPr>
            <p:nvPr>
              <p:custDataLst>
                <p:tags r:id="rId4"/>
              </p:custDataLst>
            </p:nvPr>
          </p:nvSpPr>
          <p:spPr>
            <a:xfrm>
              <a:off x="5798435" y="3525739"/>
              <a:ext cx="210699" cy="146210"/>
            </a:xfrm>
            <a:custGeom>
              <a:avLst/>
              <a:gdLst/>
              <a:ahLst/>
              <a:cxnLst/>
              <a:rect l="l" t="t" r="r" b="b"/>
              <a:pathLst>
                <a:path w="210699" h="146210">
                  <a:moveTo>
                    <a:pt x="164209" y="22757"/>
                  </a:moveTo>
                  <a:cubicBezTo>
                    <a:pt x="160888" y="22757"/>
                    <a:pt x="157926" y="23815"/>
                    <a:pt x="155321" y="25931"/>
                  </a:cubicBezTo>
                  <a:cubicBezTo>
                    <a:pt x="152717" y="28047"/>
                    <a:pt x="150698" y="31840"/>
                    <a:pt x="149266" y="37310"/>
                  </a:cubicBezTo>
                  <a:cubicBezTo>
                    <a:pt x="147377" y="44407"/>
                    <a:pt x="146433" y="56355"/>
                    <a:pt x="146433" y="73154"/>
                  </a:cubicBezTo>
                  <a:cubicBezTo>
                    <a:pt x="146433" y="89953"/>
                    <a:pt x="147280" y="101494"/>
                    <a:pt x="148973" y="107777"/>
                  </a:cubicBezTo>
                  <a:cubicBezTo>
                    <a:pt x="150666" y="114061"/>
                    <a:pt x="152798" y="118244"/>
                    <a:pt x="155370" y="120328"/>
                  </a:cubicBezTo>
                  <a:cubicBezTo>
                    <a:pt x="157942" y="122411"/>
                    <a:pt x="160888" y="123453"/>
                    <a:pt x="164209" y="123453"/>
                  </a:cubicBezTo>
                  <a:cubicBezTo>
                    <a:pt x="167530" y="123453"/>
                    <a:pt x="170492" y="122395"/>
                    <a:pt x="173097" y="120279"/>
                  </a:cubicBezTo>
                  <a:cubicBezTo>
                    <a:pt x="175701" y="118163"/>
                    <a:pt x="177720" y="114370"/>
                    <a:pt x="179152" y="108900"/>
                  </a:cubicBezTo>
                  <a:cubicBezTo>
                    <a:pt x="181040" y="101868"/>
                    <a:pt x="181985" y="89953"/>
                    <a:pt x="181985" y="73154"/>
                  </a:cubicBezTo>
                  <a:cubicBezTo>
                    <a:pt x="181985" y="56355"/>
                    <a:pt x="181138" y="44814"/>
                    <a:pt x="179445" y="38530"/>
                  </a:cubicBezTo>
                  <a:cubicBezTo>
                    <a:pt x="177752" y="32247"/>
                    <a:pt x="175620" y="28047"/>
                    <a:pt x="173048" y="25931"/>
                  </a:cubicBezTo>
                  <a:cubicBezTo>
                    <a:pt x="170476" y="23815"/>
                    <a:pt x="167530" y="22757"/>
                    <a:pt x="164209" y="22757"/>
                  </a:cubicBezTo>
                  <a:close/>
                  <a:moveTo>
                    <a:pt x="164209" y="0"/>
                  </a:moveTo>
                  <a:cubicBezTo>
                    <a:pt x="178078" y="0"/>
                    <a:pt x="188919" y="4949"/>
                    <a:pt x="196733" y="14846"/>
                  </a:cubicBezTo>
                  <a:cubicBezTo>
                    <a:pt x="206044" y="26566"/>
                    <a:pt x="210699" y="46002"/>
                    <a:pt x="210699" y="73154"/>
                  </a:cubicBezTo>
                  <a:cubicBezTo>
                    <a:pt x="210699" y="100241"/>
                    <a:pt x="206011" y="119709"/>
                    <a:pt x="196635" y="131560"/>
                  </a:cubicBezTo>
                  <a:cubicBezTo>
                    <a:pt x="188886" y="141326"/>
                    <a:pt x="178078" y="146210"/>
                    <a:pt x="164209" y="146210"/>
                  </a:cubicBezTo>
                  <a:cubicBezTo>
                    <a:pt x="150275" y="146210"/>
                    <a:pt x="139043" y="140854"/>
                    <a:pt x="130513" y="130143"/>
                  </a:cubicBezTo>
                  <a:cubicBezTo>
                    <a:pt x="121984" y="119432"/>
                    <a:pt x="117719" y="100338"/>
                    <a:pt x="117719" y="72861"/>
                  </a:cubicBezTo>
                  <a:cubicBezTo>
                    <a:pt x="117719" y="45904"/>
                    <a:pt x="122407" y="26501"/>
                    <a:pt x="131783" y="14650"/>
                  </a:cubicBezTo>
                  <a:cubicBezTo>
                    <a:pt x="139531" y="4884"/>
                    <a:pt x="150340" y="0"/>
                    <a:pt x="164209" y="0"/>
                  </a:cubicBezTo>
                  <a:close/>
                  <a:moveTo>
                    <a:pt x="50788" y="0"/>
                  </a:moveTo>
                  <a:cubicBezTo>
                    <a:pt x="64917" y="0"/>
                    <a:pt x="76019" y="3809"/>
                    <a:pt x="84093" y="11427"/>
                  </a:cubicBezTo>
                  <a:cubicBezTo>
                    <a:pt x="92167" y="19046"/>
                    <a:pt x="96204" y="28519"/>
                    <a:pt x="96204" y="39849"/>
                  </a:cubicBezTo>
                  <a:cubicBezTo>
                    <a:pt x="96204" y="46295"/>
                    <a:pt x="95048" y="52432"/>
                    <a:pt x="92737" y="58259"/>
                  </a:cubicBezTo>
                  <a:cubicBezTo>
                    <a:pt x="90425" y="64087"/>
                    <a:pt x="86762" y="70191"/>
                    <a:pt x="81749" y="76572"/>
                  </a:cubicBezTo>
                  <a:cubicBezTo>
                    <a:pt x="78428" y="80805"/>
                    <a:pt x="72438" y="86893"/>
                    <a:pt x="63778" y="94836"/>
                  </a:cubicBezTo>
                  <a:cubicBezTo>
                    <a:pt x="55118" y="102780"/>
                    <a:pt x="49632" y="108054"/>
                    <a:pt x="47321" y="110659"/>
                  </a:cubicBezTo>
                  <a:cubicBezTo>
                    <a:pt x="45009" y="113263"/>
                    <a:pt x="43137" y="115802"/>
                    <a:pt x="41705" y="118277"/>
                  </a:cubicBezTo>
                  <a:lnTo>
                    <a:pt x="96204" y="118277"/>
                  </a:lnTo>
                  <a:lnTo>
                    <a:pt x="96204" y="143768"/>
                  </a:lnTo>
                  <a:lnTo>
                    <a:pt x="0" y="143768"/>
                  </a:lnTo>
                  <a:cubicBezTo>
                    <a:pt x="1042" y="134132"/>
                    <a:pt x="4168" y="125000"/>
                    <a:pt x="9377" y="116372"/>
                  </a:cubicBezTo>
                  <a:cubicBezTo>
                    <a:pt x="14585" y="107745"/>
                    <a:pt x="24873" y="96301"/>
                    <a:pt x="40240" y="82042"/>
                  </a:cubicBezTo>
                  <a:cubicBezTo>
                    <a:pt x="52611" y="70517"/>
                    <a:pt x="60197" y="62703"/>
                    <a:pt x="62996" y="58601"/>
                  </a:cubicBezTo>
                  <a:cubicBezTo>
                    <a:pt x="66773" y="52936"/>
                    <a:pt x="68661" y="47337"/>
                    <a:pt x="68661" y="41802"/>
                  </a:cubicBezTo>
                  <a:cubicBezTo>
                    <a:pt x="68661" y="35682"/>
                    <a:pt x="67017" y="30977"/>
                    <a:pt x="63729" y="27689"/>
                  </a:cubicBezTo>
                  <a:cubicBezTo>
                    <a:pt x="60441" y="24401"/>
                    <a:pt x="55899" y="22757"/>
                    <a:pt x="50104" y="22757"/>
                  </a:cubicBezTo>
                  <a:cubicBezTo>
                    <a:pt x="44374" y="22757"/>
                    <a:pt x="39817" y="24482"/>
                    <a:pt x="36431" y="27933"/>
                  </a:cubicBezTo>
                  <a:cubicBezTo>
                    <a:pt x="33045" y="31384"/>
                    <a:pt x="31091" y="37114"/>
                    <a:pt x="30571" y="45123"/>
                  </a:cubicBezTo>
                  <a:lnTo>
                    <a:pt x="3223" y="42388"/>
                  </a:lnTo>
                  <a:cubicBezTo>
                    <a:pt x="4851" y="27282"/>
                    <a:pt x="9963" y="16441"/>
                    <a:pt x="18557" y="9865"/>
                  </a:cubicBezTo>
                  <a:cubicBezTo>
                    <a:pt x="27152" y="3288"/>
                    <a:pt x="37896" y="0"/>
                    <a:pt x="507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6" name="TextBox 65">
              <a:extLst>
                <a:ext uri="{FF2B5EF4-FFF2-40B4-BE49-F238E27FC236}">
                  <a16:creationId xmlns="" xmlns:a16="http://schemas.microsoft.com/office/drawing/2014/main" id="{D9B19CC0-E396-4CB4-977B-7C03C1834147}"/>
                </a:ext>
              </a:extLst>
            </p:cNvPr>
            <p:cNvSpPr txBox="1">
              <a:spLocks noChangeAspect="1"/>
            </p:cNvSpPr>
            <p:nvPr>
              <p:custDataLst>
                <p:tags r:id="rId5"/>
              </p:custDataLst>
            </p:nvPr>
          </p:nvSpPr>
          <p:spPr>
            <a:xfrm>
              <a:off x="5809277" y="4624319"/>
              <a:ext cx="199857" cy="146210"/>
            </a:xfrm>
            <a:custGeom>
              <a:avLst/>
              <a:gdLst/>
              <a:ahLst/>
              <a:cxnLst/>
              <a:rect l="l" t="t" r="r" b="b"/>
              <a:pathLst>
                <a:path w="199857" h="146210">
                  <a:moveTo>
                    <a:pt x="153367" y="22757"/>
                  </a:moveTo>
                  <a:cubicBezTo>
                    <a:pt x="150046" y="22757"/>
                    <a:pt x="147084" y="23815"/>
                    <a:pt x="144479" y="25931"/>
                  </a:cubicBezTo>
                  <a:cubicBezTo>
                    <a:pt x="141875" y="28047"/>
                    <a:pt x="139856" y="31840"/>
                    <a:pt x="138424" y="37310"/>
                  </a:cubicBezTo>
                  <a:cubicBezTo>
                    <a:pt x="136535" y="44407"/>
                    <a:pt x="135591" y="56355"/>
                    <a:pt x="135591" y="73154"/>
                  </a:cubicBezTo>
                  <a:cubicBezTo>
                    <a:pt x="135591" y="89953"/>
                    <a:pt x="136438" y="101494"/>
                    <a:pt x="138131" y="107777"/>
                  </a:cubicBezTo>
                  <a:cubicBezTo>
                    <a:pt x="139824" y="114061"/>
                    <a:pt x="141956" y="118244"/>
                    <a:pt x="144528" y="120328"/>
                  </a:cubicBezTo>
                  <a:cubicBezTo>
                    <a:pt x="147100" y="122411"/>
                    <a:pt x="150046" y="123453"/>
                    <a:pt x="153367" y="123453"/>
                  </a:cubicBezTo>
                  <a:cubicBezTo>
                    <a:pt x="156688" y="123453"/>
                    <a:pt x="159650" y="122395"/>
                    <a:pt x="162255" y="120279"/>
                  </a:cubicBezTo>
                  <a:cubicBezTo>
                    <a:pt x="164859" y="118163"/>
                    <a:pt x="166878" y="114370"/>
                    <a:pt x="168310" y="108901"/>
                  </a:cubicBezTo>
                  <a:cubicBezTo>
                    <a:pt x="170198" y="101868"/>
                    <a:pt x="171143" y="89953"/>
                    <a:pt x="171143" y="73154"/>
                  </a:cubicBezTo>
                  <a:cubicBezTo>
                    <a:pt x="171143" y="56355"/>
                    <a:pt x="170296" y="44814"/>
                    <a:pt x="168603" y="38530"/>
                  </a:cubicBezTo>
                  <a:cubicBezTo>
                    <a:pt x="166910" y="32247"/>
                    <a:pt x="164778" y="28047"/>
                    <a:pt x="162206" y="25931"/>
                  </a:cubicBezTo>
                  <a:cubicBezTo>
                    <a:pt x="159634" y="23815"/>
                    <a:pt x="156688" y="22757"/>
                    <a:pt x="153367" y="22757"/>
                  </a:cubicBezTo>
                  <a:close/>
                  <a:moveTo>
                    <a:pt x="153367" y="0"/>
                  </a:moveTo>
                  <a:cubicBezTo>
                    <a:pt x="167236" y="0"/>
                    <a:pt x="178077" y="4949"/>
                    <a:pt x="185891" y="14846"/>
                  </a:cubicBezTo>
                  <a:cubicBezTo>
                    <a:pt x="195202" y="26566"/>
                    <a:pt x="199857" y="46002"/>
                    <a:pt x="199857" y="73154"/>
                  </a:cubicBezTo>
                  <a:cubicBezTo>
                    <a:pt x="199857" y="100241"/>
                    <a:pt x="195169" y="119709"/>
                    <a:pt x="185793" y="131560"/>
                  </a:cubicBezTo>
                  <a:cubicBezTo>
                    <a:pt x="178044" y="141327"/>
                    <a:pt x="167236" y="146210"/>
                    <a:pt x="153367" y="146210"/>
                  </a:cubicBezTo>
                  <a:cubicBezTo>
                    <a:pt x="139433" y="146210"/>
                    <a:pt x="128201" y="140854"/>
                    <a:pt x="119671" y="130143"/>
                  </a:cubicBezTo>
                  <a:cubicBezTo>
                    <a:pt x="111142" y="119433"/>
                    <a:pt x="106877" y="100338"/>
                    <a:pt x="106877" y="72861"/>
                  </a:cubicBezTo>
                  <a:cubicBezTo>
                    <a:pt x="106877" y="45904"/>
                    <a:pt x="111565" y="26501"/>
                    <a:pt x="120941" y="14651"/>
                  </a:cubicBezTo>
                  <a:cubicBezTo>
                    <a:pt x="128689" y="4884"/>
                    <a:pt x="139498" y="0"/>
                    <a:pt x="153367" y="0"/>
                  </a:cubicBezTo>
                  <a:close/>
                  <a:moveTo>
                    <a:pt x="40630" y="0"/>
                  </a:moveTo>
                  <a:lnTo>
                    <a:pt x="62898" y="0"/>
                  </a:lnTo>
                  <a:lnTo>
                    <a:pt x="62898" y="143768"/>
                  </a:lnTo>
                  <a:lnTo>
                    <a:pt x="35453" y="143768"/>
                  </a:lnTo>
                  <a:lnTo>
                    <a:pt x="35453" y="40337"/>
                  </a:lnTo>
                  <a:cubicBezTo>
                    <a:pt x="25426" y="49714"/>
                    <a:pt x="13608" y="56648"/>
                    <a:pt x="0" y="61141"/>
                  </a:cubicBezTo>
                  <a:lnTo>
                    <a:pt x="0" y="36235"/>
                  </a:lnTo>
                  <a:cubicBezTo>
                    <a:pt x="7162" y="33891"/>
                    <a:pt x="14943" y="29447"/>
                    <a:pt x="23342" y="22904"/>
                  </a:cubicBezTo>
                  <a:cubicBezTo>
                    <a:pt x="31742" y="16360"/>
                    <a:pt x="37504"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8" name="TextBox 67">
              <a:extLst>
                <a:ext uri="{FF2B5EF4-FFF2-40B4-BE49-F238E27FC236}">
                  <a16:creationId xmlns="" xmlns:a16="http://schemas.microsoft.com/office/drawing/2014/main" id="{F2094E3D-BF00-43B0-A7A3-B50F1D3D28EC}"/>
                </a:ext>
              </a:extLst>
            </p:cNvPr>
            <p:cNvSpPr txBox="1">
              <a:spLocks noChangeAspect="1"/>
            </p:cNvSpPr>
            <p:nvPr>
              <p:custDataLst>
                <p:tags r:id="rId6"/>
              </p:custDataLst>
            </p:nvPr>
          </p:nvSpPr>
          <p:spPr>
            <a:xfrm>
              <a:off x="5915879" y="5750964"/>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0" name="TextBox 69">
              <a:extLst>
                <a:ext uri="{FF2B5EF4-FFF2-40B4-BE49-F238E27FC236}">
                  <a16:creationId xmlns="" xmlns:a16="http://schemas.microsoft.com/office/drawing/2014/main" id="{39F88EC5-D08B-452D-BCAC-15249EF08161}"/>
                </a:ext>
              </a:extLst>
            </p:cNvPr>
            <p:cNvSpPr txBox="1">
              <a:spLocks noChangeAspect="1"/>
            </p:cNvSpPr>
            <p:nvPr>
              <p:custDataLst>
                <p:tags r:id="rId7"/>
              </p:custDataLst>
            </p:nvPr>
          </p:nvSpPr>
          <p:spPr>
            <a:xfrm>
              <a:off x="6588656" y="5858914"/>
              <a:ext cx="199857" cy="146210"/>
            </a:xfrm>
            <a:custGeom>
              <a:avLst/>
              <a:gdLst/>
              <a:ahLst/>
              <a:cxnLst/>
              <a:rect l="l" t="t" r="r" b="b"/>
              <a:pathLst>
                <a:path w="199857" h="146210">
                  <a:moveTo>
                    <a:pt x="153367" y="22757"/>
                  </a:moveTo>
                  <a:cubicBezTo>
                    <a:pt x="150046" y="22757"/>
                    <a:pt x="147084" y="23815"/>
                    <a:pt x="144479" y="25931"/>
                  </a:cubicBezTo>
                  <a:cubicBezTo>
                    <a:pt x="141875" y="28047"/>
                    <a:pt x="139856" y="31840"/>
                    <a:pt x="138424" y="37310"/>
                  </a:cubicBezTo>
                  <a:cubicBezTo>
                    <a:pt x="136535" y="44407"/>
                    <a:pt x="135591" y="56355"/>
                    <a:pt x="135591" y="73154"/>
                  </a:cubicBezTo>
                  <a:cubicBezTo>
                    <a:pt x="135591" y="89953"/>
                    <a:pt x="136438" y="101494"/>
                    <a:pt x="138131" y="107777"/>
                  </a:cubicBezTo>
                  <a:cubicBezTo>
                    <a:pt x="139824" y="114061"/>
                    <a:pt x="141956" y="118244"/>
                    <a:pt x="144528" y="120328"/>
                  </a:cubicBezTo>
                  <a:cubicBezTo>
                    <a:pt x="147100" y="122411"/>
                    <a:pt x="150046" y="123453"/>
                    <a:pt x="153367" y="123453"/>
                  </a:cubicBezTo>
                  <a:cubicBezTo>
                    <a:pt x="156688" y="123453"/>
                    <a:pt x="159650" y="122395"/>
                    <a:pt x="162255" y="120279"/>
                  </a:cubicBezTo>
                  <a:cubicBezTo>
                    <a:pt x="164859" y="118163"/>
                    <a:pt x="166878" y="114370"/>
                    <a:pt x="168310" y="108901"/>
                  </a:cubicBezTo>
                  <a:cubicBezTo>
                    <a:pt x="170198" y="101868"/>
                    <a:pt x="171143" y="89953"/>
                    <a:pt x="171143" y="73154"/>
                  </a:cubicBezTo>
                  <a:cubicBezTo>
                    <a:pt x="171143" y="56355"/>
                    <a:pt x="170296" y="44814"/>
                    <a:pt x="168603" y="38530"/>
                  </a:cubicBezTo>
                  <a:cubicBezTo>
                    <a:pt x="166910" y="32247"/>
                    <a:pt x="164778" y="28047"/>
                    <a:pt x="162206" y="25931"/>
                  </a:cubicBezTo>
                  <a:cubicBezTo>
                    <a:pt x="159634" y="23815"/>
                    <a:pt x="156688" y="22757"/>
                    <a:pt x="153367" y="22757"/>
                  </a:cubicBezTo>
                  <a:close/>
                  <a:moveTo>
                    <a:pt x="153367" y="0"/>
                  </a:moveTo>
                  <a:cubicBezTo>
                    <a:pt x="167236" y="0"/>
                    <a:pt x="178077" y="4949"/>
                    <a:pt x="185891" y="14846"/>
                  </a:cubicBezTo>
                  <a:cubicBezTo>
                    <a:pt x="195202" y="26566"/>
                    <a:pt x="199857" y="46002"/>
                    <a:pt x="199857" y="73154"/>
                  </a:cubicBezTo>
                  <a:cubicBezTo>
                    <a:pt x="199857" y="100241"/>
                    <a:pt x="195169" y="119709"/>
                    <a:pt x="185793" y="131560"/>
                  </a:cubicBezTo>
                  <a:cubicBezTo>
                    <a:pt x="178044" y="141327"/>
                    <a:pt x="167236" y="146210"/>
                    <a:pt x="153367" y="146210"/>
                  </a:cubicBezTo>
                  <a:cubicBezTo>
                    <a:pt x="139433" y="146210"/>
                    <a:pt x="128201" y="140854"/>
                    <a:pt x="119671" y="130143"/>
                  </a:cubicBezTo>
                  <a:cubicBezTo>
                    <a:pt x="111142" y="119433"/>
                    <a:pt x="106877" y="100338"/>
                    <a:pt x="106877" y="72861"/>
                  </a:cubicBezTo>
                  <a:cubicBezTo>
                    <a:pt x="106877" y="45904"/>
                    <a:pt x="111565" y="26501"/>
                    <a:pt x="120941" y="14651"/>
                  </a:cubicBezTo>
                  <a:cubicBezTo>
                    <a:pt x="128689" y="4884"/>
                    <a:pt x="139498" y="0"/>
                    <a:pt x="153367" y="0"/>
                  </a:cubicBezTo>
                  <a:close/>
                  <a:moveTo>
                    <a:pt x="40630" y="0"/>
                  </a:moveTo>
                  <a:lnTo>
                    <a:pt x="62898" y="0"/>
                  </a:lnTo>
                  <a:lnTo>
                    <a:pt x="62898" y="143768"/>
                  </a:lnTo>
                  <a:lnTo>
                    <a:pt x="35453" y="143768"/>
                  </a:lnTo>
                  <a:lnTo>
                    <a:pt x="35453" y="40337"/>
                  </a:lnTo>
                  <a:cubicBezTo>
                    <a:pt x="25426" y="49714"/>
                    <a:pt x="13608" y="56648"/>
                    <a:pt x="0" y="61141"/>
                  </a:cubicBezTo>
                  <a:lnTo>
                    <a:pt x="0" y="36235"/>
                  </a:lnTo>
                  <a:cubicBezTo>
                    <a:pt x="7162" y="33891"/>
                    <a:pt x="14943" y="29447"/>
                    <a:pt x="23342" y="22904"/>
                  </a:cubicBezTo>
                  <a:cubicBezTo>
                    <a:pt x="31742" y="16360"/>
                    <a:pt x="37504"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2" name="TextBox 71">
              <a:extLst>
                <a:ext uri="{FF2B5EF4-FFF2-40B4-BE49-F238E27FC236}">
                  <a16:creationId xmlns="" xmlns:a16="http://schemas.microsoft.com/office/drawing/2014/main" id="{465EE6E1-08F4-4D06-850D-D822A3141DD8}"/>
                </a:ext>
              </a:extLst>
            </p:cNvPr>
            <p:cNvSpPr txBox="1">
              <a:spLocks noChangeAspect="1"/>
            </p:cNvSpPr>
            <p:nvPr>
              <p:custDataLst>
                <p:tags r:id="rId8"/>
              </p:custDataLst>
            </p:nvPr>
          </p:nvSpPr>
          <p:spPr>
            <a:xfrm>
              <a:off x="7604762" y="5858914"/>
              <a:ext cx="210699" cy="146210"/>
            </a:xfrm>
            <a:custGeom>
              <a:avLst/>
              <a:gdLst/>
              <a:ahLst/>
              <a:cxnLst/>
              <a:rect l="l" t="t" r="r" b="b"/>
              <a:pathLst>
                <a:path w="210699" h="146210">
                  <a:moveTo>
                    <a:pt x="164209" y="22757"/>
                  </a:moveTo>
                  <a:cubicBezTo>
                    <a:pt x="160888" y="22757"/>
                    <a:pt x="157926" y="23815"/>
                    <a:pt x="155321" y="25931"/>
                  </a:cubicBezTo>
                  <a:cubicBezTo>
                    <a:pt x="152717" y="28047"/>
                    <a:pt x="150698" y="31840"/>
                    <a:pt x="149266" y="37310"/>
                  </a:cubicBezTo>
                  <a:cubicBezTo>
                    <a:pt x="147377" y="44407"/>
                    <a:pt x="146433" y="56355"/>
                    <a:pt x="146433" y="73154"/>
                  </a:cubicBezTo>
                  <a:cubicBezTo>
                    <a:pt x="146433" y="89953"/>
                    <a:pt x="147280" y="101494"/>
                    <a:pt x="148973" y="107777"/>
                  </a:cubicBezTo>
                  <a:cubicBezTo>
                    <a:pt x="150666" y="114061"/>
                    <a:pt x="152798" y="118244"/>
                    <a:pt x="155370" y="120328"/>
                  </a:cubicBezTo>
                  <a:cubicBezTo>
                    <a:pt x="157942" y="122411"/>
                    <a:pt x="160888" y="123453"/>
                    <a:pt x="164209" y="123453"/>
                  </a:cubicBezTo>
                  <a:cubicBezTo>
                    <a:pt x="167530" y="123453"/>
                    <a:pt x="170492" y="122395"/>
                    <a:pt x="173097" y="120279"/>
                  </a:cubicBezTo>
                  <a:cubicBezTo>
                    <a:pt x="175701" y="118163"/>
                    <a:pt x="177720" y="114370"/>
                    <a:pt x="179152" y="108901"/>
                  </a:cubicBezTo>
                  <a:cubicBezTo>
                    <a:pt x="181040" y="101868"/>
                    <a:pt x="181985" y="89953"/>
                    <a:pt x="181985" y="73154"/>
                  </a:cubicBezTo>
                  <a:cubicBezTo>
                    <a:pt x="181985" y="56355"/>
                    <a:pt x="181138" y="44814"/>
                    <a:pt x="179445" y="38530"/>
                  </a:cubicBezTo>
                  <a:cubicBezTo>
                    <a:pt x="177752" y="32247"/>
                    <a:pt x="175620" y="28047"/>
                    <a:pt x="173048" y="25931"/>
                  </a:cubicBezTo>
                  <a:cubicBezTo>
                    <a:pt x="170476" y="23815"/>
                    <a:pt x="167530" y="22757"/>
                    <a:pt x="164209" y="22757"/>
                  </a:cubicBezTo>
                  <a:close/>
                  <a:moveTo>
                    <a:pt x="164209" y="0"/>
                  </a:moveTo>
                  <a:cubicBezTo>
                    <a:pt x="178078" y="0"/>
                    <a:pt x="188919" y="4949"/>
                    <a:pt x="196733" y="14846"/>
                  </a:cubicBezTo>
                  <a:cubicBezTo>
                    <a:pt x="206044" y="26566"/>
                    <a:pt x="210699" y="46002"/>
                    <a:pt x="210699" y="73154"/>
                  </a:cubicBezTo>
                  <a:cubicBezTo>
                    <a:pt x="210699" y="100241"/>
                    <a:pt x="206011" y="119709"/>
                    <a:pt x="196635" y="131560"/>
                  </a:cubicBezTo>
                  <a:cubicBezTo>
                    <a:pt x="188886" y="141327"/>
                    <a:pt x="178078" y="146210"/>
                    <a:pt x="164209" y="146210"/>
                  </a:cubicBezTo>
                  <a:cubicBezTo>
                    <a:pt x="150275" y="146210"/>
                    <a:pt x="139043" y="140854"/>
                    <a:pt x="130513" y="130143"/>
                  </a:cubicBezTo>
                  <a:cubicBezTo>
                    <a:pt x="121984" y="119433"/>
                    <a:pt x="117719" y="100338"/>
                    <a:pt x="117719" y="72861"/>
                  </a:cubicBezTo>
                  <a:cubicBezTo>
                    <a:pt x="117719" y="45904"/>
                    <a:pt x="122407" y="26501"/>
                    <a:pt x="131783" y="14651"/>
                  </a:cubicBezTo>
                  <a:cubicBezTo>
                    <a:pt x="139531" y="4884"/>
                    <a:pt x="150340" y="0"/>
                    <a:pt x="164209" y="0"/>
                  </a:cubicBezTo>
                  <a:close/>
                  <a:moveTo>
                    <a:pt x="50788" y="0"/>
                  </a:moveTo>
                  <a:cubicBezTo>
                    <a:pt x="64917" y="0"/>
                    <a:pt x="76019" y="3809"/>
                    <a:pt x="84093" y="11427"/>
                  </a:cubicBezTo>
                  <a:cubicBezTo>
                    <a:pt x="92167" y="19046"/>
                    <a:pt x="96204" y="28519"/>
                    <a:pt x="96204" y="39849"/>
                  </a:cubicBezTo>
                  <a:cubicBezTo>
                    <a:pt x="96204" y="46295"/>
                    <a:pt x="95048" y="52432"/>
                    <a:pt x="92737" y="58260"/>
                  </a:cubicBezTo>
                  <a:cubicBezTo>
                    <a:pt x="90425" y="64087"/>
                    <a:pt x="86762" y="70191"/>
                    <a:pt x="81749" y="76572"/>
                  </a:cubicBezTo>
                  <a:cubicBezTo>
                    <a:pt x="78428" y="80805"/>
                    <a:pt x="72438" y="86893"/>
                    <a:pt x="63778" y="94836"/>
                  </a:cubicBezTo>
                  <a:cubicBezTo>
                    <a:pt x="55118" y="102780"/>
                    <a:pt x="49632" y="108054"/>
                    <a:pt x="47321" y="110659"/>
                  </a:cubicBezTo>
                  <a:cubicBezTo>
                    <a:pt x="45009" y="113263"/>
                    <a:pt x="43137" y="115803"/>
                    <a:pt x="41705" y="118277"/>
                  </a:cubicBezTo>
                  <a:lnTo>
                    <a:pt x="96204" y="118277"/>
                  </a:lnTo>
                  <a:lnTo>
                    <a:pt x="96204" y="143768"/>
                  </a:lnTo>
                  <a:lnTo>
                    <a:pt x="0" y="143768"/>
                  </a:lnTo>
                  <a:cubicBezTo>
                    <a:pt x="1042" y="134132"/>
                    <a:pt x="4168" y="125000"/>
                    <a:pt x="9377" y="116372"/>
                  </a:cubicBezTo>
                  <a:cubicBezTo>
                    <a:pt x="14585" y="107745"/>
                    <a:pt x="24873" y="96301"/>
                    <a:pt x="40240" y="82042"/>
                  </a:cubicBezTo>
                  <a:cubicBezTo>
                    <a:pt x="52611" y="70517"/>
                    <a:pt x="60197" y="62703"/>
                    <a:pt x="62996" y="58601"/>
                  </a:cubicBezTo>
                  <a:cubicBezTo>
                    <a:pt x="66773" y="52937"/>
                    <a:pt x="68661" y="47337"/>
                    <a:pt x="68661" y="41802"/>
                  </a:cubicBezTo>
                  <a:cubicBezTo>
                    <a:pt x="68661" y="35682"/>
                    <a:pt x="67017" y="30977"/>
                    <a:pt x="63729" y="27689"/>
                  </a:cubicBezTo>
                  <a:cubicBezTo>
                    <a:pt x="60441" y="24401"/>
                    <a:pt x="55899" y="22757"/>
                    <a:pt x="50104" y="22757"/>
                  </a:cubicBezTo>
                  <a:cubicBezTo>
                    <a:pt x="44374" y="22757"/>
                    <a:pt x="39817" y="24483"/>
                    <a:pt x="36431" y="27933"/>
                  </a:cubicBezTo>
                  <a:cubicBezTo>
                    <a:pt x="33045" y="31384"/>
                    <a:pt x="31091" y="37114"/>
                    <a:pt x="30571" y="45123"/>
                  </a:cubicBezTo>
                  <a:lnTo>
                    <a:pt x="3223" y="42388"/>
                  </a:lnTo>
                  <a:cubicBezTo>
                    <a:pt x="4851" y="27282"/>
                    <a:pt x="9963" y="16441"/>
                    <a:pt x="18557" y="9865"/>
                  </a:cubicBezTo>
                  <a:cubicBezTo>
                    <a:pt x="27152" y="3288"/>
                    <a:pt x="37896" y="0"/>
                    <a:pt x="507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4" name="TextBox 73">
              <a:extLst>
                <a:ext uri="{FF2B5EF4-FFF2-40B4-BE49-F238E27FC236}">
                  <a16:creationId xmlns="" xmlns:a16="http://schemas.microsoft.com/office/drawing/2014/main" id="{CAA707D1-0839-4F75-B832-B407D5F8A7FE}"/>
                </a:ext>
              </a:extLst>
            </p:cNvPr>
            <p:cNvSpPr txBox="1">
              <a:spLocks noChangeAspect="1"/>
            </p:cNvSpPr>
            <p:nvPr>
              <p:custDataLst>
                <p:tags r:id="rId9"/>
              </p:custDataLst>
            </p:nvPr>
          </p:nvSpPr>
          <p:spPr>
            <a:xfrm>
              <a:off x="8628381" y="5858914"/>
              <a:ext cx="208160" cy="146210"/>
            </a:xfrm>
            <a:custGeom>
              <a:avLst/>
              <a:gdLst/>
              <a:ahLst/>
              <a:cxnLst/>
              <a:rect l="l" t="t" r="r" b="b"/>
              <a:pathLst>
                <a:path w="208160" h="146210">
                  <a:moveTo>
                    <a:pt x="161670" y="22757"/>
                  </a:moveTo>
                  <a:cubicBezTo>
                    <a:pt x="158349" y="22757"/>
                    <a:pt x="155386" y="23815"/>
                    <a:pt x="152782" y="25931"/>
                  </a:cubicBezTo>
                  <a:cubicBezTo>
                    <a:pt x="150177" y="28047"/>
                    <a:pt x="148159" y="31840"/>
                    <a:pt x="146726" y="37310"/>
                  </a:cubicBezTo>
                  <a:cubicBezTo>
                    <a:pt x="144838" y="44407"/>
                    <a:pt x="143894" y="56355"/>
                    <a:pt x="143894" y="73154"/>
                  </a:cubicBezTo>
                  <a:cubicBezTo>
                    <a:pt x="143894" y="89953"/>
                    <a:pt x="144740" y="101494"/>
                    <a:pt x="146433" y="107777"/>
                  </a:cubicBezTo>
                  <a:cubicBezTo>
                    <a:pt x="148126" y="114061"/>
                    <a:pt x="150259" y="118244"/>
                    <a:pt x="152831" y="120328"/>
                  </a:cubicBezTo>
                  <a:cubicBezTo>
                    <a:pt x="155403" y="122411"/>
                    <a:pt x="158349" y="123453"/>
                    <a:pt x="161670" y="123453"/>
                  </a:cubicBezTo>
                  <a:cubicBezTo>
                    <a:pt x="164990" y="123453"/>
                    <a:pt x="167953" y="122395"/>
                    <a:pt x="170558" y="120279"/>
                  </a:cubicBezTo>
                  <a:cubicBezTo>
                    <a:pt x="173162" y="118163"/>
                    <a:pt x="175180" y="114370"/>
                    <a:pt x="176613" y="108901"/>
                  </a:cubicBezTo>
                  <a:cubicBezTo>
                    <a:pt x="178501" y="101868"/>
                    <a:pt x="179445" y="89953"/>
                    <a:pt x="179445" y="73154"/>
                  </a:cubicBezTo>
                  <a:cubicBezTo>
                    <a:pt x="179445" y="56355"/>
                    <a:pt x="178599" y="44814"/>
                    <a:pt x="176906" y="38530"/>
                  </a:cubicBezTo>
                  <a:cubicBezTo>
                    <a:pt x="175213" y="32247"/>
                    <a:pt x="173081" y="28047"/>
                    <a:pt x="170509" y="25931"/>
                  </a:cubicBezTo>
                  <a:cubicBezTo>
                    <a:pt x="167937" y="23815"/>
                    <a:pt x="164990" y="22757"/>
                    <a:pt x="161670" y="22757"/>
                  </a:cubicBezTo>
                  <a:close/>
                  <a:moveTo>
                    <a:pt x="161670" y="0"/>
                  </a:moveTo>
                  <a:cubicBezTo>
                    <a:pt x="175539" y="0"/>
                    <a:pt x="186380" y="4949"/>
                    <a:pt x="194193" y="14846"/>
                  </a:cubicBezTo>
                  <a:cubicBezTo>
                    <a:pt x="203504" y="26566"/>
                    <a:pt x="208160" y="46002"/>
                    <a:pt x="208160" y="73154"/>
                  </a:cubicBezTo>
                  <a:cubicBezTo>
                    <a:pt x="208160" y="100241"/>
                    <a:pt x="203472" y="119709"/>
                    <a:pt x="194096" y="131560"/>
                  </a:cubicBezTo>
                  <a:cubicBezTo>
                    <a:pt x="186347" y="141327"/>
                    <a:pt x="175539" y="146210"/>
                    <a:pt x="161670" y="146210"/>
                  </a:cubicBezTo>
                  <a:cubicBezTo>
                    <a:pt x="147736" y="146210"/>
                    <a:pt x="136504" y="140854"/>
                    <a:pt x="127974" y="130143"/>
                  </a:cubicBezTo>
                  <a:cubicBezTo>
                    <a:pt x="119444" y="119433"/>
                    <a:pt x="115179" y="100338"/>
                    <a:pt x="115179" y="72861"/>
                  </a:cubicBezTo>
                  <a:cubicBezTo>
                    <a:pt x="115179" y="45904"/>
                    <a:pt x="119868" y="26501"/>
                    <a:pt x="129244" y="14651"/>
                  </a:cubicBezTo>
                  <a:cubicBezTo>
                    <a:pt x="136992" y="4884"/>
                    <a:pt x="147801" y="0"/>
                    <a:pt x="161670" y="0"/>
                  </a:cubicBezTo>
                  <a:close/>
                  <a:moveTo>
                    <a:pt x="46198" y="0"/>
                  </a:moveTo>
                  <a:cubicBezTo>
                    <a:pt x="59676" y="0"/>
                    <a:pt x="70485" y="4298"/>
                    <a:pt x="78624" y="12893"/>
                  </a:cubicBezTo>
                  <a:cubicBezTo>
                    <a:pt x="85330" y="19925"/>
                    <a:pt x="88683" y="27868"/>
                    <a:pt x="88683" y="36724"/>
                  </a:cubicBezTo>
                  <a:cubicBezTo>
                    <a:pt x="88683" y="49290"/>
                    <a:pt x="81814" y="59318"/>
                    <a:pt x="68075" y="66806"/>
                  </a:cubicBezTo>
                  <a:cubicBezTo>
                    <a:pt x="76280" y="68564"/>
                    <a:pt x="82840" y="72503"/>
                    <a:pt x="87756" y="78623"/>
                  </a:cubicBezTo>
                  <a:cubicBezTo>
                    <a:pt x="92672" y="84744"/>
                    <a:pt x="95130" y="92134"/>
                    <a:pt x="95130" y="100794"/>
                  </a:cubicBezTo>
                  <a:cubicBezTo>
                    <a:pt x="95130" y="113361"/>
                    <a:pt x="90539" y="124072"/>
                    <a:pt x="81358" y="132927"/>
                  </a:cubicBezTo>
                  <a:cubicBezTo>
                    <a:pt x="72177" y="141782"/>
                    <a:pt x="60750" y="146210"/>
                    <a:pt x="47077" y="146210"/>
                  </a:cubicBezTo>
                  <a:cubicBezTo>
                    <a:pt x="34119" y="146210"/>
                    <a:pt x="23376" y="142482"/>
                    <a:pt x="14846" y="135027"/>
                  </a:cubicBezTo>
                  <a:cubicBezTo>
                    <a:pt x="6316" y="127572"/>
                    <a:pt x="1368" y="117821"/>
                    <a:pt x="0" y="105775"/>
                  </a:cubicBezTo>
                  <a:lnTo>
                    <a:pt x="26566" y="102552"/>
                  </a:lnTo>
                  <a:cubicBezTo>
                    <a:pt x="27413" y="109324"/>
                    <a:pt x="29692" y="114500"/>
                    <a:pt x="33403" y="118081"/>
                  </a:cubicBezTo>
                  <a:cubicBezTo>
                    <a:pt x="37114" y="121663"/>
                    <a:pt x="41607" y="123453"/>
                    <a:pt x="46881" y="123453"/>
                  </a:cubicBezTo>
                  <a:cubicBezTo>
                    <a:pt x="52546" y="123453"/>
                    <a:pt x="57316" y="121304"/>
                    <a:pt x="61190" y="117007"/>
                  </a:cubicBezTo>
                  <a:cubicBezTo>
                    <a:pt x="65064" y="112710"/>
                    <a:pt x="67001" y="106915"/>
                    <a:pt x="67001" y="99622"/>
                  </a:cubicBezTo>
                  <a:cubicBezTo>
                    <a:pt x="67001" y="92720"/>
                    <a:pt x="65145" y="87251"/>
                    <a:pt x="61434" y="83214"/>
                  </a:cubicBezTo>
                  <a:cubicBezTo>
                    <a:pt x="57723" y="79177"/>
                    <a:pt x="53197" y="77158"/>
                    <a:pt x="47858" y="77158"/>
                  </a:cubicBezTo>
                  <a:cubicBezTo>
                    <a:pt x="44342" y="77158"/>
                    <a:pt x="40142" y="77842"/>
                    <a:pt x="35259" y="79209"/>
                  </a:cubicBezTo>
                  <a:lnTo>
                    <a:pt x="38287" y="56843"/>
                  </a:lnTo>
                  <a:cubicBezTo>
                    <a:pt x="45709" y="57039"/>
                    <a:pt x="51374" y="55427"/>
                    <a:pt x="55281" y="52009"/>
                  </a:cubicBezTo>
                  <a:cubicBezTo>
                    <a:pt x="59188" y="48590"/>
                    <a:pt x="61141" y="44049"/>
                    <a:pt x="61141" y="38384"/>
                  </a:cubicBezTo>
                  <a:cubicBezTo>
                    <a:pt x="61141" y="33566"/>
                    <a:pt x="59708" y="29724"/>
                    <a:pt x="56844" y="26859"/>
                  </a:cubicBezTo>
                  <a:cubicBezTo>
                    <a:pt x="53979" y="23994"/>
                    <a:pt x="50170" y="22562"/>
                    <a:pt x="45416" y="22562"/>
                  </a:cubicBezTo>
                  <a:cubicBezTo>
                    <a:pt x="40728" y="22562"/>
                    <a:pt x="36724" y="24189"/>
                    <a:pt x="33403" y="27445"/>
                  </a:cubicBezTo>
                  <a:cubicBezTo>
                    <a:pt x="30082" y="30701"/>
                    <a:pt x="28064" y="35454"/>
                    <a:pt x="27348" y="41705"/>
                  </a:cubicBezTo>
                  <a:lnTo>
                    <a:pt x="2052" y="37407"/>
                  </a:lnTo>
                  <a:cubicBezTo>
                    <a:pt x="3810" y="28747"/>
                    <a:pt x="6463" y="21829"/>
                    <a:pt x="10011" y="16653"/>
                  </a:cubicBezTo>
                  <a:cubicBezTo>
                    <a:pt x="13560" y="11476"/>
                    <a:pt x="18509" y="7407"/>
                    <a:pt x="24857" y="4444"/>
                  </a:cubicBezTo>
                  <a:cubicBezTo>
                    <a:pt x="31206" y="1482"/>
                    <a:pt x="38319" y="0"/>
                    <a:pt x="461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6" name="TextBox 75">
              <a:extLst>
                <a:ext uri="{FF2B5EF4-FFF2-40B4-BE49-F238E27FC236}">
                  <a16:creationId xmlns="" xmlns:a16="http://schemas.microsoft.com/office/drawing/2014/main" id="{65E232AC-D93A-43B4-8818-110718C7FC2B}"/>
                </a:ext>
              </a:extLst>
            </p:cNvPr>
            <p:cNvSpPr txBox="1">
              <a:spLocks noChangeAspect="1"/>
            </p:cNvSpPr>
            <p:nvPr>
              <p:custDataLst>
                <p:tags r:id="rId10"/>
              </p:custDataLst>
            </p:nvPr>
          </p:nvSpPr>
          <p:spPr>
            <a:xfrm>
              <a:off x="9651077" y="5858914"/>
              <a:ext cx="211969" cy="146210"/>
            </a:xfrm>
            <a:custGeom>
              <a:avLst/>
              <a:gdLst/>
              <a:ahLst/>
              <a:cxnLst/>
              <a:rect l="l" t="t" r="r" b="b"/>
              <a:pathLst>
                <a:path w="211969" h="146210">
                  <a:moveTo>
                    <a:pt x="58601" y="41900"/>
                  </a:moveTo>
                  <a:lnTo>
                    <a:pt x="25687" y="90832"/>
                  </a:lnTo>
                  <a:lnTo>
                    <a:pt x="58601" y="90832"/>
                  </a:lnTo>
                  <a:close/>
                  <a:moveTo>
                    <a:pt x="165479"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8" y="118244"/>
                    <a:pt x="156640" y="120328"/>
                  </a:cubicBezTo>
                  <a:cubicBezTo>
                    <a:pt x="159212" y="122411"/>
                    <a:pt x="162158" y="123453"/>
                    <a:pt x="165479" y="123453"/>
                  </a:cubicBezTo>
                  <a:cubicBezTo>
                    <a:pt x="168799" y="123453"/>
                    <a:pt x="171762" y="122395"/>
                    <a:pt x="174367" y="120279"/>
                  </a:cubicBezTo>
                  <a:cubicBezTo>
                    <a:pt x="176971" y="118163"/>
                    <a:pt x="178989" y="114370"/>
                    <a:pt x="180422" y="108901"/>
                  </a:cubicBezTo>
                  <a:cubicBezTo>
                    <a:pt x="182310" y="101868"/>
                    <a:pt x="183254" y="89953"/>
                    <a:pt x="183254" y="73154"/>
                  </a:cubicBezTo>
                  <a:cubicBezTo>
                    <a:pt x="183254" y="56355"/>
                    <a:pt x="182408" y="44814"/>
                    <a:pt x="180715" y="38530"/>
                  </a:cubicBezTo>
                  <a:cubicBezTo>
                    <a:pt x="179022" y="32247"/>
                    <a:pt x="176890" y="28047"/>
                    <a:pt x="174318" y="25931"/>
                  </a:cubicBezTo>
                  <a:cubicBezTo>
                    <a:pt x="171746" y="23815"/>
                    <a:pt x="168799" y="22757"/>
                    <a:pt x="165479" y="22757"/>
                  </a:cubicBezTo>
                  <a:close/>
                  <a:moveTo>
                    <a:pt x="165479" y="0"/>
                  </a:moveTo>
                  <a:cubicBezTo>
                    <a:pt x="179348" y="0"/>
                    <a:pt x="190189" y="4949"/>
                    <a:pt x="198002" y="14846"/>
                  </a:cubicBezTo>
                  <a:cubicBezTo>
                    <a:pt x="207313" y="26566"/>
                    <a:pt x="211969" y="46002"/>
                    <a:pt x="211969" y="73154"/>
                  </a:cubicBezTo>
                  <a:cubicBezTo>
                    <a:pt x="211969" y="100241"/>
                    <a:pt x="207281" y="119709"/>
                    <a:pt x="197905" y="131560"/>
                  </a:cubicBezTo>
                  <a:cubicBezTo>
                    <a:pt x="190156" y="141327"/>
                    <a:pt x="179348" y="146210"/>
                    <a:pt x="165479" y="146210"/>
                  </a:cubicBezTo>
                  <a:cubicBezTo>
                    <a:pt x="151545" y="146210"/>
                    <a:pt x="140313" y="140854"/>
                    <a:pt x="131783" y="130143"/>
                  </a:cubicBezTo>
                  <a:cubicBezTo>
                    <a:pt x="123253" y="119433"/>
                    <a:pt x="118988" y="100338"/>
                    <a:pt x="118988" y="72861"/>
                  </a:cubicBezTo>
                  <a:cubicBezTo>
                    <a:pt x="118988" y="45904"/>
                    <a:pt x="123677" y="26501"/>
                    <a:pt x="133053" y="14651"/>
                  </a:cubicBezTo>
                  <a:cubicBezTo>
                    <a:pt x="140801" y="4884"/>
                    <a:pt x="151610" y="0"/>
                    <a:pt x="165479" y="0"/>
                  </a:cubicBezTo>
                  <a:close/>
                  <a:moveTo>
                    <a:pt x="62118"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3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8" name="TextBox 77">
              <a:extLst>
                <a:ext uri="{FF2B5EF4-FFF2-40B4-BE49-F238E27FC236}">
                  <a16:creationId xmlns="" xmlns:a16="http://schemas.microsoft.com/office/drawing/2014/main" id="{453FDD57-CFDD-492A-838C-53040971BEAF}"/>
                </a:ext>
              </a:extLst>
            </p:cNvPr>
            <p:cNvSpPr txBox="1">
              <a:spLocks noChangeAspect="1"/>
            </p:cNvSpPr>
            <p:nvPr>
              <p:custDataLst>
                <p:tags r:id="rId11"/>
              </p:custDataLst>
            </p:nvPr>
          </p:nvSpPr>
          <p:spPr>
            <a:xfrm>
              <a:off x="10681893" y="5858914"/>
              <a:ext cx="206792" cy="146210"/>
            </a:xfrm>
            <a:custGeom>
              <a:avLst/>
              <a:gdLst/>
              <a:ahLst/>
              <a:cxnLst/>
              <a:rect l="l" t="t" r="r" b="b"/>
              <a:pathLst>
                <a:path w="206792" h="146210">
                  <a:moveTo>
                    <a:pt x="160302" y="22757"/>
                  </a:moveTo>
                  <a:cubicBezTo>
                    <a:pt x="156981" y="22757"/>
                    <a:pt x="154018" y="23815"/>
                    <a:pt x="151414" y="25931"/>
                  </a:cubicBezTo>
                  <a:cubicBezTo>
                    <a:pt x="148809" y="28047"/>
                    <a:pt x="146791" y="31840"/>
                    <a:pt x="145358" y="37310"/>
                  </a:cubicBezTo>
                  <a:cubicBezTo>
                    <a:pt x="143470" y="44407"/>
                    <a:pt x="142526" y="56355"/>
                    <a:pt x="142526" y="73154"/>
                  </a:cubicBezTo>
                  <a:cubicBezTo>
                    <a:pt x="142526" y="89953"/>
                    <a:pt x="143372" y="101494"/>
                    <a:pt x="145065" y="107777"/>
                  </a:cubicBezTo>
                  <a:cubicBezTo>
                    <a:pt x="146758" y="114061"/>
                    <a:pt x="148891" y="118244"/>
                    <a:pt x="151463" y="120328"/>
                  </a:cubicBezTo>
                  <a:cubicBezTo>
                    <a:pt x="154035" y="122411"/>
                    <a:pt x="156981" y="123453"/>
                    <a:pt x="160302" y="123453"/>
                  </a:cubicBezTo>
                  <a:cubicBezTo>
                    <a:pt x="163622" y="123453"/>
                    <a:pt x="166585" y="122395"/>
                    <a:pt x="169190" y="120279"/>
                  </a:cubicBezTo>
                  <a:cubicBezTo>
                    <a:pt x="171794" y="118163"/>
                    <a:pt x="173812" y="114370"/>
                    <a:pt x="175245" y="108901"/>
                  </a:cubicBezTo>
                  <a:cubicBezTo>
                    <a:pt x="177133" y="101868"/>
                    <a:pt x="178077" y="89953"/>
                    <a:pt x="178077" y="73154"/>
                  </a:cubicBezTo>
                  <a:cubicBezTo>
                    <a:pt x="178077" y="56355"/>
                    <a:pt x="177231" y="44814"/>
                    <a:pt x="175538" y="38530"/>
                  </a:cubicBezTo>
                  <a:cubicBezTo>
                    <a:pt x="173845" y="32247"/>
                    <a:pt x="171713" y="28047"/>
                    <a:pt x="169141" y="25931"/>
                  </a:cubicBezTo>
                  <a:cubicBezTo>
                    <a:pt x="166569" y="23815"/>
                    <a:pt x="163622" y="22757"/>
                    <a:pt x="160302" y="22757"/>
                  </a:cubicBezTo>
                  <a:close/>
                  <a:moveTo>
                    <a:pt x="17385" y="2540"/>
                  </a:moveTo>
                  <a:lnTo>
                    <a:pt x="89952" y="2540"/>
                  </a:lnTo>
                  <a:lnTo>
                    <a:pt x="89952" y="28226"/>
                  </a:lnTo>
                  <a:lnTo>
                    <a:pt x="38188" y="28226"/>
                  </a:lnTo>
                  <a:lnTo>
                    <a:pt x="33891" y="52546"/>
                  </a:lnTo>
                  <a:cubicBezTo>
                    <a:pt x="40011" y="49486"/>
                    <a:pt x="46262" y="47955"/>
                    <a:pt x="52643" y="47955"/>
                  </a:cubicBezTo>
                  <a:cubicBezTo>
                    <a:pt x="64819" y="47955"/>
                    <a:pt x="75139" y="52383"/>
                    <a:pt x="83604" y="61238"/>
                  </a:cubicBezTo>
                  <a:cubicBezTo>
                    <a:pt x="92069" y="70094"/>
                    <a:pt x="96301" y="81586"/>
                    <a:pt x="96301" y="95715"/>
                  </a:cubicBezTo>
                  <a:cubicBezTo>
                    <a:pt x="96301" y="107501"/>
                    <a:pt x="92883" y="118016"/>
                    <a:pt x="86046" y="127262"/>
                  </a:cubicBezTo>
                  <a:cubicBezTo>
                    <a:pt x="76735" y="139894"/>
                    <a:pt x="63810" y="146210"/>
                    <a:pt x="47271" y="146210"/>
                  </a:cubicBezTo>
                  <a:cubicBezTo>
                    <a:pt x="34054" y="146210"/>
                    <a:pt x="23277" y="142661"/>
                    <a:pt x="14943" y="135564"/>
                  </a:cubicBezTo>
                  <a:cubicBezTo>
                    <a:pt x="6609" y="128467"/>
                    <a:pt x="1628" y="118928"/>
                    <a:pt x="0" y="106947"/>
                  </a:cubicBezTo>
                  <a:lnTo>
                    <a:pt x="27347" y="104115"/>
                  </a:lnTo>
                  <a:cubicBezTo>
                    <a:pt x="28128" y="110301"/>
                    <a:pt x="30440" y="115200"/>
                    <a:pt x="34281" y="118814"/>
                  </a:cubicBezTo>
                  <a:cubicBezTo>
                    <a:pt x="38123" y="122428"/>
                    <a:pt x="42551" y="124235"/>
                    <a:pt x="47564" y="124235"/>
                  </a:cubicBezTo>
                  <a:cubicBezTo>
                    <a:pt x="53294" y="124235"/>
                    <a:pt x="58145" y="121907"/>
                    <a:pt x="62117" y="117251"/>
                  </a:cubicBezTo>
                  <a:cubicBezTo>
                    <a:pt x="66089" y="112596"/>
                    <a:pt x="68075" y="105580"/>
                    <a:pt x="68075" y="96204"/>
                  </a:cubicBezTo>
                  <a:cubicBezTo>
                    <a:pt x="68075" y="87414"/>
                    <a:pt x="66105" y="80821"/>
                    <a:pt x="62166" y="76426"/>
                  </a:cubicBezTo>
                  <a:cubicBezTo>
                    <a:pt x="58227" y="72031"/>
                    <a:pt x="53099" y="69833"/>
                    <a:pt x="46783" y="69833"/>
                  </a:cubicBezTo>
                  <a:cubicBezTo>
                    <a:pt x="38904" y="69833"/>
                    <a:pt x="31840" y="73317"/>
                    <a:pt x="25589" y="80284"/>
                  </a:cubicBezTo>
                  <a:lnTo>
                    <a:pt x="3321" y="77061"/>
                  </a:lnTo>
                  <a:close/>
                  <a:moveTo>
                    <a:pt x="160302" y="0"/>
                  </a:moveTo>
                  <a:cubicBezTo>
                    <a:pt x="174171" y="0"/>
                    <a:pt x="185012" y="4949"/>
                    <a:pt x="192825" y="14846"/>
                  </a:cubicBezTo>
                  <a:cubicBezTo>
                    <a:pt x="202136" y="26566"/>
                    <a:pt x="206792" y="46002"/>
                    <a:pt x="206792" y="73154"/>
                  </a:cubicBezTo>
                  <a:cubicBezTo>
                    <a:pt x="206792" y="100241"/>
                    <a:pt x="202104" y="119709"/>
                    <a:pt x="192728" y="131560"/>
                  </a:cubicBezTo>
                  <a:cubicBezTo>
                    <a:pt x="184979" y="141327"/>
                    <a:pt x="174171" y="146210"/>
                    <a:pt x="160302" y="146210"/>
                  </a:cubicBezTo>
                  <a:cubicBezTo>
                    <a:pt x="146368" y="146210"/>
                    <a:pt x="135136" y="140854"/>
                    <a:pt x="126606" y="130143"/>
                  </a:cubicBezTo>
                  <a:cubicBezTo>
                    <a:pt x="118076" y="119433"/>
                    <a:pt x="113811" y="100338"/>
                    <a:pt x="113811" y="72861"/>
                  </a:cubicBezTo>
                  <a:cubicBezTo>
                    <a:pt x="113811" y="45904"/>
                    <a:pt x="118500" y="26501"/>
                    <a:pt x="127876" y="14651"/>
                  </a:cubicBezTo>
                  <a:cubicBezTo>
                    <a:pt x="135624" y="4884"/>
                    <a:pt x="146433" y="0"/>
                    <a:pt x="16030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80" name="TextBox 79">
              <a:extLst>
                <a:ext uri="{FF2B5EF4-FFF2-40B4-BE49-F238E27FC236}">
                  <a16:creationId xmlns="" xmlns:a16="http://schemas.microsoft.com/office/drawing/2014/main" id="{730FBD15-43E5-49EA-8A34-5224B454217C}"/>
                </a:ext>
              </a:extLst>
            </p:cNvPr>
            <p:cNvSpPr txBox="1">
              <a:spLocks noChangeAspect="1"/>
            </p:cNvSpPr>
            <p:nvPr>
              <p:custDataLst>
                <p:tags r:id="rId12"/>
              </p:custDataLst>
            </p:nvPr>
          </p:nvSpPr>
          <p:spPr>
            <a:xfrm>
              <a:off x="11125614" y="5929095"/>
              <a:ext cx="786007" cy="425843"/>
            </a:xfrm>
            <a:custGeom>
              <a:avLst/>
              <a:gdLst/>
              <a:ahLst/>
              <a:cxnLst/>
              <a:rect l="l" t="t" r="r" b="b"/>
              <a:pathLst>
                <a:path w="786007" h="425843">
                  <a:moveTo>
                    <a:pt x="321450" y="270797"/>
                  </a:moveTo>
                  <a:cubicBezTo>
                    <a:pt x="316675" y="270797"/>
                    <a:pt x="312660" y="272620"/>
                    <a:pt x="309404" y="276266"/>
                  </a:cubicBezTo>
                  <a:cubicBezTo>
                    <a:pt x="306148" y="279913"/>
                    <a:pt x="304521" y="285165"/>
                    <a:pt x="304521" y="292024"/>
                  </a:cubicBezTo>
                  <a:cubicBezTo>
                    <a:pt x="304521" y="298882"/>
                    <a:pt x="306148" y="304134"/>
                    <a:pt x="309404" y="307781"/>
                  </a:cubicBezTo>
                  <a:cubicBezTo>
                    <a:pt x="312660" y="311427"/>
                    <a:pt x="316675" y="313250"/>
                    <a:pt x="321450" y="313250"/>
                  </a:cubicBezTo>
                  <a:cubicBezTo>
                    <a:pt x="326225" y="313250"/>
                    <a:pt x="330229" y="311427"/>
                    <a:pt x="333463" y="307781"/>
                  </a:cubicBezTo>
                  <a:cubicBezTo>
                    <a:pt x="336697" y="304134"/>
                    <a:pt x="338314" y="298839"/>
                    <a:pt x="338314" y="291893"/>
                  </a:cubicBezTo>
                  <a:cubicBezTo>
                    <a:pt x="338314" y="285122"/>
                    <a:pt x="336697" y="279913"/>
                    <a:pt x="333463" y="276266"/>
                  </a:cubicBezTo>
                  <a:cubicBezTo>
                    <a:pt x="330229" y="272620"/>
                    <a:pt x="326225" y="270797"/>
                    <a:pt x="321450" y="270797"/>
                  </a:cubicBezTo>
                  <a:close/>
                  <a:moveTo>
                    <a:pt x="321385" y="255886"/>
                  </a:moveTo>
                  <a:cubicBezTo>
                    <a:pt x="331846" y="255886"/>
                    <a:pt x="340419" y="259283"/>
                    <a:pt x="347104" y="266076"/>
                  </a:cubicBezTo>
                  <a:cubicBezTo>
                    <a:pt x="353789" y="272870"/>
                    <a:pt x="357131" y="281454"/>
                    <a:pt x="357131" y="291828"/>
                  </a:cubicBezTo>
                  <a:cubicBezTo>
                    <a:pt x="357131" y="302290"/>
                    <a:pt x="353756" y="310960"/>
                    <a:pt x="347006" y="317841"/>
                  </a:cubicBezTo>
                  <a:cubicBezTo>
                    <a:pt x="340256" y="324721"/>
                    <a:pt x="331759" y="328161"/>
                    <a:pt x="321515" y="328161"/>
                  </a:cubicBezTo>
                  <a:cubicBezTo>
                    <a:pt x="315177" y="328161"/>
                    <a:pt x="309133" y="326728"/>
                    <a:pt x="303381" y="323864"/>
                  </a:cubicBezTo>
                  <a:cubicBezTo>
                    <a:pt x="297629" y="320999"/>
                    <a:pt x="293256" y="316799"/>
                    <a:pt x="290261" y="311264"/>
                  </a:cubicBezTo>
                  <a:cubicBezTo>
                    <a:pt x="287266" y="305730"/>
                    <a:pt x="285768" y="298991"/>
                    <a:pt x="285768" y="291047"/>
                  </a:cubicBezTo>
                  <a:cubicBezTo>
                    <a:pt x="285768" y="284970"/>
                    <a:pt x="287266" y="279088"/>
                    <a:pt x="290261" y="273401"/>
                  </a:cubicBezTo>
                  <a:cubicBezTo>
                    <a:pt x="293256" y="267715"/>
                    <a:pt x="297499" y="263374"/>
                    <a:pt x="302990" y="260379"/>
                  </a:cubicBezTo>
                  <a:cubicBezTo>
                    <a:pt x="308482" y="257384"/>
                    <a:pt x="314613" y="255886"/>
                    <a:pt x="321385" y="255886"/>
                  </a:cubicBezTo>
                  <a:close/>
                  <a:moveTo>
                    <a:pt x="515573" y="238125"/>
                  </a:moveTo>
                  <a:lnTo>
                    <a:pt x="534227" y="238125"/>
                  </a:lnTo>
                  <a:cubicBezTo>
                    <a:pt x="544059" y="252124"/>
                    <a:pt x="551694" y="266969"/>
                    <a:pt x="557131" y="282661"/>
                  </a:cubicBezTo>
                  <a:cubicBezTo>
                    <a:pt x="562568" y="298353"/>
                    <a:pt x="565286" y="314273"/>
                    <a:pt x="565286" y="330421"/>
                  </a:cubicBezTo>
                  <a:cubicBezTo>
                    <a:pt x="565286" y="344030"/>
                    <a:pt x="563137" y="358615"/>
                    <a:pt x="558840" y="374177"/>
                  </a:cubicBezTo>
                  <a:cubicBezTo>
                    <a:pt x="553957" y="391627"/>
                    <a:pt x="545915" y="408849"/>
                    <a:pt x="534716" y="425843"/>
                  </a:cubicBezTo>
                  <a:lnTo>
                    <a:pt x="515768" y="425843"/>
                  </a:lnTo>
                  <a:cubicBezTo>
                    <a:pt x="521172" y="414253"/>
                    <a:pt x="524981" y="405366"/>
                    <a:pt x="527195" y="399180"/>
                  </a:cubicBezTo>
                  <a:cubicBezTo>
                    <a:pt x="529409" y="392994"/>
                    <a:pt x="531460" y="385864"/>
                    <a:pt x="533348" y="377790"/>
                  </a:cubicBezTo>
                  <a:cubicBezTo>
                    <a:pt x="535237" y="369717"/>
                    <a:pt x="536637" y="362050"/>
                    <a:pt x="537548" y="354790"/>
                  </a:cubicBezTo>
                  <a:cubicBezTo>
                    <a:pt x="538460" y="347530"/>
                    <a:pt x="538916" y="340090"/>
                    <a:pt x="538916" y="332472"/>
                  </a:cubicBezTo>
                  <a:cubicBezTo>
                    <a:pt x="538916" y="316976"/>
                    <a:pt x="537255" y="302309"/>
                    <a:pt x="533934" y="288473"/>
                  </a:cubicBezTo>
                  <a:cubicBezTo>
                    <a:pt x="530614" y="274636"/>
                    <a:pt x="524493" y="257854"/>
                    <a:pt x="515573" y="238125"/>
                  </a:cubicBezTo>
                  <a:close/>
                  <a:moveTo>
                    <a:pt x="442628" y="238125"/>
                  </a:moveTo>
                  <a:cubicBezTo>
                    <a:pt x="460144" y="238125"/>
                    <a:pt x="474371" y="243301"/>
                    <a:pt x="485310" y="253654"/>
                  </a:cubicBezTo>
                  <a:cubicBezTo>
                    <a:pt x="491821" y="259774"/>
                    <a:pt x="496704" y="268565"/>
                    <a:pt x="499960" y="280024"/>
                  </a:cubicBezTo>
                  <a:lnTo>
                    <a:pt x="471343" y="286861"/>
                  </a:lnTo>
                  <a:cubicBezTo>
                    <a:pt x="469650" y="279438"/>
                    <a:pt x="466118" y="273578"/>
                    <a:pt x="460746" y="269281"/>
                  </a:cubicBezTo>
                  <a:cubicBezTo>
                    <a:pt x="455374" y="264983"/>
                    <a:pt x="448847" y="262835"/>
                    <a:pt x="441163" y="262835"/>
                  </a:cubicBezTo>
                  <a:cubicBezTo>
                    <a:pt x="430550" y="262835"/>
                    <a:pt x="421939" y="266644"/>
                    <a:pt x="415330" y="274262"/>
                  </a:cubicBezTo>
                  <a:cubicBezTo>
                    <a:pt x="408721" y="281880"/>
                    <a:pt x="405417" y="294219"/>
                    <a:pt x="405417" y="311278"/>
                  </a:cubicBezTo>
                  <a:cubicBezTo>
                    <a:pt x="405417" y="329379"/>
                    <a:pt x="408672" y="342272"/>
                    <a:pt x="415184" y="349955"/>
                  </a:cubicBezTo>
                  <a:cubicBezTo>
                    <a:pt x="421695" y="357638"/>
                    <a:pt x="430159" y="361480"/>
                    <a:pt x="440577" y="361480"/>
                  </a:cubicBezTo>
                  <a:cubicBezTo>
                    <a:pt x="448261" y="361480"/>
                    <a:pt x="454870" y="359038"/>
                    <a:pt x="460404" y="354155"/>
                  </a:cubicBezTo>
                  <a:cubicBezTo>
                    <a:pt x="465939" y="349271"/>
                    <a:pt x="469910" y="341588"/>
                    <a:pt x="472320" y="331105"/>
                  </a:cubicBezTo>
                  <a:lnTo>
                    <a:pt x="500350" y="339993"/>
                  </a:lnTo>
                  <a:cubicBezTo>
                    <a:pt x="496053" y="355620"/>
                    <a:pt x="488907" y="367226"/>
                    <a:pt x="478912" y="374812"/>
                  </a:cubicBezTo>
                  <a:cubicBezTo>
                    <a:pt x="468917" y="382397"/>
                    <a:pt x="456237" y="386190"/>
                    <a:pt x="440870" y="386190"/>
                  </a:cubicBezTo>
                  <a:cubicBezTo>
                    <a:pt x="421858" y="386190"/>
                    <a:pt x="406231" y="379695"/>
                    <a:pt x="393990" y="366705"/>
                  </a:cubicBezTo>
                  <a:cubicBezTo>
                    <a:pt x="381748" y="353715"/>
                    <a:pt x="375628" y="335956"/>
                    <a:pt x="375628" y="313427"/>
                  </a:cubicBezTo>
                  <a:cubicBezTo>
                    <a:pt x="375628" y="289596"/>
                    <a:pt x="381781" y="271088"/>
                    <a:pt x="394087" y="257902"/>
                  </a:cubicBezTo>
                  <a:cubicBezTo>
                    <a:pt x="406393" y="244717"/>
                    <a:pt x="422574" y="238125"/>
                    <a:pt x="442628" y="238125"/>
                  </a:cubicBezTo>
                  <a:close/>
                  <a:moveTo>
                    <a:pt x="255165" y="238125"/>
                  </a:moveTo>
                  <a:lnTo>
                    <a:pt x="273918" y="238125"/>
                  </a:lnTo>
                  <a:cubicBezTo>
                    <a:pt x="264997" y="257854"/>
                    <a:pt x="258861" y="274636"/>
                    <a:pt x="255507" y="288473"/>
                  </a:cubicBezTo>
                  <a:cubicBezTo>
                    <a:pt x="252154" y="302309"/>
                    <a:pt x="250477" y="316976"/>
                    <a:pt x="250477" y="332472"/>
                  </a:cubicBezTo>
                  <a:cubicBezTo>
                    <a:pt x="250477" y="343151"/>
                    <a:pt x="251470" y="354090"/>
                    <a:pt x="253456" y="365289"/>
                  </a:cubicBezTo>
                  <a:cubicBezTo>
                    <a:pt x="255442" y="376488"/>
                    <a:pt x="258161" y="387134"/>
                    <a:pt x="261612" y="397226"/>
                  </a:cubicBezTo>
                  <a:cubicBezTo>
                    <a:pt x="263890" y="403868"/>
                    <a:pt x="267895" y="413407"/>
                    <a:pt x="273625" y="425843"/>
                  </a:cubicBezTo>
                  <a:lnTo>
                    <a:pt x="254775" y="425843"/>
                  </a:lnTo>
                  <a:cubicBezTo>
                    <a:pt x="244813" y="410802"/>
                    <a:pt x="237227" y="395175"/>
                    <a:pt x="232018" y="378962"/>
                  </a:cubicBezTo>
                  <a:cubicBezTo>
                    <a:pt x="226809" y="362750"/>
                    <a:pt x="224205" y="347057"/>
                    <a:pt x="224205" y="331886"/>
                  </a:cubicBezTo>
                  <a:cubicBezTo>
                    <a:pt x="224205" y="313069"/>
                    <a:pt x="227428" y="295261"/>
                    <a:pt x="233874" y="278462"/>
                  </a:cubicBezTo>
                  <a:cubicBezTo>
                    <a:pt x="239473" y="263876"/>
                    <a:pt x="246571" y="250431"/>
                    <a:pt x="255165" y="238125"/>
                  </a:cubicBezTo>
                  <a:close/>
                  <a:moveTo>
                    <a:pt x="717639" y="157343"/>
                  </a:moveTo>
                  <a:lnTo>
                    <a:pt x="745084" y="157343"/>
                  </a:lnTo>
                  <a:lnTo>
                    <a:pt x="745084" y="184788"/>
                  </a:lnTo>
                  <a:lnTo>
                    <a:pt x="717639" y="184788"/>
                  </a:lnTo>
                  <a:close/>
                  <a:moveTo>
                    <a:pt x="331756" y="157343"/>
                  </a:moveTo>
                  <a:lnTo>
                    <a:pt x="359201" y="157343"/>
                  </a:lnTo>
                  <a:lnTo>
                    <a:pt x="359201" y="184788"/>
                  </a:lnTo>
                  <a:lnTo>
                    <a:pt x="331756" y="184788"/>
                  </a:lnTo>
                  <a:close/>
                  <a:moveTo>
                    <a:pt x="732485" y="61921"/>
                  </a:moveTo>
                  <a:cubicBezTo>
                    <a:pt x="725323" y="61921"/>
                    <a:pt x="719300" y="64656"/>
                    <a:pt x="714416" y="70126"/>
                  </a:cubicBezTo>
                  <a:cubicBezTo>
                    <a:pt x="709533" y="75595"/>
                    <a:pt x="707091" y="83474"/>
                    <a:pt x="707091" y="93761"/>
                  </a:cubicBezTo>
                  <a:cubicBezTo>
                    <a:pt x="707091" y="104049"/>
                    <a:pt x="709533" y="111928"/>
                    <a:pt x="714416" y="117397"/>
                  </a:cubicBezTo>
                  <a:cubicBezTo>
                    <a:pt x="719300" y="122866"/>
                    <a:pt x="725323" y="125601"/>
                    <a:pt x="732485" y="125601"/>
                  </a:cubicBezTo>
                  <a:cubicBezTo>
                    <a:pt x="739647" y="125601"/>
                    <a:pt x="745654" y="122866"/>
                    <a:pt x="750505" y="117397"/>
                  </a:cubicBezTo>
                  <a:cubicBezTo>
                    <a:pt x="755356" y="111928"/>
                    <a:pt x="757781" y="103984"/>
                    <a:pt x="757781" y="93566"/>
                  </a:cubicBezTo>
                  <a:cubicBezTo>
                    <a:pt x="757781" y="83408"/>
                    <a:pt x="755356" y="75595"/>
                    <a:pt x="750505" y="70126"/>
                  </a:cubicBezTo>
                  <a:cubicBezTo>
                    <a:pt x="745654" y="64656"/>
                    <a:pt x="739647" y="61921"/>
                    <a:pt x="732485" y="61921"/>
                  </a:cubicBezTo>
                  <a:close/>
                  <a:moveTo>
                    <a:pt x="606316" y="60554"/>
                  </a:moveTo>
                  <a:cubicBezTo>
                    <a:pt x="599805" y="60554"/>
                    <a:pt x="594352" y="63142"/>
                    <a:pt x="589957" y="68319"/>
                  </a:cubicBezTo>
                  <a:cubicBezTo>
                    <a:pt x="585562" y="73495"/>
                    <a:pt x="583364" y="81227"/>
                    <a:pt x="583364" y="91515"/>
                  </a:cubicBezTo>
                  <a:cubicBezTo>
                    <a:pt x="583364" y="102584"/>
                    <a:pt x="584894" y="110593"/>
                    <a:pt x="587954" y="115541"/>
                  </a:cubicBezTo>
                  <a:cubicBezTo>
                    <a:pt x="592382" y="122704"/>
                    <a:pt x="598568" y="126285"/>
                    <a:pt x="606511" y="126285"/>
                  </a:cubicBezTo>
                  <a:cubicBezTo>
                    <a:pt x="612827" y="126285"/>
                    <a:pt x="618199" y="123599"/>
                    <a:pt x="622627" y="118227"/>
                  </a:cubicBezTo>
                  <a:cubicBezTo>
                    <a:pt x="627054" y="112855"/>
                    <a:pt x="629268" y="104830"/>
                    <a:pt x="629268" y="94152"/>
                  </a:cubicBezTo>
                  <a:cubicBezTo>
                    <a:pt x="629268" y="82236"/>
                    <a:pt x="627119" y="73658"/>
                    <a:pt x="622822" y="68416"/>
                  </a:cubicBezTo>
                  <a:cubicBezTo>
                    <a:pt x="618525" y="63175"/>
                    <a:pt x="613023" y="60554"/>
                    <a:pt x="606316" y="60554"/>
                  </a:cubicBezTo>
                  <a:close/>
                  <a:moveTo>
                    <a:pt x="345527" y="60554"/>
                  </a:moveTo>
                  <a:cubicBezTo>
                    <a:pt x="339537" y="60554"/>
                    <a:pt x="334589" y="62735"/>
                    <a:pt x="330682" y="67098"/>
                  </a:cubicBezTo>
                  <a:cubicBezTo>
                    <a:pt x="326775" y="71460"/>
                    <a:pt x="324854" y="77386"/>
                    <a:pt x="324919" y="84873"/>
                  </a:cubicBezTo>
                  <a:lnTo>
                    <a:pt x="365940" y="84873"/>
                  </a:lnTo>
                  <a:cubicBezTo>
                    <a:pt x="365745" y="76930"/>
                    <a:pt x="363694" y="70891"/>
                    <a:pt x="359787" y="66756"/>
                  </a:cubicBezTo>
                  <a:cubicBezTo>
                    <a:pt x="355880" y="62621"/>
                    <a:pt x="351127" y="60554"/>
                    <a:pt x="345527" y="60554"/>
                  </a:cubicBezTo>
                  <a:close/>
                  <a:moveTo>
                    <a:pt x="256686" y="41899"/>
                  </a:moveTo>
                  <a:lnTo>
                    <a:pt x="284131" y="41899"/>
                  </a:lnTo>
                  <a:lnTo>
                    <a:pt x="284131" y="145623"/>
                  </a:lnTo>
                  <a:lnTo>
                    <a:pt x="256686" y="145623"/>
                  </a:lnTo>
                  <a:close/>
                  <a:moveTo>
                    <a:pt x="732387" y="39555"/>
                  </a:moveTo>
                  <a:cubicBezTo>
                    <a:pt x="748079" y="39555"/>
                    <a:pt x="760939" y="44650"/>
                    <a:pt x="770967" y="54840"/>
                  </a:cubicBezTo>
                  <a:cubicBezTo>
                    <a:pt x="780994" y="65030"/>
                    <a:pt x="786007" y="77906"/>
                    <a:pt x="786007" y="93468"/>
                  </a:cubicBezTo>
                  <a:cubicBezTo>
                    <a:pt x="786007" y="109160"/>
                    <a:pt x="780945" y="122167"/>
                    <a:pt x="770820" y="132487"/>
                  </a:cubicBezTo>
                  <a:cubicBezTo>
                    <a:pt x="760695" y="142807"/>
                    <a:pt x="747949" y="147967"/>
                    <a:pt x="732583" y="147967"/>
                  </a:cubicBezTo>
                  <a:cubicBezTo>
                    <a:pt x="723076" y="147967"/>
                    <a:pt x="714009" y="145819"/>
                    <a:pt x="705382" y="141521"/>
                  </a:cubicBezTo>
                  <a:cubicBezTo>
                    <a:pt x="696755" y="137224"/>
                    <a:pt x="690195" y="130924"/>
                    <a:pt x="685702" y="122622"/>
                  </a:cubicBezTo>
                  <a:cubicBezTo>
                    <a:pt x="681209" y="114321"/>
                    <a:pt x="678963" y="104212"/>
                    <a:pt x="678963" y="92296"/>
                  </a:cubicBezTo>
                  <a:cubicBezTo>
                    <a:pt x="678963" y="83181"/>
                    <a:pt x="681209" y="74358"/>
                    <a:pt x="685702" y="65828"/>
                  </a:cubicBezTo>
                  <a:cubicBezTo>
                    <a:pt x="690195" y="57298"/>
                    <a:pt x="696559" y="50787"/>
                    <a:pt x="704796" y="46294"/>
                  </a:cubicBezTo>
                  <a:cubicBezTo>
                    <a:pt x="713033" y="41802"/>
                    <a:pt x="722230" y="39555"/>
                    <a:pt x="732387" y="39555"/>
                  </a:cubicBezTo>
                  <a:close/>
                  <a:moveTo>
                    <a:pt x="343867" y="39555"/>
                  </a:moveTo>
                  <a:cubicBezTo>
                    <a:pt x="359299" y="39555"/>
                    <a:pt x="371475" y="44650"/>
                    <a:pt x="380395" y="54840"/>
                  </a:cubicBezTo>
                  <a:cubicBezTo>
                    <a:pt x="389315" y="65030"/>
                    <a:pt x="393580" y="80641"/>
                    <a:pt x="393190" y="101672"/>
                  </a:cubicBezTo>
                  <a:lnTo>
                    <a:pt x="324431" y="101672"/>
                  </a:lnTo>
                  <a:cubicBezTo>
                    <a:pt x="324626" y="109811"/>
                    <a:pt x="326840" y="116144"/>
                    <a:pt x="331072" y="120669"/>
                  </a:cubicBezTo>
                  <a:cubicBezTo>
                    <a:pt x="335305" y="125194"/>
                    <a:pt x="340579" y="127457"/>
                    <a:pt x="346895" y="127457"/>
                  </a:cubicBezTo>
                  <a:cubicBezTo>
                    <a:pt x="351192" y="127457"/>
                    <a:pt x="354806" y="126285"/>
                    <a:pt x="357736" y="123941"/>
                  </a:cubicBezTo>
                  <a:cubicBezTo>
                    <a:pt x="360666" y="121597"/>
                    <a:pt x="362880" y="117820"/>
                    <a:pt x="364377" y="112611"/>
                  </a:cubicBezTo>
                  <a:lnTo>
                    <a:pt x="391725" y="117202"/>
                  </a:lnTo>
                  <a:cubicBezTo>
                    <a:pt x="388208" y="127229"/>
                    <a:pt x="382658" y="134863"/>
                    <a:pt x="375072" y="140105"/>
                  </a:cubicBezTo>
                  <a:cubicBezTo>
                    <a:pt x="367487" y="145347"/>
                    <a:pt x="357996" y="147967"/>
                    <a:pt x="346602" y="147967"/>
                  </a:cubicBezTo>
                  <a:cubicBezTo>
                    <a:pt x="328566" y="147967"/>
                    <a:pt x="315218" y="142075"/>
                    <a:pt x="306558" y="130289"/>
                  </a:cubicBezTo>
                  <a:cubicBezTo>
                    <a:pt x="299721" y="120848"/>
                    <a:pt x="296302" y="108932"/>
                    <a:pt x="296302" y="94543"/>
                  </a:cubicBezTo>
                  <a:cubicBezTo>
                    <a:pt x="296302" y="77353"/>
                    <a:pt x="300795" y="63891"/>
                    <a:pt x="309781" y="54157"/>
                  </a:cubicBezTo>
                  <a:cubicBezTo>
                    <a:pt x="318766" y="44422"/>
                    <a:pt x="330128" y="39555"/>
                    <a:pt x="343867" y="39555"/>
                  </a:cubicBezTo>
                  <a:close/>
                  <a:moveTo>
                    <a:pt x="447423" y="5274"/>
                  </a:moveTo>
                  <a:lnTo>
                    <a:pt x="447423" y="41899"/>
                  </a:lnTo>
                  <a:lnTo>
                    <a:pt x="466176" y="41899"/>
                  </a:lnTo>
                  <a:lnTo>
                    <a:pt x="466176" y="63777"/>
                  </a:lnTo>
                  <a:lnTo>
                    <a:pt x="447423" y="63777"/>
                  </a:lnTo>
                  <a:lnTo>
                    <a:pt x="447423" y="105579"/>
                  </a:lnTo>
                  <a:cubicBezTo>
                    <a:pt x="447423" y="114044"/>
                    <a:pt x="447603" y="118976"/>
                    <a:pt x="447961" y="120376"/>
                  </a:cubicBezTo>
                  <a:cubicBezTo>
                    <a:pt x="448319" y="121776"/>
                    <a:pt x="449133" y="122932"/>
                    <a:pt x="450402" y="123843"/>
                  </a:cubicBezTo>
                  <a:cubicBezTo>
                    <a:pt x="451672" y="124755"/>
                    <a:pt x="453218" y="125211"/>
                    <a:pt x="455042" y="125211"/>
                  </a:cubicBezTo>
                  <a:cubicBezTo>
                    <a:pt x="457581" y="125211"/>
                    <a:pt x="461260" y="124332"/>
                    <a:pt x="466078" y="122573"/>
                  </a:cubicBezTo>
                  <a:lnTo>
                    <a:pt x="468422" y="143865"/>
                  </a:lnTo>
                  <a:cubicBezTo>
                    <a:pt x="462041" y="146600"/>
                    <a:pt x="454814" y="147967"/>
                    <a:pt x="446740" y="147967"/>
                  </a:cubicBezTo>
                  <a:cubicBezTo>
                    <a:pt x="441791" y="147967"/>
                    <a:pt x="437331" y="147137"/>
                    <a:pt x="433359" y="145477"/>
                  </a:cubicBezTo>
                  <a:cubicBezTo>
                    <a:pt x="429387" y="143816"/>
                    <a:pt x="426474" y="141668"/>
                    <a:pt x="424618" y="139031"/>
                  </a:cubicBezTo>
                  <a:cubicBezTo>
                    <a:pt x="422762" y="136394"/>
                    <a:pt x="421476" y="132829"/>
                    <a:pt x="420760" y="128336"/>
                  </a:cubicBezTo>
                  <a:cubicBezTo>
                    <a:pt x="420174" y="125145"/>
                    <a:pt x="419881" y="118699"/>
                    <a:pt x="419881" y="108998"/>
                  </a:cubicBezTo>
                  <a:lnTo>
                    <a:pt x="419881" y="63777"/>
                  </a:lnTo>
                  <a:lnTo>
                    <a:pt x="407282" y="63777"/>
                  </a:lnTo>
                  <a:lnTo>
                    <a:pt x="407282" y="41899"/>
                  </a:lnTo>
                  <a:lnTo>
                    <a:pt x="419881" y="41899"/>
                  </a:lnTo>
                  <a:lnTo>
                    <a:pt x="419881" y="21291"/>
                  </a:lnTo>
                  <a:close/>
                  <a:moveTo>
                    <a:pt x="629171" y="2441"/>
                  </a:moveTo>
                  <a:lnTo>
                    <a:pt x="656615" y="2441"/>
                  </a:lnTo>
                  <a:lnTo>
                    <a:pt x="656615" y="12599"/>
                  </a:lnTo>
                  <a:lnTo>
                    <a:pt x="667457" y="12599"/>
                  </a:lnTo>
                  <a:lnTo>
                    <a:pt x="667457" y="30863"/>
                  </a:lnTo>
                  <a:lnTo>
                    <a:pt x="656615" y="30863"/>
                  </a:lnTo>
                  <a:lnTo>
                    <a:pt x="656615" y="145623"/>
                  </a:lnTo>
                  <a:lnTo>
                    <a:pt x="631124" y="145623"/>
                  </a:lnTo>
                  <a:lnTo>
                    <a:pt x="631124" y="130387"/>
                  </a:lnTo>
                  <a:cubicBezTo>
                    <a:pt x="626892" y="136312"/>
                    <a:pt x="621894" y="140724"/>
                    <a:pt x="616132" y="143621"/>
                  </a:cubicBezTo>
                  <a:cubicBezTo>
                    <a:pt x="610369" y="146519"/>
                    <a:pt x="604558" y="147967"/>
                    <a:pt x="598698" y="147967"/>
                  </a:cubicBezTo>
                  <a:cubicBezTo>
                    <a:pt x="586782" y="147967"/>
                    <a:pt x="576576" y="143165"/>
                    <a:pt x="568079" y="133561"/>
                  </a:cubicBezTo>
                  <a:cubicBezTo>
                    <a:pt x="559582" y="123957"/>
                    <a:pt x="555333" y="110560"/>
                    <a:pt x="555333" y="93371"/>
                  </a:cubicBezTo>
                  <a:cubicBezTo>
                    <a:pt x="555333" y="75790"/>
                    <a:pt x="559468" y="62426"/>
                    <a:pt x="567737" y="53278"/>
                  </a:cubicBezTo>
                  <a:cubicBezTo>
                    <a:pt x="576006" y="44129"/>
                    <a:pt x="586457" y="39555"/>
                    <a:pt x="599089" y="39555"/>
                  </a:cubicBezTo>
                  <a:cubicBezTo>
                    <a:pt x="610679" y="39555"/>
                    <a:pt x="620706" y="44374"/>
                    <a:pt x="629171" y="54010"/>
                  </a:cubicBezTo>
                  <a:lnTo>
                    <a:pt x="629171" y="30863"/>
                  </a:lnTo>
                  <a:lnTo>
                    <a:pt x="599577" y="30863"/>
                  </a:lnTo>
                  <a:lnTo>
                    <a:pt x="599577" y="12599"/>
                  </a:lnTo>
                  <a:lnTo>
                    <a:pt x="629171" y="12599"/>
                  </a:lnTo>
                  <a:close/>
                  <a:moveTo>
                    <a:pt x="256686" y="2441"/>
                  </a:moveTo>
                  <a:lnTo>
                    <a:pt x="284131" y="2441"/>
                  </a:lnTo>
                  <a:lnTo>
                    <a:pt x="284131" y="27835"/>
                  </a:lnTo>
                  <a:lnTo>
                    <a:pt x="256686" y="27835"/>
                  </a:lnTo>
                  <a:close/>
                  <a:moveTo>
                    <a:pt x="132764" y="2441"/>
                  </a:moveTo>
                  <a:lnTo>
                    <a:pt x="160208" y="2441"/>
                  </a:lnTo>
                  <a:lnTo>
                    <a:pt x="160208" y="55085"/>
                  </a:lnTo>
                  <a:cubicBezTo>
                    <a:pt x="169064" y="44732"/>
                    <a:pt x="179644" y="39555"/>
                    <a:pt x="191951" y="39555"/>
                  </a:cubicBezTo>
                  <a:cubicBezTo>
                    <a:pt x="198267" y="39555"/>
                    <a:pt x="203964" y="40727"/>
                    <a:pt x="209043" y="43071"/>
                  </a:cubicBezTo>
                  <a:cubicBezTo>
                    <a:pt x="214121" y="45415"/>
                    <a:pt x="217947" y="48411"/>
                    <a:pt x="220519" y="52057"/>
                  </a:cubicBezTo>
                  <a:cubicBezTo>
                    <a:pt x="223091" y="55703"/>
                    <a:pt x="224849" y="59740"/>
                    <a:pt x="225793" y="64168"/>
                  </a:cubicBezTo>
                  <a:cubicBezTo>
                    <a:pt x="226737" y="68595"/>
                    <a:pt x="227209" y="75465"/>
                    <a:pt x="227209" y="84776"/>
                  </a:cubicBezTo>
                  <a:lnTo>
                    <a:pt x="227209" y="145623"/>
                  </a:lnTo>
                  <a:lnTo>
                    <a:pt x="199764" y="145623"/>
                  </a:lnTo>
                  <a:lnTo>
                    <a:pt x="199764" y="90831"/>
                  </a:lnTo>
                  <a:cubicBezTo>
                    <a:pt x="199764" y="79957"/>
                    <a:pt x="199243" y="73056"/>
                    <a:pt x="198201" y="70126"/>
                  </a:cubicBezTo>
                  <a:cubicBezTo>
                    <a:pt x="197160" y="67195"/>
                    <a:pt x="195320" y="64868"/>
                    <a:pt x="192683" y="63142"/>
                  </a:cubicBezTo>
                  <a:cubicBezTo>
                    <a:pt x="190046" y="61417"/>
                    <a:pt x="186742" y="60554"/>
                    <a:pt x="182770" y="60554"/>
                  </a:cubicBezTo>
                  <a:cubicBezTo>
                    <a:pt x="178212" y="60554"/>
                    <a:pt x="174142" y="61661"/>
                    <a:pt x="170561" y="63875"/>
                  </a:cubicBezTo>
                  <a:cubicBezTo>
                    <a:pt x="166980" y="66089"/>
                    <a:pt x="164359" y="69426"/>
                    <a:pt x="162699" y="73886"/>
                  </a:cubicBezTo>
                  <a:cubicBezTo>
                    <a:pt x="161039" y="78346"/>
                    <a:pt x="160208" y="84939"/>
                    <a:pt x="160208" y="93664"/>
                  </a:cubicBezTo>
                  <a:lnTo>
                    <a:pt x="160208" y="145623"/>
                  </a:lnTo>
                  <a:lnTo>
                    <a:pt x="132764" y="145623"/>
                  </a:lnTo>
                  <a:close/>
                  <a:moveTo>
                    <a:pt x="0" y="2441"/>
                  </a:moveTo>
                  <a:lnTo>
                    <a:pt x="28128" y="2441"/>
                  </a:lnTo>
                  <a:lnTo>
                    <a:pt x="86729" y="98059"/>
                  </a:lnTo>
                  <a:lnTo>
                    <a:pt x="86729" y="2441"/>
                  </a:lnTo>
                  <a:lnTo>
                    <a:pt x="113588" y="2441"/>
                  </a:lnTo>
                  <a:lnTo>
                    <a:pt x="113588" y="145623"/>
                  </a:lnTo>
                  <a:lnTo>
                    <a:pt x="84581" y="145623"/>
                  </a:lnTo>
                  <a:lnTo>
                    <a:pt x="26858" y="52252"/>
                  </a:lnTo>
                  <a:lnTo>
                    <a:pt x="26858" y="145623"/>
                  </a:lnTo>
                  <a:lnTo>
                    <a:pt x="0" y="145623"/>
                  </a:lnTo>
                  <a:close/>
                  <a:moveTo>
                    <a:pt x="719886" y="0"/>
                  </a:moveTo>
                  <a:lnTo>
                    <a:pt x="745280" y="0"/>
                  </a:lnTo>
                  <a:lnTo>
                    <a:pt x="765497" y="28812"/>
                  </a:lnTo>
                  <a:lnTo>
                    <a:pt x="743424" y="28812"/>
                  </a:lnTo>
                  <a:lnTo>
                    <a:pt x="732094" y="14259"/>
                  </a:lnTo>
                  <a:lnTo>
                    <a:pt x="721546" y="28812"/>
                  </a:lnTo>
                  <a:lnTo>
                    <a:pt x="699375" y="28812"/>
                  </a:lnTo>
                  <a:close/>
                  <a:moveTo>
                    <a:pt x="332244" y="0"/>
                  </a:moveTo>
                  <a:lnTo>
                    <a:pt x="357638" y="0"/>
                  </a:lnTo>
                  <a:lnTo>
                    <a:pt x="377856" y="28812"/>
                  </a:lnTo>
                  <a:lnTo>
                    <a:pt x="355783" y="28812"/>
                  </a:lnTo>
                  <a:lnTo>
                    <a:pt x="344453" y="14259"/>
                  </a:lnTo>
                  <a:lnTo>
                    <a:pt x="333905" y="28812"/>
                  </a:lnTo>
                  <a:lnTo>
                    <a:pt x="311734" y="2881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53" name="Arrow: Right 52">
              <a:extLst>
                <a:ext uri="{FF2B5EF4-FFF2-40B4-BE49-F238E27FC236}">
                  <a16:creationId xmlns="" xmlns:a16="http://schemas.microsoft.com/office/drawing/2014/main" id="{FDB45CC5-D6E1-4F95-8478-4A6573C86845}"/>
                </a:ext>
              </a:extLst>
            </p:cNvPr>
            <p:cNvSpPr/>
            <p:nvPr/>
          </p:nvSpPr>
          <p:spPr>
            <a:xfrm>
              <a:off x="8235670" y="3678236"/>
              <a:ext cx="457200" cy="109728"/>
            </a:xfrm>
            <a:prstGeom prst="rightArrow">
              <a:avLst>
                <a:gd name="adj1" fmla="val 50000"/>
                <a:gd name="adj2" fmla="val 1914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 xmlns:a16="http://schemas.microsoft.com/office/drawing/2014/main" id="{DF77CAE9-47BD-40AE-A3E2-3DF41B31A2B5}"/>
                </a:ext>
              </a:extLst>
            </p:cNvPr>
            <p:cNvSpPr txBox="1">
              <a:spLocks noChangeAspect="1"/>
            </p:cNvSpPr>
            <p:nvPr>
              <p:custDataLst>
                <p:tags r:id="rId13"/>
              </p:custDataLst>
            </p:nvPr>
          </p:nvSpPr>
          <p:spPr>
            <a:xfrm>
              <a:off x="9030386" y="2095246"/>
              <a:ext cx="110822" cy="253305"/>
            </a:xfrm>
            <a:custGeom>
              <a:avLst/>
              <a:gdLst/>
              <a:ahLst/>
              <a:cxnLst/>
              <a:rect l="l" t="t" r="r" b="b"/>
              <a:pathLst>
                <a:path w="110822" h="253305">
                  <a:moveTo>
                    <a:pt x="71587" y="0"/>
                  </a:moveTo>
                  <a:lnTo>
                    <a:pt x="110822" y="0"/>
                  </a:lnTo>
                  <a:lnTo>
                    <a:pt x="110822" y="253305"/>
                  </a:lnTo>
                  <a:lnTo>
                    <a:pt x="62466" y="253305"/>
                  </a:lnTo>
                  <a:lnTo>
                    <a:pt x="62466" y="71070"/>
                  </a:lnTo>
                  <a:cubicBezTo>
                    <a:pt x="44799" y="87590"/>
                    <a:pt x="23977" y="99808"/>
                    <a:pt x="0" y="107723"/>
                  </a:cubicBezTo>
                  <a:lnTo>
                    <a:pt x="0" y="63842"/>
                  </a:lnTo>
                  <a:cubicBezTo>
                    <a:pt x="12620" y="59712"/>
                    <a:pt x="26329" y="51883"/>
                    <a:pt x="41128" y="40353"/>
                  </a:cubicBezTo>
                  <a:cubicBezTo>
                    <a:pt x="55927" y="28823"/>
                    <a:pt x="66080" y="15372"/>
                    <a:pt x="715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sp>
          <p:nvSpPr>
            <p:cNvPr id="84" name="TextBox 83">
              <a:extLst>
                <a:ext uri="{FF2B5EF4-FFF2-40B4-BE49-F238E27FC236}">
                  <a16:creationId xmlns="" xmlns:a16="http://schemas.microsoft.com/office/drawing/2014/main" id="{7D532EBE-D9EA-4DD2-8577-730516EA0AEA}"/>
                </a:ext>
              </a:extLst>
            </p:cNvPr>
            <p:cNvSpPr txBox="1">
              <a:spLocks noChangeAspect="1"/>
            </p:cNvSpPr>
            <p:nvPr>
              <p:custDataLst>
                <p:tags r:id="rId14"/>
              </p:custDataLst>
            </p:nvPr>
          </p:nvSpPr>
          <p:spPr>
            <a:xfrm>
              <a:off x="9525704" y="2712229"/>
              <a:ext cx="169501" cy="253305"/>
            </a:xfrm>
            <a:custGeom>
              <a:avLst/>
              <a:gdLst/>
              <a:ahLst/>
              <a:cxnLst/>
              <a:rect l="l" t="t" r="r" b="b"/>
              <a:pathLst>
                <a:path w="169501" h="253305">
                  <a:moveTo>
                    <a:pt x="89483" y="0"/>
                  </a:moveTo>
                  <a:cubicBezTo>
                    <a:pt x="114378" y="0"/>
                    <a:pt x="133938" y="6711"/>
                    <a:pt x="148163" y="20133"/>
                  </a:cubicBezTo>
                  <a:cubicBezTo>
                    <a:pt x="162389" y="33556"/>
                    <a:pt x="169501" y="50248"/>
                    <a:pt x="169501" y="70209"/>
                  </a:cubicBezTo>
                  <a:cubicBezTo>
                    <a:pt x="169501" y="81567"/>
                    <a:pt x="167465" y="92379"/>
                    <a:pt x="163393" y="102647"/>
                  </a:cubicBezTo>
                  <a:cubicBezTo>
                    <a:pt x="159320" y="112914"/>
                    <a:pt x="152867" y="123670"/>
                    <a:pt x="144033" y="134912"/>
                  </a:cubicBezTo>
                  <a:cubicBezTo>
                    <a:pt x="138182" y="142369"/>
                    <a:pt x="127628" y="153096"/>
                    <a:pt x="112370" y="167092"/>
                  </a:cubicBezTo>
                  <a:cubicBezTo>
                    <a:pt x="97112" y="181088"/>
                    <a:pt x="87447" y="190380"/>
                    <a:pt x="83374" y="194969"/>
                  </a:cubicBezTo>
                  <a:cubicBezTo>
                    <a:pt x="79302" y="199558"/>
                    <a:pt x="76003" y="204032"/>
                    <a:pt x="73479" y="208392"/>
                  </a:cubicBezTo>
                  <a:lnTo>
                    <a:pt x="169501" y="208392"/>
                  </a:lnTo>
                  <a:lnTo>
                    <a:pt x="169501" y="253305"/>
                  </a:lnTo>
                  <a:lnTo>
                    <a:pt x="0" y="253305"/>
                  </a:lnTo>
                  <a:cubicBezTo>
                    <a:pt x="1836" y="236326"/>
                    <a:pt x="7342" y="220237"/>
                    <a:pt x="16520" y="205036"/>
                  </a:cubicBezTo>
                  <a:cubicBezTo>
                    <a:pt x="25698" y="189835"/>
                    <a:pt x="43824" y="169673"/>
                    <a:pt x="70898" y="144549"/>
                  </a:cubicBezTo>
                  <a:cubicBezTo>
                    <a:pt x="92695" y="124243"/>
                    <a:pt x="106060" y="110477"/>
                    <a:pt x="110993" y="103249"/>
                  </a:cubicBezTo>
                  <a:cubicBezTo>
                    <a:pt x="117647" y="93268"/>
                    <a:pt x="120974" y="83402"/>
                    <a:pt x="120974" y="73651"/>
                  </a:cubicBezTo>
                  <a:cubicBezTo>
                    <a:pt x="120974" y="62867"/>
                    <a:pt x="118077" y="54578"/>
                    <a:pt x="112284" y="48785"/>
                  </a:cubicBezTo>
                  <a:cubicBezTo>
                    <a:pt x="106491" y="42992"/>
                    <a:pt x="98489" y="40095"/>
                    <a:pt x="88279" y="40095"/>
                  </a:cubicBezTo>
                  <a:cubicBezTo>
                    <a:pt x="78183" y="40095"/>
                    <a:pt x="70153" y="43135"/>
                    <a:pt x="64187" y="49215"/>
                  </a:cubicBezTo>
                  <a:cubicBezTo>
                    <a:pt x="58221" y="55296"/>
                    <a:pt x="54780" y="65391"/>
                    <a:pt x="53862" y="79502"/>
                  </a:cubicBezTo>
                  <a:lnTo>
                    <a:pt x="5679" y="74683"/>
                  </a:lnTo>
                  <a:cubicBezTo>
                    <a:pt x="8547" y="48068"/>
                    <a:pt x="17553" y="28967"/>
                    <a:pt x="32696" y="17380"/>
                  </a:cubicBezTo>
                  <a:cubicBezTo>
                    <a:pt x="47839" y="5793"/>
                    <a:pt x="66768" y="0"/>
                    <a:pt x="8948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sp>
          <p:nvSpPr>
            <p:cNvPr id="86" name="TextBox 85">
              <a:extLst>
                <a:ext uri="{FF2B5EF4-FFF2-40B4-BE49-F238E27FC236}">
                  <a16:creationId xmlns="" xmlns:a16="http://schemas.microsoft.com/office/drawing/2014/main" id="{E992B33A-AA06-43F8-A0D7-715C64F3C247}"/>
                </a:ext>
              </a:extLst>
            </p:cNvPr>
            <p:cNvSpPr txBox="1">
              <a:spLocks noChangeAspect="1"/>
            </p:cNvSpPr>
            <p:nvPr>
              <p:custDataLst>
                <p:tags r:id="rId15"/>
              </p:custDataLst>
            </p:nvPr>
          </p:nvSpPr>
          <p:spPr>
            <a:xfrm>
              <a:off x="10612846" y="2947095"/>
              <a:ext cx="167609" cy="257607"/>
            </a:xfrm>
            <a:custGeom>
              <a:avLst/>
              <a:gdLst/>
              <a:ahLst/>
              <a:cxnLst/>
              <a:rect l="l" t="t" r="r" b="b"/>
              <a:pathLst>
                <a:path w="167609" h="257607">
                  <a:moveTo>
                    <a:pt x="81395" y="0"/>
                  </a:moveTo>
                  <a:cubicBezTo>
                    <a:pt x="105143" y="0"/>
                    <a:pt x="124187" y="7571"/>
                    <a:pt x="138527" y="22715"/>
                  </a:cubicBezTo>
                  <a:cubicBezTo>
                    <a:pt x="150343" y="35104"/>
                    <a:pt x="156251" y="49101"/>
                    <a:pt x="156251" y="64703"/>
                  </a:cubicBezTo>
                  <a:cubicBezTo>
                    <a:pt x="156251" y="86844"/>
                    <a:pt x="144148" y="104511"/>
                    <a:pt x="119942" y="117704"/>
                  </a:cubicBezTo>
                  <a:cubicBezTo>
                    <a:pt x="134397" y="120802"/>
                    <a:pt x="145955" y="127742"/>
                    <a:pt x="154617" y="138526"/>
                  </a:cubicBezTo>
                  <a:cubicBezTo>
                    <a:pt x="163278" y="149310"/>
                    <a:pt x="167609" y="162331"/>
                    <a:pt x="167609" y="177589"/>
                  </a:cubicBezTo>
                  <a:cubicBezTo>
                    <a:pt x="167609" y="199730"/>
                    <a:pt x="159521" y="218602"/>
                    <a:pt x="143345" y="234204"/>
                  </a:cubicBezTo>
                  <a:cubicBezTo>
                    <a:pt x="127169" y="249806"/>
                    <a:pt x="107036" y="257607"/>
                    <a:pt x="82944" y="257607"/>
                  </a:cubicBezTo>
                  <a:cubicBezTo>
                    <a:pt x="60115" y="257607"/>
                    <a:pt x="41185" y="251039"/>
                    <a:pt x="26157" y="237904"/>
                  </a:cubicBezTo>
                  <a:cubicBezTo>
                    <a:pt x="11128" y="224768"/>
                    <a:pt x="2410" y="207589"/>
                    <a:pt x="0" y="186365"/>
                  </a:cubicBezTo>
                  <a:lnTo>
                    <a:pt x="46807" y="180686"/>
                  </a:lnTo>
                  <a:cubicBezTo>
                    <a:pt x="48298" y="192617"/>
                    <a:pt x="52313" y="201738"/>
                    <a:pt x="58853" y="208047"/>
                  </a:cubicBezTo>
                  <a:cubicBezTo>
                    <a:pt x="65392" y="214357"/>
                    <a:pt x="73308" y="217512"/>
                    <a:pt x="82600" y="217512"/>
                  </a:cubicBezTo>
                  <a:cubicBezTo>
                    <a:pt x="92581" y="217512"/>
                    <a:pt x="100984" y="213726"/>
                    <a:pt x="107810" y="206155"/>
                  </a:cubicBezTo>
                  <a:cubicBezTo>
                    <a:pt x="114636" y="198583"/>
                    <a:pt x="118049" y="188373"/>
                    <a:pt x="118049" y="175524"/>
                  </a:cubicBezTo>
                  <a:cubicBezTo>
                    <a:pt x="118049" y="163363"/>
                    <a:pt x="114779" y="153727"/>
                    <a:pt x="108240" y="146614"/>
                  </a:cubicBezTo>
                  <a:cubicBezTo>
                    <a:pt x="101701" y="139501"/>
                    <a:pt x="93728" y="135945"/>
                    <a:pt x="84321" y="135945"/>
                  </a:cubicBezTo>
                  <a:cubicBezTo>
                    <a:pt x="78126" y="135945"/>
                    <a:pt x="70726" y="137149"/>
                    <a:pt x="62122" y="139559"/>
                  </a:cubicBezTo>
                  <a:lnTo>
                    <a:pt x="67457" y="100152"/>
                  </a:lnTo>
                  <a:cubicBezTo>
                    <a:pt x="80535" y="100496"/>
                    <a:pt x="90516" y="97656"/>
                    <a:pt x="97399" y="91634"/>
                  </a:cubicBezTo>
                  <a:cubicBezTo>
                    <a:pt x="104282" y="85611"/>
                    <a:pt x="107724" y="77609"/>
                    <a:pt x="107724" y="67628"/>
                  </a:cubicBezTo>
                  <a:cubicBezTo>
                    <a:pt x="107724" y="59139"/>
                    <a:pt x="105200" y="52370"/>
                    <a:pt x="100152" y="47322"/>
                  </a:cubicBezTo>
                  <a:cubicBezTo>
                    <a:pt x="95105" y="42275"/>
                    <a:pt x="88393" y="39751"/>
                    <a:pt x="80019" y="39751"/>
                  </a:cubicBezTo>
                  <a:cubicBezTo>
                    <a:pt x="71759" y="39751"/>
                    <a:pt x="64703" y="42619"/>
                    <a:pt x="58853" y="48355"/>
                  </a:cubicBezTo>
                  <a:cubicBezTo>
                    <a:pt x="53002" y="54091"/>
                    <a:pt x="49445" y="62466"/>
                    <a:pt x="48183" y="73479"/>
                  </a:cubicBezTo>
                  <a:lnTo>
                    <a:pt x="3614" y="65907"/>
                  </a:lnTo>
                  <a:cubicBezTo>
                    <a:pt x="6712" y="50649"/>
                    <a:pt x="11386" y="38460"/>
                    <a:pt x="17639" y="29340"/>
                  </a:cubicBezTo>
                  <a:cubicBezTo>
                    <a:pt x="23891" y="20219"/>
                    <a:pt x="32610" y="13049"/>
                    <a:pt x="43795" y="7829"/>
                  </a:cubicBezTo>
                  <a:cubicBezTo>
                    <a:pt x="54981" y="2610"/>
                    <a:pt x="67514" y="0"/>
                    <a:pt x="8139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grpSp>
      <p:sp>
        <p:nvSpPr>
          <p:cNvPr id="88" name="TextBox 87">
            <a:extLst>
              <a:ext uri="{FF2B5EF4-FFF2-40B4-BE49-F238E27FC236}">
                <a16:creationId xmlns="" xmlns:a16="http://schemas.microsoft.com/office/drawing/2014/main" id="{51541212-9F99-40A2-AB42-429741893E89}"/>
              </a:ext>
            </a:extLst>
          </p:cNvPr>
          <p:cNvSpPr txBox="1"/>
          <p:nvPr/>
        </p:nvSpPr>
        <p:spPr>
          <a:xfrm>
            <a:off x="5776386" y="5718710"/>
            <a:ext cx="6177867" cy="867482"/>
          </a:xfrm>
          <a:prstGeom prst="rect">
            <a:avLst/>
          </a:prstGeom>
          <a:noFill/>
        </p:spPr>
        <p:txBody>
          <a:bodyPr wrap="square" rtlCol="0">
            <a:spAutoFit/>
          </a:bodyPr>
          <a:lstStyle/>
          <a:p>
            <a:pPr algn="ctr">
              <a:lnSpc>
                <a:spcPct val="120000"/>
              </a:lnSpc>
            </a:pPr>
            <a:r>
              <a:rPr lang="en-US" sz="2200">
                <a:latin typeface="Arial" panose="020B0604020202020204" pitchFamily="34" charset="0"/>
                <a:cs typeface="Arial" panose="020B0604020202020204" pitchFamily="34" charset="0"/>
              </a:rPr>
              <a:t>Ảnh hưởng của nhiệt độ đến quang hợp</a:t>
            </a:r>
          </a:p>
          <a:p>
            <a:pPr algn="ctr">
              <a:lnSpc>
                <a:spcPct val="120000"/>
              </a:lnSpc>
            </a:pPr>
            <a:r>
              <a:rPr lang="en-US" sz="2200">
                <a:latin typeface="Arial" panose="020B0604020202020204" pitchFamily="34" charset="0"/>
                <a:cs typeface="Arial" panose="020B0604020202020204" pitchFamily="34" charset="0"/>
              </a:rPr>
              <a:t>1. Khoai tây ; 2. Cà chua ; 3. Dưa chuột</a:t>
            </a:r>
            <a:endParaRPr lang="vi-VN" sz="2200" dirty="0">
              <a:latin typeface="Arial" panose="020B0604020202020204" pitchFamily="34" charset="0"/>
              <a:cs typeface="Arial" panose="020B0604020202020204" pitchFamily="34" charset="0"/>
            </a:endParaRPr>
          </a:p>
        </p:txBody>
      </p:sp>
      <p:pic>
        <p:nvPicPr>
          <p:cNvPr id="89" name="Picture 8" descr="Green leaf circle Royalty Free Vector Image - VectorStock">
            <a:extLst>
              <a:ext uri="{FF2B5EF4-FFF2-40B4-BE49-F238E27FC236}">
                <a16:creationId xmlns="" xmlns:a16="http://schemas.microsoft.com/office/drawing/2014/main" id="{7E7B0058-557D-413F-9468-AE5474C18E92}"/>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4</a:t>
            </a:r>
          </a:p>
        </p:txBody>
      </p:sp>
      <p:sp>
        <p:nvSpPr>
          <p:cNvPr id="91" name="TextBox 90">
            <a:extLst>
              <a:ext uri="{FF2B5EF4-FFF2-40B4-BE49-F238E27FC236}">
                <a16:creationId xmlns=""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en-US" sz="3200" b="1"/>
              <a:t>Nhiệt độ</a:t>
            </a:r>
          </a:p>
        </p:txBody>
      </p:sp>
      <p:grpSp>
        <p:nvGrpSpPr>
          <p:cNvPr id="92" name="Group 91">
            <a:extLst>
              <a:ext uri="{FF2B5EF4-FFF2-40B4-BE49-F238E27FC236}">
                <a16:creationId xmlns="" xmlns:a16="http://schemas.microsoft.com/office/drawing/2014/main" id="{00956543-F52C-436B-96F2-8AF41CAB7125}"/>
              </a:ext>
            </a:extLst>
          </p:cNvPr>
          <p:cNvGrpSpPr/>
          <p:nvPr/>
        </p:nvGrpSpPr>
        <p:grpSpPr>
          <a:xfrm>
            <a:off x="264105" y="1968094"/>
            <a:ext cx="5143261" cy="1478418"/>
            <a:chOff x="264105" y="1539022"/>
            <a:chExt cx="5143261" cy="1478418"/>
          </a:xfrm>
        </p:grpSpPr>
        <p:sp>
          <p:nvSpPr>
            <p:cNvPr id="93" name="TextBox 92">
              <a:extLst>
                <a:ext uri="{FF2B5EF4-FFF2-40B4-BE49-F238E27FC236}">
                  <a16:creationId xmlns="" xmlns:a16="http://schemas.microsoft.com/office/drawing/2014/main" id="{757B08EE-CD40-4DC5-BA01-33F5946F4B9B}"/>
                </a:ext>
              </a:extLst>
            </p:cNvPr>
            <p:cNvSpPr txBox="1"/>
            <p:nvPr/>
          </p:nvSpPr>
          <p:spPr>
            <a:xfrm>
              <a:off x="941571" y="1539022"/>
              <a:ext cx="4465795" cy="1478418"/>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thuận lợi nhất cho hầu hết các cây quang hợp là từ </a:t>
              </a:r>
              <a:r>
                <a:rPr lang="vi-VN" sz="3200" b="1" dirty="0">
                  <a:solidFill>
                    <a:srgbClr val="C00000"/>
                  </a:solidFill>
                  <a:latin typeface="Arial" panose="020B0604020202020204" pitchFamily="34" charset="0"/>
                  <a:cs typeface="Arial" panose="020B0604020202020204" pitchFamily="34" charset="0"/>
                </a:rPr>
                <a:t>25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 đến 35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a:t>
              </a:r>
              <a:endParaRPr lang="vi-VN" sz="2400" b="1" dirty="0">
                <a:solidFill>
                  <a:srgbClr val="C00000"/>
                </a:solidFill>
              </a:endParaRPr>
            </a:p>
          </p:txBody>
        </p:sp>
        <p:pic>
          <p:nvPicPr>
            <p:cNvPr id="94" name="Picture 2" descr="Leaf icon image Royalty Free Vector Image - VectorStock">
              <a:extLst>
                <a:ext uri="{FF2B5EF4-FFF2-40B4-BE49-F238E27FC236}">
                  <a16:creationId xmlns="" xmlns:a16="http://schemas.microsoft.com/office/drawing/2014/main" id="{6A730433-3CD2-496B-B9A2-7670037DFAA5}"/>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 xmlns:a16="http://schemas.microsoft.com/office/drawing/2014/main" id="{A94DA8A7-D68A-49F4-AEC0-FD1A5D494BB8}"/>
              </a:ext>
            </a:extLst>
          </p:cNvPr>
          <p:cNvGrpSpPr/>
          <p:nvPr/>
        </p:nvGrpSpPr>
        <p:grpSpPr>
          <a:xfrm>
            <a:off x="264105" y="3833659"/>
            <a:ext cx="5280677" cy="1801262"/>
            <a:chOff x="264105" y="1539022"/>
            <a:chExt cx="5280677" cy="1801262"/>
          </a:xfrm>
        </p:grpSpPr>
        <p:sp>
          <p:nvSpPr>
            <p:cNvPr id="96" name="TextBox 95">
              <a:extLst>
                <a:ext uri="{FF2B5EF4-FFF2-40B4-BE49-F238E27FC236}">
                  <a16:creationId xmlns="" xmlns:a16="http://schemas.microsoft.com/office/drawing/2014/main" id="{8B1C48B9-98FE-44D9-BC74-FC76F80B76DB}"/>
                </a:ext>
              </a:extLst>
            </p:cNvPr>
            <p:cNvSpPr txBox="1"/>
            <p:nvPr/>
          </p:nvSpPr>
          <p:spPr>
            <a:xfrm>
              <a:off x="941571" y="1539022"/>
              <a:ext cx="4603211"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quá cao (trên 40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hoặc quá thấp (dưới 10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sẽ làm giảm hoặc ngừng hẳn quá trình quang hợp.</a:t>
              </a:r>
              <a:endParaRPr lang="vi-VN" sz="2400" b="1" dirty="0"/>
            </a:p>
          </p:txBody>
        </p:sp>
        <p:pic>
          <p:nvPicPr>
            <p:cNvPr id="97" name="Picture 2" descr="Leaf icon image Royalty Free Vector Image - VectorStock">
              <a:extLst>
                <a:ext uri="{FF2B5EF4-FFF2-40B4-BE49-F238E27FC236}">
                  <a16:creationId xmlns="" xmlns:a16="http://schemas.microsoft.com/office/drawing/2014/main" id="{BDBC072B-04E4-4F8E-A70D-DF4647CD3E85}"/>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228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 xmlns:a16="http://schemas.microsoft.com/office/drawing/2014/main" id="{7E7B0058-557D-413F-9468-AE5474C18E9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4</a:t>
            </a:r>
          </a:p>
        </p:txBody>
      </p:sp>
      <p:sp>
        <p:nvSpPr>
          <p:cNvPr id="91" name="TextBox 90">
            <a:extLst>
              <a:ext uri="{FF2B5EF4-FFF2-40B4-BE49-F238E27FC236}">
                <a16:creationId xmlns=""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vi-VN" sz="3200" b="1" dirty="0"/>
              <a:t>Nhiệt độ</a:t>
            </a:r>
          </a:p>
        </p:txBody>
      </p:sp>
      <p:grpSp>
        <p:nvGrpSpPr>
          <p:cNvPr id="38" name="Group 37">
            <a:extLst>
              <a:ext uri="{FF2B5EF4-FFF2-40B4-BE49-F238E27FC236}">
                <a16:creationId xmlns="" xmlns:a16="http://schemas.microsoft.com/office/drawing/2014/main" id="{CC68C845-12E9-4437-9F21-78FE05FAAD08}"/>
              </a:ext>
            </a:extLst>
          </p:cNvPr>
          <p:cNvGrpSpPr/>
          <p:nvPr/>
        </p:nvGrpSpPr>
        <p:grpSpPr>
          <a:xfrm>
            <a:off x="665753" y="1463002"/>
            <a:ext cx="10860494" cy="823874"/>
            <a:chOff x="404405" y="1397854"/>
            <a:chExt cx="10860494" cy="823874"/>
          </a:xfrm>
        </p:grpSpPr>
        <p:sp>
          <p:nvSpPr>
            <p:cNvPr id="39" name="TextBox 38">
              <a:extLst>
                <a:ext uri="{FF2B5EF4-FFF2-40B4-BE49-F238E27FC236}">
                  <a16:creationId xmlns="" xmlns:a16="http://schemas.microsoft.com/office/drawing/2014/main" id="{BE6662E7-513A-4C53-AEB3-DD154F096B2E}"/>
                </a:ext>
              </a:extLst>
            </p:cNvPr>
            <p:cNvSpPr txBox="1"/>
            <p:nvPr/>
          </p:nvSpPr>
          <p:spPr>
            <a:xfrm>
              <a:off x="1485899" y="1584281"/>
              <a:ext cx="9779000" cy="451021"/>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Nhiệt độ thấp nhất mà cây có thể quang hợp khác nhau ở các loài.</a:t>
              </a:r>
              <a:endParaRPr lang="vi-VN" sz="2600" dirty="0"/>
            </a:p>
          </p:txBody>
        </p:sp>
        <p:pic>
          <p:nvPicPr>
            <p:cNvPr id="40" name="Picture 2" descr="Leaf icon image Royalty Free Vector Image - VectorStock">
              <a:extLst>
                <a:ext uri="{FF2B5EF4-FFF2-40B4-BE49-F238E27FC236}">
                  <a16:creationId xmlns="" xmlns:a16="http://schemas.microsoft.com/office/drawing/2014/main" id="{144BCD66-BC3D-40E2-8D37-D22DC24C312A}"/>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Grapes Green Seedless | Fruit World | Fruit World Ponsonby">
            <a:extLst>
              <a:ext uri="{FF2B5EF4-FFF2-40B4-BE49-F238E27FC236}">
                <a16:creationId xmlns="" xmlns:a16="http://schemas.microsoft.com/office/drawing/2014/main" id="{201A9A2E-8EB6-4BED-B626-26E4DE60FC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30" b="3218"/>
          <a:stretch/>
        </p:blipFill>
        <p:spPr bwMode="auto">
          <a:xfrm>
            <a:off x="0" y="2484012"/>
            <a:ext cx="6096000" cy="4373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paya Wallpapers - Wallpaper Cave">
            <a:extLst>
              <a:ext uri="{FF2B5EF4-FFF2-40B4-BE49-F238E27FC236}">
                <a16:creationId xmlns="" xmlns:a16="http://schemas.microsoft.com/office/drawing/2014/main" id="{3C441722-DBC3-4A65-93F5-8074D3E81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69" r="2461"/>
          <a:stretch/>
        </p:blipFill>
        <p:spPr bwMode="auto">
          <a:xfrm>
            <a:off x="6096000" y="2484012"/>
            <a:ext cx="6096000" cy="437398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 xmlns:a16="http://schemas.microsoft.com/office/drawing/2014/main" id="{78D3A62B-1BA8-49D3-B26C-6BC31CF98444}"/>
              </a:ext>
            </a:extLst>
          </p:cNvPr>
          <p:cNvSpPr/>
          <p:nvPr/>
        </p:nvSpPr>
        <p:spPr>
          <a:xfrm>
            <a:off x="6388508"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TextBox 44">
            <a:extLst>
              <a:ext uri="{FF2B5EF4-FFF2-40B4-BE49-F238E27FC236}">
                <a16:creationId xmlns="" xmlns:a16="http://schemas.microsoft.com/office/drawing/2014/main" id="{A2E70111-7411-4AD5-8469-C5C79716D67B}"/>
              </a:ext>
            </a:extLst>
          </p:cNvPr>
          <p:cNvSpPr txBox="1"/>
          <p:nvPr/>
        </p:nvSpPr>
        <p:spPr>
          <a:xfrm>
            <a:off x="6661354" y="5769386"/>
            <a:ext cx="4965292" cy="775149"/>
          </a:xfrm>
          <a:prstGeom prst="rect">
            <a:avLst/>
          </a:prstGeom>
          <a:noFill/>
        </p:spPr>
        <p:txBody>
          <a:bodyPr wrap="square" lIns="0" tIns="0" rIns="0" bIns="0" rtlCol="0">
            <a:spAutoFit/>
          </a:bodyPr>
          <a:lstStyle/>
          <a:p>
            <a:pPr algn="ctr">
              <a:lnSpc>
                <a:spcPct val="120000"/>
              </a:lnSpc>
            </a:pPr>
            <a:r>
              <a:rPr lang="vi-VN" sz="2200" dirty="0"/>
              <a:t>Cây ở vùng nhiệt đới có thể quang hợp ở nhiệt độ thấp nhất từ 4</a:t>
            </a:r>
            <a:r>
              <a:rPr lang="vi-VN" sz="2200" baseline="30000" dirty="0"/>
              <a:t>o</a:t>
            </a:r>
            <a:r>
              <a:rPr lang="vi-VN" sz="2200" dirty="0"/>
              <a:t>C đến 8</a:t>
            </a:r>
            <a:r>
              <a:rPr lang="vi-VN" sz="2200" baseline="30000" dirty="0"/>
              <a:t>o</a:t>
            </a:r>
            <a:r>
              <a:rPr lang="vi-VN" sz="2200" dirty="0"/>
              <a:t>C.</a:t>
            </a:r>
          </a:p>
        </p:txBody>
      </p:sp>
      <p:grpSp>
        <p:nvGrpSpPr>
          <p:cNvPr id="4" name="Group 3">
            <a:extLst>
              <a:ext uri="{FF2B5EF4-FFF2-40B4-BE49-F238E27FC236}">
                <a16:creationId xmlns="" xmlns:a16="http://schemas.microsoft.com/office/drawing/2014/main" id="{ADC8EEBA-14BA-4DD0-9AAE-3DB95C7FD5A3}"/>
              </a:ext>
            </a:extLst>
          </p:cNvPr>
          <p:cNvGrpSpPr/>
          <p:nvPr/>
        </p:nvGrpSpPr>
        <p:grpSpPr>
          <a:xfrm>
            <a:off x="292508" y="5638800"/>
            <a:ext cx="5510985" cy="1036320"/>
            <a:chOff x="275882" y="5638800"/>
            <a:chExt cx="5510985" cy="1036320"/>
          </a:xfrm>
        </p:grpSpPr>
        <p:sp>
          <p:nvSpPr>
            <p:cNvPr id="46" name="Rectangle 45">
              <a:extLst>
                <a:ext uri="{FF2B5EF4-FFF2-40B4-BE49-F238E27FC236}">
                  <a16:creationId xmlns="" xmlns:a16="http://schemas.microsoft.com/office/drawing/2014/main" id="{3BF3C94E-4535-4578-AC0E-53477EBABDAB}"/>
                </a:ext>
              </a:extLst>
            </p:cNvPr>
            <p:cNvSpPr/>
            <p:nvPr/>
          </p:nvSpPr>
          <p:spPr>
            <a:xfrm>
              <a:off x="275882"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7" name="TextBox 46">
              <a:extLst>
                <a:ext uri="{FF2B5EF4-FFF2-40B4-BE49-F238E27FC236}">
                  <a16:creationId xmlns="" xmlns:a16="http://schemas.microsoft.com/office/drawing/2014/main" id="{46702058-D84C-4729-A2DD-397BC6BCFE09}"/>
                </a:ext>
              </a:extLst>
            </p:cNvPr>
            <p:cNvSpPr txBox="1"/>
            <p:nvPr/>
          </p:nvSpPr>
          <p:spPr>
            <a:xfrm>
              <a:off x="440574" y="5769386"/>
              <a:ext cx="5181600" cy="775149"/>
            </a:xfrm>
            <a:prstGeom prst="rect">
              <a:avLst/>
            </a:prstGeom>
            <a:noFill/>
          </p:spPr>
          <p:txBody>
            <a:bodyPr wrap="square" lIns="0" tIns="0" rIns="0" bIns="0" rtlCol="0">
              <a:spAutoFit/>
            </a:bodyPr>
            <a:lstStyle/>
            <a:p>
              <a:pPr algn="ctr">
                <a:lnSpc>
                  <a:spcPct val="120000"/>
                </a:lnSpc>
              </a:pPr>
              <a:r>
                <a:rPr lang="vi-VN" sz="2200" dirty="0"/>
                <a:t>Nhiệt độ thấp nhất của cây ở vùng ôn đới có thể quang hợp là từ -5</a:t>
              </a:r>
              <a:r>
                <a:rPr lang="vi-VN" sz="2200" baseline="30000" dirty="0"/>
                <a:t>o</a:t>
              </a:r>
              <a:r>
                <a:rPr lang="vi-VN" sz="2200" dirty="0"/>
                <a:t>C đến 15</a:t>
              </a:r>
              <a:r>
                <a:rPr lang="vi-VN" sz="2200" baseline="30000" dirty="0"/>
                <a:t>o</a:t>
              </a:r>
              <a:r>
                <a:rPr lang="vi-VN" sz="2200" dirty="0"/>
                <a:t>C.</a:t>
              </a:r>
            </a:p>
          </p:txBody>
        </p:sp>
      </p:grpSp>
    </p:spTree>
    <p:extLst>
      <p:ext uri="{BB962C8B-B14F-4D97-AF65-F5344CB8AC3E}">
        <p14:creationId xmlns:p14="http://schemas.microsoft.com/office/powerpoint/2010/main" val="1198461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CCDC607-7E81-4047-BA63-CF9D6546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0"/>
            <a:ext cx="12192000" cy="6858000"/>
          </a:xfrm>
          <a:prstGeom prst="rect">
            <a:avLst/>
          </a:prstGeom>
        </p:spPr>
      </p:pic>
      <p:sp>
        <p:nvSpPr>
          <p:cNvPr id="9" name="Rectangle 8">
            <a:extLst>
              <a:ext uri="{FF2B5EF4-FFF2-40B4-BE49-F238E27FC236}">
                <a16:creationId xmlns="" xmlns:a16="http://schemas.microsoft.com/office/drawing/2014/main" id="{05863CFC-530F-4238-A3BC-D4DC8AA16898}"/>
              </a:ext>
            </a:extLst>
          </p:cNvPr>
          <p:cNvSpPr/>
          <p:nvPr/>
        </p:nvSpPr>
        <p:spPr>
          <a:xfrm>
            <a:off x="0" y="0"/>
            <a:ext cx="557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B95F625-ABF3-41D6-804D-08A8E586F20B}"/>
              </a:ext>
            </a:extLst>
          </p:cNvPr>
          <p:cNvSpPr txBox="1"/>
          <p:nvPr/>
        </p:nvSpPr>
        <p:spPr>
          <a:xfrm>
            <a:off x="1318853" y="2976215"/>
            <a:ext cx="2923877"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CÂU HỎI</a:t>
            </a:r>
          </a:p>
        </p:txBody>
      </p:sp>
      <p:pic>
        <p:nvPicPr>
          <p:cNvPr id="16" name="Picture 2" descr="130 Render( plants) ideas | plants, plant illustration, tree photoshop">
            <a:extLst>
              <a:ext uri="{FF2B5EF4-FFF2-40B4-BE49-F238E27FC236}">
                <a16:creationId xmlns="" xmlns:a16="http://schemas.microsoft.com/office/drawing/2014/main" id="{5FC03CD2-6CFA-4156-B079-3EFFB8FFD73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 xmlns:a16="http://schemas.microsoft.com/office/drawing/2014/main" id="{6B8BDB35-5B52-4A81-8BBA-FD3CE6480D5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066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 xmlns:a16="http://schemas.microsoft.com/office/drawing/2014/main" id="{644FFFCB-C1B9-4474-BB3A-0176A32AE952}"/>
              </a:ext>
            </a:extLst>
          </p:cNvPr>
          <p:cNvGraphicFramePr>
            <a:graphicFrameLocks noGrp="1"/>
          </p:cNvGraphicFramePr>
          <p:nvPr>
            <p:extLst/>
          </p:nvPr>
        </p:nvGraphicFramePr>
        <p:xfrm>
          <a:off x="342900" y="1904999"/>
          <a:ext cx="11506200" cy="4724400"/>
        </p:xfrm>
        <a:graphic>
          <a:graphicData uri="http://schemas.openxmlformats.org/drawingml/2006/table">
            <a:tbl>
              <a:tblPr firstRow="1" bandRow="1">
                <a:tableStyleId>{5940675A-B579-460E-94D1-54222C63F5DA}</a:tableStyleId>
              </a:tblPr>
              <a:tblGrid>
                <a:gridCol w="2743200">
                  <a:extLst>
                    <a:ext uri="{9D8B030D-6E8A-4147-A177-3AD203B41FA5}">
                      <a16:colId xmlns="" xmlns:a16="http://schemas.microsoft.com/office/drawing/2014/main" val="2741774577"/>
                    </a:ext>
                  </a:extLst>
                </a:gridCol>
                <a:gridCol w="8763000">
                  <a:extLst>
                    <a:ext uri="{9D8B030D-6E8A-4147-A177-3AD203B41FA5}">
                      <a16:colId xmlns="" xmlns:a16="http://schemas.microsoft.com/office/drawing/2014/main" val="1383704682"/>
                    </a:ext>
                  </a:extLst>
                </a:gridCol>
              </a:tblGrid>
              <a:tr h="944880">
                <a:tc>
                  <a:txBody>
                    <a:bodyPr/>
                    <a:lstStyle/>
                    <a:p>
                      <a:pPr algn="ctr"/>
                      <a:r>
                        <a:rPr lang="en-US" sz="2400" b="1">
                          <a:solidFill>
                            <a:schemeClr val="tx1"/>
                          </a:solidFill>
                          <a:latin typeface="+mj-lt"/>
                        </a:rPr>
                        <a:t>Yếu tố</a:t>
                      </a:r>
                    </a:p>
                  </a:txBody>
                  <a:tcPr anchor="ctr">
                    <a:solidFill>
                      <a:schemeClr val="accent3">
                        <a:lumMod val="20000"/>
                        <a:lumOff val="80000"/>
                      </a:schemeClr>
                    </a:solidFill>
                  </a:tcPr>
                </a:tc>
                <a:tc>
                  <a:txBody>
                    <a:bodyPr/>
                    <a:lstStyle/>
                    <a:p>
                      <a:pPr algn="ctr"/>
                      <a:r>
                        <a:rPr lang="en-US" sz="2400" b="1">
                          <a:solidFill>
                            <a:schemeClr val="tx1"/>
                          </a:solidFill>
                          <a:latin typeface="+mj-lt"/>
                        </a:rPr>
                        <a:t>Ảnh hưởng đến quang hợp</a:t>
                      </a:r>
                    </a:p>
                  </a:txBody>
                  <a:tcPr anchor="ctr">
                    <a:solidFill>
                      <a:schemeClr val="accent3">
                        <a:lumMod val="20000"/>
                        <a:lumOff val="80000"/>
                      </a:schemeClr>
                    </a:solidFill>
                  </a:tcPr>
                </a:tc>
                <a:extLst>
                  <a:ext uri="{0D108BD9-81ED-4DB2-BD59-A6C34878D82A}">
                    <a16:rowId xmlns="" xmlns:a16="http://schemas.microsoft.com/office/drawing/2014/main" val="1646080807"/>
                  </a:ext>
                </a:extLst>
              </a:tr>
              <a:tr h="944880">
                <a:tc>
                  <a:txBody>
                    <a:bodyPr/>
                    <a:lstStyle/>
                    <a:p>
                      <a:r>
                        <a:rPr lang="en-US" sz="2400">
                          <a:solidFill>
                            <a:schemeClr val="tx1"/>
                          </a:solidFill>
                          <a:latin typeface="+mj-lt"/>
                        </a:rPr>
                        <a:t>Ánh sáng</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4069028197"/>
                  </a:ext>
                </a:extLst>
              </a:tr>
              <a:tr h="944880">
                <a:tc>
                  <a:txBody>
                    <a:bodyPr/>
                    <a:lstStyle/>
                    <a:p>
                      <a:r>
                        <a:rPr lang="en-US" sz="2400">
                          <a:solidFill>
                            <a:schemeClr val="tx1"/>
                          </a:solidFill>
                          <a:latin typeface="+mj-lt"/>
                        </a:rPr>
                        <a:t>Nước</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957601629"/>
                  </a:ext>
                </a:extLst>
              </a:tr>
              <a:tr h="944880">
                <a:tc>
                  <a:txBody>
                    <a:bodyPr/>
                    <a:lstStyle/>
                    <a:p>
                      <a:r>
                        <a:rPr lang="en-US" sz="2400">
                          <a:solidFill>
                            <a:schemeClr val="tx1"/>
                          </a:solidFill>
                          <a:latin typeface="+mj-lt"/>
                        </a:rPr>
                        <a:t>Khí </a:t>
                      </a:r>
                    </a:p>
                    <a:p>
                      <a:r>
                        <a:rPr lang="en-US" sz="2400">
                          <a:solidFill>
                            <a:schemeClr val="tx1"/>
                          </a:solidFill>
                          <a:latin typeface="+mj-lt"/>
                        </a:rPr>
                        <a:t>carbon dixodide</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1166691001"/>
                  </a:ext>
                </a:extLst>
              </a:tr>
              <a:tr h="944880">
                <a:tc>
                  <a:txBody>
                    <a:bodyPr/>
                    <a:lstStyle/>
                    <a:p>
                      <a:r>
                        <a:rPr lang="en-US" sz="2400">
                          <a:solidFill>
                            <a:schemeClr val="tx1"/>
                          </a:solidFill>
                          <a:latin typeface="+mj-lt"/>
                        </a:rPr>
                        <a:t>Nhiệt độ</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197558472"/>
                  </a:ext>
                </a:extLst>
              </a:tr>
            </a:tbl>
          </a:graphicData>
        </a:graphic>
      </p:graphicFrame>
      <p:sp>
        <p:nvSpPr>
          <p:cNvPr id="2" name="TextBox 1">
            <a:extLst>
              <a:ext uri="{FF2B5EF4-FFF2-40B4-BE49-F238E27FC236}">
                <a16:creationId xmlns="" xmlns:a16="http://schemas.microsoft.com/office/drawing/2014/main" id="{76EC32E2-2CE0-43E1-B8A8-4D2CD3CBF0F5}"/>
              </a:ext>
            </a:extLst>
          </p:cNvPr>
          <p:cNvSpPr txBox="1"/>
          <p:nvPr/>
        </p:nvSpPr>
        <p:spPr>
          <a:xfrm>
            <a:off x="1600200" y="560057"/>
            <a:ext cx="10248900" cy="986617"/>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 1: </a:t>
            </a:r>
            <a:r>
              <a:rPr lang="vi-VN" sz="2800" b="1" dirty="0"/>
              <a:t>Đọc thông tin trong mục I, thảo luận nhóm và hoàn thành bảng dưới đây.</a:t>
            </a:r>
          </a:p>
        </p:txBody>
      </p:sp>
      <p:pic>
        <p:nvPicPr>
          <p:cNvPr id="3" name="Picture 2">
            <a:extLst>
              <a:ext uri="{FF2B5EF4-FFF2-40B4-BE49-F238E27FC236}">
                <a16:creationId xmlns="" xmlns:a16="http://schemas.microsoft.com/office/drawing/2014/main" id="{89A28CBE-446C-4523-A013-1A62FF794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0684"/>
            <a:ext cx="859536" cy="859536"/>
          </a:xfrm>
          <a:prstGeom prst="rect">
            <a:avLst/>
          </a:prstGeom>
        </p:spPr>
      </p:pic>
      <p:graphicFrame>
        <p:nvGraphicFramePr>
          <p:cNvPr id="4" name="Table 4">
            <a:extLst>
              <a:ext uri="{FF2B5EF4-FFF2-40B4-BE49-F238E27FC236}">
                <a16:creationId xmlns="" xmlns:a16="http://schemas.microsoft.com/office/drawing/2014/main" id="{04EBA12F-E17A-425A-8DC9-C1045D7A4DCB}"/>
              </a:ext>
            </a:extLst>
          </p:cNvPr>
          <p:cNvGraphicFramePr>
            <a:graphicFrameLocks noGrp="1"/>
          </p:cNvGraphicFramePr>
          <p:nvPr>
            <p:extLst/>
          </p:nvPr>
        </p:nvGraphicFramePr>
        <p:xfrm>
          <a:off x="342900" y="1904999"/>
          <a:ext cx="11506200" cy="4724399"/>
        </p:xfrm>
        <a:graphic>
          <a:graphicData uri="http://schemas.openxmlformats.org/drawingml/2006/table">
            <a:tbl>
              <a:tblPr firstRow="1" bandRow="1">
                <a:tableStyleId>{5940675A-B579-460E-94D1-54222C63F5DA}</a:tableStyleId>
              </a:tblPr>
              <a:tblGrid>
                <a:gridCol w="2743200">
                  <a:extLst>
                    <a:ext uri="{9D8B030D-6E8A-4147-A177-3AD203B41FA5}">
                      <a16:colId xmlns="" xmlns:a16="http://schemas.microsoft.com/office/drawing/2014/main" val="2741774577"/>
                    </a:ext>
                  </a:extLst>
                </a:gridCol>
                <a:gridCol w="8763000">
                  <a:extLst>
                    <a:ext uri="{9D8B030D-6E8A-4147-A177-3AD203B41FA5}">
                      <a16:colId xmlns="" xmlns:a16="http://schemas.microsoft.com/office/drawing/2014/main" val="1383704682"/>
                    </a:ext>
                  </a:extLst>
                </a:gridCol>
              </a:tblGrid>
              <a:tr h="725591">
                <a:tc>
                  <a:txBody>
                    <a:bodyPr/>
                    <a:lstStyle/>
                    <a:p>
                      <a:pPr algn="ctr"/>
                      <a:r>
                        <a:rPr lang="vi-VN" sz="2400" b="1" noProof="0">
                          <a:solidFill>
                            <a:schemeClr val="tx1"/>
                          </a:solidFill>
                          <a:latin typeface="+mj-lt"/>
                        </a:rPr>
                        <a:t>Yếu tố</a:t>
                      </a:r>
                    </a:p>
                  </a:txBody>
                  <a:tcPr anchor="ctr">
                    <a:solidFill>
                      <a:schemeClr val="accent3">
                        <a:lumMod val="20000"/>
                        <a:lumOff val="80000"/>
                      </a:schemeClr>
                    </a:solidFill>
                  </a:tcPr>
                </a:tc>
                <a:tc>
                  <a:txBody>
                    <a:bodyPr/>
                    <a:lstStyle/>
                    <a:p>
                      <a:pPr algn="ctr"/>
                      <a:r>
                        <a:rPr lang="vi-VN" sz="2400" b="1" noProof="0">
                          <a:solidFill>
                            <a:schemeClr val="tx1"/>
                          </a:solidFill>
                          <a:latin typeface="+mj-lt"/>
                        </a:rPr>
                        <a:t>Ảnh hưởng đến quang hợp</a:t>
                      </a:r>
                    </a:p>
                  </a:txBody>
                  <a:tcPr anchor="ctr">
                    <a:solidFill>
                      <a:schemeClr val="accent3">
                        <a:lumMod val="20000"/>
                        <a:lumOff val="80000"/>
                      </a:schemeClr>
                    </a:solidFill>
                  </a:tcPr>
                </a:tc>
                <a:extLst>
                  <a:ext uri="{0D108BD9-81ED-4DB2-BD59-A6C34878D82A}">
                    <a16:rowId xmlns="" xmlns:a16="http://schemas.microsoft.com/office/drawing/2014/main" val="1646080807"/>
                  </a:ext>
                </a:extLst>
              </a:tr>
              <a:tr h="999702">
                <a:tc>
                  <a:txBody>
                    <a:bodyPr/>
                    <a:lstStyle/>
                    <a:p>
                      <a:pPr algn="just">
                        <a:lnSpc>
                          <a:spcPct val="120000"/>
                        </a:lnSpc>
                      </a:pPr>
                      <a:r>
                        <a:rPr lang="vi-VN" sz="2400" noProof="0">
                          <a:solidFill>
                            <a:schemeClr val="tx1"/>
                          </a:solidFill>
                          <a:latin typeface="+mj-lt"/>
                        </a:rPr>
                        <a:t>Ánh sáng</a:t>
                      </a:r>
                    </a:p>
                  </a:txBody>
                  <a:tcPr anchor="ctr">
                    <a:solidFill>
                      <a:schemeClr val="accent5">
                        <a:lumMod val="20000"/>
                        <a:lumOff val="80000"/>
                      </a:schemeClr>
                    </a:solidFill>
                  </a:tcPr>
                </a:tc>
                <a:tc>
                  <a:txBody>
                    <a:bodyPr/>
                    <a:lstStyle/>
                    <a:p>
                      <a:pPr algn="just">
                        <a:lnSpc>
                          <a:spcPct val="120000"/>
                        </a:lnSpc>
                      </a:pPr>
                      <a:r>
                        <a:rPr lang="vi-VN" sz="2400" noProof="0">
                          <a:solidFill>
                            <a:schemeClr val="tx1"/>
                          </a:solidFill>
                          <a:latin typeface="+mj-lt"/>
                        </a:rPr>
                        <a:t>Cường độ ánh sáng tăng thì hiệu quả quang hợp sẽ tăng và ngược lại.</a:t>
                      </a:r>
                    </a:p>
                  </a:txBody>
                  <a:tcPr anchor="ctr">
                    <a:solidFill>
                      <a:schemeClr val="accent5">
                        <a:lumMod val="20000"/>
                        <a:lumOff val="80000"/>
                      </a:schemeClr>
                    </a:solidFill>
                  </a:tcPr>
                </a:tc>
                <a:extLst>
                  <a:ext uri="{0D108BD9-81ED-4DB2-BD59-A6C34878D82A}">
                    <a16:rowId xmlns="" xmlns:a16="http://schemas.microsoft.com/office/drawing/2014/main" val="4069028197"/>
                  </a:ext>
                </a:extLst>
              </a:tr>
              <a:tr h="999702">
                <a:tc>
                  <a:txBody>
                    <a:bodyPr/>
                    <a:lstStyle/>
                    <a:p>
                      <a:pPr algn="just">
                        <a:lnSpc>
                          <a:spcPct val="120000"/>
                        </a:lnSpc>
                      </a:pPr>
                      <a:r>
                        <a:rPr lang="vi-VN" sz="2400" noProof="0">
                          <a:solidFill>
                            <a:schemeClr val="tx1"/>
                          </a:solidFill>
                          <a:latin typeface="+mj-lt"/>
                        </a:rPr>
                        <a:t>Nước</a:t>
                      </a:r>
                    </a:p>
                  </a:txBody>
                  <a:tcPr anchor="ctr">
                    <a:solidFill>
                      <a:schemeClr val="accent5">
                        <a:lumMod val="20000"/>
                        <a:lumOff val="80000"/>
                      </a:schemeClr>
                    </a:solidFill>
                  </a:tcPr>
                </a:tc>
                <a:tc>
                  <a:txBody>
                    <a:bodyPr/>
                    <a:lstStyle/>
                    <a:p>
                      <a:pPr algn="just">
                        <a:lnSpc>
                          <a:spcPct val="120000"/>
                        </a:lnSpc>
                      </a:pPr>
                      <a:r>
                        <a:rPr lang="vi-VN" sz="2400" noProof="0">
                          <a:solidFill>
                            <a:schemeClr val="tx1"/>
                          </a:solidFill>
                          <a:latin typeface="+mj-lt"/>
                        </a:rPr>
                        <a:t>Vừa là nguyên liệu của quang hợp, vừa là yếu tố tham gia vào việc đóng, mở khí khổng, liên quan đến sự trao đổi khí.</a:t>
                      </a:r>
                    </a:p>
                  </a:txBody>
                  <a:tcPr anchor="ctr">
                    <a:solidFill>
                      <a:schemeClr val="accent5">
                        <a:lumMod val="20000"/>
                        <a:lumOff val="80000"/>
                      </a:schemeClr>
                    </a:solidFill>
                  </a:tcPr>
                </a:tc>
                <a:extLst>
                  <a:ext uri="{0D108BD9-81ED-4DB2-BD59-A6C34878D82A}">
                    <a16:rowId xmlns="" xmlns:a16="http://schemas.microsoft.com/office/drawing/2014/main" val="957601629"/>
                  </a:ext>
                </a:extLst>
              </a:tr>
              <a:tr h="999702">
                <a:tc>
                  <a:txBody>
                    <a:bodyPr/>
                    <a:lstStyle/>
                    <a:p>
                      <a:pPr algn="just">
                        <a:lnSpc>
                          <a:spcPct val="120000"/>
                        </a:lnSpc>
                      </a:pPr>
                      <a:r>
                        <a:rPr lang="vi-VN" sz="2400" noProof="0">
                          <a:solidFill>
                            <a:schemeClr val="tx1"/>
                          </a:solidFill>
                          <a:latin typeface="+mj-lt"/>
                        </a:rPr>
                        <a:t>Khí </a:t>
                      </a:r>
                    </a:p>
                    <a:p>
                      <a:pPr algn="just">
                        <a:lnSpc>
                          <a:spcPct val="120000"/>
                        </a:lnSpc>
                      </a:pPr>
                      <a:r>
                        <a:rPr lang="vi-VN" sz="2400" noProof="0">
                          <a:solidFill>
                            <a:schemeClr val="tx1"/>
                          </a:solidFill>
                          <a:latin typeface="+mj-lt"/>
                        </a:rPr>
                        <a:t>carbon dixodide</a:t>
                      </a:r>
                    </a:p>
                  </a:txBody>
                  <a:tcPr anchor="ctr">
                    <a:solidFill>
                      <a:schemeClr val="accent5">
                        <a:lumMod val="20000"/>
                        <a:lumOff val="80000"/>
                      </a:schemeClr>
                    </a:solidFill>
                  </a:tcPr>
                </a:tc>
                <a:tc>
                  <a:txBody>
                    <a:bodyPr/>
                    <a:lstStyle/>
                    <a:p>
                      <a:pPr algn="just">
                        <a:lnSpc>
                          <a:spcPct val="120000"/>
                        </a:lnSpc>
                      </a:pPr>
                      <a:r>
                        <a:rPr lang="vi-VN" sz="2400" noProof="0" dirty="0">
                          <a:solidFill>
                            <a:schemeClr val="tx1"/>
                          </a:solidFill>
                          <a:latin typeface="+mj-lt"/>
                        </a:rPr>
                        <a:t>Hiệu quả quang hợp sẽ tăng khi nồng độ khí CO</a:t>
                      </a:r>
                      <a:r>
                        <a:rPr lang="vi-VN" sz="2400" baseline="-25000" noProof="0" dirty="0">
                          <a:solidFill>
                            <a:schemeClr val="tx1"/>
                          </a:solidFill>
                          <a:latin typeface="+mj-lt"/>
                        </a:rPr>
                        <a:t>2</a:t>
                      </a:r>
                      <a:r>
                        <a:rPr lang="vi-VN" sz="2400" baseline="0" noProof="0" dirty="0">
                          <a:solidFill>
                            <a:schemeClr val="tx1"/>
                          </a:solidFill>
                          <a:latin typeface="+mj-lt"/>
                        </a:rPr>
                        <a:t> ngoài môi trường tăng và ngược lại.</a:t>
                      </a:r>
                      <a:endParaRPr lang="vi-VN" sz="2400" noProof="0" dirty="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1166691001"/>
                  </a:ext>
                </a:extLst>
              </a:tr>
              <a:tr h="999702">
                <a:tc>
                  <a:txBody>
                    <a:bodyPr/>
                    <a:lstStyle/>
                    <a:p>
                      <a:pPr algn="just">
                        <a:lnSpc>
                          <a:spcPct val="120000"/>
                        </a:lnSpc>
                      </a:pPr>
                      <a:r>
                        <a:rPr lang="vi-VN" sz="2400" noProof="0" dirty="0">
                          <a:solidFill>
                            <a:schemeClr val="tx1"/>
                          </a:solidFill>
                          <a:latin typeface="+mj-lt"/>
                        </a:rPr>
                        <a:t>Nhiệt độ</a:t>
                      </a:r>
                    </a:p>
                  </a:txBody>
                  <a:tcPr anchor="ctr">
                    <a:solidFill>
                      <a:schemeClr val="accent5">
                        <a:lumMod val="20000"/>
                        <a:lumOff val="80000"/>
                      </a:schemeClr>
                    </a:solidFill>
                  </a:tcPr>
                </a:tc>
                <a:tc>
                  <a:txBody>
                    <a:bodyPr/>
                    <a:lstStyle/>
                    <a:p>
                      <a:pPr algn="just">
                        <a:lnSpc>
                          <a:spcPct val="120000"/>
                        </a:lnSpc>
                      </a:pPr>
                      <a:r>
                        <a:rPr lang="vi-VN" sz="2400" dirty="0">
                          <a:solidFill>
                            <a:schemeClr val="tx1"/>
                          </a:solidFill>
                          <a:latin typeface="+mj-lt"/>
                        </a:rPr>
                        <a:t>Nhiệt độ phù hợp 25 – 35</a:t>
                      </a:r>
                      <a:r>
                        <a:rPr lang="vi-VN" sz="2400" baseline="30000" dirty="0">
                          <a:solidFill>
                            <a:schemeClr val="tx1"/>
                          </a:solidFill>
                          <a:latin typeface="+mj-lt"/>
                        </a:rPr>
                        <a:t>0</a:t>
                      </a:r>
                      <a:r>
                        <a:rPr lang="vi-VN" sz="2400" baseline="0" dirty="0">
                          <a:solidFill>
                            <a:schemeClr val="tx1"/>
                          </a:solidFill>
                          <a:latin typeface="+mj-lt"/>
                        </a:rPr>
                        <a:t>C, nếu quá cao hoặc quá thấp sẽ giảm dần hoặc dùng hẳn.</a:t>
                      </a:r>
                      <a:endParaRPr lang="en-US" sz="2400" dirty="0">
                        <a:solidFill>
                          <a:schemeClr val="tx1"/>
                        </a:solidFill>
                        <a:latin typeface="+mj-lt"/>
                      </a:endParaRPr>
                    </a:p>
                  </a:txBody>
                  <a:tcPr anchor="ctr">
                    <a:solidFill>
                      <a:schemeClr val="accent5">
                        <a:lumMod val="20000"/>
                        <a:lumOff val="80000"/>
                      </a:schemeClr>
                    </a:solidFill>
                  </a:tcPr>
                </a:tc>
                <a:extLst>
                  <a:ext uri="{0D108BD9-81ED-4DB2-BD59-A6C34878D82A}">
                    <a16:rowId xmlns="" xmlns:a16="http://schemas.microsoft.com/office/drawing/2014/main" val="197558472"/>
                  </a:ext>
                </a:extLst>
              </a:tr>
            </a:tbl>
          </a:graphicData>
        </a:graphic>
      </p:graphicFrame>
    </p:spTree>
    <p:extLst>
      <p:ext uri="{BB962C8B-B14F-4D97-AF65-F5344CB8AC3E}">
        <p14:creationId xmlns:p14="http://schemas.microsoft.com/office/powerpoint/2010/main" val="235429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6EC32E2-2CE0-43E1-B8A8-4D2CD3CBF0F5}"/>
              </a:ext>
            </a:extLst>
          </p:cNvPr>
          <p:cNvSpPr txBox="1"/>
          <p:nvPr/>
        </p:nvSpPr>
        <p:spPr>
          <a:xfrm>
            <a:off x="1833470" y="560057"/>
            <a:ext cx="9606553" cy="986617"/>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 2: </a:t>
            </a:r>
            <a:r>
              <a:rPr lang="vi-VN" sz="2800" b="1" dirty="0"/>
              <a:t>Giải thích vì sao nên trồng cây đúng thời vụ và đảm bảo mật độ phù hợp?</a:t>
            </a:r>
          </a:p>
        </p:txBody>
      </p:sp>
      <p:pic>
        <p:nvPicPr>
          <p:cNvPr id="3" name="Picture 2">
            <a:extLst>
              <a:ext uri="{FF2B5EF4-FFF2-40B4-BE49-F238E27FC236}">
                <a16:creationId xmlns="" xmlns:a16="http://schemas.microsoft.com/office/drawing/2014/main" id="{89A28CBE-446C-4523-A013-1A62FF794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pic>
        <p:nvPicPr>
          <p:cNvPr id="2050" name="Picture 2" descr="Plant Spacing Calculator">
            <a:extLst>
              <a:ext uri="{FF2B5EF4-FFF2-40B4-BE49-F238E27FC236}">
                <a16:creationId xmlns="" xmlns:a16="http://schemas.microsoft.com/office/drawing/2014/main" id="{892D9F5A-DCD6-5A0A-8891-B66EA59AB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40216"/>
            <a:ext cx="7462930" cy="559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0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6EC32E2-2CE0-43E1-B8A8-4D2CD3CBF0F5}"/>
              </a:ext>
            </a:extLst>
          </p:cNvPr>
          <p:cNvSpPr txBox="1"/>
          <p:nvPr/>
        </p:nvSpPr>
        <p:spPr>
          <a:xfrm>
            <a:off x="1833470" y="560057"/>
            <a:ext cx="9606553" cy="986617"/>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 2: </a:t>
            </a:r>
            <a:r>
              <a:rPr lang="vi-VN" sz="2800" b="1" dirty="0"/>
              <a:t>Giải thích vì sao nên trồng cây đúng thời vụ và đảm bảo mật độ phù hợp?</a:t>
            </a:r>
          </a:p>
        </p:txBody>
      </p:sp>
      <p:pic>
        <p:nvPicPr>
          <p:cNvPr id="3" name="Picture 2">
            <a:extLst>
              <a:ext uri="{FF2B5EF4-FFF2-40B4-BE49-F238E27FC236}">
                <a16:creationId xmlns="" xmlns:a16="http://schemas.microsoft.com/office/drawing/2014/main" id="{89A28CBE-446C-4523-A013-1A62FF794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sp>
        <p:nvSpPr>
          <p:cNvPr id="10" name="Rectangle 9">
            <a:extLst>
              <a:ext uri="{FF2B5EF4-FFF2-40B4-BE49-F238E27FC236}">
                <a16:creationId xmlns="" xmlns:a16="http://schemas.microsoft.com/office/drawing/2014/main" id="{3F82CF65-7C70-72D8-F5D7-06C35F8BE6B8}"/>
              </a:ext>
            </a:extLst>
          </p:cNvPr>
          <p:cNvSpPr/>
          <p:nvPr/>
        </p:nvSpPr>
        <p:spPr>
          <a:xfrm>
            <a:off x="0" y="6019800"/>
            <a:ext cx="12192000" cy="838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3A3C8A81-B622-DAA1-05FB-904C800F60D7}"/>
              </a:ext>
            </a:extLst>
          </p:cNvPr>
          <p:cNvSpPr/>
          <p:nvPr/>
        </p:nvSpPr>
        <p:spPr>
          <a:xfrm>
            <a:off x="604588" y="2025758"/>
            <a:ext cx="10982823" cy="4419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 xmlns:a16="http://schemas.microsoft.com/office/drawing/2014/main" id="{6DA4B872-FF9D-B5BE-F293-E8CA7C1D9DCA}"/>
              </a:ext>
            </a:extLst>
          </p:cNvPr>
          <p:cNvGrpSpPr/>
          <p:nvPr/>
        </p:nvGrpSpPr>
        <p:grpSpPr>
          <a:xfrm>
            <a:off x="990600" y="3324183"/>
            <a:ext cx="10134600" cy="1349148"/>
            <a:chOff x="404405" y="1397854"/>
            <a:chExt cx="10840447" cy="1349148"/>
          </a:xfrm>
        </p:grpSpPr>
        <p:sp>
          <p:nvSpPr>
            <p:cNvPr id="14" name="TextBox 13">
              <a:extLst>
                <a:ext uri="{FF2B5EF4-FFF2-40B4-BE49-F238E27FC236}">
                  <a16:creationId xmlns="" xmlns:a16="http://schemas.microsoft.com/office/drawing/2014/main" id="{EE365531-DAC4-83A3-DE29-EBE2B8CBE91C}"/>
                </a:ext>
              </a:extLst>
            </p:cNvPr>
            <p:cNvSpPr txBox="1"/>
            <p:nvPr/>
          </p:nvSpPr>
          <p:spPr>
            <a:xfrm>
              <a:off x="1485899" y="1407405"/>
              <a:ext cx="9758953" cy="1339597"/>
            </a:xfrm>
            <a:prstGeom prst="rect">
              <a:avLst/>
            </a:prstGeom>
            <a:noFill/>
          </p:spPr>
          <p:txBody>
            <a:bodyPr wrap="square" lIns="0" tIns="0" rIns="0" bIns="0" rtlCol="0">
              <a:spAutoFit/>
            </a:bodyPr>
            <a:lstStyle/>
            <a:p>
              <a:pPr algn="just">
                <a:lnSpc>
                  <a:spcPct val="125000"/>
                </a:lnSpc>
              </a:pPr>
              <a:r>
                <a:rPr lang="vi-VN" sz="2400" i="0" dirty="0">
                  <a:solidFill>
                    <a:srgbClr val="000000"/>
                  </a:solidFill>
                  <a:effectLst/>
                  <a:latin typeface="+mj-lt"/>
                </a:rPr>
                <a:t>Mỗi loại cây thích nghi với một điều kiện quang hợp (thời vụ khác nhau); ở mỗi thời điểm trong năm sẽ có các điều kiện môi trường tác động khác nhau.</a:t>
              </a:r>
              <a:endParaRPr lang="en-US" sz="2200" dirty="0">
                <a:latin typeface="+mj-lt"/>
              </a:endParaRPr>
            </a:p>
          </p:txBody>
        </p:sp>
        <p:pic>
          <p:nvPicPr>
            <p:cNvPr id="15" name="Picture 2" descr="Leaf icon image Royalty Free Vector Image - VectorStock">
              <a:extLst>
                <a:ext uri="{FF2B5EF4-FFF2-40B4-BE49-F238E27FC236}">
                  <a16:creationId xmlns="" xmlns:a16="http://schemas.microsoft.com/office/drawing/2014/main" id="{DD3DA843-C74F-9BB0-D89B-C703D233593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 xmlns:a16="http://schemas.microsoft.com/office/drawing/2014/main" id="{B5866984-ED5A-0549-C298-126A72496B3B}"/>
              </a:ext>
            </a:extLst>
          </p:cNvPr>
          <p:cNvGrpSpPr/>
          <p:nvPr/>
        </p:nvGrpSpPr>
        <p:grpSpPr>
          <a:xfrm>
            <a:off x="990600" y="5096974"/>
            <a:ext cx="10134600" cy="887484"/>
            <a:chOff x="404405" y="1397854"/>
            <a:chExt cx="10840447" cy="887484"/>
          </a:xfrm>
        </p:grpSpPr>
        <p:sp>
          <p:nvSpPr>
            <p:cNvPr id="17" name="TextBox 16">
              <a:extLst>
                <a:ext uri="{FF2B5EF4-FFF2-40B4-BE49-F238E27FC236}">
                  <a16:creationId xmlns="" xmlns:a16="http://schemas.microsoft.com/office/drawing/2014/main" id="{2F147AA6-2EE7-0659-8C16-BC10A76A0D64}"/>
                </a:ext>
              </a:extLst>
            </p:cNvPr>
            <p:cNvSpPr txBox="1"/>
            <p:nvPr/>
          </p:nvSpPr>
          <p:spPr>
            <a:xfrm>
              <a:off x="1485899" y="1407405"/>
              <a:ext cx="9758953" cy="877933"/>
            </a:xfrm>
            <a:prstGeom prst="rect">
              <a:avLst/>
            </a:prstGeom>
            <a:noFill/>
          </p:spPr>
          <p:txBody>
            <a:bodyPr wrap="square" lIns="0" tIns="0" rIns="0" bIns="0" rtlCol="0">
              <a:spAutoFit/>
            </a:bodyPr>
            <a:lstStyle/>
            <a:p>
              <a:pPr algn="just">
                <a:lnSpc>
                  <a:spcPct val="125000"/>
                </a:lnSpc>
              </a:pPr>
              <a:r>
                <a:rPr lang="vi-VN" sz="2400" dirty="0">
                  <a:solidFill>
                    <a:srgbClr val="000000"/>
                  </a:solidFill>
                  <a:latin typeface="+mj-lt"/>
                </a:rPr>
                <a:t>T</a:t>
              </a:r>
              <a:r>
                <a:rPr lang="vi-VN" sz="2400" i="0" dirty="0">
                  <a:solidFill>
                    <a:srgbClr val="000000"/>
                  </a:solidFill>
                  <a:effectLst/>
                  <a:latin typeface="+mj-lt"/>
                </a:rPr>
                <a:t>rồng cây đúng thời vụ giúp cây phát triển tốt nhất, cho năng suất cao nhất.</a:t>
              </a:r>
              <a:endParaRPr lang="vi-VN" sz="2200" dirty="0">
                <a:latin typeface="+mj-lt"/>
              </a:endParaRPr>
            </a:p>
          </p:txBody>
        </p:sp>
        <p:pic>
          <p:nvPicPr>
            <p:cNvPr id="18" name="Picture 2" descr="Leaf icon image Royalty Free Vector Image - VectorStock">
              <a:extLst>
                <a:ext uri="{FF2B5EF4-FFF2-40B4-BE49-F238E27FC236}">
                  <a16:creationId xmlns="" xmlns:a16="http://schemas.microsoft.com/office/drawing/2014/main" id="{6475BB8E-63D1-5C90-4A85-B4870504C7F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 xmlns:a16="http://schemas.microsoft.com/office/drawing/2014/main" id="{64F3AA73-86DC-01D0-69A7-7ACB733DC9DA}"/>
              </a:ext>
            </a:extLst>
          </p:cNvPr>
          <p:cNvSpPr txBox="1"/>
          <p:nvPr/>
        </p:nvSpPr>
        <p:spPr>
          <a:xfrm>
            <a:off x="4229099" y="2416091"/>
            <a:ext cx="3733800" cy="430887"/>
          </a:xfrm>
          <a:prstGeom prst="rect">
            <a:avLst/>
          </a:prstGeom>
          <a:noFill/>
        </p:spPr>
        <p:txBody>
          <a:bodyPr wrap="square" lIns="0" tIns="0" rIns="0" bIns="0" rtlCol="0">
            <a:spAutoFit/>
          </a:bodyPr>
          <a:lstStyle/>
          <a:p>
            <a:pPr algn="ctr"/>
            <a:r>
              <a:rPr lang="vi-VN" sz="2800" b="1" dirty="0">
                <a:solidFill>
                  <a:srgbClr val="C00000"/>
                </a:solidFill>
              </a:rPr>
              <a:t>Hướng dẫn</a:t>
            </a:r>
            <a:endParaRPr lang="en-US" sz="2800" b="1" dirty="0">
              <a:solidFill>
                <a:srgbClr val="C00000"/>
              </a:solidFill>
            </a:endParaRPr>
          </a:p>
        </p:txBody>
      </p:sp>
    </p:spTree>
    <p:extLst>
      <p:ext uri="{BB962C8B-B14F-4D97-AF65-F5344CB8AC3E}">
        <p14:creationId xmlns:p14="http://schemas.microsoft.com/office/powerpoint/2010/main" val="805891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6EC32E2-2CE0-43E1-B8A8-4D2CD3CBF0F5}"/>
              </a:ext>
            </a:extLst>
          </p:cNvPr>
          <p:cNvSpPr txBox="1"/>
          <p:nvPr/>
        </p:nvSpPr>
        <p:spPr>
          <a:xfrm>
            <a:off x="1829407" y="657177"/>
            <a:ext cx="10057794" cy="1503681"/>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a:t>
            </a:r>
            <a:r>
              <a:rPr lang="en-US" sz="2800" b="1" dirty="0">
                <a:solidFill>
                  <a:schemeClr val="accent5">
                    <a:lumMod val="50000"/>
                  </a:schemeClr>
                </a:solidFill>
              </a:rPr>
              <a:t> 3: </a:t>
            </a:r>
            <a:r>
              <a:rPr lang="vi-VN" sz="2800" b="1" dirty="0"/>
              <a:t>Ở những khu công nghiệp hay nơi có nhiều nhà máy, nồng độ khí carbon dioxide thường tăng cao. Quang hợp của cây trồng tại đó bị ảnh hưởng như thế nào?</a:t>
            </a:r>
            <a:endParaRPr lang="en-US" sz="2800" b="1" dirty="0"/>
          </a:p>
        </p:txBody>
      </p:sp>
      <p:pic>
        <p:nvPicPr>
          <p:cNvPr id="3" name="Picture 2">
            <a:extLst>
              <a:ext uri="{FF2B5EF4-FFF2-40B4-BE49-F238E27FC236}">
                <a16:creationId xmlns="" xmlns:a16="http://schemas.microsoft.com/office/drawing/2014/main" id="{89A28CBE-446C-4523-A013-1A62FF794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sp>
        <p:nvSpPr>
          <p:cNvPr id="10" name="TextBox 9">
            <a:extLst>
              <a:ext uri="{FF2B5EF4-FFF2-40B4-BE49-F238E27FC236}">
                <a16:creationId xmlns="" xmlns:a16="http://schemas.microsoft.com/office/drawing/2014/main" id="{65640303-4788-9B2E-96AB-8DFCB99BF2A7}"/>
              </a:ext>
            </a:extLst>
          </p:cNvPr>
          <p:cNvSpPr txBox="1"/>
          <p:nvPr/>
        </p:nvSpPr>
        <p:spPr>
          <a:xfrm>
            <a:off x="4371476" y="2502423"/>
            <a:ext cx="3733800" cy="430887"/>
          </a:xfrm>
          <a:prstGeom prst="rect">
            <a:avLst/>
          </a:prstGeom>
          <a:noFill/>
        </p:spPr>
        <p:txBody>
          <a:bodyPr wrap="square" lIns="0" tIns="0" rIns="0" bIns="0" rtlCol="0">
            <a:spAutoFit/>
          </a:bodyPr>
          <a:lstStyle/>
          <a:p>
            <a:pPr algn="ctr"/>
            <a:r>
              <a:rPr lang="vi-VN" sz="2800" b="1" dirty="0">
                <a:solidFill>
                  <a:srgbClr val="C00000"/>
                </a:solidFill>
              </a:rPr>
              <a:t>Hướng dẫn</a:t>
            </a:r>
            <a:endParaRPr lang="en-US" sz="2800" b="1" dirty="0">
              <a:solidFill>
                <a:srgbClr val="C00000"/>
              </a:solidFill>
            </a:endParaRPr>
          </a:p>
        </p:txBody>
      </p:sp>
      <p:grpSp>
        <p:nvGrpSpPr>
          <p:cNvPr id="11" name="Group 10">
            <a:extLst>
              <a:ext uri="{FF2B5EF4-FFF2-40B4-BE49-F238E27FC236}">
                <a16:creationId xmlns="" xmlns:a16="http://schemas.microsoft.com/office/drawing/2014/main" id="{0BD12292-7757-BE84-B2C0-5429A4C5B516}"/>
              </a:ext>
            </a:extLst>
          </p:cNvPr>
          <p:cNvGrpSpPr/>
          <p:nvPr/>
        </p:nvGrpSpPr>
        <p:grpSpPr>
          <a:xfrm>
            <a:off x="675776" y="3464814"/>
            <a:ext cx="10840447" cy="896332"/>
            <a:chOff x="404405" y="1397854"/>
            <a:chExt cx="10840447" cy="896332"/>
          </a:xfrm>
        </p:grpSpPr>
        <p:sp>
          <p:nvSpPr>
            <p:cNvPr id="12" name="TextBox 11">
              <a:extLst>
                <a:ext uri="{FF2B5EF4-FFF2-40B4-BE49-F238E27FC236}">
                  <a16:creationId xmlns="" xmlns:a16="http://schemas.microsoft.com/office/drawing/2014/main" id="{0465DB88-DC90-8AC6-669E-90C0BAD8A239}"/>
                </a:ext>
              </a:extLst>
            </p:cNvPr>
            <p:cNvSpPr txBox="1"/>
            <p:nvPr/>
          </p:nvSpPr>
          <p:spPr>
            <a:xfrm>
              <a:off x="1485899" y="1407405"/>
              <a:ext cx="9758953" cy="886781"/>
            </a:xfrm>
            <a:prstGeom prst="rect">
              <a:avLst/>
            </a:prstGeom>
            <a:noFill/>
          </p:spPr>
          <p:txBody>
            <a:bodyPr wrap="square" lIns="0" tIns="0" rIns="0" bIns="0" rtlCol="0">
              <a:spAutoFit/>
            </a:bodyPr>
            <a:lstStyle/>
            <a:p>
              <a:pPr>
                <a:lnSpc>
                  <a:spcPct val="125000"/>
                </a:lnSpc>
              </a:pPr>
              <a:r>
                <a:rPr lang="vi-VN" sz="2400" b="0" i="0" dirty="0">
                  <a:solidFill>
                    <a:srgbClr val="000000"/>
                  </a:solidFill>
                  <a:effectLst/>
                  <a:latin typeface="+mj-lt"/>
                </a:rPr>
                <a:t>Thông thường, hiệu quả quang hợp sẽ tăng khi nồng độ khí CO</a:t>
              </a:r>
              <a:r>
                <a:rPr lang="vi-VN" sz="2400" b="0" i="0" baseline="-25000" dirty="0">
                  <a:solidFill>
                    <a:srgbClr val="000000"/>
                  </a:solidFill>
                  <a:effectLst/>
                  <a:latin typeface="+mj-lt"/>
                </a:rPr>
                <a:t>2</a:t>
              </a:r>
              <a:r>
                <a:rPr lang="vi-VN" sz="2400" b="0" i="0" dirty="0">
                  <a:solidFill>
                    <a:srgbClr val="000000"/>
                  </a:solidFill>
                  <a:effectLst/>
                  <a:latin typeface="+mj-lt"/>
                </a:rPr>
                <a:t> ngoài môi trường tăng và ngược lại.</a:t>
              </a:r>
              <a:endParaRPr lang="en-US" sz="2200" dirty="0">
                <a:latin typeface="+mj-lt"/>
              </a:endParaRPr>
            </a:p>
          </p:txBody>
        </p:sp>
        <p:pic>
          <p:nvPicPr>
            <p:cNvPr id="13" name="Picture 2" descr="Leaf icon image Royalty Free Vector Image - VectorStock">
              <a:extLst>
                <a:ext uri="{FF2B5EF4-FFF2-40B4-BE49-F238E27FC236}">
                  <a16:creationId xmlns="" xmlns:a16="http://schemas.microsoft.com/office/drawing/2014/main" id="{A3C6DDAC-88A5-C9C2-BDFA-B28A5939321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 xmlns:a16="http://schemas.microsoft.com/office/drawing/2014/main" id="{54F8AB7B-8CB5-C9CD-664B-EE4214B45065}"/>
              </a:ext>
            </a:extLst>
          </p:cNvPr>
          <p:cNvGrpSpPr/>
          <p:nvPr/>
        </p:nvGrpSpPr>
        <p:grpSpPr>
          <a:xfrm>
            <a:off x="675776" y="4876800"/>
            <a:ext cx="10840447" cy="896332"/>
            <a:chOff x="404405" y="1397854"/>
            <a:chExt cx="10840447" cy="896332"/>
          </a:xfrm>
        </p:grpSpPr>
        <p:sp>
          <p:nvSpPr>
            <p:cNvPr id="15" name="TextBox 14">
              <a:extLst>
                <a:ext uri="{FF2B5EF4-FFF2-40B4-BE49-F238E27FC236}">
                  <a16:creationId xmlns="" xmlns:a16="http://schemas.microsoft.com/office/drawing/2014/main" id="{D43B324C-0F3B-7B79-5637-BAB168269E04}"/>
                </a:ext>
              </a:extLst>
            </p:cNvPr>
            <p:cNvSpPr txBox="1"/>
            <p:nvPr/>
          </p:nvSpPr>
          <p:spPr>
            <a:xfrm>
              <a:off x="1485899" y="1407405"/>
              <a:ext cx="9758953" cy="886781"/>
            </a:xfrm>
            <a:prstGeom prst="rect">
              <a:avLst/>
            </a:prstGeom>
            <a:noFill/>
          </p:spPr>
          <p:txBody>
            <a:bodyPr wrap="square" lIns="0" tIns="0" rIns="0" bIns="0" rtlCol="0">
              <a:spAutoFit/>
            </a:bodyPr>
            <a:lstStyle/>
            <a:p>
              <a:pPr>
                <a:lnSpc>
                  <a:spcPct val="125000"/>
                </a:lnSpc>
              </a:pPr>
              <a:r>
                <a:rPr lang="vi-VN" sz="2400" b="0" i="0">
                  <a:solidFill>
                    <a:srgbClr val="000000"/>
                  </a:solidFill>
                  <a:effectLst/>
                  <a:latin typeface="+mj-lt"/>
                </a:rPr>
                <a:t>Nếu nồng độ khí CO</a:t>
              </a:r>
              <a:r>
                <a:rPr lang="vi-VN" sz="2400" b="0" i="0" baseline="-25000">
                  <a:solidFill>
                    <a:srgbClr val="000000"/>
                  </a:solidFill>
                  <a:effectLst/>
                  <a:latin typeface="+mj-lt"/>
                </a:rPr>
                <a:t>2</a:t>
              </a:r>
              <a:r>
                <a:rPr lang="vi-VN" sz="2400" b="0" i="0">
                  <a:solidFill>
                    <a:srgbClr val="000000"/>
                  </a:solidFill>
                  <a:effectLst/>
                  <a:latin typeface="+mj-lt"/>
                </a:rPr>
                <a:t> tăng quá cao (khoảng 0,2%) sẽ làm cây chết vì ngộ độc, còn khi nồng độ quá thấp, quang hợp sẽ không xảy ra.</a:t>
              </a:r>
              <a:endParaRPr lang="vi-VN" sz="2200">
                <a:latin typeface="+mj-lt"/>
              </a:endParaRPr>
            </a:p>
          </p:txBody>
        </p:sp>
        <p:pic>
          <p:nvPicPr>
            <p:cNvPr id="16" name="Picture 2" descr="Leaf icon image Royalty Free Vector Image - VectorStock">
              <a:extLst>
                <a:ext uri="{FF2B5EF4-FFF2-40B4-BE49-F238E27FC236}">
                  <a16:creationId xmlns="" xmlns:a16="http://schemas.microsoft.com/office/drawing/2014/main" id="{6A75489D-3922-F456-F12E-EB9F62CA7C9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928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CCDC607-7E81-4047-BA63-CF9D6546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0"/>
            <a:ext cx="12192000" cy="6858000"/>
          </a:xfrm>
          <a:prstGeom prst="rect">
            <a:avLst/>
          </a:prstGeom>
        </p:spPr>
      </p:pic>
      <p:sp>
        <p:nvSpPr>
          <p:cNvPr id="9" name="Rectangle 8">
            <a:extLst>
              <a:ext uri="{FF2B5EF4-FFF2-40B4-BE49-F238E27FC236}">
                <a16:creationId xmlns="" xmlns:a16="http://schemas.microsoft.com/office/drawing/2014/main" id="{05863CFC-530F-4238-A3BC-D4DC8AA16898}"/>
              </a:ext>
            </a:extLst>
          </p:cNvPr>
          <p:cNvSpPr/>
          <p:nvPr/>
        </p:nvSpPr>
        <p:spPr>
          <a:xfrm>
            <a:off x="0" y="0"/>
            <a:ext cx="557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02CF0BAB-B302-4420-957C-1C4880AB88A1}"/>
              </a:ext>
            </a:extLst>
          </p:cNvPr>
          <p:cNvSpPr txBox="1"/>
          <p:nvPr/>
        </p:nvSpPr>
        <p:spPr>
          <a:xfrm>
            <a:off x="575974" y="2747001"/>
            <a:ext cx="4425892" cy="2148089"/>
          </a:xfrm>
          <a:prstGeom prst="rect">
            <a:avLst/>
          </a:prstGeom>
          <a:noFill/>
        </p:spPr>
        <p:txBody>
          <a:bodyPr wrap="none" lIns="0" tIns="0" rIns="0" bIns="0" rtlCol="0">
            <a:spAutoFit/>
          </a:bodyPr>
          <a:lstStyle/>
          <a:p>
            <a:pPr algn="ctr">
              <a:lnSpc>
                <a:spcPct val="120000"/>
              </a:lnSpc>
            </a:pPr>
            <a:r>
              <a:rPr lang="vi-VN" sz="4000" b="1"/>
              <a:t>MỘT SỐ YẾU TỐ</a:t>
            </a:r>
          </a:p>
          <a:p>
            <a:pPr algn="ctr">
              <a:lnSpc>
                <a:spcPct val="120000"/>
              </a:lnSpc>
            </a:pPr>
            <a:r>
              <a:rPr lang="vi-VN" sz="4000" b="1"/>
              <a:t>ẢNH HƯỞNG</a:t>
            </a:r>
          </a:p>
          <a:p>
            <a:pPr algn="ctr">
              <a:lnSpc>
                <a:spcPct val="120000"/>
              </a:lnSpc>
            </a:pPr>
            <a:r>
              <a:rPr lang="vi-VN" sz="4000" b="1"/>
              <a:t>ĐẾN QUANG HỢP</a:t>
            </a:r>
          </a:p>
        </p:txBody>
      </p:sp>
      <p:sp>
        <p:nvSpPr>
          <p:cNvPr id="13" name="TextBox 12">
            <a:extLst>
              <a:ext uri="{FF2B5EF4-FFF2-40B4-BE49-F238E27FC236}">
                <a16:creationId xmlns="" xmlns:a16="http://schemas.microsoft.com/office/drawing/2014/main" id="{9B95F625-ABF3-41D6-804D-08A8E586F20B}"/>
              </a:ext>
            </a:extLst>
          </p:cNvPr>
          <p:cNvSpPr txBox="1"/>
          <p:nvPr/>
        </p:nvSpPr>
        <p:spPr>
          <a:xfrm>
            <a:off x="1423162" y="1761604"/>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a:extLst>
              <a:ext uri="{FF2B5EF4-FFF2-40B4-BE49-F238E27FC236}">
                <a16:creationId xmlns="" xmlns:a16="http://schemas.microsoft.com/office/drawing/2014/main" id="{5FC03CD2-6CFA-4156-B079-3EFFB8FFD73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 xmlns:a16="http://schemas.microsoft.com/office/drawing/2014/main" id="{6B8BDB35-5B52-4A81-8BBA-FD3CE6480D5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6EC32E2-2CE0-43E1-B8A8-4D2CD3CBF0F5}"/>
              </a:ext>
            </a:extLst>
          </p:cNvPr>
          <p:cNvSpPr txBox="1"/>
          <p:nvPr/>
        </p:nvSpPr>
        <p:spPr>
          <a:xfrm>
            <a:off x="1783428" y="731292"/>
            <a:ext cx="9652531" cy="1503681"/>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 </a:t>
            </a:r>
            <a:r>
              <a:rPr lang="en-US" sz="2800" b="1" dirty="0">
                <a:solidFill>
                  <a:schemeClr val="accent5">
                    <a:lumMod val="50000"/>
                  </a:schemeClr>
                </a:solidFill>
              </a:rPr>
              <a:t>4: </a:t>
            </a:r>
            <a:r>
              <a:rPr lang="vi-VN" sz="2800" b="1" dirty="0"/>
              <a:t>Vào những ngày nắng nóng hoặc trời rét đậm, người làm vườn thường che nắng hoặc chống rét (ủ ấm gốc) cho cây. Em hãy giải thích ý nghĩa của việc làm đó.</a:t>
            </a:r>
            <a:endParaRPr lang="en-US" sz="2800" b="1" dirty="0"/>
          </a:p>
        </p:txBody>
      </p:sp>
      <p:pic>
        <p:nvPicPr>
          <p:cNvPr id="3" name="Picture 2">
            <a:extLst>
              <a:ext uri="{FF2B5EF4-FFF2-40B4-BE49-F238E27FC236}">
                <a16:creationId xmlns="" xmlns:a16="http://schemas.microsoft.com/office/drawing/2014/main" id="{89A28CBE-446C-4523-A013-1A62FF794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grpSp>
        <p:nvGrpSpPr>
          <p:cNvPr id="4" name="Group 3">
            <a:extLst>
              <a:ext uri="{FF2B5EF4-FFF2-40B4-BE49-F238E27FC236}">
                <a16:creationId xmlns="" xmlns:a16="http://schemas.microsoft.com/office/drawing/2014/main" id="{9BA3475C-476E-422E-999F-E793C3C7A5D9}"/>
              </a:ext>
            </a:extLst>
          </p:cNvPr>
          <p:cNvGrpSpPr/>
          <p:nvPr/>
        </p:nvGrpSpPr>
        <p:grpSpPr>
          <a:xfrm>
            <a:off x="675776" y="3429000"/>
            <a:ext cx="10840447" cy="1503037"/>
            <a:chOff x="404405" y="1397854"/>
            <a:chExt cx="10840447" cy="1503037"/>
          </a:xfrm>
        </p:grpSpPr>
        <p:sp>
          <p:nvSpPr>
            <p:cNvPr id="5" name="TextBox 4">
              <a:extLst>
                <a:ext uri="{FF2B5EF4-FFF2-40B4-BE49-F238E27FC236}">
                  <a16:creationId xmlns="" xmlns:a16="http://schemas.microsoft.com/office/drawing/2014/main" id="{4D28C8C9-605C-40D5-8994-54F0940D50D6}"/>
                </a:ext>
              </a:extLst>
            </p:cNvPr>
            <p:cNvSpPr txBox="1"/>
            <p:nvPr/>
          </p:nvSpPr>
          <p:spPr>
            <a:xfrm>
              <a:off x="1485899" y="1407405"/>
              <a:ext cx="9758953" cy="1493486"/>
            </a:xfrm>
            <a:prstGeom prst="rect">
              <a:avLst/>
            </a:prstGeom>
            <a:noFill/>
          </p:spPr>
          <p:txBody>
            <a:bodyPr wrap="square" lIns="0" tIns="0" rIns="0" bIns="0" rtlCol="0">
              <a:spAutoFit/>
            </a:bodyPr>
            <a:lstStyle/>
            <a:p>
              <a:pPr algn="just">
                <a:lnSpc>
                  <a:spcPct val="125000"/>
                </a:lnSpc>
              </a:pPr>
              <a:r>
                <a:rPr lang="vi-VN" sz="2400" dirty="0">
                  <a:solidFill>
                    <a:srgbClr val="000000"/>
                  </a:solidFill>
                  <a:latin typeface="+mj-lt"/>
                </a:rPr>
                <a:t>Vì </a:t>
              </a:r>
              <a:r>
                <a:rPr lang="en-US" sz="2400" dirty="0">
                  <a:solidFill>
                    <a:srgbClr val="000000"/>
                  </a:solidFill>
                  <a:latin typeface="+mj-lt"/>
                </a:rPr>
                <a:t>n</a:t>
              </a:r>
              <a:r>
                <a:rPr lang="vi-VN" sz="2400" b="0" i="0" dirty="0">
                  <a:solidFill>
                    <a:srgbClr val="000000"/>
                  </a:solidFill>
                  <a:effectLst/>
                  <a:latin typeface="+mj-lt"/>
                </a:rPr>
                <a:t>hiệt độ thuận lợi nhất cho hầu hết các loài cây quang hợp là từ </a:t>
              </a:r>
              <a:r>
                <a:rPr lang="vi-VN" sz="3200" b="1" i="0" dirty="0">
                  <a:solidFill>
                    <a:srgbClr val="000000"/>
                  </a:solidFill>
                  <a:effectLst/>
                  <a:latin typeface="+mj-lt"/>
                </a:rPr>
                <a:t>25°C đến 35°C</a:t>
              </a:r>
              <a:r>
                <a:rPr lang="vi-VN" sz="2400" b="0" i="0" dirty="0">
                  <a:solidFill>
                    <a:srgbClr val="000000"/>
                  </a:solidFill>
                  <a:effectLst/>
                  <a:latin typeface="+mj-lt"/>
                </a:rPr>
                <a:t>. Nhiệt độ quá cao (trên 40°C) hay quá thấp (dưới 10°C) sẽ làm giảm hoặc ngừng hẳn quá trình quang hợp</a:t>
              </a:r>
              <a:r>
                <a:rPr lang="en-US" sz="2400" b="0" i="0" dirty="0">
                  <a:solidFill>
                    <a:srgbClr val="000000"/>
                  </a:solidFill>
                  <a:effectLst/>
                  <a:latin typeface="+mj-lt"/>
                </a:rPr>
                <a:t>.</a:t>
              </a:r>
              <a:endParaRPr lang="en-US" sz="2200" dirty="0">
                <a:latin typeface="+mj-lt"/>
              </a:endParaRPr>
            </a:p>
          </p:txBody>
        </p:sp>
        <p:pic>
          <p:nvPicPr>
            <p:cNvPr id="6" name="Picture 2" descr="Leaf icon image Royalty Free Vector Image - VectorStock">
              <a:extLst>
                <a:ext uri="{FF2B5EF4-FFF2-40B4-BE49-F238E27FC236}">
                  <a16:creationId xmlns="" xmlns:a16="http://schemas.microsoft.com/office/drawing/2014/main" id="{9FAF6006-BA87-4186-8216-F8092E263B5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 xmlns:a16="http://schemas.microsoft.com/office/drawing/2014/main" id="{04B52B4D-7639-2D2F-CFED-E116A784E328}"/>
              </a:ext>
            </a:extLst>
          </p:cNvPr>
          <p:cNvSpPr txBox="1"/>
          <p:nvPr/>
        </p:nvSpPr>
        <p:spPr>
          <a:xfrm>
            <a:off x="4229100" y="2549404"/>
            <a:ext cx="3733800" cy="430887"/>
          </a:xfrm>
          <a:prstGeom prst="rect">
            <a:avLst/>
          </a:prstGeom>
          <a:noFill/>
        </p:spPr>
        <p:txBody>
          <a:bodyPr wrap="square" lIns="0" tIns="0" rIns="0" bIns="0" rtlCol="0">
            <a:spAutoFit/>
          </a:bodyPr>
          <a:lstStyle/>
          <a:p>
            <a:pPr algn="ctr"/>
            <a:r>
              <a:rPr lang="vi-VN" sz="2800" b="1" dirty="0">
                <a:solidFill>
                  <a:srgbClr val="C00000"/>
                </a:solidFill>
              </a:rPr>
              <a:t>Hướng dẫn</a:t>
            </a:r>
            <a:endParaRPr lang="en-US" sz="2800" b="1" dirty="0">
              <a:solidFill>
                <a:srgbClr val="C00000"/>
              </a:solidFill>
            </a:endParaRPr>
          </a:p>
        </p:txBody>
      </p:sp>
    </p:spTree>
    <p:extLst>
      <p:ext uri="{BB962C8B-B14F-4D97-AF65-F5344CB8AC3E}">
        <p14:creationId xmlns:p14="http://schemas.microsoft.com/office/powerpoint/2010/main" val="369835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CA5B2A81-2C8E-4963-AFD4-E539D168B4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 xmlns:a16="http://schemas.microsoft.com/office/drawing/2014/main" id="{9E7C23BC-DAA6-40E1-8166-B8C4439D143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4F4DBF8-2BF7-2D58-825E-F6FB2D4AA095}"/>
              </a:ext>
            </a:extLst>
          </p:cNvPr>
          <p:cNvSpPr txBox="1"/>
          <p:nvPr/>
        </p:nvSpPr>
        <p:spPr>
          <a:xfrm>
            <a:off x="4267200" y="609600"/>
            <a:ext cx="3506265" cy="707886"/>
          </a:xfrm>
          <a:prstGeom prst="rect">
            <a:avLst/>
          </a:prstGeom>
          <a:noFill/>
        </p:spPr>
        <p:txBody>
          <a:bodyPr wrap="square" rtlCol="0">
            <a:spAutoFit/>
          </a:bodyPr>
          <a:lstStyle/>
          <a:p>
            <a:r>
              <a:rPr lang="vi-VN" sz="4000" b="1" dirty="0">
                <a:solidFill>
                  <a:srgbClr val="C00000"/>
                </a:solidFill>
                <a:latin typeface="Arial" panose="020B0604020202020204" pitchFamily="34" charset="0"/>
                <a:cs typeface="Arial" panose="020B0604020202020204" pitchFamily="34" charset="0"/>
              </a:rPr>
              <a:t>GHI NHỚ</a:t>
            </a:r>
            <a:endParaRPr lang="en-US" sz="40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588A24C9-943A-C408-79C1-FF11AF8B175C}"/>
              </a:ext>
            </a:extLst>
          </p:cNvPr>
          <p:cNvSpPr txBox="1"/>
          <p:nvPr/>
        </p:nvSpPr>
        <p:spPr>
          <a:xfrm>
            <a:off x="4419600" y="1575572"/>
            <a:ext cx="7252649" cy="882806"/>
          </a:xfrm>
          <a:prstGeom prst="rect">
            <a:avLst/>
          </a:prstGeom>
          <a:noFill/>
        </p:spPr>
        <p:txBody>
          <a:bodyPr wrap="square" lIns="0" tIns="0" rIns="0" bIns="0" rtlCol="0">
            <a:spAutoFit/>
          </a:bodyPr>
          <a:lstStyle/>
          <a:p>
            <a:pPr marL="342900" indent="-342900" algn="just">
              <a:lnSpc>
                <a:spcPct val="125000"/>
              </a:lnSpc>
              <a:buFont typeface="Arial" panose="020B0604020202020204" pitchFamily="34" charset="0"/>
              <a:buChar char="•"/>
            </a:pPr>
            <a:r>
              <a:rPr lang="vi-VN" sz="2400" b="1" dirty="0">
                <a:solidFill>
                  <a:schemeClr val="bg1"/>
                </a:solidFill>
                <a:latin typeface="Arial" panose="020B0604020202020204" pitchFamily="34" charset="0"/>
                <a:cs typeface="Arial" panose="020B0604020202020204" pitchFamily="34" charset="0"/>
              </a:rPr>
              <a:t>Ánh sáng, nhiệt độ, khí carbon dioxide và nước</a:t>
            </a:r>
            <a:r>
              <a:rPr lang="vi-VN" sz="2400" dirty="0">
                <a:solidFill>
                  <a:schemeClr val="bg1"/>
                </a:solidFill>
                <a:latin typeface="Arial" panose="020B0604020202020204" pitchFamily="34" charset="0"/>
                <a:cs typeface="Arial" panose="020B0604020202020204" pitchFamily="34" charset="0"/>
              </a:rPr>
              <a:t> là các yếu tố chủ yếu ảnh hưởng đến quang hợp.</a:t>
            </a:r>
            <a:endParaRPr lang="vi-VN" sz="2400" dirty="0">
              <a:solidFill>
                <a:schemeClr val="bg1"/>
              </a:solidFill>
            </a:endParaRPr>
          </a:p>
        </p:txBody>
      </p:sp>
      <p:sp>
        <p:nvSpPr>
          <p:cNvPr id="14" name="TextBox 13">
            <a:extLst>
              <a:ext uri="{FF2B5EF4-FFF2-40B4-BE49-F238E27FC236}">
                <a16:creationId xmlns="" xmlns:a16="http://schemas.microsoft.com/office/drawing/2014/main" id="{0210845C-F020-7B13-3887-83F0709E3F12}"/>
              </a:ext>
            </a:extLst>
          </p:cNvPr>
          <p:cNvSpPr txBox="1"/>
          <p:nvPr/>
        </p:nvSpPr>
        <p:spPr>
          <a:xfrm>
            <a:off x="4408487" y="2906305"/>
            <a:ext cx="7239000" cy="877933"/>
          </a:xfrm>
          <a:prstGeom prst="rect">
            <a:avLst/>
          </a:prstGeom>
          <a:noFill/>
        </p:spPr>
        <p:txBody>
          <a:bodyPr wrap="square" lIns="0" tIns="0" rIns="0" bIns="0" rtlCol="0">
            <a:spAutoFit/>
          </a:bodyPr>
          <a:lstStyle>
            <a:defPPr>
              <a:defRPr lang="en-US"/>
            </a:defPPr>
            <a:lvl1pPr marL="342900" indent="-342900">
              <a:lnSpc>
                <a:spcPct val="125000"/>
              </a:lnSpc>
              <a:buFont typeface="Arial" panose="020B0604020202020204" pitchFamily="34" charset="0"/>
              <a:buChar char="•"/>
              <a:defRPr sz="2400" b="1">
                <a:solidFill>
                  <a:schemeClr val="bg1"/>
                </a:solidFill>
                <a:latin typeface="Arial" panose="020B0604020202020204" pitchFamily="34" charset="0"/>
                <a:cs typeface="Arial" panose="020B0604020202020204" pitchFamily="34" charset="0"/>
              </a:defRPr>
            </a:lvl1pPr>
          </a:lstStyle>
          <a:p>
            <a:pPr algn="just"/>
            <a:r>
              <a:rPr lang="vi-VN" dirty="0"/>
              <a:t>Cường độ ánh sáng </a:t>
            </a:r>
            <a:r>
              <a:rPr lang="vi-VN" b="0" dirty="0"/>
              <a:t>tăng thì hiệu quả quang hợp cũng tăng và ngược lại. </a:t>
            </a:r>
            <a:endParaRPr lang="en-US" b="0" dirty="0"/>
          </a:p>
        </p:txBody>
      </p:sp>
      <p:sp>
        <p:nvSpPr>
          <p:cNvPr id="15" name="TextBox 14">
            <a:extLst>
              <a:ext uri="{FF2B5EF4-FFF2-40B4-BE49-F238E27FC236}">
                <a16:creationId xmlns="" xmlns:a16="http://schemas.microsoft.com/office/drawing/2014/main" id="{92E36221-3FB5-E2C1-AB13-BE16E079D02D}"/>
              </a:ext>
            </a:extLst>
          </p:cNvPr>
          <p:cNvSpPr txBox="1"/>
          <p:nvPr/>
        </p:nvSpPr>
        <p:spPr>
          <a:xfrm>
            <a:off x="4419601" y="4232166"/>
            <a:ext cx="7252648" cy="1801262"/>
          </a:xfrm>
          <a:prstGeom prst="rect">
            <a:avLst/>
          </a:prstGeom>
          <a:noFill/>
        </p:spPr>
        <p:txBody>
          <a:bodyPr wrap="square" lIns="0" tIns="0" rIns="0" bIns="0" rtlCol="0">
            <a:spAutoFit/>
          </a:bodyPr>
          <a:lstStyle>
            <a:defPPr>
              <a:defRPr lang="en-US"/>
            </a:defPPr>
            <a:lvl1pPr marL="342900" indent="-342900">
              <a:lnSpc>
                <a:spcPct val="125000"/>
              </a:lnSpc>
              <a:buFont typeface="Arial" panose="020B0604020202020204" pitchFamily="34" charset="0"/>
              <a:buChar char="•"/>
              <a:defRPr sz="2400" b="1">
                <a:solidFill>
                  <a:schemeClr val="bg1"/>
                </a:solidFill>
                <a:latin typeface="Arial" panose="020B0604020202020204" pitchFamily="34" charset="0"/>
                <a:cs typeface="Arial" panose="020B0604020202020204" pitchFamily="34" charset="0"/>
              </a:defRPr>
            </a:lvl1pPr>
          </a:lstStyle>
          <a:p>
            <a:pPr algn="just"/>
            <a:r>
              <a:rPr lang="vi-VN" dirty="0"/>
              <a:t>Nước </a:t>
            </a:r>
            <a:r>
              <a:rPr lang="vi-VN" b="0" dirty="0"/>
              <a:t>có ảnh hướng kép tới quá trình quang hợp vì nước vừa là nguyên liệu của quang hợp, vừa là yếu tố tham gia vào việc đóng, mở khí khổng, liên quan đến sự trao đổi khí.</a:t>
            </a:r>
            <a:endParaRPr lang="en-US" b="0" dirty="0"/>
          </a:p>
        </p:txBody>
      </p:sp>
    </p:spTree>
    <p:extLst>
      <p:ext uri="{BB962C8B-B14F-4D97-AF65-F5344CB8AC3E}">
        <p14:creationId xmlns:p14="http://schemas.microsoft.com/office/powerpoint/2010/main" val="307586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CA5B2A81-2C8E-4963-AFD4-E539D168B4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 xmlns:a16="http://schemas.microsoft.com/office/drawing/2014/main" id="{9E7C23BC-DAA6-40E1-8166-B8C4439D143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4F4DBF8-2BF7-2D58-825E-F6FB2D4AA095}"/>
              </a:ext>
            </a:extLst>
          </p:cNvPr>
          <p:cNvSpPr txBox="1"/>
          <p:nvPr/>
        </p:nvSpPr>
        <p:spPr>
          <a:xfrm>
            <a:off x="4267200" y="609600"/>
            <a:ext cx="3506265" cy="707886"/>
          </a:xfrm>
          <a:prstGeom prst="rect">
            <a:avLst/>
          </a:prstGeom>
          <a:noFill/>
        </p:spPr>
        <p:txBody>
          <a:bodyPr wrap="square" rtlCol="0">
            <a:spAutoFit/>
          </a:bodyPr>
          <a:lstStyle/>
          <a:p>
            <a:r>
              <a:rPr lang="vi-VN" sz="4000" b="1" dirty="0">
                <a:solidFill>
                  <a:srgbClr val="C00000"/>
                </a:solidFill>
                <a:latin typeface="Arial" panose="020B0604020202020204" pitchFamily="34" charset="0"/>
                <a:cs typeface="Arial" panose="020B0604020202020204" pitchFamily="34" charset="0"/>
              </a:rPr>
              <a:t>GHI NHỚ</a:t>
            </a:r>
            <a:endParaRPr lang="en-US" sz="4000" b="1" dirty="0">
              <a:solidFill>
                <a:srgbClr val="C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2BB806C7-B8A7-6EBE-BB8A-3A5091B27155}"/>
              </a:ext>
            </a:extLst>
          </p:cNvPr>
          <p:cNvSpPr txBox="1"/>
          <p:nvPr/>
        </p:nvSpPr>
        <p:spPr>
          <a:xfrm>
            <a:off x="4343400" y="1371600"/>
            <a:ext cx="7391400" cy="3186257"/>
          </a:xfrm>
          <a:prstGeom prst="rect">
            <a:avLst/>
          </a:prstGeom>
          <a:noFill/>
        </p:spPr>
        <p:txBody>
          <a:bodyPr wrap="square" lIns="0" tIns="0" rIns="0" bIns="0" rtlCol="0">
            <a:spAutoFit/>
          </a:bodyPr>
          <a:lstStyle>
            <a:defPPr>
              <a:defRPr lang="en-US"/>
            </a:defPPr>
            <a:lvl1pPr marL="342900" indent="-342900" algn="just">
              <a:lnSpc>
                <a:spcPct val="125000"/>
              </a:lnSpc>
              <a:buFont typeface="Arial" panose="020B0604020202020204" pitchFamily="34" charset="0"/>
              <a:buChar char="•"/>
              <a:defRPr sz="2400" b="1">
                <a:solidFill>
                  <a:schemeClr val="bg1"/>
                </a:solidFill>
                <a:latin typeface="Arial" panose="020B0604020202020204" pitchFamily="34" charset="0"/>
                <a:cs typeface="Arial" panose="020B0604020202020204" pitchFamily="34" charset="0"/>
              </a:defRPr>
            </a:lvl1pPr>
          </a:lstStyle>
          <a:p>
            <a:r>
              <a:rPr lang="vi-VN" dirty="0"/>
              <a:t>Nồng độ khí CO</a:t>
            </a:r>
            <a:r>
              <a:rPr lang="vi-VN" baseline="-25000" dirty="0"/>
              <a:t>2</a:t>
            </a:r>
            <a:r>
              <a:rPr lang="vi-VN" dirty="0"/>
              <a:t> </a:t>
            </a:r>
            <a:r>
              <a:rPr lang="vi-VN" b="0" dirty="0"/>
              <a:t>tăng thì quang hợp tăng và ngược lại. </a:t>
            </a:r>
          </a:p>
          <a:p>
            <a:pPr marL="0" indent="0">
              <a:buNone/>
            </a:pPr>
            <a:r>
              <a:rPr lang="vi-VN" b="0" dirty="0"/>
              <a:t>       + Nồng độ khí tăng quá cao (khoảng 0,2%) sẽ làm cây chết vì ngộ độc. Nồng độ quá thấp, quang hợp không xảy ra. </a:t>
            </a:r>
          </a:p>
          <a:p>
            <a:pPr marL="0" indent="0">
              <a:buNone/>
            </a:pPr>
            <a:r>
              <a:rPr lang="vi-VN" b="0" dirty="0"/>
              <a:t>       + Nồng độ khí CO</a:t>
            </a:r>
            <a:r>
              <a:rPr lang="vi-VN" b="0" baseline="-25000" dirty="0"/>
              <a:t>2</a:t>
            </a:r>
            <a:r>
              <a:rPr lang="vi-VN" b="0" dirty="0"/>
              <a:t> thấp nhất mà cây quang hợp được là </a:t>
            </a:r>
            <a:r>
              <a:rPr lang="vi-VN" dirty="0">
                <a:solidFill>
                  <a:srgbClr val="FF0000"/>
                </a:solidFill>
              </a:rPr>
              <a:t>0,008% đến 0,01%.</a:t>
            </a:r>
            <a:endParaRPr lang="en-US" dirty="0">
              <a:solidFill>
                <a:srgbClr val="FF0000"/>
              </a:solidFill>
            </a:endParaRPr>
          </a:p>
        </p:txBody>
      </p:sp>
      <p:sp>
        <p:nvSpPr>
          <p:cNvPr id="16" name="TextBox 15">
            <a:extLst>
              <a:ext uri="{FF2B5EF4-FFF2-40B4-BE49-F238E27FC236}">
                <a16:creationId xmlns="" xmlns:a16="http://schemas.microsoft.com/office/drawing/2014/main" id="{BC2E4C85-1B9E-77B3-F5E0-4EF03F8937FE}"/>
              </a:ext>
            </a:extLst>
          </p:cNvPr>
          <p:cNvSpPr txBox="1"/>
          <p:nvPr/>
        </p:nvSpPr>
        <p:spPr>
          <a:xfrm>
            <a:off x="4343400" y="4648200"/>
            <a:ext cx="7391400" cy="1801262"/>
          </a:xfrm>
          <a:prstGeom prst="rect">
            <a:avLst/>
          </a:prstGeom>
          <a:noFill/>
        </p:spPr>
        <p:txBody>
          <a:bodyPr wrap="square" lIns="0" tIns="0" rIns="0" bIns="0" rtlCol="0">
            <a:spAutoFit/>
          </a:bodyPr>
          <a:lstStyle>
            <a:defPPr>
              <a:defRPr lang="en-US"/>
            </a:defPPr>
            <a:lvl1pPr marL="342900" indent="-342900" algn="just">
              <a:lnSpc>
                <a:spcPct val="125000"/>
              </a:lnSpc>
              <a:buFont typeface="Arial" panose="020B0604020202020204" pitchFamily="34" charset="0"/>
              <a:buChar char="•"/>
              <a:defRPr sz="2400" b="0">
                <a:solidFill>
                  <a:schemeClr val="bg1"/>
                </a:solidFill>
                <a:latin typeface="Arial" panose="020B0604020202020204" pitchFamily="34" charset="0"/>
                <a:cs typeface="Arial" panose="020B0604020202020204" pitchFamily="34" charset="0"/>
              </a:defRPr>
            </a:lvl1pPr>
          </a:lstStyle>
          <a:p>
            <a:r>
              <a:rPr lang="vi-VN" b="1" dirty="0"/>
              <a:t>Nhiệt độ </a:t>
            </a:r>
            <a:r>
              <a:rPr lang="vi-VN" dirty="0"/>
              <a:t>thuận lợi nhất cho hầu hết các loài quang hợp là từ </a:t>
            </a:r>
            <a:r>
              <a:rPr lang="vi-VN" b="1" dirty="0">
                <a:solidFill>
                  <a:srgbClr val="FF0000"/>
                </a:solidFill>
              </a:rPr>
              <a:t>25</a:t>
            </a:r>
            <a:r>
              <a:rPr lang="vi-VN" b="1" baseline="30000" dirty="0">
                <a:solidFill>
                  <a:srgbClr val="FF0000"/>
                </a:solidFill>
              </a:rPr>
              <a:t>o</a:t>
            </a:r>
            <a:r>
              <a:rPr lang="vi-VN" b="1" dirty="0">
                <a:solidFill>
                  <a:srgbClr val="FF0000"/>
                </a:solidFill>
              </a:rPr>
              <a:t>C đến 35</a:t>
            </a:r>
            <a:r>
              <a:rPr lang="vi-VN" b="1" baseline="30000" dirty="0">
                <a:solidFill>
                  <a:srgbClr val="FF0000"/>
                </a:solidFill>
              </a:rPr>
              <a:t>o</a:t>
            </a:r>
            <a:r>
              <a:rPr lang="vi-VN" b="1" dirty="0">
                <a:solidFill>
                  <a:srgbClr val="FF0000"/>
                </a:solidFill>
              </a:rPr>
              <a:t>C</a:t>
            </a:r>
            <a:r>
              <a:rPr lang="vi-VN" dirty="0"/>
              <a:t>. Nhiệt độ quá cao (trên 40</a:t>
            </a:r>
            <a:r>
              <a:rPr lang="vi-VN" baseline="30000" dirty="0"/>
              <a:t>o</a:t>
            </a:r>
            <a:r>
              <a:rPr lang="vi-VN" dirty="0"/>
              <a:t>C) hay quá thấp (dưới 10</a:t>
            </a:r>
            <a:r>
              <a:rPr lang="vi-VN" baseline="30000" dirty="0"/>
              <a:t>o</a:t>
            </a:r>
            <a:r>
              <a:rPr lang="vi-VN" dirty="0"/>
              <a:t>C) sẽ làm giảm hoặc ngừng hẳn quá trình quang hợp.</a:t>
            </a:r>
            <a:endParaRPr lang="en-US" dirty="0"/>
          </a:p>
        </p:txBody>
      </p:sp>
    </p:spTree>
    <p:extLst>
      <p:ext uri="{BB962C8B-B14F-4D97-AF65-F5344CB8AC3E}">
        <p14:creationId xmlns:p14="http://schemas.microsoft.com/office/powerpoint/2010/main" val="340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87F979D-8F65-45A9-AF7F-DDE1E780E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10972800" cy="6858000"/>
          </a:xfrm>
          <a:prstGeom prst="rect">
            <a:avLst/>
          </a:prstGeom>
        </p:spPr>
      </p:pic>
      <p:sp>
        <p:nvSpPr>
          <p:cNvPr id="4" name="Rectangle 3">
            <a:extLst>
              <a:ext uri="{FF2B5EF4-FFF2-40B4-BE49-F238E27FC236}">
                <a16:creationId xmlns="" xmlns:a16="http://schemas.microsoft.com/office/drawing/2014/main"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10ED868-CE9C-4F10-AE94-4F1D6AAD044B}"/>
              </a:ext>
            </a:extLst>
          </p:cNvPr>
          <p:cNvSpPr txBox="1"/>
          <p:nvPr/>
        </p:nvSpPr>
        <p:spPr>
          <a:xfrm>
            <a:off x="511151" y="2413720"/>
            <a:ext cx="4509824" cy="2900346"/>
          </a:xfrm>
          <a:prstGeom prst="rect">
            <a:avLst/>
          </a:prstGeom>
          <a:noFill/>
        </p:spPr>
        <p:txBody>
          <a:bodyPr wrap="none" lIns="0" tIns="0" rIns="0" bIns="0" rtlCol="0">
            <a:spAutoFit/>
          </a:bodyPr>
          <a:lstStyle/>
          <a:p>
            <a:pPr algn="ctr">
              <a:lnSpc>
                <a:spcPct val="120000"/>
              </a:lnSpc>
            </a:pPr>
            <a:r>
              <a:rPr lang="en-US" sz="3200" b="1"/>
              <a:t>VẬN DỤNG </a:t>
            </a:r>
          </a:p>
          <a:p>
            <a:pPr algn="ctr">
              <a:lnSpc>
                <a:spcPct val="120000"/>
              </a:lnSpc>
            </a:pPr>
            <a:r>
              <a:rPr lang="en-US" sz="3200" b="1"/>
              <a:t>NHỮNG HIỂU BIẾT</a:t>
            </a:r>
          </a:p>
          <a:p>
            <a:pPr algn="ctr">
              <a:lnSpc>
                <a:spcPct val="120000"/>
              </a:lnSpc>
            </a:pPr>
            <a:r>
              <a:rPr lang="en-US" sz="3200" b="1"/>
              <a:t>VỀ QUANG HỢP</a:t>
            </a:r>
          </a:p>
          <a:p>
            <a:pPr algn="ctr">
              <a:lnSpc>
                <a:spcPct val="120000"/>
              </a:lnSpc>
            </a:pPr>
            <a:r>
              <a:rPr lang="en-US" sz="3200" b="1"/>
              <a:t>TRONG VIỆC TRỒNG</a:t>
            </a:r>
          </a:p>
          <a:p>
            <a:pPr algn="ctr">
              <a:lnSpc>
                <a:spcPct val="120000"/>
              </a:lnSpc>
            </a:pPr>
            <a:r>
              <a:rPr lang="en-US" sz="3200" b="1"/>
              <a:t>VÀ BẢO VỆ CÂY XANH</a:t>
            </a:r>
          </a:p>
        </p:txBody>
      </p:sp>
      <p:sp>
        <p:nvSpPr>
          <p:cNvPr id="8" name="TextBox 7">
            <a:extLst>
              <a:ext uri="{FF2B5EF4-FFF2-40B4-BE49-F238E27FC236}">
                <a16:creationId xmlns="" xmlns:a16="http://schemas.microsoft.com/office/drawing/2014/main" id="{46E134D2-8ECE-4013-B694-1975C836C0D8}"/>
              </a:ext>
            </a:extLst>
          </p:cNvPr>
          <p:cNvSpPr txBox="1"/>
          <p:nvPr/>
        </p:nvSpPr>
        <p:spPr>
          <a:xfrm>
            <a:off x="1400300" y="1479162"/>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pic>
        <p:nvPicPr>
          <p:cNvPr id="9" name="Picture 2" descr="130 Render( plants) ideas | plants, plant illustration, tree photoshop">
            <a:extLst>
              <a:ext uri="{FF2B5EF4-FFF2-40B4-BE49-F238E27FC236}">
                <a16:creationId xmlns="" xmlns:a16="http://schemas.microsoft.com/office/drawing/2014/main" id="{2476DA03-B900-4AE6-8D67-18E5AA61BCC2}"/>
              </a:ext>
            </a:extLst>
          </p:cNvPr>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441552" y="-4355264"/>
            <a:ext cx="4156817"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 xmlns:a16="http://schemas.microsoft.com/office/drawing/2014/main" id="{3C2982C9-4A06-4C79-AA36-F3DB3370D786}"/>
              </a:ext>
            </a:extLst>
          </p:cNvPr>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143545" flipV="1">
            <a:off x="-154896" y="4029583"/>
            <a:ext cx="4541855"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6819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 xmlns:a16="http://schemas.microsoft.com/office/drawing/2014/main" id="{EC53371A-8F9D-414E-BC11-00EC8F7BDE5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 xmlns:a16="http://schemas.microsoft.com/office/drawing/2014/main" id="{34A5E839-319C-7FA0-6380-456CE2325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580" y="2762250"/>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 xmlns:a16="http://schemas.microsoft.com/office/drawing/2014/main" id="{78DC3CF2-F37F-4068-1FAF-09EA096AD4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76225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01FB1EDE-0F17-6DCF-E90C-4793C4B06115}"/>
              </a:ext>
            </a:extLst>
          </p:cNvPr>
          <p:cNvSpPr txBox="1"/>
          <p:nvPr/>
        </p:nvSpPr>
        <p:spPr>
          <a:xfrm>
            <a:off x="3143375" y="5814992"/>
            <a:ext cx="6855410" cy="430887"/>
          </a:xfrm>
          <a:prstGeom prst="rect">
            <a:avLst/>
          </a:prstGeom>
          <a:noFill/>
        </p:spPr>
        <p:txBody>
          <a:bodyPr wrap="square" lIns="0" tIns="0" rIns="0" bIns="0" rtlCol="0">
            <a:spAutoFit/>
          </a:bodyPr>
          <a:lstStyle/>
          <a:p>
            <a:pPr algn="ctr"/>
            <a:r>
              <a:rPr lang="vi-VN" sz="2800" b="1" dirty="0">
                <a:solidFill>
                  <a:srgbClr val="FF0000"/>
                </a:solidFill>
              </a:rPr>
              <a:t>Cung cấp chất hữu cơ cho mọi sinh vật</a:t>
            </a:r>
            <a:endParaRPr lang="en-US" sz="2800" b="1" dirty="0">
              <a:solidFill>
                <a:srgbClr val="FF0000"/>
              </a:solidFill>
            </a:endParaRPr>
          </a:p>
        </p:txBody>
      </p:sp>
    </p:spTree>
    <p:extLst>
      <p:ext uri="{BB962C8B-B14F-4D97-AF65-F5344CB8AC3E}">
        <p14:creationId xmlns:p14="http://schemas.microsoft.com/office/powerpoint/2010/main" val="290554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 xmlns:a16="http://schemas.microsoft.com/office/drawing/2014/main" id="{EC53371A-8F9D-414E-BC11-00EC8F7BDE5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 xmlns:a16="http://schemas.microsoft.com/office/drawing/2014/main" id="{7E91D9E0-2759-B2C4-BED8-CA54E9A8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62596"/>
            <a:ext cx="7067550" cy="4295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0C756429-BFBC-4CDE-F569-9BAE911BE6CD}"/>
              </a:ext>
            </a:extLst>
          </p:cNvPr>
          <p:cNvSpPr txBox="1"/>
          <p:nvPr/>
        </p:nvSpPr>
        <p:spPr>
          <a:xfrm>
            <a:off x="3209041" y="6012192"/>
            <a:ext cx="6855410" cy="430887"/>
          </a:xfrm>
          <a:prstGeom prst="rect">
            <a:avLst/>
          </a:prstGeom>
          <a:noFill/>
        </p:spPr>
        <p:txBody>
          <a:bodyPr wrap="square" lIns="0" tIns="0" rIns="0" bIns="0" rtlCol="0">
            <a:spAutoFit/>
          </a:bodyPr>
          <a:lstStyle/>
          <a:p>
            <a:pPr algn="ctr"/>
            <a:r>
              <a:rPr lang="vi-VN" sz="2800" b="1" dirty="0">
                <a:solidFill>
                  <a:srgbClr val="FF0000"/>
                </a:solidFill>
              </a:rPr>
              <a:t>Cân bằng, điều hòa khí trong không khí</a:t>
            </a:r>
            <a:endParaRPr lang="en-US" sz="2800" b="1" dirty="0">
              <a:solidFill>
                <a:srgbClr val="FF0000"/>
              </a:solidFill>
            </a:endParaRPr>
          </a:p>
        </p:txBody>
      </p:sp>
    </p:spTree>
    <p:extLst>
      <p:ext uri="{BB962C8B-B14F-4D97-AF65-F5344CB8AC3E}">
        <p14:creationId xmlns:p14="http://schemas.microsoft.com/office/powerpoint/2010/main" val="310925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3842FED2-683A-4F4C-80C4-4027CD8C300B}"/>
              </a:ext>
            </a:extLst>
          </p:cNvPr>
          <p:cNvGrpSpPr/>
          <p:nvPr/>
        </p:nvGrpSpPr>
        <p:grpSpPr>
          <a:xfrm>
            <a:off x="457200" y="914400"/>
            <a:ext cx="10972800" cy="1572479"/>
            <a:chOff x="404405" y="1397854"/>
            <a:chExt cx="10672716" cy="1572479"/>
          </a:xfrm>
        </p:grpSpPr>
        <p:sp>
          <p:nvSpPr>
            <p:cNvPr id="8" name="TextBox 7">
              <a:extLst>
                <a:ext uri="{FF2B5EF4-FFF2-40B4-BE49-F238E27FC236}">
                  <a16:creationId xmlns="" xmlns:a16="http://schemas.microsoft.com/office/drawing/2014/main" id="{FC3CC697-C9B7-477C-A9FD-C0E8850920BC}"/>
                </a:ext>
              </a:extLst>
            </p:cNvPr>
            <p:cNvSpPr txBox="1"/>
            <p:nvPr/>
          </p:nvSpPr>
          <p:spPr>
            <a:xfrm>
              <a:off x="1485900" y="1407405"/>
              <a:ext cx="9591221" cy="1562928"/>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Việc trồng, chăm sóc và bảo vệ cây xanh </a:t>
              </a:r>
              <a:r>
                <a:rPr lang="vi-VN" sz="2800" dirty="0">
                  <a:latin typeface="Arial" panose="020B0604020202020204" pitchFamily="34" charset="0"/>
                  <a:cs typeface="Arial" panose="020B0604020202020204" pitchFamily="34" charset="0"/>
                </a:rPr>
                <a:t>là rất quan trọng, cần được thực hiện thường xuyên và tuyên truyền rộng rãi tới mọi người.</a:t>
              </a:r>
              <a:endParaRPr lang="vi-VN" sz="2800" dirty="0"/>
            </a:p>
          </p:txBody>
        </p:sp>
        <p:pic>
          <p:nvPicPr>
            <p:cNvPr id="9" name="Picture 2" descr="Leaf icon image Royalty Free Vector Image - VectorStock">
              <a:extLst>
                <a:ext uri="{FF2B5EF4-FFF2-40B4-BE49-F238E27FC236}">
                  <a16:creationId xmlns="" xmlns:a16="http://schemas.microsoft.com/office/drawing/2014/main" id="{ED81872C-3BF5-4B9E-BFC9-CE69DCFB3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HQ Definition Live Forest Backgrounds - 68323189, Gisele Kohr | Forest  plants, Nature tree, Landscape wallpaper">
            <a:extLst>
              <a:ext uri="{FF2B5EF4-FFF2-40B4-BE49-F238E27FC236}">
                <a16:creationId xmlns="" xmlns:a16="http://schemas.microsoft.com/office/drawing/2014/main" id="{D4FB4539-8E41-44C5-9850-B3CF361E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93" b="8579"/>
          <a:stretch/>
        </p:blipFill>
        <p:spPr bwMode="auto">
          <a:xfrm>
            <a:off x="0" y="3320158"/>
            <a:ext cx="12192000" cy="353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8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5DB43A18-EF95-45AE-AAE5-DE206AE56F1D}"/>
              </a:ext>
            </a:extLst>
          </p:cNvPr>
          <p:cNvGrpSpPr/>
          <p:nvPr/>
        </p:nvGrpSpPr>
        <p:grpSpPr>
          <a:xfrm>
            <a:off x="457200" y="380443"/>
            <a:ext cx="11415306" cy="1801262"/>
            <a:chOff x="404405" y="1321097"/>
            <a:chExt cx="11415306" cy="1801262"/>
          </a:xfrm>
        </p:grpSpPr>
        <p:sp>
          <p:nvSpPr>
            <p:cNvPr id="4" name="TextBox 3">
              <a:extLst>
                <a:ext uri="{FF2B5EF4-FFF2-40B4-BE49-F238E27FC236}">
                  <a16:creationId xmlns="" xmlns:a16="http://schemas.microsoft.com/office/drawing/2014/main" id="{9A38C4A7-1240-42A7-8A63-A9F8A85BAA4C}"/>
                </a:ext>
              </a:extLst>
            </p:cNvPr>
            <p:cNvSpPr txBox="1"/>
            <p:nvPr/>
          </p:nvSpPr>
          <p:spPr>
            <a:xfrm>
              <a:off x="1471205" y="1321097"/>
              <a:ext cx="10348506"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Bên cạnh việc bảo vệ cây xanh, đặc biệt là bảo vệ bộ lá - bộ máy quang hợp của cây xanh, cần điều chỉnh hợp lí các yếu tố ảnh hưởng đến quá trình quang hợp của cây thông qua chế độ chiếu sáng, tưới nước, bón phân,... giúp cây quang hợp tốt, sinh trưởng nhanh, cho năng suất cao.</a:t>
              </a:r>
              <a:endParaRPr lang="vi-VN" sz="2400" dirty="0"/>
            </a:p>
          </p:txBody>
        </p:sp>
        <p:pic>
          <p:nvPicPr>
            <p:cNvPr id="5" name="Picture 2" descr="Leaf icon image Royalty Free Vector Image - VectorStock">
              <a:extLst>
                <a:ext uri="{FF2B5EF4-FFF2-40B4-BE49-F238E27FC236}">
                  <a16:creationId xmlns="" xmlns:a16="http://schemas.microsoft.com/office/drawing/2014/main" id="{7C21EFDF-4AB8-44F5-B686-22204A08CFC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Plant Growth Chamber - AIB Lifescience">
            <a:extLst>
              <a:ext uri="{FF2B5EF4-FFF2-40B4-BE49-F238E27FC236}">
                <a16:creationId xmlns="" xmlns:a16="http://schemas.microsoft.com/office/drawing/2014/main" id="{DC50A45E-F051-4DF1-9A35-D60E984DA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3" r="11003"/>
          <a:stretch/>
        </p:blipFill>
        <p:spPr bwMode="auto">
          <a:xfrm>
            <a:off x="762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Water a Tree and When You Shouldn't">
            <a:extLst>
              <a:ext uri="{FF2B5EF4-FFF2-40B4-BE49-F238E27FC236}">
                <a16:creationId xmlns="" xmlns:a16="http://schemas.microsoft.com/office/drawing/2014/main" id="{DC956669-D634-41FB-A3B8-96CFA8E65A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42" r="16228"/>
          <a:stretch/>
        </p:blipFill>
        <p:spPr bwMode="auto">
          <a:xfrm>
            <a:off x="41148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w to Fertilize a Tree | HGTV">
            <a:extLst>
              <a:ext uri="{FF2B5EF4-FFF2-40B4-BE49-F238E27FC236}">
                <a16:creationId xmlns="" xmlns:a16="http://schemas.microsoft.com/office/drawing/2014/main" id="{7D130D81-66A6-41C8-BBE6-36A1C8EB8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01" r="16993"/>
          <a:stretch/>
        </p:blipFill>
        <p:spPr bwMode="auto">
          <a:xfrm>
            <a:off x="81534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7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A63C536F-FF23-405B-8D70-CDC6D15C8CC1}"/>
              </a:ext>
            </a:extLst>
          </p:cNvPr>
          <p:cNvGrpSpPr/>
          <p:nvPr/>
        </p:nvGrpSpPr>
        <p:grpSpPr>
          <a:xfrm>
            <a:off x="630225" y="611541"/>
            <a:ext cx="10799774" cy="986617"/>
            <a:chOff x="756041" y="734297"/>
            <a:chExt cx="10799774" cy="986617"/>
          </a:xfrm>
        </p:grpSpPr>
        <p:sp>
          <p:nvSpPr>
            <p:cNvPr id="2" name="TextBox 1">
              <a:extLst>
                <a:ext uri="{FF2B5EF4-FFF2-40B4-BE49-F238E27FC236}">
                  <a16:creationId xmlns="" xmlns:a16="http://schemas.microsoft.com/office/drawing/2014/main" id="{4CB56D11-A9ED-4D4E-9F5C-D7A80DAB4A13}"/>
                </a:ext>
              </a:extLst>
            </p:cNvPr>
            <p:cNvSpPr txBox="1"/>
            <p:nvPr/>
          </p:nvSpPr>
          <p:spPr>
            <a:xfrm>
              <a:off x="1833470" y="734297"/>
              <a:ext cx="9722345" cy="986617"/>
            </a:xfrm>
            <a:prstGeom prst="rect">
              <a:avLst/>
            </a:prstGeom>
            <a:noFill/>
          </p:spPr>
          <p:txBody>
            <a:bodyPr wrap="square" lIns="0" tIns="0" rIns="0" bIns="0" rtlCol="0">
              <a:spAutoFit/>
            </a:bodyPr>
            <a:lstStyle/>
            <a:p>
              <a:pPr>
                <a:lnSpc>
                  <a:spcPct val="120000"/>
                </a:lnSpc>
              </a:pPr>
              <a:r>
                <a:rPr lang="vi-VN" sz="2800" b="1" dirty="0"/>
                <a:t>Trình bày các biện pháp bảo vệ cây xanh trong trường học của em.</a:t>
              </a:r>
            </a:p>
          </p:txBody>
        </p:sp>
        <p:pic>
          <p:nvPicPr>
            <p:cNvPr id="3" name="Picture 2">
              <a:extLst>
                <a:ext uri="{FF2B5EF4-FFF2-40B4-BE49-F238E27FC236}">
                  <a16:creationId xmlns="" xmlns:a16="http://schemas.microsoft.com/office/drawing/2014/main" id="{759F6177-B724-4B8E-9A89-7FA29F5AA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 xmlns:a16="http://schemas.microsoft.com/office/drawing/2014/main" id="{36F95F5F-E315-4025-86C0-70F6C852B67B}"/>
              </a:ext>
            </a:extLst>
          </p:cNvPr>
          <p:cNvGrpSpPr/>
          <p:nvPr/>
        </p:nvGrpSpPr>
        <p:grpSpPr>
          <a:xfrm>
            <a:off x="336342" y="2425663"/>
            <a:ext cx="5585487" cy="845616"/>
            <a:chOff x="336342" y="5023290"/>
            <a:chExt cx="5522499" cy="845616"/>
          </a:xfrm>
        </p:grpSpPr>
        <p:pic>
          <p:nvPicPr>
            <p:cNvPr id="11" name="Picture 2" descr="Leaf icon image Royalty Free Vector Image - VectorStock">
              <a:extLst>
                <a:ext uri="{FF2B5EF4-FFF2-40B4-BE49-F238E27FC236}">
                  <a16:creationId xmlns="" xmlns:a16="http://schemas.microsoft.com/office/drawing/2014/main" id="{2C1A9F2B-64BC-4F03-8315-7B2BF531598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8ED1782-17E5-48C1-9F18-C5C35F8D8EB2}"/>
                </a:ext>
              </a:extLst>
            </p:cNvPr>
            <p:cNvSpPr txBox="1"/>
            <p:nvPr/>
          </p:nvSpPr>
          <p:spPr>
            <a:xfrm>
              <a:off x="992606" y="5023290"/>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b="0" i="0" dirty="0">
                  <a:effectLst/>
                  <a:latin typeface="+mj-lt"/>
                </a:rPr>
                <a:t>Đặt các biển báo cấm ngắt lá bẻ cành trong trường.</a:t>
              </a:r>
              <a:endParaRPr lang="en-US" sz="2400" dirty="0">
                <a:latin typeface="+mj-lt"/>
              </a:endParaRPr>
            </a:p>
          </p:txBody>
        </p:sp>
      </p:grpSp>
      <p:grpSp>
        <p:nvGrpSpPr>
          <p:cNvPr id="13" name="Group 12">
            <a:extLst>
              <a:ext uri="{FF2B5EF4-FFF2-40B4-BE49-F238E27FC236}">
                <a16:creationId xmlns="" xmlns:a16="http://schemas.microsoft.com/office/drawing/2014/main" id="{35DFC45B-7056-462C-A67A-A26353D7679B}"/>
              </a:ext>
            </a:extLst>
          </p:cNvPr>
          <p:cNvGrpSpPr/>
          <p:nvPr/>
        </p:nvGrpSpPr>
        <p:grpSpPr>
          <a:xfrm>
            <a:off x="336342" y="3812454"/>
            <a:ext cx="5522499" cy="845616"/>
            <a:chOff x="336342" y="6115519"/>
            <a:chExt cx="5522499" cy="845616"/>
          </a:xfrm>
        </p:grpSpPr>
        <p:pic>
          <p:nvPicPr>
            <p:cNvPr id="14" name="Picture 2" descr="Leaf icon image Royalty Free Vector Image - VectorStock">
              <a:extLst>
                <a:ext uri="{FF2B5EF4-FFF2-40B4-BE49-F238E27FC236}">
                  <a16:creationId xmlns="" xmlns:a16="http://schemas.microsoft.com/office/drawing/2014/main" id="{7953054D-8AA8-4190-B774-B16ED675E19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8692CACD-2509-4582-BE3A-7ECE21CB76CB}"/>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Thường xuyên và tuyên truyền rộng rãi việc bảo vệ cây xanh</a:t>
              </a:r>
              <a:r>
                <a:rPr lang="en-US" sz="2400" dirty="0">
                  <a:latin typeface="+mj-lt"/>
                </a:rPr>
                <a:t>.</a:t>
              </a:r>
              <a:endParaRPr lang="vi-VN" sz="2400" b="0" i="0" dirty="0">
                <a:effectLst/>
                <a:latin typeface="+mj-lt"/>
              </a:endParaRPr>
            </a:p>
          </p:txBody>
        </p:sp>
      </p:grpSp>
      <p:grpSp>
        <p:nvGrpSpPr>
          <p:cNvPr id="16" name="Group 15">
            <a:extLst>
              <a:ext uri="{FF2B5EF4-FFF2-40B4-BE49-F238E27FC236}">
                <a16:creationId xmlns="" xmlns:a16="http://schemas.microsoft.com/office/drawing/2014/main" id="{143FD908-F5BC-4C31-9441-B406ECE992EA}"/>
              </a:ext>
            </a:extLst>
          </p:cNvPr>
          <p:cNvGrpSpPr/>
          <p:nvPr/>
        </p:nvGrpSpPr>
        <p:grpSpPr>
          <a:xfrm>
            <a:off x="336342" y="5199245"/>
            <a:ext cx="5522499" cy="845616"/>
            <a:chOff x="336342" y="6115519"/>
            <a:chExt cx="5522499" cy="845616"/>
          </a:xfrm>
        </p:grpSpPr>
        <p:pic>
          <p:nvPicPr>
            <p:cNvPr id="17" name="Picture 2" descr="Leaf icon image Royalty Free Vector Image - VectorStock">
              <a:extLst>
                <a:ext uri="{FF2B5EF4-FFF2-40B4-BE49-F238E27FC236}">
                  <a16:creationId xmlns="" xmlns:a16="http://schemas.microsoft.com/office/drawing/2014/main" id="{488A7DC9-028B-4718-97F2-90B581E247A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Tổ chức trồng cây xanh trong và ngoài khuôn viên trường học.</a:t>
              </a:r>
              <a:endParaRPr lang="en-US" sz="2400" dirty="0">
                <a:latin typeface="+mj-lt"/>
              </a:endParaRPr>
            </a:p>
          </p:txBody>
        </p:sp>
      </p:grpSp>
      <p:pic>
        <p:nvPicPr>
          <p:cNvPr id="12290" name="Picture 2" descr="Hàng ngàn học sinh tham gia 'Góc xanh học đường' trồng cây phủ xanh sân  trường">
            <a:extLst>
              <a:ext uri="{FF2B5EF4-FFF2-40B4-BE49-F238E27FC236}">
                <a16:creationId xmlns="" xmlns:a16="http://schemas.microsoft.com/office/drawing/2014/main" id="{3B98E1CD-30B2-4836-8A41-B4FB06A677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68" r="4168"/>
          <a:stretch/>
        </p:blipFill>
        <p:spPr bwMode="auto">
          <a:xfrm>
            <a:off x="6096000" y="2209800"/>
            <a:ext cx="575965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47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fade">
                                      <p:cBhvr>
                                        <p:cTn id="2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CB56D11-A9ED-4D4E-9F5C-D7A80DAB4A13}"/>
              </a:ext>
            </a:extLst>
          </p:cNvPr>
          <p:cNvSpPr txBox="1"/>
          <p:nvPr/>
        </p:nvSpPr>
        <p:spPr>
          <a:xfrm>
            <a:off x="1833470" y="560057"/>
            <a:ext cx="9606553" cy="986617"/>
          </a:xfrm>
          <a:prstGeom prst="rect">
            <a:avLst/>
          </a:prstGeom>
          <a:noFill/>
        </p:spPr>
        <p:txBody>
          <a:bodyPr wrap="square" lIns="0" tIns="0" rIns="0" bIns="0" rtlCol="0">
            <a:spAutoFit/>
          </a:bodyPr>
          <a:lstStyle/>
          <a:p>
            <a:pPr>
              <a:lnSpc>
                <a:spcPct val="120000"/>
              </a:lnSpc>
            </a:pPr>
            <a:r>
              <a:rPr lang="vi-VN" sz="2800" b="1" dirty="0"/>
              <a:t>Tại sao ở các thành phố hoặc nơi đông dân cư sinh sống lại cần trồng nhiều cây xanh?</a:t>
            </a:r>
          </a:p>
        </p:txBody>
      </p:sp>
      <p:pic>
        <p:nvPicPr>
          <p:cNvPr id="3" name="Picture 2">
            <a:extLst>
              <a:ext uri="{FF2B5EF4-FFF2-40B4-BE49-F238E27FC236}">
                <a16:creationId xmlns="" xmlns:a16="http://schemas.microsoft.com/office/drawing/2014/main" id="{759F6177-B724-4B8E-9A89-7FA29F5AA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grpSp>
        <p:nvGrpSpPr>
          <p:cNvPr id="5" name="Group 4">
            <a:extLst>
              <a:ext uri="{FF2B5EF4-FFF2-40B4-BE49-F238E27FC236}">
                <a16:creationId xmlns="" xmlns:a16="http://schemas.microsoft.com/office/drawing/2014/main" id="{A20CCCD2-A7E7-4137-8247-992279A7EC40}"/>
              </a:ext>
            </a:extLst>
          </p:cNvPr>
          <p:cNvGrpSpPr/>
          <p:nvPr/>
        </p:nvGrpSpPr>
        <p:grpSpPr>
          <a:xfrm>
            <a:off x="280660" y="2477147"/>
            <a:ext cx="5203734" cy="3504806"/>
            <a:chOff x="280660" y="3992322"/>
            <a:chExt cx="5203734" cy="3504806"/>
          </a:xfrm>
        </p:grpSpPr>
        <p:pic>
          <p:nvPicPr>
            <p:cNvPr id="6" name="Picture 2" descr="Leaf icon image Royalty Free Vector Image - VectorStock">
              <a:extLst>
                <a:ext uri="{FF2B5EF4-FFF2-40B4-BE49-F238E27FC236}">
                  <a16:creationId xmlns="" xmlns:a16="http://schemas.microsoft.com/office/drawing/2014/main" id="{18471412-8776-47FD-9E33-90CE20B1D8D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80660" y="4105975"/>
              <a:ext cx="592339" cy="543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7BF04B28-0E60-4F93-83D6-D19CFF317BC3}"/>
                </a:ext>
              </a:extLst>
            </p:cNvPr>
            <p:cNvSpPr txBox="1"/>
            <p:nvPr/>
          </p:nvSpPr>
          <p:spPr>
            <a:xfrm>
              <a:off x="1066800" y="3992322"/>
              <a:ext cx="4417594" cy="350480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just"/>
              <a:r>
                <a:rPr lang="vi-VN" sz="2400" b="0" i="0" dirty="0">
                  <a:effectLst/>
                  <a:latin typeface="+mj-lt"/>
                </a:rPr>
                <a:t>Ở các thành phố hoặc nơi đông dân cư sinh sống sẽ có lượng khí carbon dioxide (CO</a:t>
              </a:r>
              <a:r>
                <a:rPr lang="vi-VN" sz="2400" b="0" i="0" baseline="-25000" dirty="0">
                  <a:effectLst/>
                  <a:latin typeface="+mj-lt"/>
                </a:rPr>
                <a:t>2</a:t>
              </a:r>
              <a:r>
                <a:rPr lang="vi-VN" sz="2400" b="0" i="0" dirty="0">
                  <a:effectLst/>
                  <a:latin typeface="+mj-lt"/>
                </a:rPr>
                <a:t>), khói bụi và khí thải cao, trồng nhiều cây xanh giúp</a:t>
              </a:r>
              <a:r>
                <a:rPr lang="en-US" sz="2400" b="0" i="0" dirty="0">
                  <a:effectLst/>
                  <a:latin typeface="+mj-lt"/>
                </a:rPr>
                <a:t> </a:t>
              </a:r>
              <a:r>
                <a:rPr lang="en-US" sz="2400" dirty="0">
                  <a:latin typeface="+mj-lt"/>
                </a:rPr>
                <a:t>g</a:t>
              </a:r>
              <a:r>
                <a:rPr lang="vi-VN" sz="2400" b="0" i="0" dirty="0">
                  <a:effectLst/>
                  <a:latin typeface="+mj-lt"/>
                </a:rPr>
                <a:t>iảm lượng khí CO</a:t>
              </a:r>
              <a:r>
                <a:rPr lang="vi-VN" sz="2400" b="0" i="0" baseline="-25000" dirty="0">
                  <a:effectLst/>
                  <a:latin typeface="+mj-lt"/>
                </a:rPr>
                <a:t>2 </a:t>
              </a:r>
              <a:r>
                <a:rPr lang="vi-VN" sz="2400" b="0" i="0" dirty="0">
                  <a:effectLst/>
                  <a:latin typeface="+mj-lt"/>
                </a:rPr>
                <a:t>và khí thải, tăng lượng khí Oxygen (O</a:t>
              </a:r>
              <a:r>
                <a:rPr lang="vi-VN" sz="2400" b="0" i="0" baseline="-25000" dirty="0">
                  <a:effectLst/>
                  <a:latin typeface="+mj-lt"/>
                </a:rPr>
                <a:t>2</a:t>
              </a:r>
              <a:r>
                <a:rPr lang="vi-VN" sz="2400" b="0" i="0" dirty="0">
                  <a:effectLst/>
                  <a:latin typeface="+mj-lt"/>
                </a:rPr>
                <a:t>)</a:t>
              </a:r>
              <a:r>
                <a:rPr lang="en-US" sz="2400" b="0" i="0" dirty="0">
                  <a:effectLst/>
                  <a:latin typeface="+mj-lt"/>
                </a:rPr>
                <a:t> </a:t>
              </a:r>
              <a:r>
                <a:rPr lang="vi-VN" sz="2400" b="0" i="0" dirty="0">
                  <a:effectLst/>
                  <a:latin typeface="+mj-lt"/>
                </a:rPr>
                <a:t>và</a:t>
              </a:r>
              <a:r>
                <a:rPr lang="en-US" sz="2400" b="0" i="0" dirty="0">
                  <a:effectLst/>
                  <a:latin typeface="+mj-lt"/>
                </a:rPr>
                <a:t> </a:t>
              </a:r>
              <a:r>
                <a:rPr lang="en-US" sz="2400" dirty="0">
                  <a:latin typeface="+mj-lt"/>
                </a:rPr>
                <a:t>n</a:t>
              </a:r>
              <a:r>
                <a:rPr lang="vi-VN" sz="2400" b="0" i="0" dirty="0">
                  <a:effectLst/>
                  <a:latin typeface="+mj-lt"/>
                </a:rPr>
                <a:t>găn cả</a:t>
              </a:r>
              <a:r>
                <a:rPr lang="en-US" sz="2400" b="0" i="0" dirty="0">
                  <a:effectLst/>
                  <a:latin typeface="+mj-lt"/>
                </a:rPr>
                <a:t>n</a:t>
              </a:r>
              <a:r>
                <a:rPr lang="vi-VN" sz="2400" b="0" i="0" dirty="0">
                  <a:effectLst/>
                  <a:latin typeface="+mj-lt"/>
                </a:rPr>
                <a:t>, giảm lượng khói bụi trong không khí.</a:t>
              </a:r>
            </a:p>
          </p:txBody>
        </p:sp>
      </p:grpSp>
      <p:pic>
        <p:nvPicPr>
          <p:cNvPr id="13314" name="Picture 2" descr="Mùa Thu Hà Nội - Chuyên Trang Chia Sẻ Kinh Nghiệm Du Lịch Bụi và Homestay-  Wecheckin">
            <a:extLst>
              <a:ext uri="{FF2B5EF4-FFF2-40B4-BE49-F238E27FC236}">
                <a16:creationId xmlns="" xmlns:a16="http://schemas.microsoft.com/office/drawing/2014/main" id="{2908D3A7-38C1-4063-B198-A988860E1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 b="2134"/>
          <a:stretch/>
        </p:blipFill>
        <p:spPr bwMode="auto">
          <a:xfrm>
            <a:off x="5918800" y="2171953"/>
            <a:ext cx="596984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9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3A6CBB6-4DE8-409B-B1AB-2875DEA582F4}"/>
              </a:ext>
            </a:extLst>
          </p:cNvPr>
          <p:cNvSpPr/>
          <p:nvPr/>
        </p:nvSpPr>
        <p:spPr>
          <a:xfrm>
            <a:off x="1" y="0"/>
            <a:ext cx="6970816" cy="6858000"/>
          </a:xfrm>
          <a:prstGeom prst="rect">
            <a:avLst/>
          </a:prstGeom>
          <a:solidFill>
            <a:schemeClr val="accent3">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6" name="Picture 12" descr="A boy searching for plant insect Premium Vector">
            <a:extLst>
              <a:ext uri="{FF2B5EF4-FFF2-40B4-BE49-F238E27FC236}">
                <a16:creationId xmlns="" xmlns:a16="http://schemas.microsoft.com/office/drawing/2014/main" id="{AF8F25DF-E88D-4BAB-87B2-97CEBE9DA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15" y="733425"/>
            <a:ext cx="5962650" cy="53911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9E9960EB-E1E1-483F-8A0A-F7D22514F8A4}"/>
              </a:ext>
            </a:extLst>
          </p:cNvPr>
          <p:cNvSpPr/>
          <p:nvPr/>
        </p:nvSpPr>
        <p:spPr>
          <a:xfrm>
            <a:off x="6472057" y="0"/>
            <a:ext cx="1686296" cy="6858000"/>
          </a:xfrm>
          <a:prstGeom prst="rect">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 xmlns:a16="http://schemas.microsoft.com/office/drawing/2014/main" id="{6D163352-6EFB-4029-B180-697F27A4EABA}"/>
              </a:ext>
            </a:extLst>
          </p:cNvPr>
          <p:cNvSpPr txBox="1"/>
          <p:nvPr/>
        </p:nvSpPr>
        <p:spPr>
          <a:xfrm>
            <a:off x="6610604" y="2787193"/>
            <a:ext cx="5462646" cy="1853629"/>
          </a:xfrm>
          <a:prstGeom prst="roundRect">
            <a:avLst/>
          </a:prstGeom>
          <a:ln w="38100">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em, một cây muốn thực hiện </a:t>
            </a:r>
            <a:r>
              <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quang hợp tốt</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cần có những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yếu tố nào</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110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CA5B2A81-2C8E-4963-AFD4-E539D168B4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 xmlns:a16="http://schemas.microsoft.com/office/drawing/2014/main" id="{9E7C23BC-DAA6-40E1-8166-B8C4439D143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6" name="TextBox 5">
            <a:extLst>
              <a:ext uri="{FF2B5EF4-FFF2-40B4-BE49-F238E27FC236}">
                <a16:creationId xmlns="" xmlns:a16="http://schemas.microsoft.com/office/drawing/2014/main" id="{54F4DBF8-2BF7-2D58-825E-F6FB2D4AA095}"/>
              </a:ext>
            </a:extLst>
          </p:cNvPr>
          <p:cNvSpPr txBox="1"/>
          <p:nvPr/>
        </p:nvSpPr>
        <p:spPr>
          <a:xfrm>
            <a:off x="4267200" y="609600"/>
            <a:ext cx="3506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 xmlns:a16="http://schemas.microsoft.com/office/drawing/2014/main" id="{5861171A-1A31-F29F-121A-285DC415B352}"/>
              </a:ext>
            </a:extLst>
          </p:cNvPr>
          <p:cNvSpPr txBox="1"/>
          <p:nvPr/>
        </p:nvSpPr>
        <p:spPr>
          <a:xfrm>
            <a:off x="4419600" y="1532759"/>
            <a:ext cx="7239000" cy="1824346"/>
          </a:xfrm>
          <a:prstGeom prst="rect">
            <a:avLst/>
          </a:prstGeom>
          <a:noFill/>
        </p:spPr>
        <p:txBody>
          <a:bodyPr wrap="square">
            <a:spAutoFit/>
          </a:bodyPr>
          <a:lstStyle/>
          <a:p>
            <a:pPr algn="just">
              <a:lnSpc>
                <a:spcPct val="120000"/>
              </a:lnSpc>
            </a:pPr>
            <a:r>
              <a:rPr lang="vi-VN" sz="2400" b="1" i="0" dirty="0">
                <a:solidFill>
                  <a:schemeClr val="bg1"/>
                </a:solidFill>
                <a:effectLst/>
                <a:latin typeface="Arial" panose="020B0604020202020204" pitchFamily="34" charset="0"/>
                <a:cs typeface="Arial" panose="020B0604020202020204" pitchFamily="34" charset="0"/>
              </a:rPr>
              <a:t>Quang hợp ở cây xanh </a:t>
            </a:r>
            <a:r>
              <a:rPr lang="vi-VN" sz="2400" b="0" i="0" dirty="0">
                <a:solidFill>
                  <a:schemeClr val="bg1"/>
                </a:solidFill>
                <a:effectLst/>
                <a:latin typeface="Arial" panose="020B0604020202020204" pitchFamily="34" charset="0"/>
                <a:cs typeface="Arial" panose="020B0604020202020204" pitchFamily="34" charset="0"/>
              </a:rPr>
              <a:t>mang lại nhiều lợi ích cho môi trường tự nhiên và đời sống con người:</a:t>
            </a:r>
          </a:p>
          <a:p>
            <a:pPr marL="342900" indent="-342900" algn="just">
              <a:lnSpc>
                <a:spcPct val="120000"/>
              </a:lnSpc>
              <a:buFont typeface="Courier New" panose="02070309020205020404" pitchFamily="49" charset="0"/>
              <a:buChar char="o"/>
            </a:pPr>
            <a:r>
              <a:rPr lang="vi-VN" sz="2400" b="0" i="0" dirty="0">
                <a:solidFill>
                  <a:schemeClr val="bg1"/>
                </a:solidFill>
                <a:effectLst/>
                <a:latin typeface="Arial" panose="020B0604020202020204" pitchFamily="34" charset="0"/>
                <a:cs typeface="Arial" panose="020B0604020202020204" pitchFamily="34" charset="0"/>
              </a:rPr>
              <a:t>Cung cấp chất hữu cơ cho mọi sinh vật.</a:t>
            </a:r>
          </a:p>
          <a:p>
            <a:pPr marL="342900" indent="-342900" algn="just">
              <a:lnSpc>
                <a:spcPct val="120000"/>
              </a:lnSpc>
              <a:buFont typeface="Courier New" panose="02070309020205020404" pitchFamily="49" charset="0"/>
              <a:buChar char="o"/>
            </a:pPr>
            <a:r>
              <a:rPr lang="vi-VN" sz="2400" dirty="0">
                <a:solidFill>
                  <a:schemeClr val="bg1"/>
                </a:solidFill>
                <a:latin typeface="Arial" panose="020B0604020202020204" pitchFamily="34" charset="0"/>
                <a:cs typeface="Arial" panose="020B0604020202020204" pitchFamily="34" charset="0"/>
              </a:rPr>
              <a:t>Cân bằng, điều hòa không khí.</a:t>
            </a:r>
            <a:endParaRPr lang="vi-VN" sz="2400" b="0" i="0" dirty="0">
              <a:solidFill>
                <a:schemeClr val="bg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C223F2A7-B386-6329-6566-3821E48E32FE}"/>
              </a:ext>
            </a:extLst>
          </p:cNvPr>
          <p:cNvSpPr txBox="1"/>
          <p:nvPr/>
        </p:nvSpPr>
        <p:spPr>
          <a:xfrm>
            <a:off x="4418536" y="3732615"/>
            <a:ext cx="7239000" cy="2267800"/>
          </a:xfrm>
          <a:prstGeom prst="rect">
            <a:avLst/>
          </a:prstGeom>
          <a:noFill/>
        </p:spPr>
        <p:txBody>
          <a:bodyPr wrap="square" lIns="0" tIns="0" rIns="0" bIns="0" rtlCol="0">
            <a:spAutoFit/>
          </a:bodyPr>
          <a:lstStyle/>
          <a:p>
            <a:pPr algn="just">
              <a:lnSpc>
                <a:spcPct val="125000"/>
              </a:lnSpc>
            </a:pPr>
            <a:r>
              <a:rPr lang="vi-VN" sz="2400" b="1" dirty="0">
                <a:solidFill>
                  <a:schemeClr val="bg1"/>
                </a:solidFill>
                <a:latin typeface="Arial" panose="020B0604020202020204" pitchFamily="34" charset="0"/>
                <a:cs typeface="Arial" panose="020B0604020202020204" pitchFamily="34" charset="0"/>
              </a:rPr>
              <a:t>Con người có thể vận dụng </a:t>
            </a:r>
            <a:r>
              <a:rPr lang="vi-VN" sz="2400" dirty="0">
                <a:solidFill>
                  <a:schemeClr val="bg1"/>
                </a:solidFill>
                <a:latin typeface="Arial" panose="020B0604020202020204" pitchFamily="34" charset="0"/>
                <a:cs typeface="Arial" panose="020B0604020202020204" pitchFamily="34" charset="0"/>
              </a:rPr>
              <a:t>những hiểu biết về quang hợp trong việc trồng và </a:t>
            </a:r>
            <a:r>
              <a:rPr lang="vi-VN" sz="2400" b="1" dirty="0">
                <a:solidFill>
                  <a:schemeClr val="bg1"/>
                </a:solidFill>
                <a:latin typeface="Arial" panose="020B0604020202020204" pitchFamily="34" charset="0"/>
                <a:cs typeface="Arial" panose="020B0604020202020204" pitchFamily="34" charset="0"/>
              </a:rPr>
              <a:t>bảo vệ cây xanh </a:t>
            </a:r>
            <a:r>
              <a:rPr lang="vi-VN" sz="2400" dirty="0">
                <a:solidFill>
                  <a:schemeClr val="bg1"/>
                </a:solidFill>
                <a:latin typeface="Arial" panose="020B0604020202020204" pitchFamily="34" charset="0"/>
                <a:cs typeface="Arial" panose="020B0604020202020204" pitchFamily="34" charset="0"/>
              </a:rPr>
              <a:t>nhằm giúp cây sinh trưởng nhanh, phát triển tốt, nâng cao năng suất cây trồng, góp phần nâng cao chất lượng cuộc sống và bảo vệ môi trường.</a:t>
            </a:r>
            <a:endParaRPr lang="vi-VN" sz="2400" dirty="0">
              <a:solidFill>
                <a:schemeClr val="bg1"/>
              </a:solidFill>
            </a:endParaRPr>
          </a:p>
        </p:txBody>
      </p:sp>
    </p:spTree>
    <p:extLst>
      <p:ext uri="{BB962C8B-B14F-4D97-AF65-F5344CB8AC3E}">
        <p14:creationId xmlns:p14="http://schemas.microsoft.com/office/powerpoint/2010/main" val="35447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C05A0DB-2745-45DD-8446-7EEF47FB8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1"/>
            <a:ext cx="12540343" cy="7053943"/>
          </a:xfrm>
          <a:prstGeom prst="rect">
            <a:avLst/>
          </a:prstGeom>
        </p:spPr>
      </p:pic>
      <p:sp>
        <p:nvSpPr>
          <p:cNvPr id="9" name="Rectangle 8">
            <a:extLst>
              <a:ext uri="{FF2B5EF4-FFF2-40B4-BE49-F238E27FC236}">
                <a16:creationId xmlns=""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B95F625-ABF3-41D6-804D-08A8E586F20B}"/>
              </a:ext>
            </a:extLst>
          </p:cNvPr>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a:extLst>
              <a:ext uri="{FF2B5EF4-FFF2-40B4-BE49-F238E27FC236}">
                <a16:creationId xmlns="" xmlns:a16="http://schemas.microsoft.com/office/drawing/2014/main" id="{5FC03CD2-6CFA-4156-B079-3EFFB8FFD73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 xmlns:a16="http://schemas.microsoft.com/office/drawing/2014/main" id="{6B8BDB35-5B52-4A81-8BBA-FD3CE6480D5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12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OSCO VERTICALE, Milan | THERMAX® Europe">
            <a:extLst>
              <a:ext uri="{FF2B5EF4-FFF2-40B4-BE49-F238E27FC236}">
                <a16:creationId xmlns="" xmlns:a16="http://schemas.microsoft.com/office/drawing/2014/main" id="{55E9D05E-1682-47DD-97C3-56BC667B9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r="2027"/>
          <a:stretch/>
        </p:blipFill>
        <p:spPr bwMode="auto">
          <a:xfrm>
            <a:off x="1" y="0"/>
            <a:ext cx="5644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B6BD22E5-9E4C-4C30-8262-613AE87DB73F}"/>
              </a:ext>
            </a:extLst>
          </p:cNvPr>
          <p:cNvSpPr txBox="1"/>
          <p:nvPr/>
        </p:nvSpPr>
        <p:spPr>
          <a:xfrm>
            <a:off x="6095999" y="616227"/>
            <a:ext cx="5644074" cy="402418"/>
          </a:xfrm>
          <a:prstGeom prst="rect">
            <a:avLst/>
          </a:prstGeom>
          <a:noFill/>
        </p:spPr>
        <p:txBody>
          <a:bodyPr wrap="square" lIns="0" tIns="0" rIns="0" bIns="0" rtlCol="0">
            <a:spAutoFit/>
          </a:bodyPr>
          <a:lstStyle/>
          <a:p>
            <a:pPr algn="ctr">
              <a:lnSpc>
                <a:spcPct val="120000"/>
              </a:lnSpc>
            </a:pPr>
            <a:r>
              <a:rPr lang="en-US" sz="2400" b="1">
                <a:solidFill>
                  <a:schemeClr val="accent6">
                    <a:lumMod val="50000"/>
                  </a:schemeClr>
                </a:solidFill>
              </a:rPr>
              <a:t>"Khu rừng thẳng đứng" </a:t>
            </a:r>
            <a:r>
              <a:rPr lang="en-US" sz="2400" b="1"/>
              <a:t>lọc không khí</a:t>
            </a:r>
          </a:p>
        </p:txBody>
      </p:sp>
      <p:sp>
        <p:nvSpPr>
          <p:cNvPr id="16" name="TextBox 15">
            <a:extLst>
              <a:ext uri="{FF2B5EF4-FFF2-40B4-BE49-F238E27FC236}">
                <a16:creationId xmlns="" xmlns:a16="http://schemas.microsoft.com/office/drawing/2014/main" id="{3D4382B9-195C-465E-B641-8414B7F606C8}"/>
              </a:ext>
            </a:extLst>
          </p:cNvPr>
          <p:cNvSpPr txBox="1"/>
          <p:nvPr/>
        </p:nvSpPr>
        <p:spPr>
          <a:xfrm>
            <a:off x="6096000" y="1249602"/>
            <a:ext cx="5644074" cy="4963603"/>
          </a:xfrm>
          <a:prstGeom prst="rect">
            <a:avLst/>
          </a:prstGeom>
          <a:noFill/>
        </p:spPr>
        <p:txBody>
          <a:bodyPr wrap="square" lIns="0" tIns="0" rIns="0" bIns="0" rtlCol="0">
            <a:spAutoFit/>
          </a:bodyPr>
          <a:lstStyle/>
          <a:p>
            <a:pPr algn="just">
              <a:lnSpc>
                <a:spcPct val="125000"/>
              </a:lnSpc>
            </a:pPr>
            <a:r>
              <a:rPr lang="vi-VN" sz="2000">
                <a:latin typeface="Arial" panose="020B0604020202020204" pitchFamily="34" charset="0"/>
                <a:cs typeface="Arial" panose="020B0604020202020204" pitchFamily="34" charset="0"/>
              </a:rPr>
              <a:t>Kiến trúc sư người Italia là </a:t>
            </a:r>
            <a:r>
              <a:rPr lang="vi-VN" sz="2000" b="1">
                <a:latin typeface="Arial" panose="020B0604020202020204" pitchFamily="34" charset="0"/>
                <a:cs typeface="Arial" panose="020B0604020202020204" pitchFamily="34" charset="0"/>
              </a:rPr>
              <a:t>Stefano Boeri </a:t>
            </a:r>
            <a:r>
              <a:rPr lang="vi-VN" sz="2000">
                <a:latin typeface="Arial" panose="020B0604020202020204" pitchFamily="34" charset="0"/>
                <a:cs typeface="Arial" panose="020B0604020202020204" pitchFamily="34" charset="0"/>
              </a:rPr>
              <a:t>đã tạo ra tòa tháp rừng thẳng đứng đầu tiên mang tên </a:t>
            </a:r>
            <a:r>
              <a:rPr lang="vi-VN" sz="2000" b="1">
                <a:latin typeface="Arial" panose="020B0604020202020204" pitchFamily="34" charset="0"/>
                <a:cs typeface="Arial" panose="020B0604020202020204" pitchFamily="34" charset="0"/>
              </a:rPr>
              <a:t>Bosco Verticale</a:t>
            </a:r>
            <a:r>
              <a:rPr lang="vi-VN" sz="2000">
                <a:latin typeface="Arial" panose="020B0604020202020204" pitchFamily="34" charset="0"/>
                <a:cs typeface="Arial" panose="020B0604020202020204" pitchFamily="34" charset="0"/>
              </a:rPr>
              <a:t> ở thành phố Milan, Italia. Tòa tháp đôi này được phủ bằng một rừng cây gồm khoảng 900 cây xanh, 5000 bụi cây với trên 11000 loài thực vật khác nhau. Khu vườn này có thể hấp thụ CO</a:t>
            </a:r>
            <a:r>
              <a:rPr lang="vi-VN" sz="2000" baseline="-25000">
                <a:latin typeface="Arial" panose="020B0604020202020204" pitchFamily="34" charset="0"/>
                <a:cs typeface="Arial" panose="020B0604020202020204" pitchFamily="34" charset="0"/>
              </a:rPr>
              <a:t>2</a:t>
            </a:r>
            <a:r>
              <a:rPr lang="vi-VN" sz="2000">
                <a:latin typeface="Arial" panose="020B0604020202020204" pitchFamily="34" charset="0"/>
                <a:cs typeface="Arial" panose="020B0604020202020204" pitchFamily="34" charset="0"/>
              </a:rPr>
              <a:t>, ngăn ngừa các khí gây hiệu ứng nhà kính phát tán lên bầu khí quyển. Cây xanh trên nóc tòa nhà có thể lọc bụi mịn PM2.5. Kiến trúc sư Boeri đã chọn những loại cây có khả năng hấp thụ khí gây ô nhiễm và bụi mịn PM2.5 tốt nhất. ngoài ra, khu rừng này còn là nơi cư trú của các loài côn trùng và các loài chim.</a:t>
            </a:r>
            <a:endParaRPr lang="vi-VN" sz="2000"/>
          </a:p>
        </p:txBody>
      </p:sp>
    </p:spTree>
    <p:extLst>
      <p:ext uri="{BB962C8B-B14F-4D97-AF65-F5344CB8AC3E}">
        <p14:creationId xmlns:p14="http://schemas.microsoft.com/office/powerpoint/2010/main" val="27877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20751F-6B5C-4FBA-8D01-BDECE50661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830" b="3226"/>
          <a:stretch/>
        </p:blipFill>
        <p:spPr>
          <a:xfrm>
            <a:off x="2297796" y="0"/>
            <a:ext cx="9894204" cy="6858000"/>
          </a:xfrm>
          <a:prstGeom prst="rect">
            <a:avLst/>
          </a:prstGeom>
        </p:spPr>
      </p:pic>
      <p:sp>
        <p:nvSpPr>
          <p:cNvPr id="9" name="Rectangle 8">
            <a:extLst>
              <a:ext uri="{FF2B5EF4-FFF2-40B4-BE49-F238E27FC236}">
                <a16:creationId xmlns=""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B95F625-ABF3-41D6-804D-08A8E586F20B}"/>
              </a:ext>
            </a:extLst>
          </p:cNvPr>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a:extLst>
              <a:ext uri="{FF2B5EF4-FFF2-40B4-BE49-F238E27FC236}">
                <a16:creationId xmlns="" xmlns:a16="http://schemas.microsoft.com/office/drawing/2014/main" id="{5FC03CD2-6CFA-4156-B079-3EFFB8FFD73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 xmlns:a16="http://schemas.microsoft.com/office/drawing/2014/main" id="{6B8BDB35-5B52-4A81-8BBA-FD3CE6480D5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407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ngle wallpaper 94 - 2560x1600 pixel - WallpaperPass">
            <a:extLst>
              <a:ext uri="{FF2B5EF4-FFF2-40B4-BE49-F238E27FC236}">
                <a16:creationId xmlns="" xmlns:a16="http://schemas.microsoft.com/office/drawing/2014/main" id="{FCF0AD01-35E3-42AF-A190-98766BD923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19" b="22119"/>
          <a:stretch/>
        </p:blipFill>
        <p:spPr bwMode="auto">
          <a:xfrm>
            <a:off x="0" y="3180506"/>
            <a:ext cx="12192000" cy="3677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0A01C3D1-0A83-4652-B0B3-2790A6FDCBEC}"/>
              </a:ext>
            </a:extLst>
          </p:cNvPr>
          <p:cNvGrpSpPr/>
          <p:nvPr/>
        </p:nvGrpSpPr>
        <p:grpSpPr>
          <a:xfrm>
            <a:off x="457200" y="303789"/>
            <a:ext cx="11132547" cy="924033"/>
            <a:chOff x="404405" y="1087776"/>
            <a:chExt cx="11132547" cy="924033"/>
          </a:xfrm>
        </p:grpSpPr>
        <p:sp>
          <p:nvSpPr>
            <p:cNvPr id="11" name="TextBox 10">
              <a:extLst>
                <a:ext uri="{FF2B5EF4-FFF2-40B4-BE49-F238E27FC236}">
                  <a16:creationId xmlns="" xmlns:a16="http://schemas.microsoft.com/office/drawing/2014/main" id="{CA0E40C2-0EF4-4A17-84B8-782F4B517AD0}"/>
                </a:ext>
              </a:extLst>
            </p:cNvPr>
            <p:cNvSpPr txBox="1"/>
            <p:nvPr/>
          </p:nvSpPr>
          <p:spPr>
            <a:xfrm>
              <a:off x="1485900" y="1133876"/>
              <a:ext cx="1005105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Ánh sáng, nhiệt độ, khí carbon dioxide và nước là các yếu tố chủ yếu ảnh hưởng đến quang hợp.</a:t>
              </a:r>
              <a:endParaRPr lang="vi-VN" sz="2400" dirty="0"/>
            </a:p>
          </p:txBody>
        </p:sp>
        <p:pic>
          <p:nvPicPr>
            <p:cNvPr id="12" name="Picture 2" descr="Leaf icon image Royalty Free Vector Image - VectorStock">
              <a:extLst>
                <a:ext uri="{FF2B5EF4-FFF2-40B4-BE49-F238E27FC236}">
                  <a16:creationId xmlns="" xmlns:a16="http://schemas.microsoft.com/office/drawing/2014/main" id="{08D5DD63-3964-48C1-B1C5-59EC20896A9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F58E1C7-8C10-4CE1-9489-ED9B149B009E}"/>
              </a:ext>
            </a:extLst>
          </p:cNvPr>
          <p:cNvGrpSpPr/>
          <p:nvPr/>
        </p:nvGrpSpPr>
        <p:grpSpPr>
          <a:xfrm>
            <a:off x="457200" y="1294672"/>
            <a:ext cx="11132547" cy="1847362"/>
            <a:chOff x="404405" y="1087776"/>
            <a:chExt cx="11132547" cy="1847362"/>
          </a:xfrm>
        </p:grpSpPr>
        <p:sp>
          <p:nvSpPr>
            <p:cNvPr id="14" name="TextBox 13">
              <a:extLst>
                <a:ext uri="{FF2B5EF4-FFF2-40B4-BE49-F238E27FC236}">
                  <a16:creationId xmlns="" xmlns:a16="http://schemas.microsoft.com/office/drawing/2014/main" id="{06AA3A8F-4F01-4ED2-B5AE-AB95CB82D8FD}"/>
                </a:ext>
              </a:extLst>
            </p:cNvPr>
            <p:cNvSpPr txBox="1"/>
            <p:nvPr/>
          </p:nvSpPr>
          <p:spPr>
            <a:xfrm>
              <a:off x="1485900" y="1133876"/>
              <a:ext cx="1005105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vận dụng những hiểu biết về quang hợp trong việc trồng và bảo vệ cây xanh nhằm giúp cây sinh trưởng nhanh, phát triển tốt, nâng cao năng suất cây trồng, góp phần nâng cao chất lượng cuộc sống và bảo vệ môi trường.</a:t>
              </a:r>
              <a:endParaRPr lang="vi-VN" sz="2400" dirty="0"/>
            </a:p>
          </p:txBody>
        </p:sp>
        <p:pic>
          <p:nvPicPr>
            <p:cNvPr id="15" name="Picture 2" descr="Leaf icon image Royalty Free Vector Image - VectorStock">
              <a:extLst>
                <a:ext uri="{FF2B5EF4-FFF2-40B4-BE49-F238E27FC236}">
                  <a16:creationId xmlns="" xmlns:a16="http://schemas.microsoft.com/office/drawing/2014/main" id="{EAE618AD-4022-4FEF-A880-CB25C1B1B0C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104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F3FB65-10EA-44C8-955F-EC5068A7AB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39" b="2439"/>
          <a:stretch/>
        </p:blipFill>
        <p:spPr>
          <a:xfrm>
            <a:off x="1219200" y="0"/>
            <a:ext cx="10972800" cy="6858000"/>
          </a:xfrm>
          <a:prstGeom prst="rect">
            <a:avLst/>
          </a:prstGeom>
        </p:spPr>
      </p:pic>
      <p:sp>
        <p:nvSpPr>
          <p:cNvPr id="9" name="Rectangle 8">
            <a:extLst>
              <a:ext uri="{FF2B5EF4-FFF2-40B4-BE49-F238E27FC236}">
                <a16:creationId xmlns=""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B95F625-ABF3-41D6-804D-08A8E586F20B}"/>
              </a:ext>
            </a:extLst>
          </p:cNvPr>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a:extLst>
              <a:ext uri="{FF2B5EF4-FFF2-40B4-BE49-F238E27FC236}">
                <a16:creationId xmlns="" xmlns:a16="http://schemas.microsoft.com/office/drawing/2014/main" id="{5FC03CD2-6CFA-4156-B079-3EFFB8FFD73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 xmlns:a16="http://schemas.microsoft.com/office/drawing/2014/main" id="{6B8BDB35-5B52-4A81-8BBA-FD3CE6480D5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20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0A01C3D1-0A83-4652-B0B3-2790A6FDCBEC}"/>
              </a:ext>
            </a:extLst>
          </p:cNvPr>
          <p:cNvGrpSpPr/>
          <p:nvPr/>
        </p:nvGrpSpPr>
        <p:grpSpPr>
          <a:xfrm>
            <a:off x="678453" y="461509"/>
            <a:ext cx="11056347" cy="823874"/>
            <a:chOff x="404405" y="1161626"/>
            <a:chExt cx="11056347" cy="823874"/>
          </a:xfrm>
        </p:grpSpPr>
        <p:sp>
          <p:nvSpPr>
            <p:cNvPr id="11" name="TextBox 10">
              <a:extLst>
                <a:ext uri="{FF2B5EF4-FFF2-40B4-BE49-F238E27FC236}">
                  <a16:creationId xmlns="" xmlns:a16="http://schemas.microsoft.com/office/drawing/2014/main" id="{CA0E40C2-0EF4-4A17-84B8-782F4B517AD0}"/>
                </a:ext>
              </a:extLst>
            </p:cNvPr>
            <p:cNvSpPr txBox="1"/>
            <p:nvPr/>
          </p:nvSpPr>
          <p:spPr>
            <a:xfrm>
              <a:off x="1485900" y="1365429"/>
              <a:ext cx="9974852" cy="416268"/>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Thực hiện và tuyên truyền cho mọi người cùng trồng và bảo vệ cây xanh.</a:t>
              </a:r>
              <a:endParaRPr lang="vi-VN" sz="2400" dirty="0"/>
            </a:p>
          </p:txBody>
        </p:sp>
        <p:pic>
          <p:nvPicPr>
            <p:cNvPr id="12" name="Picture 2" descr="Leaf icon image Royalty Free Vector Image - VectorStock">
              <a:extLst>
                <a:ext uri="{FF2B5EF4-FFF2-40B4-BE49-F238E27FC236}">
                  <a16:creationId xmlns="" xmlns:a16="http://schemas.microsoft.com/office/drawing/2014/main" id="{08D5DD63-3964-48C1-B1C5-59EC20896A9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6162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F58E1C7-8C10-4CE1-9489-ED9B149B009E}"/>
              </a:ext>
            </a:extLst>
          </p:cNvPr>
          <p:cNvGrpSpPr/>
          <p:nvPr/>
        </p:nvGrpSpPr>
        <p:grpSpPr>
          <a:xfrm>
            <a:off x="678453" y="1564012"/>
            <a:ext cx="10835095" cy="877933"/>
            <a:chOff x="404405" y="1110826"/>
            <a:chExt cx="10835095" cy="877933"/>
          </a:xfrm>
        </p:grpSpPr>
        <p:sp>
          <p:nvSpPr>
            <p:cNvPr id="14" name="TextBox 13">
              <a:extLst>
                <a:ext uri="{FF2B5EF4-FFF2-40B4-BE49-F238E27FC236}">
                  <a16:creationId xmlns="" xmlns:a16="http://schemas.microsoft.com/office/drawing/2014/main" id="{06AA3A8F-4F01-4ED2-B5AE-AB95CB82D8FD}"/>
                </a:ext>
              </a:extLst>
            </p:cNvPr>
            <p:cNvSpPr txBox="1"/>
            <p:nvPr/>
          </p:nvSpPr>
          <p:spPr>
            <a:xfrm>
              <a:off x="1485900" y="1110826"/>
              <a:ext cx="97536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quang hợp trong việc trồng, chăm sóc và bảo vệ cây xanh.</a:t>
              </a:r>
              <a:endParaRPr lang="vi-VN" sz="2400" dirty="0"/>
            </a:p>
          </p:txBody>
        </p:sp>
        <p:pic>
          <p:nvPicPr>
            <p:cNvPr id="15" name="Picture 2" descr="Leaf icon image Royalty Free Vector Image - VectorStock">
              <a:extLst>
                <a:ext uri="{FF2B5EF4-FFF2-40B4-BE49-F238E27FC236}">
                  <a16:creationId xmlns="" xmlns:a16="http://schemas.microsoft.com/office/drawing/2014/main" id="{EAE618AD-4022-4FEF-A880-CB25C1B1B0C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37855"/>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 xmlns:a16="http://schemas.microsoft.com/office/drawing/2014/main" id="{954E7ACD-4B7B-48B5-9F4C-DDE51D77C8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414" b="15921"/>
          <a:stretch/>
        </p:blipFill>
        <p:spPr>
          <a:xfrm>
            <a:off x="0" y="2720573"/>
            <a:ext cx="12192000" cy="3954548"/>
          </a:xfrm>
          <a:prstGeom prst="rect">
            <a:avLst/>
          </a:prstGeom>
        </p:spPr>
      </p:pic>
    </p:spTree>
    <p:extLst>
      <p:ext uri="{BB962C8B-B14F-4D97-AF65-F5344CB8AC3E}">
        <p14:creationId xmlns:p14="http://schemas.microsoft.com/office/powerpoint/2010/main" val="1670560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9AB6168-CF9C-4119-A91D-87BDEB3609C2}"/>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C56FA17F-EF75-448B-AAEA-FF167B24E749}"/>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DB1BED0B-F6B9-4F33-AB7A-6DD97376E19E}"/>
              </a:ext>
            </a:extLst>
          </p:cNvPr>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279DC3B9-7315-4161-98E6-13D43BB0CA06}"/>
              </a:ext>
            </a:extLst>
          </p:cNvPr>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a:extLst>
              <a:ext uri="{FF2B5EF4-FFF2-40B4-BE49-F238E27FC236}">
                <a16:creationId xmlns="" xmlns:a16="http://schemas.microsoft.com/office/drawing/2014/main" id="{4CFB69AF-A468-4317-A569-099D4915A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a:extLst>
              <a:ext uri="{FF2B5EF4-FFF2-40B4-BE49-F238E27FC236}">
                <a16:creationId xmlns="" xmlns:a16="http://schemas.microsoft.com/office/drawing/2014/main" id="{FBD509D9-A9A4-4D40-8733-747834D8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a:extLst>
              <a:ext uri="{FF2B5EF4-FFF2-40B4-BE49-F238E27FC236}">
                <a16:creationId xmlns="" xmlns:a16="http://schemas.microsoft.com/office/drawing/2014/main" id="{512FC1EF-2457-46F3-948D-E64704F8F3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4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CAA962A-18A3-493D-ACDD-C7A3A8C503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432"/>
          <a:stretch/>
        </p:blipFill>
        <p:spPr>
          <a:xfrm>
            <a:off x="0" y="-1"/>
            <a:ext cx="12192000" cy="6858001"/>
          </a:xfrm>
          <a:prstGeom prst="rect">
            <a:avLst/>
          </a:prstGeom>
        </p:spPr>
      </p:pic>
      <p:sp>
        <p:nvSpPr>
          <p:cNvPr id="9" name="Rectangle 8">
            <a:extLst>
              <a:ext uri="{FF2B5EF4-FFF2-40B4-BE49-F238E27FC236}">
                <a16:creationId xmlns="" xmlns:a16="http://schemas.microsoft.com/office/drawing/2014/main" id="{97DFCAE0-71AC-49D7-ADEB-23294339850E}"/>
              </a:ext>
            </a:extLst>
          </p:cNvPr>
          <p:cNvSpPr/>
          <p:nvPr/>
        </p:nvSpPr>
        <p:spPr>
          <a:xfrm>
            <a:off x="822234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Ánh sáng</a:t>
            </a:r>
          </a:p>
        </p:txBody>
      </p:sp>
      <p:sp>
        <p:nvSpPr>
          <p:cNvPr id="10" name="Rectangle 9">
            <a:extLst>
              <a:ext uri="{FF2B5EF4-FFF2-40B4-BE49-F238E27FC236}">
                <a16:creationId xmlns="" xmlns:a16="http://schemas.microsoft.com/office/drawing/2014/main" id="{9B3EA76D-DD40-4AB4-A0FD-997400EFAFDD}"/>
              </a:ext>
            </a:extLst>
          </p:cNvPr>
          <p:cNvSpPr/>
          <p:nvPr/>
        </p:nvSpPr>
        <p:spPr>
          <a:xfrm>
            <a:off x="75837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Nước</a:t>
            </a:r>
          </a:p>
        </p:txBody>
      </p:sp>
      <p:sp>
        <p:nvSpPr>
          <p:cNvPr id="11" name="Rectangle 10">
            <a:extLst>
              <a:ext uri="{FF2B5EF4-FFF2-40B4-BE49-F238E27FC236}">
                <a16:creationId xmlns="" xmlns:a16="http://schemas.microsoft.com/office/drawing/2014/main" id="{A0FDACE6-2C60-4E51-9EBC-72CE1B2C6A72}"/>
              </a:ext>
            </a:extLst>
          </p:cNvPr>
          <p:cNvSpPr/>
          <p:nvPr/>
        </p:nvSpPr>
        <p:spPr>
          <a:xfrm>
            <a:off x="822234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Nhiệt độ</a:t>
            </a:r>
          </a:p>
        </p:txBody>
      </p:sp>
      <p:sp>
        <p:nvSpPr>
          <p:cNvPr id="12" name="Rectangle 11">
            <a:extLst>
              <a:ext uri="{FF2B5EF4-FFF2-40B4-BE49-F238E27FC236}">
                <a16:creationId xmlns="" xmlns:a16="http://schemas.microsoft.com/office/drawing/2014/main" id="{B0338629-F9A4-415F-8256-566B44061A83}"/>
              </a:ext>
            </a:extLst>
          </p:cNvPr>
          <p:cNvSpPr/>
          <p:nvPr/>
        </p:nvSpPr>
        <p:spPr>
          <a:xfrm>
            <a:off x="75837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Carbon dioxide</a:t>
            </a:r>
          </a:p>
        </p:txBody>
      </p:sp>
    </p:spTree>
    <p:extLst>
      <p:ext uri="{BB962C8B-B14F-4D97-AF65-F5344CB8AC3E}">
        <p14:creationId xmlns:p14="http://schemas.microsoft.com/office/powerpoint/2010/main" val="12377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71D006-FC46-469A-B74E-E4BBA90297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240"/>
          <a:stretch/>
        </p:blipFill>
        <p:spPr>
          <a:xfrm>
            <a:off x="0" y="2622480"/>
            <a:ext cx="12192000" cy="4235520"/>
          </a:xfrm>
          <a:prstGeom prst="rect">
            <a:avLst/>
          </a:prstGeom>
        </p:spPr>
      </p:pic>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678453" y="1097188"/>
            <a:ext cx="11208747" cy="1339597"/>
            <a:chOff x="404405" y="1029179"/>
            <a:chExt cx="11208747" cy="1339597"/>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72985" y="1029179"/>
              <a:ext cx="10140167"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Thông thường, khi cường độ ánh sáng tăng thì hiệu quả quang hợp sẽ tăng và ngược lại. Tuy nhiên, ánh sáng quá mạnh sẽ làm cho lá cây bị "đốt nóng", làm giảm hiệu quả quang hợp.</a:t>
              </a:r>
              <a:endParaRPr lang="vi-VN" sz="24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12871"/>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116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pic>
        <p:nvPicPr>
          <p:cNvPr id="1026" name="Picture 2">
            <a:extLst>
              <a:ext uri="{FF2B5EF4-FFF2-40B4-BE49-F238E27FC236}">
                <a16:creationId xmlns="" xmlns:a16="http://schemas.microsoft.com/office/drawing/2014/main" id="{ECA9350D-B180-EF8D-62D5-2634D2514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387"/>
          <a:stretch/>
        </p:blipFill>
        <p:spPr bwMode="auto">
          <a:xfrm>
            <a:off x="304746" y="1627210"/>
            <a:ext cx="5836860" cy="37474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E4235CD9-AB40-0774-B810-97AF25C40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789" y="1627209"/>
            <a:ext cx="5661932" cy="3747440"/>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C8F1E5D9-CB36-C460-E612-FAD8855CA2DC}"/>
              </a:ext>
            </a:extLst>
          </p:cNvPr>
          <p:cNvSpPr txBox="1"/>
          <p:nvPr/>
        </p:nvSpPr>
        <p:spPr>
          <a:xfrm>
            <a:off x="724360" y="5457353"/>
            <a:ext cx="5486401" cy="937949"/>
          </a:xfrm>
          <a:prstGeom prst="rect">
            <a:avLst/>
          </a:prstGeom>
          <a:noFill/>
        </p:spPr>
        <p:txBody>
          <a:bodyPr wrap="square">
            <a:spAutoFit/>
          </a:bodyPr>
          <a:lstStyle/>
          <a:p>
            <a:pPr algn="ctr">
              <a:lnSpc>
                <a:spcPct val="120000"/>
              </a:lnSpc>
            </a:pPr>
            <a:r>
              <a:rPr lang="vi-VN" sz="2400" b="0" i="1" dirty="0">
                <a:effectLst/>
                <a:latin typeface="+mj-lt"/>
              </a:rPr>
              <a:t>Lá cây quang hợp tốt với cường độ chiếu sáng phù hợp</a:t>
            </a:r>
            <a:endParaRPr lang="en-US" sz="2400" dirty="0">
              <a:latin typeface="+mj-lt"/>
            </a:endParaRPr>
          </a:p>
        </p:txBody>
      </p:sp>
      <p:sp>
        <p:nvSpPr>
          <p:cNvPr id="14" name="TextBox 13">
            <a:extLst>
              <a:ext uri="{FF2B5EF4-FFF2-40B4-BE49-F238E27FC236}">
                <a16:creationId xmlns="" xmlns:a16="http://schemas.microsoft.com/office/drawing/2014/main" id="{3E4538B8-239B-D714-5B0D-8F7B0CD3D810}"/>
              </a:ext>
            </a:extLst>
          </p:cNvPr>
          <p:cNvSpPr txBox="1"/>
          <p:nvPr/>
        </p:nvSpPr>
        <p:spPr>
          <a:xfrm>
            <a:off x="6393453" y="5457353"/>
            <a:ext cx="5112747" cy="937949"/>
          </a:xfrm>
          <a:prstGeom prst="rect">
            <a:avLst/>
          </a:prstGeom>
          <a:noFill/>
        </p:spPr>
        <p:txBody>
          <a:bodyPr wrap="square">
            <a:spAutoFit/>
          </a:bodyPr>
          <a:lstStyle>
            <a:defPPr>
              <a:defRPr lang="en-US"/>
            </a:defPPr>
            <a:lvl1pPr>
              <a:defRPr b="0" i="1">
                <a:effectLst/>
                <a:latin typeface="+mj-lt"/>
              </a:defRPr>
            </a:lvl1pPr>
          </a:lstStyle>
          <a:p>
            <a:pPr algn="ctr">
              <a:lnSpc>
                <a:spcPct val="120000"/>
              </a:lnSpc>
            </a:pPr>
            <a:r>
              <a:rPr lang="vi-VN" sz="2400" dirty="0"/>
              <a:t>Lá cây giảm hiệu quả quang hợp khi cường độ chiếu sáng quá cao</a:t>
            </a:r>
            <a:endParaRPr lang="en-US" sz="2400" dirty="0"/>
          </a:p>
        </p:txBody>
      </p:sp>
    </p:spTree>
    <p:extLst>
      <p:ext uri="{BB962C8B-B14F-4D97-AF65-F5344CB8AC3E}">
        <p14:creationId xmlns:p14="http://schemas.microsoft.com/office/powerpoint/2010/main" val="318678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grpSp>
        <p:nvGrpSpPr>
          <p:cNvPr id="34" name="Group 33">
            <a:extLst>
              <a:ext uri="{FF2B5EF4-FFF2-40B4-BE49-F238E27FC236}">
                <a16:creationId xmlns="" xmlns:a16="http://schemas.microsoft.com/office/drawing/2014/main" id="{1290E670-63E4-4341-95EE-AEF5E82CE8E5}"/>
              </a:ext>
            </a:extLst>
          </p:cNvPr>
          <p:cNvGrpSpPr/>
          <p:nvPr/>
        </p:nvGrpSpPr>
        <p:grpSpPr>
          <a:xfrm>
            <a:off x="753576" y="1268448"/>
            <a:ext cx="10684847" cy="1339597"/>
            <a:chOff x="404405" y="1223871"/>
            <a:chExt cx="10684847" cy="1339597"/>
          </a:xfrm>
        </p:grpSpPr>
        <p:sp>
          <p:nvSpPr>
            <p:cNvPr id="36" name="TextBox 35">
              <a:extLst>
                <a:ext uri="{FF2B5EF4-FFF2-40B4-BE49-F238E27FC236}">
                  <a16:creationId xmlns="" xmlns:a16="http://schemas.microsoft.com/office/drawing/2014/main" id="{7AFF59E8-628E-4A6E-990B-A63F8F93A303}"/>
                </a:ext>
              </a:extLst>
            </p:cNvPr>
            <p:cNvSpPr txBox="1"/>
            <p:nvPr/>
          </p:nvSpPr>
          <p:spPr>
            <a:xfrm>
              <a:off x="1495399" y="1223871"/>
              <a:ext cx="9593853" cy="1339597"/>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Mỗi loài cây lại có nhu cầu </a:t>
              </a:r>
              <a:r>
                <a:rPr lang="vi-VN" sz="2400" b="1" dirty="0">
                  <a:latin typeface="Arial" panose="020B0604020202020204" pitchFamily="34" charset="0"/>
                  <a:cs typeface="Arial" panose="020B0604020202020204" pitchFamily="34" charset="0"/>
                </a:rPr>
                <a:t>khác nhau </a:t>
              </a:r>
              <a:r>
                <a:rPr lang="vi-VN" sz="2400" dirty="0">
                  <a:latin typeface="Arial" panose="020B0604020202020204" pitchFamily="34" charset="0"/>
                  <a:cs typeface="Arial" panose="020B0604020202020204" pitchFamily="34" charset="0"/>
                </a:rPr>
                <a:t>về ánh sáng.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Cây sống ở nơi có </a:t>
              </a:r>
              <a:r>
                <a:rPr lang="vi-VN" sz="2400" b="1" dirty="0">
                  <a:latin typeface="Arial" panose="020B0604020202020204" pitchFamily="34" charset="0"/>
                  <a:cs typeface="Arial" panose="020B0604020202020204" pitchFamily="34" charset="0"/>
                </a:rPr>
                <a:t>ánh sáng mạnh là cây ưa sáng</a:t>
              </a:r>
              <a:r>
                <a:rPr lang="vi-VN" sz="2400" dirty="0">
                  <a:latin typeface="Arial" panose="020B0604020202020204" pitchFamily="34" charset="0"/>
                  <a:cs typeface="Arial" panose="020B0604020202020204" pitchFamily="34" charset="0"/>
                </a:rPr>
                <a:t>. </a:t>
              </a:r>
              <a:endParaRPr lang="vi-VN" sz="2400" b="1" dirty="0">
                <a:latin typeface="Arial" panose="020B0604020202020204" pitchFamily="34" charset="0"/>
                <a:cs typeface="Arial" panose="020B0604020202020204" pitchFamily="34" charset="0"/>
              </a:endParaRP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Cây sống ở </a:t>
              </a:r>
              <a:r>
                <a:rPr lang="vi-VN" sz="2400" b="1" dirty="0">
                  <a:latin typeface="Arial" panose="020B0604020202020204" pitchFamily="34" charset="0"/>
                  <a:cs typeface="Arial" panose="020B0604020202020204" pitchFamily="34" charset="0"/>
                </a:rPr>
                <a:t>bóng râm là cây ưa bóng.</a:t>
              </a:r>
              <a:endParaRPr lang="vi-VN" sz="2400" dirty="0"/>
            </a:p>
          </p:txBody>
        </p:sp>
        <p:pic>
          <p:nvPicPr>
            <p:cNvPr id="38" name="Picture 2" descr="Leaf icon image Royalty Free Vector Image - VectorStock">
              <a:extLst>
                <a:ext uri="{FF2B5EF4-FFF2-40B4-BE49-F238E27FC236}">
                  <a16:creationId xmlns="" xmlns:a16="http://schemas.microsoft.com/office/drawing/2014/main" id="{11FB91A8-3E57-4CF4-B1B3-00225080FD0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49887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aves Plant 4K wallpaper">
            <a:extLst>
              <a:ext uri="{FF2B5EF4-FFF2-40B4-BE49-F238E27FC236}">
                <a16:creationId xmlns="" xmlns:a16="http://schemas.microsoft.com/office/drawing/2014/main" id="{A5A0EE1F-8700-4C50-A0A0-FB5D1CE964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026" b="22026"/>
          <a:stretch/>
        </p:blipFill>
        <p:spPr bwMode="auto">
          <a:xfrm>
            <a:off x="0" y="3021042"/>
            <a:ext cx="12192000" cy="383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3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 xmlns:a16="http://schemas.microsoft.com/office/drawing/2014/main"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a:extLst>
              <a:ext uri="{FF2B5EF4-FFF2-40B4-BE49-F238E27FC236}">
                <a16:creationId xmlns=""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en-US" sz="3200" b="1"/>
              <a:t>Ánh sáng</a:t>
            </a:r>
          </a:p>
        </p:txBody>
      </p:sp>
      <p:grpSp>
        <p:nvGrpSpPr>
          <p:cNvPr id="2" name="Group 1">
            <a:extLst>
              <a:ext uri="{FF2B5EF4-FFF2-40B4-BE49-F238E27FC236}">
                <a16:creationId xmlns="" xmlns:a16="http://schemas.microsoft.com/office/drawing/2014/main" id="{3747B995-060A-47A1-85F3-834B21B054E8}"/>
              </a:ext>
            </a:extLst>
          </p:cNvPr>
          <p:cNvGrpSpPr/>
          <p:nvPr/>
        </p:nvGrpSpPr>
        <p:grpSpPr>
          <a:xfrm>
            <a:off x="1149148" y="1416233"/>
            <a:ext cx="10363966" cy="870919"/>
            <a:chOff x="761595" y="1452185"/>
            <a:chExt cx="10363966" cy="870919"/>
          </a:xfrm>
        </p:grpSpPr>
        <p:sp>
          <p:nvSpPr>
            <p:cNvPr id="8" name="TextBox 7">
              <a:extLst>
                <a:ext uri="{FF2B5EF4-FFF2-40B4-BE49-F238E27FC236}">
                  <a16:creationId xmlns="" xmlns:a16="http://schemas.microsoft.com/office/drawing/2014/main" id="{74A9E2C9-11B9-4E20-9539-50F1FDDC6295}"/>
                </a:ext>
              </a:extLst>
            </p:cNvPr>
            <p:cNvSpPr txBox="1"/>
            <p:nvPr/>
          </p:nvSpPr>
          <p:spPr>
            <a:xfrm>
              <a:off x="1632514" y="1781074"/>
              <a:ext cx="9493047" cy="402418"/>
            </a:xfrm>
            <a:prstGeom prst="rect">
              <a:avLst/>
            </a:prstGeom>
            <a:noFill/>
          </p:spPr>
          <p:txBody>
            <a:bodyPr wrap="square" lIns="0" tIns="0" rIns="0" bIns="0" rtlCol="0">
              <a:spAutoFit/>
            </a:bodyPr>
            <a:lstStyle/>
            <a:p>
              <a:pPr algn="just">
                <a:lnSpc>
                  <a:spcPct val="120000"/>
                </a:lnSpc>
              </a:pPr>
              <a:r>
                <a:rPr lang="vi-VN" sz="2400" b="1" dirty="0"/>
                <a:t>Hãy kể tên những loài cây ưa bóng và ưa sáng khác mà em biết.</a:t>
              </a:r>
            </a:p>
          </p:txBody>
        </p:sp>
        <p:pic>
          <p:nvPicPr>
            <p:cNvPr id="9" name="Picture 8">
              <a:extLst>
                <a:ext uri="{FF2B5EF4-FFF2-40B4-BE49-F238E27FC236}">
                  <a16:creationId xmlns="" xmlns:a16="http://schemas.microsoft.com/office/drawing/2014/main" id="{FE87D033-6DCA-45BA-8AEE-3641AAE6F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95" y="1452185"/>
              <a:ext cx="870919" cy="870919"/>
            </a:xfrm>
            <a:prstGeom prst="rect">
              <a:avLst/>
            </a:prstGeom>
          </p:spPr>
        </p:pic>
      </p:grpSp>
      <p:pic>
        <p:nvPicPr>
          <p:cNvPr id="10242" name="Picture 2" descr="Cây gừng - Cây thuốc chữa nhiều bệnh thông thường đơn giản mà vô cùng hiệu  quả">
            <a:extLst>
              <a:ext uri="{FF2B5EF4-FFF2-40B4-BE49-F238E27FC236}">
                <a16:creationId xmlns="" xmlns:a16="http://schemas.microsoft.com/office/drawing/2014/main" id="{97A18007-A832-4B95-BE77-B507E7F4F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301458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ây hoa lài - Hướng dẫn cách trồng cây hoa lài hoa đẹp quyến rũ">
            <a:extLst>
              <a:ext uri="{FF2B5EF4-FFF2-40B4-BE49-F238E27FC236}">
                <a16:creationId xmlns="" xmlns:a16="http://schemas.microsoft.com/office/drawing/2014/main" id="{A6E162FF-2B8F-49F0-913B-137F0EED1B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00" r="12500"/>
          <a:stretch/>
        </p:blipFill>
        <p:spPr bwMode="auto">
          <a:xfrm>
            <a:off x="3230880" y="301458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n cẩm cù có dễ chăm không? hướng dẫn trồng và lưu ý">
            <a:extLst>
              <a:ext uri="{FF2B5EF4-FFF2-40B4-BE49-F238E27FC236}">
                <a16:creationId xmlns="" xmlns:a16="http://schemas.microsoft.com/office/drawing/2014/main" id="{0B710ED8-B21C-486C-8032-83104ACB25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40" r="31284"/>
          <a:stretch/>
        </p:blipFill>
        <p:spPr bwMode="auto">
          <a:xfrm>
            <a:off x="6217920" y="301458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a lồng đèn - Đặc điểm sinh trưởng, cách trồng và chăm sóc « iuHoa">
            <a:extLst>
              <a:ext uri="{FF2B5EF4-FFF2-40B4-BE49-F238E27FC236}">
                <a16:creationId xmlns="" xmlns:a16="http://schemas.microsoft.com/office/drawing/2014/main" id="{34FF13F9-E3BC-4D4C-B888-EEA723033A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4960" y="301458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C1C23AD5-1626-489D-A770-9662FD90A21F}"/>
              </a:ext>
            </a:extLst>
          </p:cNvPr>
          <p:cNvSpPr txBox="1"/>
          <p:nvPr/>
        </p:nvSpPr>
        <p:spPr>
          <a:xfrm>
            <a:off x="5016378" y="2280038"/>
            <a:ext cx="2197718" cy="469552"/>
          </a:xfrm>
          <a:prstGeom prst="rect">
            <a:avLst/>
          </a:prstGeom>
          <a:noFill/>
        </p:spPr>
        <p:txBody>
          <a:bodyPr wrap="none" lIns="0" tIns="0" rIns="0" bIns="0" rtlCol="0">
            <a:spAutoFit/>
          </a:bodyPr>
          <a:lstStyle/>
          <a:p>
            <a:pPr>
              <a:lnSpc>
                <a:spcPct val="120000"/>
              </a:lnSpc>
            </a:pPr>
            <a:r>
              <a:rPr lang="vi-VN" sz="2800" b="1" dirty="0"/>
              <a:t>Cây ưa bóng</a:t>
            </a:r>
          </a:p>
        </p:txBody>
      </p:sp>
      <p:sp>
        <p:nvSpPr>
          <p:cNvPr id="20" name="TextBox 19">
            <a:extLst>
              <a:ext uri="{FF2B5EF4-FFF2-40B4-BE49-F238E27FC236}">
                <a16:creationId xmlns="" xmlns:a16="http://schemas.microsoft.com/office/drawing/2014/main" id="{BA513959-655E-40CF-8A94-6C47A6D4370E}"/>
              </a:ext>
            </a:extLst>
          </p:cNvPr>
          <p:cNvSpPr txBox="1"/>
          <p:nvPr/>
        </p:nvSpPr>
        <p:spPr>
          <a:xfrm>
            <a:off x="243841" y="5821573"/>
            <a:ext cx="2743199" cy="402418"/>
          </a:xfrm>
          <a:prstGeom prst="rect">
            <a:avLst/>
          </a:prstGeom>
          <a:noFill/>
        </p:spPr>
        <p:txBody>
          <a:bodyPr wrap="square" lIns="0" tIns="0" rIns="0" bIns="0" rtlCol="0">
            <a:spAutoFit/>
          </a:bodyPr>
          <a:lstStyle/>
          <a:p>
            <a:pPr algn="ctr">
              <a:lnSpc>
                <a:spcPct val="120000"/>
              </a:lnSpc>
            </a:pPr>
            <a:r>
              <a:rPr lang="vi-VN" sz="2400" dirty="0"/>
              <a:t>Cây gừng</a:t>
            </a:r>
          </a:p>
        </p:txBody>
      </p:sp>
      <p:sp>
        <p:nvSpPr>
          <p:cNvPr id="21" name="TextBox 20">
            <a:extLst>
              <a:ext uri="{FF2B5EF4-FFF2-40B4-BE49-F238E27FC236}">
                <a16:creationId xmlns="" xmlns:a16="http://schemas.microsoft.com/office/drawing/2014/main" id="{2B2B82D9-46BC-47F7-ACE5-9C2488273B3E}"/>
              </a:ext>
            </a:extLst>
          </p:cNvPr>
          <p:cNvSpPr txBox="1"/>
          <p:nvPr/>
        </p:nvSpPr>
        <p:spPr>
          <a:xfrm>
            <a:off x="3230881" y="5821573"/>
            <a:ext cx="2743199" cy="402418"/>
          </a:xfrm>
          <a:prstGeom prst="rect">
            <a:avLst/>
          </a:prstGeom>
          <a:noFill/>
        </p:spPr>
        <p:txBody>
          <a:bodyPr wrap="square" lIns="0" tIns="0" rIns="0" bIns="0" rtlCol="0">
            <a:spAutoFit/>
          </a:bodyPr>
          <a:lstStyle/>
          <a:p>
            <a:pPr algn="ctr">
              <a:lnSpc>
                <a:spcPct val="120000"/>
              </a:lnSpc>
            </a:pPr>
            <a:r>
              <a:rPr lang="vi-VN" sz="2400" dirty="0"/>
              <a:t>Cây hoa nhài</a:t>
            </a:r>
          </a:p>
        </p:txBody>
      </p:sp>
      <p:sp>
        <p:nvSpPr>
          <p:cNvPr id="22" name="TextBox 21">
            <a:extLst>
              <a:ext uri="{FF2B5EF4-FFF2-40B4-BE49-F238E27FC236}">
                <a16:creationId xmlns="" xmlns:a16="http://schemas.microsoft.com/office/drawing/2014/main" id="{EEF33909-68AF-40B5-9FB9-E42EF6F5CDA6}"/>
              </a:ext>
            </a:extLst>
          </p:cNvPr>
          <p:cNvSpPr txBox="1"/>
          <p:nvPr/>
        </p:nvSpPr>
        <p:spPr>
          <a:xfrm>
            <a:off x="6217921" y="5821573"/>
            <a:ext cx="2743199" cy="402418"/>
          </a:xfrm>
          <a:prstGeom prst="rect">
            <a:avLst/>
          </a:prstGeom>
          <a:noFill/>
        </p:spPr>
        <p:txBody>
          <a:bodyPr wrap="square" lIns="0" tIns="0" rIns="0" bIns="0" rtlCol="0">
            <a:spAutoFit/>
          </a:bodyPr>
          <a:lstStyle/>
          <a:p>
            <a:pPr algn="ctr">
              <a:lnSpc>
                <a:spcPct val="120000"/>
              </a:lnSpc>
            </a:pPr>
            <a:r>
              <a:rPr lang="vi-VN" sz="2400" dirty="0"/>
              <a:t>Cây lan cẩm cù</a:t>
            </a:r>
          </a:p>
        </p:txBody>
      </p:sp>
      <p:sp>
        <p:nvSpPr>
          <p:cNvPr id="23" name="TextBox 22">
            <a:extLst>
              <a:ext uri="{FF2B5EF4-FFF2-40B4-BE49-F238E27FC236}">
                <a16:creationId xmlns="" xmlns:a16="http://schemas.microsoft.com/office/drawing/2014/main" id="{6D17B401-15B2-407D-94D3-527E27E2CC7D}"/>
              </a:ext>
            </a:extLst>
          </p:cNvPr>
          <p:cNvSpPr txBox="1"/>
          <p:nvPr/>
        </p:nvSpPr>
        <p:spPr>
          <a:xfrm>
            <a:off x="9204961" y="5821573"/>
            <a:ext cx="2743199" cy="402418"/>
          </a:xfrm>
          <a:prstGeom prst="rect">
            <a:avLst/>
          </a:prstGeom>
          <a:noFill/>
        </p:spPr>
        <p:txBody>
          <a:bodyPr wrap="square" lIns="0" tIns="0" rIns="0" bIns="0" rtlCol="0">
            <a:spAutoFit/>
          </a:bodyPr>
          <a:lstStyle/>
          <a:p>
            <a:pPr algn="ctr">
              <a:lnSpc>
                <a:spcPct val="120000"/>
              </a:lnSpc>
            </a:pPr>
            <a:r>
              <a:rPr lang="vi-VN" sz="2400" dirty="0"/>
              <a:t>Cây hoa lồng đèn</a:t>
            </a:r>
          </a:p>
        </p:txBody>
      </p:sp>
    </p:spTree>
    <p:extLst>
      <p:ext uri="{BB962C8B-B14F-4D97-AF65-F5344CB8AC3E}">
        <p14:creationId xmlns:p14="http://schemas.microsoft.com/office/powerpoint/2010/main" val="327471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fade">
                                      <p:cBhvr>
                                        <p:cTn id="15" dur="500"/>
                                        <p:tgtEl>
                                          <p:spTgt spid="10244"/>
                                        </p:tgtEl>
                                      </p:cBhvr>
                                    </p:animEffect>
                                  </p:childTnLst>
                                </p:cTn>
                              </p:par>
                              <p:par>
                                <p:cTn id="16" presetID="10" presetClass="entr" presetSubtype="0" fill="hold" nodeType="with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fade">
                                      <p:cBhvr>
                                        <p:cTn id="18" dur="500"/>
                                        <p:tgtEl>
                                          <p:spTgt spid="10246"/>
                                        </p:tgtEl>
                                      </p:cBhvr>
                                    </p:animEffect>
                                  </p:childTnLst>
                                </p:cTn>
                              </p:par>
                              <p:par>
                                <p:cTn id="19" presetID="10" presetClass="entr" presetSubtype="0" fill="hold" nodeType="withEffect">
                                  <p:stCondLst>
                                    <p:cond delay="0"/>
                                  </p:stCondLst>
                                  <p:childTnLst>
                                    <p:set>
                                      <p:cBhvr>
                                        <p:cTn id="20" dur="1" fill="hold">
                                          <p:stCondLst>
                                            <p:cond delay="0"/>
                                          </p:stCondLst>
                                        </p:cTn>
                                        <p:tgtEl>
                                          <p:spTgt spid="10248"/>
                                        </p:tgtEl>
                                        <p:attrNameLst>
                                          <p:attrName>style.visibility</p:attrName>
                                        </p:attrNameLst>
                                      </p:cBhvr>
                                      <p:to>
                                        <p:strVal val="visible"/>
                                      </p:to>
                                    </p:set>
                                    <p:animEffect transition="in" filter="fade">
                                      <p:cBhvr>
                                        <p:cTn id="21" dur="500"/>
                                        <p:tgtEl>
                                          <p:spTgt spid="102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00.xml><?xml version="1.0" encoding="utf-8"?>
<p:tagLst xmlns:a="http://schemas.openxmlformats.org/drawingml/2006/main" xmlns:r="http://schemas.openxmlformats.org/officeDocument/2006/relationships" xmlns:p="http://schemas.openxmlformats.org/presentationml/2006/main">
  <p:tag name="TAG" val="1"/>
</p:tagLst>
</file>

<file path=ppt/tags/tag101.xml><?xml version="1.0" encoding="utf-8"?>
<p:tagLst xmlns:a="http://schemas.openxmlformats.org/drawingml/2006/main" xmlns:r="http://schemas.openxmlformats.org/officeDocument/2006/relationships" xmlns:p="http://schemas.openxmlformats.org/presentationml/2006/main">
  <p:tag name="TAG" val="1"/>
</p:tagLst>
</file>

<file path=ppt/tags/tag102.xml><?xml version="1.0" encoding="utf-8"?>
<p:tagLst xmlns:a="http://schemas.openxmlformats.org/drawingml/2006/main" xmlns:r="http://schemas.openxmlformats.org/officeDocument/2006/relationships" xmlns:p="http://schemas.openxmlformats.org/presentationml/2006/main">
  <p:tag name="TAG" val="1"/>
</p:tagLst>
</file>

<file path=ppt/tags/tag103.xml><?xml version="1.0" encoding="utf-8"?>
<p:tagLst xmlns:a="http://schemas.openxmlformats.org/drawingml/2006/main" xmlns:r="http://schemas.openxmlformats.org/officeDocument/2006/relationships" xmlns:p="http://schemas.openxmlformats.org/presentationml/2006/main">
  <p:tag name="TAG" val="1"/>
</p:tagLst>
</file>

<file path=ppt/tags/tag104.xml><?xml version="1.0" encoding="utf-8"?>
<p:tagLst xmlns:a="http://schemas.openxmlformats.org/drawingml/2006/main" xmlns:r="http://schemas.openxmlformats.org/officeDocument/2006/relationships" xmlns:p="http://schemas.openxmlformats.org/presentationml/2006/main">
  <p:tag name="TAG" val="1"/>
</p:tagLst>
</file>

<file path=ppt/tags/tag105.xml><?xml version="1.0" encoding="utf-8"?>
<p:tagLst xmlns:a="http://schemas.openxmlformats.org/drawingml/2006/main" xmlns:r="http://schemas.openxmlformats.org/officeDocument/2006/relationships" xmlns:p="http://schemas.openxmlformats.org/presentationml/2006/main">
  <p:tag name="TAG" val="1"/>
</p:tagLst>
</file>

<file path=ppt/tags/tag106.xml><?xml version="1.0" encoding="utf-8"?>
<p:tagLst xmlns:a="http://schemas.openxmlformats.org/drawingml/2006/main" xmlns:r="http://schemas.openxmlformats.org/officeDocument/2006/relationships" xmlns:p="http://schemas.openxmlformats.org/presentationml/2006/main">
  <p:tag name="TAG" val="1"/>
</p:tagLst>
</file>

<file path=ppt/tags/tag107.xml><?xml version="1.0" encoding="utf-8"?>
<p:tagLst xmlns:a="http://schemas.openxmlformats.org/drawingml/2006/main" xmlns:r="http://schemas.openxmlformats.org/officeDocument/2006/relationships" xmlns:p="http://schemas.openxmlformats.org/presentationml/2006/main">
  <p:tag name="TAG" val="1"/>
</p:tagLst>
</file>

<file path=ppt/tags/tag108.xml><?xml version="1.0" encoding="utf-8"?>
<p:tagLst xmlns:a="http://schemas.openxmlformats.org/drawingml/2006/main" xmlns:r="http://schemas.openxmlformats.org/officeDocument/2006/relationships" xmlns:p="http://schemas.openxmlformats.org/presentationml/2006/main">
  <p:tag name="TAG" val="1"/>
</p:tagLst>
</file>

<file path=ppt/tags/tag109.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10.xml><?xml version="1.0" encoding="utf-8"?>
<p:tagLst xmlns:a="http://schemas.openxmlformats.org/drawingml/2006/main" xmlns:r="http://schemas.openxmlformats.org/officeDocument/2006/relationships" xmlns:p="http://schemas.openxmlformats.org/presentationml/2006/main">
  <p:tag name="TAG" val="1"/>
</p:tagLst>
</file>

<file path=ppt/tags/tag111.xml><?xml version="1.0" encoding="utf-8"?>
<p:tagLst xmlns:a="http://schemas.openxmlformats.org/drawingml/2006/main" xmlns:r="http://schemas.openxmlformats.org/officeDocument/2006/relationships" xmlns:p="http://schemas.openxmlformats.org/presentationml/2006/main">
  <p:tag name="TAG" val="1"/>
</p:tagLst>
</file>

<file path=ppt/tags/tag112.xml><?xml version="1.0" encoding="utf-8"?>
<p:tagLst xmlns:a="http://schemas.openxmlformats.org/drawingml/2006/main" xmlns:r="http://schemas.openxmlformats.org/officeDocument/2006/relationships" xmlns:p="http://schemas.openxmlformats.org/presentationml/2006/main">
  <p:tag name="TAG" val="1"/>
</p:tagLst>
</file>

<file path=ppt/tags/tag113.xml><?xml version="1.0" encoding="utf-8"?>
<p:tagLst xmlns:a="http://schemas.openxmlformats.org/drawingml/2006/main" xmlns:r="http://schemas.openxmlformats.org/officeDocument/2006/relationships" xmlns:p="http://schemas.openxmlformats.org/presentationml/2006/main">
  <p:tag name="TAG" val="1"/>
</p:tagLst>
</file>

<file path=ppt/tags/tag114.xml><?xml version="1.0" encoding="utf-8"?>
<p:tagLst xmlns:a="http://schemas.openxmlformats.org/drawingml/2006/main" xmlns:r="http://schemas.openxmlformats.org/officeDocument/2006/relationships" xmlns:p="http://schemas.openxmlformats.org/presentationml/2006/main">
  <p:tag name="TAG" val="1"/>
</p:tagLst>
</file>

<file path=ppt/tags/tag115.xml><?xml version="1.0" encoding="utf-8"?>
<p:tagLst xmlns:a="http://schemas.openxmlformats.org/drawingml/2006/main" xmlns:r="http://schemas.openxmlformats.org/officeDocument/2006/relationships" xmlns:p="http://schemas.openxmlformats.org/presentationml/2006/main">
  <p:tag name="TAG" val="1"/>
</p:tagLst>
</file>

<file path=ppt/tags/tag116.xml><?xml version="1.0" encoding="utf-8"?>
<p:tagLst xmlns:a="http://schemas.openxmlformats.org/drawingml/2006/main" xmlns:r="http://schemas.openxmlformats.org/officeDocument/2006/relationships" xmlns:p="http://schemas.openxmlformats.org/presentationml/2006/main">
  <p:tag name="TAG" val="1"/>
</p:tagLst>
</file>

<file path=ppt/tags/tag117.xml><?xml version="1.0" encoding="utf-8"?>
<p:tagLst xmlns:a="http://schemas.openxmlformats.org/drawingml/2006/main" xmlns:r="http://schemas.openxmlformats.org/officeDocument/2006/relationships" xmlns:p="http://schemas.openxmlformats.org/presentationml/2006/main">
  <p:tag name="TAG" val="1"/>
</p:tagLst>
</file>

<file path=ppt/tags/tag118.xml><?xml version="1.0" encoding="utf-8"?>
<p:tagLst xmlns:a="http://schemas.openxmlformats.org/drawingml/2006/main" xmlns:r="http://schemas.openxmlformats.org/officeDocument/2006/relationships" xmlns:p="http://schemas.openxmlformats.org/presentationml/2006/main">
  <p:tag name="TAG" val="1"/>
</p:tagLst>
</file>

<file path=ppt/tags/tag119.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20.xml><?xml version="1.0" encoding="utf-8"?>
<p:tagLst xmlns:a="http://schemas.openxmlformats.org/drawingml/2006/main" xmlns:r="http://schemas.openxmlformats.org/officeDocument/2006/relationships" xmlns:p="http://schemas.openxmlformats.org/presentationml/2006/main">
  <p:tag name="TAG" val="1"/>
</p:tagLst>
</file>

<file path=ppt/tags/tag121.xml><?xml version="1.0" encoding="utf-8"?>
<p:tagLst xmlns:a="http://schemas.openxmlformats.org/drawingml/2006/main" xmlns:r="http://schemas.openxmlformats.org/officeDocument/2006/relationships" xmlns:p="http://schemas.openxmlformats.org/presentationml/2006/main">
  <p:tag name="TAG" val="1"/>
</p:tagLst>
</file>

<file path=ppt/tags/tag122.xml><?xml version="1.0" encoding="utf-8"?>
<p:tagLst xmlns:a="http://schemas.openxmlformats.org/drawingml/2006/main" xmlns:r="http://schemas.openxmlformats.org/officeDocument/2006/relationships" xmlns:p="http://schemas.openxmlformats.org/presentationml/2006/main">
  <p:tag name="TAG" val="1"/>
</p:tagLst>
</file>

<file path=ppt/tags/tag123.xml><?xml version="1.0" encoding="utf-8"?>
<p:tagLst xmlns:a="http://schemas.openxmlformats.org/drawingml/2006/main" xmlns:r="http://schemas.openxmlformats.org/officeDocument/2006/relationships" xmlns:p="http://schemas.openxmlformats.org/presentationml/2006/main">
  <p:tag name="TAG" val="1"/>
</p:tagLst>
</file>

<file path=ppt/tags/tag124.xml><?xml version="1.0" encoding="utf-8"?>
<p:tagLst xmlns:a="http://schemas.openxmlformats.org/drawingml/2006/main" xmlns:r="http://schemas.openxmlformats.org/officeDocument/2006/relationships" xmlns:p="http://schemas.openxmlformats.org/presentationml/2006/main">
  <p:tag name="TAG" val="1"/>
</p:tagLst>
</file>

<file path=ppt/tags/tag125.xml><?xml version="1.0" encoding="utf-8"?>
<p:tagLst xmlns:a="http://schemas.openxmlformats.org/drawingml/2006/main" xmlns:r="http://schemas.openxmlformats.org/officeDocument/2006/relationships" xmlns:p="http://schemas.openxmlformats.org/presentationml/2006/main">
  <p:tag name="TAG" val="1"/>
</p:tagLst>
</file>

<file path=ppt/tags/tag126.xml><?xml version="1.0" encoding="utf-8"?>
<p:tagLst xmlns:a="http://schemas.openxmlformats.org/drawingml/2006/main" xmlns:r="http://schemas.openxmlformats.org/officeDocument/2006/relationships" xmlns:p="http://schemas.openxmlformats.org/presentationml/2006/main">
  <p:tag name="TAG" val="1"/>
</p:tagLst>
</file>

<file path=ppt/tags/tag127.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84.xml><?xml version="1.0" encoding="utf-8"?>
<p:tagLst xmlns:a="http://schemas.openxmlformats.org/drawingml/2006/main" xmlns:r="http://schemas.openxmlformats.org/officeDocument/2006/relationships" xmlns:p="http://schemas.openxmlformats.org/presentationml/2006/main">
  <p:tag name="TAG" val="1"/>
</p:tagLst>
</file>

<file path=ppt/tags/tag85.xml><?xml version="1.0" encoding="utf-8"?>
<p:tagLst xmlns:a="http://schemas.openxmlformats.org/drawingml/2006/main" xmlns:r="http://schemas.openxmlformats.org/officeDocument/2006/relationships" xmlns:p="http://schemas.openxmlformats.org/presentationml/2006/main">
  <p:tag name="TAG" val="1"/>
</p:tagLst>
</file>

<file path=ppt/tags/tag86.xml><?xml version="1.0" encoding="utf-8"?>
<p:tagLst xmlns:a="http://schemas.openxmlformats.org/drawingml/2006/main" xmlns:r="http://schemas.openxmlformats.org/officeDocument/2006/relationships" xmlns:p="http://schemas.openxmlformats.org/presentationml/2006/main">
  <p:tag name="TAG" val="1"/>
</p:tagLst>
</file>

<file path=ppt/tags/tag87.xml><?xml version="1.0" encoding="utf-8"?>
<p:tagLst xmlns:a="http://schemas.openxmlformats.org/drawingml/2006/main" xmlns:r="http://schemas.openxmlformats.org/officeDocument/2006/relationships" xmlns:p="http://schemas.openxmlformats.org/presentationml/2006/main">
  <p:tag name="TAG" val="1"/>
</p:tagLst>
</file>

<file path=ppt/tags/tag88.xml><?xml version="1.0" encoding="utf-8"?>
<p:tagLst xmlns:a="http://schemas.openxmlformats.org/drawingml/2006/main" xmlns:r="http://schemas.openxmlformats.org/officeDocument/2006/relationships" xmlns:p="http://schemas.openxmlformats.org/presentationml/2006/main">
  <p:tag name="TAG" val="1"/>
</p:tagLst>
</file>

<file path=ppt/tags/tag89.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ags/tag90.xml><?xml version="1.0" encoding="utf-8"?>
<p:tagLst xmlns:a="http://schemas.openxmlformats.org/drawingml/2006/main" xmlns:r="http://schemas.openxmlformats.org/officeDocument/2006/relationships" xmlns:p="http://schemas.openxmlformats.org/presentationml/2006/main">
  <p:tag name="TAG" val="1"/>
</p:tagLst>
</file>

<file path=ppt/tags/tag91.xml><?xml version="1.0" encoding="utf-8"?>
<p:tagLst xmlns:a="http://schemas.openxmlformats.org/drawingml/2006/main" xmlns:r="http://schemas.openxmlformats.org/officeDocument/2006/relationships" xmlns:p="http://schemas.openxmlformats.org/presentationml/2006/main">
  <p:tag name="TAG" val="1"/>
</p:tagLst>
</file>

<file path=ppt/tags/tag92.xml><?xml version="1.0" encoding="utf-8"?>
<p:tagLst xmlns:a="http://schemas.openxmlformats.org/drawingml/2006/main" xmlns:r="http://schemas.openxmlformats.org/officeDocument/2006/relationships" xmlns:p="http://schemas.openxmlformats.org/presentationml/2006/main">
  <p:tag name="TAG" val="1"/>
</p:tagLst>
</file>

<file path=ppt/tags/tag93.xml><?xml version="1.0" encoding="utf-8"?>
<p:tagLst xmlns:a="http://schemas.openxmlformats.org/drawingml/2006/main" xmlns:r="http://schemas.openxmlformats.org/officeDocument/2006/relationships" xmlns:p="http://schemas.openxmlformats.org/presentationml/2006/main">
  <p:tag name="TAG" val="1"/>
</p:tagLst>
</file>

<file path=ppt/tags/tag94.xml><?xml version="1.0" encoding="utf-8"?>
<p:tagLst xmlns:a="http://schemas.openxmlformats.org/drawingml/2006/main" xmlns:r="http://schemas.openxmlformats.org/officeDocument/2006/relationships" xmlns:p="http://schemas.openxmlformats.org/presentationml/2006/main">
  <p:tag name="TAG" val="1"/>
</p:tagLst>
</file>

<file path=ppt/tags/tag95.xml><?xml version="1.0" encoding="utf-8"?>
<p:tagLst xmlns:a="http://schemas.openxmlformats.org/drawingml/2006/main" xmlns:r="http://schemas.openxmlformats.org/officeDocument/2006/relationships" xmlns:p="http://schemas.openxmlformats.org/presentationml/2006/main">
  <p:tag name="TAG" val="1"/>
</p:tagLst>
</file>

<file path=ppt/tags/tag96.xml><?xml version="1.0" encoding="utf-8"?>
<p:tagLst xmlns:a="http://schemas.openxmlformats.org/drawingml/2006/main" xmlns:r="http://schemas.openxmlformats.org/officeDocument/2006/relationships" xmlns:p="http://schemas.openxmlformats.org/presentationml/2006/main">
  <p:tag name="TAG" val="1"/>
</p:tagLst>
</file>

<file path=ppt/tags/tag97.xml><?xml version="1.0" encoding="utf-8"?>
<p:tagLst xmlns:a="http://schemas.openxmlformats.org/drawingml/2006/main" xmlns:r="http://schemas.openxmlformats.org/officeDocument/2006/relationships" xmlns:p="http://schemas.openxmlformats.org/presentationml/2006/main">
  <p:tag name="TAG" val="1"/>
</p:tagLst>
</file>

<file path=ppt/tags/tag98.xml><?xml version="1.0" encoding="utf-8"?>
<p:tagLst xmlns:a="http://schemas.openxmlformats.org/drawingml/2006/main" xmlns:r="http://schemas.openxmlformats.org/officeDocument/2006/relationships" xmlns:p="http://schemas.openxmlformats.org/presentationml/2006/main">
  <p:tag name="TAG" val="1"/>
</p:tagLst>
</file>

<file path=ppt/tags/tag9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2161</Words>
  <Application>Microsoft Office PowerPoint</Application>
  <PresentationFormat>Widescreen</PresentationFormat>
  <Paragraphs>215</Paragraphs>
  <Slides>47</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Avenir Next LT Pro Light</vt:lpstr>
      <vt:lpstr>Calibri</vt:lpstr>
      <vt:lpstr>Calibri Light</vt:lpstr>
      <vt:lpstr>Courier New</vt:lpstr>
      <vt:lpstr>Times New Roman</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Duong Thuy</dc:creator>
  <cp:lastModifiedBy>Admin</cp:lastModifiedBy>
  <cp:revision>5</cp:revision>
  <dcterms:created xsi:type="dcterms:W3CDTF">2023-02-07T16:13:02Z</dcterms:created>
  <dcterms:modified xsi:type="dcterms:W3CDTF">2023-02-17T14:32:56Z</dcterms:modified>
</cp:coreProperties>
</file>