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4"/>
  </p:notesMasterIdLst>
  <p:sldIdLst>
    <p:sldId id="611" r:id="rId2"/>
    <p:sldId id="613" r:id="rId3"/>
    <p:sldId id="632" r:id="rId4"/>
    <p:sldId id="633" r:id="rId5"/>
    <p:sldId id="614" r:id="rId6"/>
    <p:sldId id="616" r:id="rId7"/>
    <p:sldId id="625" r:id="rId8"/>
    <p:sldId id="617" r:id="rId9"/>
    <p:sldId id="618" r:id="rId10"/>
    <p:sldId id="619" r:id="rId11"/>
    <p:sldId id="620" r:id="rId12"/>
    <p:sldId id="62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7D97-A94C-4635-B63C-CC8C2BA3854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F2E29-325F-42E4-A958-40F43117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7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2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6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6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7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4491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3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9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5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0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B0484-40D6-439D-8E76-7965D901ED7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503BA2-373D-4E7C-BE3C-87B34676E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en - Đi Theo Bóng Mặt Trời ft. Giang Nguyễn (M/V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94" y="1263618"/>
            <a:ext cx="4900940" cy="275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ự thật thú vị về loài ngựa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00" y="3768320"/>
            <a:ext cx="4687943" cy="29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716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0974" y="1001983"/>
            <a:ext cx="6571142" cy="3450507"/>
          </a:xfrm>
        </p:spPr>
        <p:txBody>
          <a:bodyPr/>
          <a:lstStyle/>
          <a:p>
            <a:r>
              <a:rPr lang="en-US" sz="3094" dirty="0" err="1"/>
              <a:t>Một</a:t>
            </a:r>
            <a:r>
              <a:rPr lang="en-US" sz="3094" dirty="0"/>
              <a:t> </a:t>
            </a:r>
            <a:r>
              <a:rPr lang="en-US" sz="3094" dirty="0" err="1"/>
              <a:t>số</a:t>
            </a:r>
            <a:r>
              <a:rPr lang="en-US" sz="3094" dirty="0"/>
              <a:t> </a:t>
            </a:r>
            <a:r>
              <a:rPr lang="en-US" sz="3094" dirty="0" err="1"/>
              <a:t>tốc</a:t>
            </a:r>
            <a:r>
              <a:rPr lang="en-US" sz="3094" dirty="0"/>
              <a:t> </a:t>
            </a:r>
            <a:r>
              <a:rPr lang="en-US" sz="3094" dirty="0" err="1"/>
              <a:t>độ</a:t>
            </a:r>
            <a:r>
              <a:rPr lang="en-US" sz="3094" dirty="0"/>
              <a:t> </a:t>
            </a:r>
            <a:r>
              <a:rPr lang="en-US" sz="3094" dirty="0" err="1"/>
              <a:t>thường</a:t>
            </a:r>
            <a:r>
              <a:rPr lang="en-US" sz="3094" dirty="0"/>
              <a:t> </a:t>
            </a:r>
            <a:r>
              <a:rPr lang="en-US" sz="3094" dirty="0" err="1"/>
              <a:t>gặp</a:t>
            </a:r>
            <a:endParaRPr lang="en-US" sz="3094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1084" y="2143164"/>
          <a:ext cx="7349832" cy="2571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962">
                  <a:extLst>
                    <a:ext uri="{9D8B030D-6E8A-4147-A177-3AD203B41FA5}">
                      <a16:colId xmlns:a16="http://schemas.microsoft.com/office/drawing/2014/main" val="1339414459"/>
                    </a:ext>
                  </a:extLst>
                </a:gridCol>
                <a:gridCol w="1667955">
                  <a:extLst>
                    <a:ext uri="{9D8B030D-6E8A-4147-A177-3AD203B41FA5}">
                      <a16:colId xmlns:a16="http://schemas.microsoft.com/office/drawing/2014/main" val="273716030"/>
                    </a:ext>
                  </a:extLst>
                </a:gridCol>
                <a:gridCol w="2084782">
                  <a:extLst>
                    <a:ext uri="{9D8B030D-6E8A-4147-A177-3AD203B41FA5}">
                      <a16:colId xmlns:a16="http://schemas.microsoft.com/office/drawing/2014/main" val="3677821884"/>
                    </a:ext>
                  </a:extLst>
                </a:gridCol>
                <a:gridCol w="1590133">
                  <a:extLst>
                    <a:ext uri="{9D8B030D-6E8A-4147-A177-3AD203B41FA5}">
                      <a16:colId xmlns:a16="http://schemas.microsoft.com/office/drawing/2014/main" val="584235938"/>
                    </a:ext>
                  </a:extLst>
                </a:gridCol>
              </a:tblGrid>
              <a:tr h="835793"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rgbClr val="16469F"/>
                          </a:solidFill>
                          <a:latin typeface="+mj-lt"/>
                        </a:rPr>
                        <a:t>Vật</a:t>
                      </a:r>
                      <a:r>
                        <a:rPr lang="en-US" sz="2500" baseline="0" dirty="0">
                          <a:solidFill>
                            <a:srgbClr val="16469F"/>
                          </a:solidFill>
                          <a:latin typeface="+mj-lt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16469F"/>
                          </a:solidFill>
                          <a:latin typeface="+mj-lt"/>
                        </a:rPr>
                        <a:t>chuyển</a:t>
                      </a:r>
                      <a:r>
                        <a:rPr lang="en-US" sz="2500" baseline="0" dirty="0">
                          <a:solidFill>
                            <a:srgbClr val="16469F"/>
                          </a:solidFill>
                          <a:latin typeface="+mj-lt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16469F"/>
                          </a:solidFill>
                          <a:latin typeface="+mj-lt"/>
                        </a:rPr>
                        <a:t>động</a:t>
                      </a:r>
                      <a:endParaRPr lang="en-US" sz="2500" dirty="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Tốc</a:t>
                      </a:r>
                      <a:r>
                        <a:rPr lang="en-US" sz="2500" baseline="0">
                          <a:solidFill>
                            <a:srgbClr val="16469F"/>
                          </a:solidFill>
                          <a:latin typeface="+mj-lt"/>
                        </a:rPr>
                        <a:t> độ (m/s)</a:t>
                      </a:r>
                      <a:endParaRPr lang="en-US" sz="250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Vật</a:t>
                      </a:r>
                      <a:r>
                        <a:rPr lang="en-US" sz="2500" baseline="0">
                          <a:solidFill>
                            <a:srgbClr val="16469F"/>
                          </a:solidFill>
                          <a:latin typeface="+mj-lt"/>
                        </a:rPr>
                        <a:t> chuyển động</a:t>
                      </a:r>
                      <a:endParaRPr lang="en-US" sz="250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Tốc</a:t>
                      </a:r>
                      <a:r>
                        <a:rPr lang="en-US" sz="2500" baseline="0">
                          <a:solidFill>
                            <a:srgbClr val="16469F"/>
                          </a:solidFill>
                          <a:latin typeface="+mj-lt"/>
                        </a:rPr>
                        <a:t> độ (m/s)</a:t>
                      </a:r>
                      <a:endParaRPr lang="en-US" sz="250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24327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16469F"/>
                          </a:solidFill>
                          <a:latin typeface="+mj-lt"/>
                        </a:rPr>
                        <a:t>Con </a:t>
                      </a:r>
                      <a:r>
                        <a:rPr lang="en-US" sz="2500" dirty="0" err="1">
                          <a:solidFill>
                            <a:srgbClr val="16469F"/>
                          </a:solidFill>
                          <a:latin typeface="+mj-lt"/>
                        </a:rPr>
                        <a:t>rùa</a:t>
                      </a:r>
                      <a:endParaRPr lang="en-US" sz="2500" dirty="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16469F"/>
                          </a:solidFill>
                          <a:latin typeface="+mj-lt"/>
                        </a:rPr>
                        <a:t>0,055</a:t>
                      </a: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Xe máy</a:t>
                      </a:r>
                      <a:r>
                        <a:rPr lang="en-US" sz="2500" baseline="0">
                          <a:solidFill>
                            <a:srgbClr val="16469F"/>
                          </a:solidFill>
                          <a:latin typeface="+mj-lt"/>
                        </a:rPr>
                        <a:t> điện</a:t>
                      </a:r>
                      <a:endParaRPr lang="en-US" sz="250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2443471817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rgbClr val="16469F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500" baseline="0" dirty="0">
                          <a:solidFill>
                            <a:srgbClr val="16469F"/>
                          </a:solidFill>
                          <a:latin typeface="+mj-lt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16469F"/>
                          </a:solidFill>
                          <a:latin typeface="+mj-lt"/>
                        </a:rPr>
                        <a:t>đi</a:t>
                      </a:r>
                      <a:r>
                        <a:rPr lang="en-US" sz="2500" baseline="0" dirty="0">
                          <a:solidFill>
                            <a:srgbClr val="16469F"/>
                          </a:solidFill>
                          <a:latin typeface="+mj-lt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16469F"/>
                          </a:solidFill>
                          <a:latin typeface="+mj-lt"/>
                        </a:rPr>
                        <a:t>bộ</a:t>
                      </a:r>
                      <a:endParaRPr lang="en-US" sz="2500" dirty="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16469F"/>
                          </a:solidFill>
                          <a:latin typeface="+mj-lt"/>
                        </a:rPr>
                        <a:t>1,5</a:t>
                      </a: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16469F"/>
                          </a:solidFill>
                          <a:latin typeface="+mj-lt"/>
                        </a:rPr>
                        <a:t>Ô</a:t>
                      </a:r>
                      <a:r>
                        <a:rPr lang="en-US" sz="2500" baseline="0" dirty="0">
                          <a:solidFill>
                            <a:srgbClr val="16469F"/>
                          </a:solidFill>
                          <a:latin typeface="+mj-lt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16469F"/>
                          </a:solidFill>
                          <a:latin typeface="+mj-lt"/>
                        </a:rPr>
                        <a:t>tô</a:t>
                      </a:r>
                      <a:endParaRPr lang="en-US" sz="2500" dirty="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403636834"/>
                  </a:ext>
                </a:extLst>
              </a:tr>
              <a:tr h="835793"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Người đi</a:t>
                      </a:r>
                      <a:r>
                        <a:rPr lang="en-US" sz="2500" baseline="0">
                          <a:solidFill>
                            <a:srgbClr val="16469F"/>
                          </a:solidFill>
                          <a:latin typeface="+mj-lt"/>
                        </a:rPr>
                        <a:t> xe đạp</a:t>
                      </a:r>
                      <a:endParaRPr lang="en-US" sz="250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solidFill>
                            <a:srgbClr val="16469F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rgbClr val="16469F"/>
                          </a:solidFill>
                          <a:latin typeface="+mj-lt"/>
                        </a:rPr>
                        <a:t>Máy</a:t>
                      </a:r>
                      <a:r>
                        <a:rPr lang="en-US" sz="2500" baseline="0" dirty="0">
                          <a:solidFill>
                            <a:srgbClr val="16469F"/>
                          </a:solidFill>
                          <a:latin typeface="+mj-lt"/>
                        </a:rPr>
                        <a:t> bay</a:t>
                      </a:r>
                      <a:endParaRPr lang="en-US" sz="2500" dirty="0">
                        <a:solidFill>
                          <a:srgbClr val="16469F"/>
                        </a:solidFill>
                        <a:latin typeface="+mj-lt"/>
                      </a:endParaRP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16469F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273099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660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62" dirty="0"/>
              <a:t>III. BÀI TẬP VẬN DỤNG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763" y="2169110"/>
            <a:ext cx="8036473" cy="21662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5 km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6 h 45 min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7 h 15 min.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km/h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3287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6726" y="801905"/>
            <a:ext cx="8358548" cy="5254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94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94" u="sng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Chinh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đoạt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Seagames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100 m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11,54 s.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94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94" u="sng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2,4 km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4,8 km/h.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8 h 30 min.</a:t>
            </a:r>
          </a:p>
          <a:p>
            <a:pPr marL="0" indent="0">
              <a:buNone/>
            </a:pPr>
            <a:r>
              <a:rPr lang="en-US" sz="3094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94" u="sng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12km/h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20 min.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09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7962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0386" y="1230246"/>
            <a:ext cx="5832849" cy="316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>
            <a:lvl1pPr marL="0" marR="0" indent="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1pPr>
            <a:lvl2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hangingPunct="0">
              <a:defRPr/>
            </a:pPr>
            <a:r>
              <a:rPr lang="en-US" sz="4640" dirty="0">
                <a:solidFill>
                  <a:srgbClr val="0070C0"/>
                </a:solidFill>
                <a:latin typeface="Corbel (Headings)"/>
                <a:cs typeface="Times New Roman" pitchFamily="18" charset="0"/>
              </a:rPr>
              <a:t>BÀI 8: TỐC ĐỘ CHUYỂN ĐỘNG</a:t>
            </a:r>
          </a:p>
        </p:txBody>
      </p:sp>
    </p:spTree>
    <p:extLst>
      <p:ext uri="{BB962C8B-B14F-4D97-AF65-F5344CB8AC3E}">
        <p14:creationId xmlns:p14="http://schemas.microsoft.com/office/powerpoint/2010/main" val="276457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1BE2E70-12E9-DE0B-3A21-657230BC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14" y="1595435"/>
            <a:ext cx="2835464" cy="35520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quãng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1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giây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3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điền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kết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3600" dirty="0">
                <a:solidFill>
                  <a:srgbClr val="262626"/>
                </a:solidFill>
                <a:cs typeface="Arial" panose="020B0604020202020204" pitchFamily="34" charset="0"/>
              </a:rPr>
              <a:t>. 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FFE443-EA7E-5703-E35F-2B78ECC2A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9942"/>
              </p:ext>
            </p:extLst>
          </p:nvPr>
        </p:nvGraphicFramePr>
        <p:xfrm>
          <a:off x="5435910" y="1236933"/>
          <a:ext cx="6098043" cy="43330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3735">
                  <a:extLst>
                    <a:ext uri="{9D8B030D-6E8A-4147-A177-3AD203B41FA5}">
                      <a16:colId xmlns:a16="http://schemas.microsoft.com/office/drawing/2014/main" val="3773429021"/>
                    </a:ext>
                  </a:extLst>
                </a:gridCol>
                <a:gridCol w="1408659">
                  <a:extLst>
                    <a:ext uri="{9D8B030D-6E8A-4147-A177-3AD203B41FA5}">
                      <a16:colId xmlns:a16="http://schemas.microsoft.com/office/drawing/2014/main" val="2651984036"/>
                    </a:ext>
                  </a:extLst>
                </a:gridCol>
                <a:gridCol w="1262469">
                  <a:extLst>
                    <a:ext uri="{9D8B030D-6E8A-4147-A177-3AD203B41FA5}">
                      <a16:colId xmlns:a16="http://schemas.microsoft.com/office/drawing/2014/main" val="3143797188"/>
                    </a:ext>
                  </a:extLst>
                </a:gridCol>
                <a:gridCol w="943508">
                  <a:extLst>
                    <a:ext uri="{9D8B030D-6E8A-4147-A177-3AD203B41FA5}">
                      <a16:colId xmlns:a16="http://schemas.microsoft.com/office/drawing/2014/main" val="3375317464"/>
                    </a:ext>
                  </a:extLst>
                </a:gridCol>
                <a:gridCol w="1609672">
                  <a:extLst>
                    <a:ext uri="{9D8B030D-6E8A-4147-A177-3AD203B41FA5}">
                      <a16:colId xmlns:a16="http://schemas.microsoft.com/office/drawing/2014/main" val="649619967"/>
                    </a:ext>
                  </a:extLst>
                </a:gridCol>
              </a:tblGrid>
              <a:tr h="1723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STT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Họ và tên học sinh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Quãng đường (m)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Thời gian (s)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Quãng đường đi trong 1 giây 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extLst>
                  <a:ext uri="{0D108BD9-81ED-4DB2-BD59-A6C34878D82A}">
                    <a16:rowId xmlns:a16="http://schemas.microsoft.com/office/drawing/2014/main" val="3976265323"/>
                  </a:ext>
                </a:extLst>
              </a:tr>
              <a:tr h="869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Nguyễn An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1000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300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extLst>
                  <a:ext uri="{0D108BD9-81ED-4DB2-BD59-A6C34878D82A}">
                    <a16:rowId xmlns:a16="http://schemas.microsoft.com/office/drawing/2014/main" val="2824135330"/>
                  </a:ext>
                </a:extLst>
              </a:tr>
              <a:tr h="869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Trần Mạnh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1500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extLst>
                  <a:ext uri="{0D108BD9-81ED-4DB2-BD59-A6C34878D82A}">
                    <a16:rowId xmlns:a16="http://schemas.microsoft.com/office/drawing/2014/main" val="1522258459"/>
                  </a:ext>
                </a:extLst>
              </a:tr>
              <a:tr h="869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Phạm Hoàng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2000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70C0"/>
                          </a:solidFill>
                          <a:effectLst/>
                        </a:rPr>
                        <a:t>150</a:t>
                      </a: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9" marR="50459" marT="0" marB="0"/>
                </a:tc>
                <a:extLst>
                  <a:ext uri="{0D108BD9-81ED-4DB2-BD59-A6C34878D82A}">
                    <a16:rowId xmlns:a16="http://schemas.microsoft.com/office/drawing/2014/main" val="374236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06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FFE443-EA7E-5703-E35F-2B78ECC2A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02138"/>
              </p:ext>
            </p:extLst>
          </p:nvPr>
        </p:nvGraphicFramePr>
        <p:xfrm>
          <a:off x="2878060" y="2776037"/>
          <a:ext cx="6435880" cy="28161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9463">
                  <a:extLst>
                    <a:ext uri="{9D8B030D-6E8A-4147-A177-3AD203B41FA5}">
                      <a16:colId xmlns:a16="http://schemas.microsoft.com/office/drawing/2014/main" val="3773429021"/>
                    </a:ext>
                  </a:extLst>
                </a:gridCol>
                <a:gridCol w="1616743">
                  <a:extLst>
                    <a:ext uri="{9D8B030D-6E8A-4147-A177-3AD203B41FA5}">
                      <a16:colId xmlns:a16="http://schemas.microsoft.com/office/drawing/2014/main" val="2651984036"/>
                    </a:ext>
                  </a:extLst>
                </a:gridCol>
                <a:gridCol w="1181466">
                  <a:extLst>
                    <a:ext uri="{9D8B030D-6E8A-4147-A177-3AD203B41FA5}">
                      <a16:colId xmlns:a16="http://schemas.microsoft.com/office/drawing/2014/main" val="3143797188"/>
                    </a:ext>
                  </a:extLst>
                </a:gridCol>
                <a:gridCol w="932736">
                  <a:extLst>
                    <a:ext uri="{9D8B030D-6E8A-4147-A177-3AD203B41FA5}">
                      <a16:colId xmlns:a16="http://schemas.microsoft.com/office/drawing/2014/main" val="3375317464"/>
                    </a:ext>
                  </a:extLst>
                </a:gridCol>
                <a:gridCol w="1865472">
                  <a:extLst>
                    <a:ext uri="{9D8B030D-6E8A-4147-A177-3AD203B41FA5}">
                      <a16:colId xmlns:a16="http://schemas.microsoft.com/office/drawing/2014/main" val="649619967"/>
                    </a:ext>
                  </a:extLst>
                </a:gridCol>
              </a:tblGrid>
              <a:tr h="1219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STT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Họ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và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tên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học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sinh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Quãng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đường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(m)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Thời gian (s)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Quãng đường đi trong 1 giây 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extLst>
                  <a:ext uri="{0D108BD9-81ED-4DB2-BD59-A6C34878D82A}">
                    <a16:rowId xmlns:a16="http://schemas.microsoft.com/office/drawing/2014/main" val="3976265323"/>
                  </a:ext>
                </a:extLst>
              </a:tr>
              <a:tr h="394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Nguyễn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An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1000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300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3,33 m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extLst>
                  <a:ext uri="{0D108BD9-81ED-4DB2-BD59-A6C34878D82A}">
                    <a16:rowId xmlns:a16="http://schemas.microsoft.com/office/drawing/2014/main" val="2824135330"/>
                  </a:ext>
                </a:extLst>
              </a:tr>
              <a:tr h="394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Trần Mạnh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1500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15 m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extLst>
                  <a:ext uri="{0D108BD9-81ED-4DB2-BD59-A6C34878D82A}">
                    <a16:rowId xmlns:a16="http://schemas.microsoft.com/office/drawing/2014/main" val="1522258459"/>
                  </a:ext>
                </a:extLst>
              </a:tr>
              <a:tr h="807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Phạm Hoàng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2000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70C0"/>
                          </a:solidFill>
                          <a:effectLst/>
                        </a:rPr>
                        <a:t>150</a:t>
                      </a:r>
                      <a:endParaRPr lang="en-US" sz="2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13,33 m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9" marR="48219" marT="0" marB="0"/>
                </a:tc>
                <a:extLst>
                  <a:ext uri="{0D108BD9-81ED-4DB2-BD59-A6C34878D82A}">
                    <a16:rowId xmlns:a16="http://schemas.microsoft.com/office/drawing/2014/main" val="374236147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1BE2E70-12E9-DE0B-3A21-657230BC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030" y="678400"/>
            <a:ext cx="7371941" cy="9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2" tIns="32146" rIns="64292" bIns="3214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42915"/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2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12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797" dirty="0"/>
          </a:p>
        </p:txBody>
      </p:sp>
    </p:spTree>
    <p:extLst>
      <p:ext uri="{BB962C8B-B14F-4D97-AF65-F5344CB8AC3E}">
        <p14:creationId xmlns:p14="http://schemas.microsoft.com/office/powerpoint/2010/main" val="108154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894" y="688530"/>
            <a:ext cx="7002155" cy="1049203"/>
          </a:xfrm>
        </p:spPr>
        <p:txBody>
          <a:bodyPr>
            <a:normAutofit/>
          </a:bodyPr>
          <a:lstStyle/>
          <a:p>
            <a:r>
              <a:rPr lang="en-US" sz="5062" dirty="0">
                <a:latin typeface="Arial" panose="020B0604020202020204" pitchFamily="34" charset="0"/>
                <a:cs typeface="Arial" panose="020B0604020202020204" pitchFamily="34" charset="0"/>
              </a:rPr>
              <a:t>I. KHÁI NIỆM TỐC ĐỘ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3893" y="1597610"/>
            <a:ext cx="8590097" cy="4571861"/>
          </a:xfrm>
        </p:spPr>
        <p:txBody>
          <a:bodyPr>
            <a:normAutofit/>
          </a:bodyPr>
          <a:lstStyle/>
          <a:p>
            <a:r>
              <a:rPr lang="en-US" sz="2531" dirty="0" err="1">
                <a:solidFill>
                  <a:srgbClr val="FF0000"/>
                </a:solidFill>
              </a:rPr>
              <a:t>Có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thể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xác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chuyển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động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nhanh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chậm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theo</a:t>
            </a:r>
            <a:r>
              <a:rPr lang="en-US" sz="2531" dirty="0">
                <a:solidFill>
                  <a:srgbClr val="FF0000"/>
                </a:solidFill>
              </a:rPr>
              <a:t> 2 </a:t>
            </a:r>
            <a:r>
              <a:rPr lang="en-US" sz="2531" dirty="0" err="1">
                <a:solidFill>
                  <a:srgbClr val="FF0000"/>
                </a:solidFill>
              </a:rPr>
              <a:t>cách</a:t>
            </a:r>
            <a:r>
              <a:rPr lang="en-US" sz="253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531" dirty="0" err="1">
                <a:solidFill>
                  <a:srgbClr val="FF0000"/>
                </a:solidFill>
              </a:rPr>
              <a:t>Cách</a:t>
            </a:r>
            <a:r>
              <a:rPr lang="en-US" sz="2531" dirty="0">
                <a:solidFill>
                  <a:srgbClr val="FF0000"/>
                </a:solidFill>
              </a:rPr>
              <a:t> 1: </a:t>
            </a:r>
            <a:r>
              <a:rPr lang="en-US" sz="2531" b="1" dirty="0">
                <a:solidFill>
                  <a:srgbClr val="FF0000"/>
                </a:solidFill>
              </a:rPr>
              <a:t>So </a:t>
            </a:r>
            <a:r>
              <a:rPr lang="en-US" sz="2531" b="1" dirty="0" err="1">
                <a:solidFill>
                  <a:srgbClr val="FF0000"/>
                </a:solidFill>
              </a:rPr>
              <a:t>sánh</a:t>
            </a:r>
            <a:r>
              <a:rPr lang="en-US" sz="2531" b="1" dirty="0">
                <a:solidFill>
                  <a:srgbClr val="FF0000"/>
                </a:solidFill>
              </a:rPr>
              <a:t> </a:t>
            </a:r>
            <a:r>
              <a:rPr lang="en-US" sz="2531" b="1" dirty="0" err="1">
                <a:solidFill>
                  <a:srgbClr val="FF0000"/>
                </a:solidFill>
              </a:rPr>
              <a:t>quãng</a:t>
            </a:r>
            <a:r>
              <a:rPr lang="en-US" sz="2531" b="1" dirty="0">
                <a:solidFill>
                  <a:srgbClr val="FF0000"/>
                </a:solidFill>
              </a:rPr>
              <a:t> </a:t>
            </a:r>
            <a:r>
              <a:rPr lang="en-US" sz="2531" b="1" dirty="0" err="1">
                <a:solidFill>
                  <a:srgbClr val="FF0000"/>
                </a:solidFill>
              </a:rPr>
              <a:t>đường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được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trong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cùng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một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khoảng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thời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gian</a:t>
            </a:r>
            <a:r>
              <a:rPr lang="en-US" sz="2531" dirty="0">
                <a:solidFill>
                  <a:srgbClr val="FF0000"/>
                </a:solidFill>
              </a:rPr>
              <a:t>. </a:t>
            </a:r>
            <a:r>
              <a:rPr lang="en-US" sz="2531" dirty="0" err="1">
                <a:solidFill>
                  <a:srgbClr val="FF0000"/>
                </a:solidFill>
              </a:rPr>
              <a:t>Chuyển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động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nào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có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quãng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đường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được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dài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hơn</a:t>
            </a:r>
            <a:r>
              <a:rPr lang="en-US" sz="2531" dirty="0">
                <a:solidFill>
                  <a:srgbClr val="FF0000"/>
                </a:solidFill>
              </a:rPr>
              <a:t>, </a:t>
            </a:r>
            <a:r>
              <a:rPr lang="en-US" sz="2531" dirty="0" err="1">
                <a:solidFill>
                  <a:srgbClr val="FF0000"/>
                </a:solidFill>
              </a:rPr>
              <a:t>chuyển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động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đó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nhanh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hơn</a:t>
            </a:r>
            <a:r>
              <a:rPr lang="en-US" sz="253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531" dirty="0" err="1">
                <a:solidFill>
                  <a:srgbClr val="FF0000"/>
                </a:solidFill>
              </a:rPr>
              <a:t>Cách</a:t>
            </a:r>
            <a:r>
              <a:rPr lang="en-US" sz="2531" dirty="0">
                <a:solidFill>
                  <a:srgbClr val="FF0000"/>
                </a:solidFill>
              </a:rPr>
              <a:t> 2: </a:t>
            </a:r>
            <a:r>
              <a:rPr lang="en-US" sz="2531" b="1" dirty="0">
                <a:solidFill>
                  <a:srgbClr val="FF0000"/>
                </a:solidFill>
              </a:rPr>
              <a:t>So </a:t>
            </a:r>
            <a:r>
              <a:rPr lang="en-US" sz="2531" b="1" dirty="0" err="1">
                <a:solidFill>
                  <a:srgbClr val="FF0000"/>
                </a:solidFill>
              </a:rPr>
              <a:t>sánh</a:t>
            </a:r>
            <a:r>
              <a:rPr lang="en-US" sz="2531" b="1" dirty="0">
                <a:solidFill>
                  <a:srgbClr val="FF0000"/>
                </a:solidFill>
              </a:rPr>
              <a:t> </a:t>
            </a:r>
            <a:r>
              <a:rPr lang="en-US" sz="2531" b="1" dirty="0" err="1">
                <a:solidFill>
                  <a:srgbClr val="FF0000"/>
                </a:solidFill>
              </a:rPr>
              <a:t>thời</a:t>
            </a:r>
            <a:r>
              <a:rPr lang="en-US" sz="2531" b="1" dirty="0">
                <a:solidFill>
                  <a:srgbClr val="FF0000"/>
                </a:solidFill>
              </a:rPr>
              <a:t> </a:t>
            </a:r>
            <a:r>
              <a:rPr lang="en-US" sz="2531" b="1" dirty="0" err="1">
                <a:solidFill>
                  <a:srgbClr val="FF0000"/>
                </a:solidFill>
              </a:rPr>
              <a:t>gian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để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cùng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một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quãng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đường</a:t>
            </a:r>
            <a:r>
              <a:rPr lang="en-US" sz="2531" dirty="0">
                <a:solidFill>
                  <a:srgbClr val="FF0000"/>
                </a:solidFill>
              </a:rPr>
              <a:t>. </a:t>
            </a:r>
            <a:r>
              <a:rPr lang="en-US" sz="2531" dirty="0" err="1">
                <a:solidFill>
                  <a:srgbClr val="FF0000"/>
                </a:solidFill>
              </a:rPr>
              <a:t>Chuyển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động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nào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có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thời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gian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đi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ngắn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hơn</a:t>
            </a:r>
            <a:r>
              <a:rPr lang="en-US" sz="2531" dirty="0">
                <a:solidFill>
                  <a:srgbClr val="FF0000"/>
                </a:solidFill>
              </a:rPr>
              <a:t>, </a:t>
            </a:r>
            <a:r>
              <a:rPr lang="en-US" sz="2531" dirty="0" err="1">
                <a:solidFill>
                  <a:srgbClr val="FF0000"/>
                </a:solidFill>
              </a:rPr>
              <a:t>chuyển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động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đó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nhanh</a:t>
            </a:r>
            <a:r>
              <a:rPr lang="en-US" sz="2531" dirty="0">
                <a:solidFill>
                  <a:srgbClr val="FF0000"/>
                </a:solidFill>
              </a:rPr>
              <a:t> </a:t>
            </a:r>
            <a:r>
              <a:rPr lang="en-US" sz="2531" dirty="0" err="1">
                <a:solidFill>
                  <a:srgbClr val="FF0000"/>
                </a:solidFill>
              </a:rPr>
              <a:t>hơn</a:t>
            </a:r>
            <a:r>
              <a:rPr lang="en-US" sz="253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429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63152" y="654220"/>
                <a:ext cx="8330332" cy="53513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s,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94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94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09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94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094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0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94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94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3094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094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3094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qu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gian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qu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m:rPr>
                              <m:sty m:val="p"/>
                            </m:rP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US" sz="3094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30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9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94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094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đặc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trưng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nhanh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chậm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09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tắt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94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094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63152" y="654220"/>
                <a:ext cx="8330332" cy="5351322"/>
              </a:xfrm>
              <a:blipFill>
                <a:blip r:embed="rId3"/>
                <a:stretch>
                  <a:fillRect l="-1756" t="-1253" r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2741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327" y="1981883"/>
            <a:ext cx="8036473" cy="457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120 m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35 s.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140 m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40 s. Ai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94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9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7722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38" y="646713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5062" dirty="0">
                <a:latin typeface="Arial" panose="020B0604020202020204" pitchFamily="34" charset="0"/>
                <a:cs typeface="Arial" panose="020B0604020202020204" pitchFamily="34" charset="0"/>
              </a:rPr>
              <a:t>II. ĐƠN VỊ ĐO TỐC ĐỘ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77761" y="1950580"/>
                <a:ext cx="8036473" cy="490741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lường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ta,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m/s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km/h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3,6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≈0,28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7761" y="1950580"/>
                <a:ext cx="8036473" cy="4907419"/>
              </a:xfrm>
              <a:blipFill>
                <a:blip r:embed="rId2"/>
                <a:stretch>
                  <a:fillRect l="-1745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9133"/>
              </p:ext>
            </p:extLst>
          </p:nvPr>
        </p:nvGraphicFramePr>
        <p:xfrm>
          <a:off x="2286112" y="2531490"/>
          <a:ext cx="8036473" cy="1746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008">
                  <a:extLst>
                    <a:ext uri="{9D8B030D-6E8A-4147-A177-3AD203B41FA5}">
                      <a16:colId xmlns:a16="http://schemas.microsoft.com/office/drawing/2014/main" val="3926787057"/>
                    </a:ext>
                  </a:extLst>
                </a:gridCol>
                <a:gridCol w="2840910">
                  <a:extLst>
                    <a:ext uri="{9D8B030D-6E8A-4147-A177-3AD203B41FA5}">
                      <a16:colId xmlns:a16="http://schemas.microsoft.com/office/drawing/2014/main" val="3007752731"/>
                    </a:ext>
                  </a:extLst>
                </a:gridCol>
                <a:gridCol w="2652555">
                  <a:extLst>
                    <a:ext uri="{9D8B030D-6E8A-4147-A177-3AD203B41FA5}">
                      <a16:colId xmlns:a16="http://schemas.microsoft.com/office/drawing/2014/main" val="4080539960"/>
                    </a:ext>
                  </a:extLst>
                </a:gridCol>
              </a:tblGrid>
              <a:tr h="456529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lang="en-US" sz="2000" dirty="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en-US" sz="2000" dirty="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Kilômét (km)</a:t>
                      </a: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1629203767"/>
                  </a:ext>
                </a:extLst>
              </a:tr>
              <a:tr h="45652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aseline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 đo thời gian</a:t>
                      </a:r>
                      <a:endParaRPr lang="en-US" sz="200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Giây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US" sz="2000" dirty="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000" baseline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(h)</a:t>
                      </a:r>
                      <a:endParaRPr lang="en-US" sz="200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3341186672"/>
                  </a:ext>
                </a:extLst>
              </a:tr>
              <a:tr h="833536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aseline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 đo tốc độ</a:t>
                      </a:r>
                      <a:endParaRPr lang="en-US" sz="200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giây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(m/s)</a:t>
                      </a:r>
                      <a:endParaRPr lang="en-US" sz="2000" dirty="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Kilômét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000" baseline="0" dirty="0">
                          <a:solidFill>
                            <a:srgbClr val="1646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(km/h)</a:t>
                      </a:r>
                      <a:endParaRPr lang="en-US" sz="2000" dirty="0">
                        <a:solidFill>
                          <a:srgbClr val="16469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2" marR="64292" marT="32146" marB="32146" anchor="ctr"/>
                </a:tc>
                <a:extLst>
                  <a:ext uri="{0D108BD9-81ED-4DB2-BD59-A6C34878D82A}">
                    <a16:rowId xmlns:a16="http://schemas.microsoft.com/office/drawing/2014/main" val="68121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302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77762" y="811446"/>
                <a:ext cx="8476062" cy="4571861"/>
              </a:xfrm>
            </p:spPr>
            <p:txBody>
              <a:bodyPr>
                <a:normAutofit/>
              </a:bodyPr>
              <a:lstStyle/>
              <a:p>
                <a:r>
                  <a:rPr lang="en-US" sz="2812" dirty="0" err="1"/>
                  <a:t>Trong</a:t>
                </a:r>
                <a:r>
                  <a:rPr lang="en-US" sz="2812" dirty="0"/>
                  <a:t> </a:t>
                </a:r>
                <a:r>
                  <a:rPr lang="en-US" sz="2812" dirty="0" err="1"/>
                  <a:t>thực</a:t>
                </a:r>
                <a:r>
                  <a:rPr lang="en-US" sz="2812" dirty="0"/>
                  <a:t> </a:t>
                </a:r>
                <a:r>
                  <a:rPr lang="en-US" sz="2812" dirty="0" err="1"/>
                  <a:t>tế</a:t>
                </a:r>
                <a:r>
                  <a:rPr lang="en-US" sz="2812" dirty="0"/>
                  <a:t>, </a:t>
                </a:r>
                <a:r>
                  <a:rPr lang="en-US" sz="2812" dirty="0" err="1"/>
                  <a:t>tốc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độ</a:t>
                </a:r>
                <a:r>
                  <a:rPr lang="en-US" sz="2812" dirty="0"/>
                  <a:t> </a:t>
                </a:r>
                <a:r>
                  <a:rPr lang="en-US" sz="2812" dirty="0" err="1"/>
                  <a:t>chuyển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động</a:t>
                </a:r>
                <a:r>
                  <a:rPr lang="en-US" sz="2812" dirty="0"/>
                  <a:t> </a:t>
                </a:r>
                <a:r>
                  <a:rPr lang="en-US" sz="2812" dirty="0" err="1"/>
                  <a:t>của</a:t>
                </a:r>
                <a:r>
                  <a:rPr lang="en-US" sz="2812" dirty="0"/>
                  <a:t> </a:t>
                </a:r>
                <a:r>
                  <a:rPr lang="en-US" sz="2812" dirty="0" err="1"/>
                  <a:t>một</a:t>
                </a:r>
                <a:r>
                  <a:rPr lang="en-US" sz="2812" dirty="0"/>
                  <a:t> </a:t>
                </a:r>
                <a:r>
                  <a:rPr lang="en-US" sz="2812" dirty="0" err="1"/>
                  <a:t>vật</a:t>
                </a:r>
                <a:r>
                  <a:rPr lang="en-US" sz="2812" dirty="0"/>
                  <a:t> </a:t>
                </a:r>
                <a:r>
                  <a:rPr lang="en-US" sz="2812" dirty="0" err="1"/>
                  <a:t>thường</a:t>
                </a:r>
                <a:r>
                  <a:rPr lang="en-US" sz="2812" dirty="0"/>
                  <a:t> </a:t>
                </a:r>
                <a:r>
                  <a:rPr lang="en-US" sz="2812" dirty="0" err="1"/>
                  <a:t>thay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đổi</a:t>
                </a:r>
                <a:r>
                  <a:rPr lang="en-US" sz="2812" dirty="0"/>
                  <a:t> </a:t>
                </a:r>
                <a:r>
                  <a:rPr lang="en-US" sz="2812" dirty="0" err="1"/>
                  <a:t>nên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đại</a:t>
                </a:r>
                <a:r>
                  <a:rPr lang="en-US" sz="2812" dirty="0"/>
                  <a:t> </a:t>
                </a:r>
                <a:r>
                  <a:rPr lang="en-US" sz="2812" dirty="0" err="1"/>
                  <a:t>lượng</a:t>
                </a:r>
                <a:r>
                  <a:rPr lang="en-US" sz="2812" dirty="0"/>
                  <a:t> </a:t>
                </a:r>
                <a14:m>
                  <m:oMath xmlns:m="http://schemas.openxmlformats.org/officeDocument/2006/math">
                    <m:r>
                      <a:rPr lang="en-US" sz="2812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12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1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12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12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12" dirty="0"/>
                  <a:t> </a:t>
                </a:r>
                <a:r>
                  <a:rPr lang="en-US" sz="2812" dirty="0" err="1"/>
                  <a:t>còn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được</a:t>
                </a:r>
                <a:r>
                  <a:rPr lang="en-US" sz="2812" dirty="0"/>
                  <a:t> </a:t>
                </a:r>
                <a:r>
                  <a:rPr lang="en-US" sz="2812" dirty="0" err="1"/>
                  <a:t>gọi</a:t>
                </a:r>
                <a:r>
                  <a:rPr lang="en-US" sz="2812" dirty="0"/>
                  <a:t> </a:t>
                </a:r>
                <a:r>
                  <a:rPr lang="en-US" sz="2812" dirty="0" err="1"/>
                  <a:t>một</a:t>
                </a:r>
                <a:r>
                  <a:rPr lang="en-US" sz="2812" dirty="0"/>
                  <a:t> </a:t>
                </a:r>
                <a:r>
                  <a:rPr lang="en-US" sz="2812" dirty="0" err="1"/>
                  <a:t>cách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đầy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đủ</a:t>
                </a:r>
                <a:r>
                  <a:rPr lang="en-US" sz="2812" dirty="0"/>
                  <a:t> </a:t>
                </a:r>
                <a:r>
                  <a:rPr lang="en-US" sz="2812" dirty="0" err="1"/>
                  <a:t>là</a:t>
                </a:r>
                <a:r>
                  <a:rPr lang="en-US" sz="2812" dirty="0"/>
                  <a:t> </a:t>
                </a:r>
                <a:r>
                  <a:rPr lang="en-US" sz="2812" dirty="0" err="1">
                    <a:solidFill>
                      <a:srgbClr val="FF0000"/>
                    </a:solidFill>
                  </a:rPr>
                  <a:t>tốc</a:t>
                </a:r>
                <a:r>
                  <a:rPr lang="en-US" sz="2812" dirty="0">
                    <a:solidFill>
                      <a:srgbClr val="FF0000"/>
                    </a:solidFill>
                  </a:rPr>
                  <a:t> </a:t>
                </a:r>
                <a:r>
                  <a:rPr lang="en-US" sz="2812" dirty="0" err="1">
                    <a:solidFill>
                      <a:srgbClr val="FF0000"/>
                    </a:solidFill>
                  </a:rPr>
                  <a:t>độ</a:t>
                </a:r>
                <a:r>
                  <a:rPr lang="en-US" sz="2812" dirty="0">
                    <a:solidFill>
                      <a:srgbClr val="FF0000"/>
                    </a:solidFill>
                  </a:rPr>
                  <a:t> </a:t>
                </a:r>
                <a:r>
                  <a:rPr lang="en-US" sz="2812" dirty="0" err="1">
                    <a:solidFill>
                      <a:srgbClr val="FF0000"/>
                    </a:solidFill>
                  </a:rPr>
                  <a:t>trung</a:t>
                </a:r>
                <a:r>
                  <a:rPr lang="en-US" sz="2812" dirty="0">
                    <a:solidFill>
                      <a:srgbClr val="FF0000"/>
                    </a:solidFill>
                  </a:rPr>
                  <a:t> </a:t>
                </a:r>
                <a:r>
                  <a:rPr lang="en-US" sz="2812" dirty="0" err="1">
                    <a:solidFill>
                      <a:srgbClr val="FF0000"/>
                    </a:solidFill>
                  </a:rPr>
                  <a:t>bình</a:t>
                </a:r>
                <a:r>
                  <a:rPr lang="en-US" sz="2812" dirty="0"/>
                  <a:t> </a:t>
                </a:r>
                <a:r>
                  <a:rPr lang="en-US" sz="2812" dirty="0" err="1"/>
                  <a:t>của</a:t>
                </a:r>
                <a:r>
                  <a:rPr lang="en-US" sz="2812" dirty="0"/>
                  <a:t> </a:t>
                </a:r>
                <a:r>
                  <a:rPr lang="en-US" sz="2812" dirty="0" err="1"/>
                  <a:t>chuyển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động</a:t>
                </a:r>
                <a:r>
                  <a:rPr lang="en-US" sz="2812" dirty="0"/>
                  <a:t>.</a:t>
                </a:r>
              </a:p>
              <a:p>
                <a:r>
                  <a:rPr lang="en-US" sz="2812" dirty="0" err="1"/>
                  <a:t>Sơ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đồ</a:t>
                </a:r>
                <a:r>
                  <a:rPr lang="en-US" sz="2812" dirty="0"/>
                  <a:t> </a:t>
                </a:r>
                <a:r>
                  <a:rPr lang="en-US" sz="2812" dirty="0" err="1"/>
                  <a:t>liên</a:t>
                </a:r>
                <a:r>
                  <a:rPr lang="en-US" sz="2812" dirty="0"/>
                  <a:t> </a:t>
                </a:r>
                <a:r>
                  <a:rPr lang="en-US" sz="2812" dirty="0" err="1"/>
                  <a:t>hệ</a:t>
                </a:r>
                <a:r>
                  <a:rPr lang="en-US" sz="2812" dirty="0"/>
                  <a:t> </a:t>
                </a:r>
                <a:r>
                  <a:rPr lang="en-US" sz="2812" dirty="0" err="1"/>
                  <a:t>quãng</a:t>
                </a:r>
                <a:r>
                  <a:rPr lang="en-US" sz="2812" dirty="0"/>
                  <a:t> </a:t>
                </a:r>
                <a:r>
                  <a:rPr lang="en-US" sz="2812" dirty="0" err="1"/>
                  <a:t>đường</a:t>
                </a:r>
                <a:r>
                  <a:rPr lang="en-US" sz="2812" dirty="0"/>
                  <a:t>, </a:t>
                </a:r>
                <a:r>
                  <a:rPr lang="en-US" sz="2812" dirty="0" err="1"/>
                  <a:t>vận</a:t>
                </a:r>
                <a:r>
                  <a:rPr lang="en-US" sz="2812" dirty="0"/>
                  <a:t> </a:t>
                </a:r>
                <a:r>
                  <a:rPr lang="en-US" sz="2812" dirty="0" err="1"/>
                  <a:t>tốc</a:t>
                </a:r>
                <a:r>
                  <a:rPr lang="en-US" sz="2812" dirty="0"/>
                  <a:t>, </a:t>
                </a:r>
                <a:r>
                  <a:rPr lang="en-US" sz="2812" dirty="0" err="1"/>
                  <a:t>thời</a:t>
                </a:r>
                <a:r>
                  <a:rPr lang="en-US" sz="2812" dirty="0"/>
                  <a:t> </a:t>
                </a:r>
                <a:r>
                  <a:rPr lang="en-US" sz="2812" dirty="0" err="1"/>
                  <a:t>gian</a:t>
                </a:r>
                <a:r>
                  <a:rPr lang="en-US" sz="2812" dirty="0"/>
                  <a:t>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7762" y="811446"/>
                <a:ext cx="8476062" cy="4571861"/>
              </a:xfrm>
              <a:blipFill>
                <a:blip r:embed="rId3"/>
                <a:stretch>
                  <a:fillRect l="-1655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4E5DAA0-E75C-3A93-FD65-CA98E9CBA3BB}"/>
              </a:ext>
            </a:extLst>
          </p:cNvPr>
          <p:cNvGrpSpPr/>
          <p:nvPr/>
        </p:nvGrpSpPr>
        <p:grpSpPr>
          <a:xfrm>
            <a:off x="4402073" y="2669508"/>
            <a:ext cx="3387854" cy="3181103"/>
            <a:chOff x="8671034" y="7034810"/>
            <a:chExt cx="4171577" cy="1408732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25E1ED-C429-BE86-801F-2312DED7C9E4}"/>
                </a:ext>
              </a:extLst>
            </p:cNvPr>
            <p:cNvSpPr/>
            <p:nvPr/>
          </p:nvSpPr>
          <p:spPr>
            <a:xfrm>
              <a:off x="8671034" y="7294768"/>
              <a:ext cx="4171577" cy="876434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rtlCol="0" anchor="ctr">
              <a:spAutoFit/>
            </a:bodyPr>
            <a:lstStyle/>
            <a:p>
              <a:pPr algn="ctr" defTabSz="410751" hangingPunct="0"/>
              <a:endParaRPr lang="en-US" sz="1547" dirty="0">
                <a:solidFill>
                  <a:srgbClr val="FFFFFF"/>
                </a:solidFill>
                <a:sym typeface="Helvetica Neue Medium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6D186CA-78C6-E067-E5E5-337678C8D045}"/>
                </a:ext>
              </a:extLst>
            </p:cNvPr>
            <p:cNvCxnSpPr>
              <a:cxnSpLocks/>
              <a:stCxn id="4" idx="1"/>
              <a:endCxn id="4" idx="5"/>
            </p:cNvCxnSpPr>
            <p:nvPr/>
          </p:nvCxnSpPr>
          <p:spPr>
            <a:xfrm>
              <a:off x="9713929" y="7732987"/>
              <a:ext cx="2085788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150258-2D98-CF44-91FF-68122B1BAB6D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 flipV="1">
              <a:off x="10756822" y="7732987"/>
              <a:ext cx="1" cy="43821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0C6E1E-75D2-5120-CA5E-3BE1C4729DE8}"/>
                </a:ext>
              </a:extLst>
            </p:cNvPr>
            <p:cNvSpPr txBox="1"/>
            <p:nvPr/>
          </p:nvSpPr>
          <p:spPr>
            <a:xfrm>
              <a:off x="10572151" y="7034810"/>
              <a:ext cx="369341" cy="933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algn="ctr" defTabSz="410751" hangingPunct="0"/>
              <a:r>
                <a:rPr lang="en-US" sz="3797" dirty="0">
                  <a:solidFill>
                    <a:srgbClr val="16469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39814C-B14C-3B15-65B6-33C0A9B2E34B}"/>
                </a:ext>
              </a:extLst>
            </p:cNvPr>
            <p:cNvSpPr txBox="1"/>
            <p:nvPr/>
          </p:nvSpPr>
          <p:spPr>
            <a:xfrm>
              <a:off x="11297647" y="7509880"/>
              <a:ext cx="330584" cy="933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algn="ctr" defTabSz="410751" hangingPunct="0"/>
              <a:r>
                <a:rPr lang="en-US" sz="3797" dirty="0">
                  <a:solidFill>
                    <a:srgbClr val="16469F"/>
                  </a:solidFill>
                  <a:latin typeface="+mj-lt"/>
                </a:rPr>
                <a:t>t</a:t>
              </a:r>
              <a:endParaRPr lang="en-US" sz="3797" dirty="0">
                <a:solidFill>
                  <a:srgbClr val="16469F"/>
                </a:solidFill>
                <a:latin typeface="+mj-lt"/>
                <a:sym typeface="Helvetica Neue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D3ED59-BA76-EF6A-8368-F77EEFFE946C}"/>
                </a:ext>
              </a:extLst>
            </p:cNvPr>
            <p:cNvSpPr txBox="1"/>
            <p:nvPr/>
          </p:nvSpPr>
          <p:spPr>
            <a:xfrm>
              <a:off x="9770564" y="7731041"/>
              <a:ext cx="348278" cy="474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rtlCol="0" anchor="ctr">
              <a:spAutoFit/>
            </a:bodyPr>
            <a:lstStyle/>
            <a:p>
              <a:pPr algn="ctr" defTabSz="410751" hangingPunct="0"/>
              <a:r>
                <a:rPr lang="en-US" sz="3797" dirty="0">
                  <a:solidFill>
                    <a:srgbClr val="16469F"/>
                  </a:solidFill>
                  <a:latin typeface="+mj-lt"/>
                  <a:ea typeface="Helvetica Neue"/>
                  <a:cs typeface="Helvetica Neue"/>
                  <a:sym typeface="Helvetica Neue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41191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665</Words>
  <Application>Microsoft Office PowerPoint</Application>
  <PresentationFormat>Widescreen</PresentationFormat>
  <Paragraphs>92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Corbel (Headings)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I. KHÁI NIỆM TỐC ĐỘ</vt:lpstr>
      <vt:lpstr>PowerPoint Presentation</vt:lpstr>
      <vt:lpstr>PowerPoint Presentation</vt:lpstr>
      <vt:lpstr>II. ĐƠN VỊ ĐO TỐC ĐỘ</vt:lpstr>
      <vt:lpstr>PowerPoint Presentation</vt:lpstr>
      <vt:lpstr>PowerPoint Presentation</vt:lpstr>
      <vt:lpstr>III. BÀI TẬP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Trâm Ngọc</dc:creator>
  <cp:lastModifiedBy>Trâm Ngọc</cp:lastModifiedBy>
  <cp:revision>2</cp:revision>
  <dcterms:created xsi:type="dcterms:W3CDTF">2023-11-14T13:23:36Z</dcterms:created>
  <dcterms:modified xsi:type="dcterms:W3CDTF">2023-11-14T13:29:46Z</dcterms:modified>
</cp:coreProperties>
</file>