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8F4C45-6829-4F60-8A4F-75EAE658F7F9}"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CD32E-FF13-4B0A-83D1-605A7145DDCE}" type="slidenum">
              <a:rPr lang="en-US" smtClean="0"/>
              <a:t>‹#›</a:t>
            </a:fld>
            <a:endParaRPr lang="en-US"/>
          </a:p>
        </p:txBody>
      </p:sp>
    </p:spTree>
    <p:extLst>
      <p:ext uri="{BB962C8B-B14F-4D97-AF65-F5344CB8AC3E}">
        <p14:creationId xmlns:p14="http://schemas.microsoft.com/office/powerpoint/2010/main" val="235965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F4C45-6829-4F60-8A4F-75EAE658F7F9}"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CD32E-FF13-4B0A-83D1-605A7145DDCE}" type="slidenum">
              <a:rPr lang="en-US" smtClean="0"/>
              <a:t>‹#›</a:t>
            </a:fld>
            <a:endParaRPr lang="en-US"/>
          </a:p>
        </p:txBody>
      </p:sp>
    </p:spTree>
    <p:extLst>
      <p:ext uri="{BB962C8B-B14F-4D97-AF65-F5344CB8AC3E}">
        <p14:creationId xmlns:p14="http://schemas.microsoft.com/office/powerpoint/2010/main" val="4131911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F4C45-6829-4F60-8A4F-75EAE658F7F9}"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CD32E-FF13-4B0A-83D1-605A7145DDCE}" type="slidenum">
              <a:rPr lang="en-US" smtClean="0"/>
              <a:t>‹#›</a:t>
            </a:fld>
            <a:endParaRPr lang="en-US"/>
          </a:p>
        </p:txBody>
      </p:sp>
    </p:spTree>
    <p:extLst>
      <p:ext uri="{BB962C8B-B14F-4D97-AF65-F5344CB8AC3E}">
        <p14:creationId xmlns:p14="http://schemas.microsoft.com/office/powerpoint/2010/main" val="359838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F4C45-6829-4F60-8A4F-75EAE658F7F9}"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CD32E-FF13-4B0A-83D1-605A7145DDCE}" type="slidenum">
              <a:rPr lang="en-US" smtClean="0"/>
              <a:t>‹#›</a:t>
            </a:fld>
            <a:endParaRPr lang="en-US"/>
          </a:p>
        </p:txBody>
      </p:sp>
    </p:spTree>
    <p:extLst>
      <p:ext uri="{BB962C8B-B14F-4D97-AF65-F5344CB8AC3E}">
        <p14:creationId xmlns:p14="http://schemas.microsoft.com/office/powerpoint/2010/main" val="124582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8F4C45-6829-4F60-8A4F-75EAE658F7F9}"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CD32E-FF13-4B0A-83D1-605A7145DDCE}" type="slidenum">
              <a:rPr lang="en-US" smtClean="0"/>
              <a:t>‹#›</a:t>
            </a:fld>
            <a:endParaRPr lang="en-US"/>
          </a:p>
        </p:txBody>
      </p:sp>
    </p:spTree>
    <p:extLst>
      <p:ext uri="{BB962C8B-B14F-4D97-AF65-F5344CB8AC3E}">
        <p14:creationId xmlns:p14="http://schemas.microsoft.com/office/powerpoint/2010/main" val="268145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8F4C45-6829-4F60-8A4F-75EAE658F7F9}"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CD32E-FF13-4B0A-83D1-605A7145DDCE}" type="slidenum">
              <a:rPr lang="en-US" smtClean="0"/>
              <a:t>‹#›</a:t>
            </a:fld>
            <a:endParaRPr lang="en-US"/>
          </a:p>
        </p:txBody>
      </p:sp>
    </p:spTree>
    <p:extLst>
      <p:ext uri="{BB962C8B-B14F-4D97-AF65-F5344CB8AC3E}">
        <p14:creationId xmlns:p14="http://schemas.microsoft.com/office/powerpoint/2010/main" val="124075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8F4C45-6829-4F60-8A4F-75EAE658F7F9}" type="datetimeFigureOut">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CD32E-FF13-4B0A-83D1-605A7145DDCE}" type="slidenum">
              <a:rPr lang="en-US" smtClean="0"/>
              <a:t>‹#›</a:t>
            </a:fld>
            <a:endParaRPr lang="en-US"/>
          </a:p>
        </p:txBody>
      </p:sp>
    </p:spTree>
    <p:extLst>
      <p:ext uri="{BB962C8B-B14F-4D97-AF65-F5344CB8AC3E}">
        <p14:creationId xmlns:p14="http://schemas.microsoft.com/office/powerpoint/2010/main" val="197077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8F4C45-6829-4F60-8A4F-75EAE658F7F9}" type="datetimeFigureOut">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CD32E-FF13-4B0A-83D1-605A7145DDCE}" type="slidenum">
              <a:rPr lang="en-US" smtClean="0"/>
              <a:t>‹#›</a:t>
            </a:fld>
            <a:endParaRPr lang="en-US"/>
          </a:p>
        </p:txBody>
      </p:sp>
    </p:spTree>
    <p:extLst>
      <p:ext uri="{BB962C8B-B14F-4D97-AF65-F5344CB8AC3E}">
        <p14:creationId xmlns:p14="http://schemas.microsoft.com/office/powerpoint/2010/main" val="70682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F4C45-6829-4F60-8A4F-75EAE658F7F9}" type="datetimeFigureOut">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CD32E-FF13-4B0A-83D1-605A7145DDCE}" type="slidenum">
              <a:rPr lang="en-US" smtClean="0"/>
              <a:t>‹#›</a:t>
            </a:fld>
            <a:endParaRPr lang="en-US"/>
          </a:p>
        </p:txBody>
      </p:sp>
    </p:spTree>
    <p:extLst>
      <p:ext uri="{BB962C8B-B14F-4D97-AF65-F5344CB8AC3E}">
        <p14:creationId xmlns:p14="http://schemas.microsoft.com/office/powerpoint/2010/main" val="2398221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F4C45-6829-4F60-8A4F-75EAE658F7F9}"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CD32E-FF13-4B0A-83D1-605A7145DDCE}" type="slidenum">
              <a:rPr lang="en-US" smtClean="0"/>
              <a:t>‹#›</a:t>
            </a:fld>
            <a:endParaRPr lang="en-US"/>
          </a:p>
        </p:txBody>
      </p:sp>
    </p:spTree>
    <p:extLst>
      <p:ext uri="{BB962C8B-B14F-4D97-AF65-F5344CB8AC3E}">
        <p14:creationId xmlns:p14="http://schemas.microsoft.com/office/powerpoint/2010/main" val="226210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F4C45-6829-4F60-8A4F-75EAE658F7F9}"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CD32E-FF13-4B0A-83D1-605A7145DDCE}" type="slidenum">
              <a:rPr lang="en-US" smtClean="0"/>
              <a:t>‹#›</a:t>
            </a:fld>
            <a:endParaRPr lang="en-US"/>
          </a:p>
        </p:txBody>
      </p:sp>
    </p:spTree>
    <p:extLst>
      <p:ext uri="{BB962C8B-B14F-4D97-AF65-F5344CB8AC3E}">
        <p14:creationId xmlns:p14="http://schemas.microsoft.com/office/powerpoint/2010/main" val="283431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F4C45-6829-4F60-8A4F-75EAE658F7F9}" type="datetimeFigureOut">
              <a:rPr lang="en-US" smtClean="0"/>
              <a:t>2/16/2023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CD32E-FF13-4B0A-83D1-605A7145DDCE}" type="slidenum">
              <a:rPr lang="en-US" smtClean="0"/>
              <a:t>‹#›</a:t>
            </a:fld>
            <a:endParaRPr lang="en-US"/>
          </a:p>
        </p:txBody>
      </p:sp>
    </p:spTree>
    <p:extLst>
      <p:ext uri="{BB962C8B-B14F-4D97-AF65-F5344CB8AC3E}">
        <p14:creationId xmlns:p14="http://schemas.microsoft.com/office/powerpoint/2010/main" val="1889954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8"/>
          <p:cNvSpPr>
            <a:spLocks noChangeArrowheads="1" noChangeShapeType="1" noTextEdit="1"/>
          </p:cNvSpPr>
          <p:nvPr/>
        </p:nvSpPr>
        <p:spPr bwMode="auto">
          <a:xfrm>
            <a:off x="2286000" y="493713"/>
            <a:ext cx="4743450" cy="762000"/>
          </a:xfrm>
          <a:prstGeom prst="rect">
            <a:avLst/>
          </a:prstGeom>
        </p:spPr>
        <p:txBody>
          <a:bodyPr spcFirstLastPara="1" wrap="none" fromWordArt="1">
            <a:prstTxWarp prst="textArchUp">
              <a:avLst>
                <a:gd name="adj" fmla="val 10800000"/>
              </a:avLst>
            </a:prstTxWarp>
          </a:bodyPr>
          <a:lstStyle/>
          <a:p>
            <a:pPr algn="ctr"/>
            <a:r>
              <a:rPr lang="en-US" sz="4800" b="1" kern="10">
                <a:ln w="9525">
                  <a:solidFill>
                    <a:srgbClr val="000000"/>
                  </a:solidFill>
                  <a:round/>
                  <a:headEnd/>
                  <a:tailEnd/>
                </a:ln>
                <a:solidFill>
                  <a:srgbClr val="0000FF"/>
                </a:solidFill>
                <a:cs typeface="Times New Roman" panose="02020603050405020304" pitchFamily="18" charset="0"/>
              </a:rPr>
              <a:t>NHIỆT LIỆT CHÀO MỪNG </a:t>
            </a:r>
          </a:p>
        </p:txBody>
      </p:sp>
      <p:pic>
        <p:nvPicPr>
          <p:cNvPr id="9" name="Picture 8"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74763"/>
            <a:ext cx="46291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p:cNvSpPr txBox="1">
            <a:spLocks noChangeArrowheads="1"/>
          </p:cNvSpPr>
          <p:nvPr/>
        </p:nvSpPr>
        <p:spPr bwMode="auto">
          <a:xfrm>
            <a:off x="1456135" y="4760913"/>
            <a:ext cx="645795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3600" b="1" dirty="0">
                <a:solidFill>
                  <a:srgbClr val="FF0066"/>
                </a:solidFill>
                <a:cs typeface="Arial" panose="020B0604020202020204" pitchFamily="34" charset="0"/>
              </a:rPr>
              <a:t>QUÝ THẦY CÔ GIÁO ĐẾN DỰ GIỜ MÔN NGỮ VĂN LỚP </a:t>
            </a:r>
            <a:r>
              <a:rPr lang="en-US" altLang="en-US" sz="3600" b="1" dirty="0" smtClean="0">
                <a:solidFill>
                  <a:srgbClr val="FF0066"/>
                </a:solidFill>
                <a:cs typeface="Arial" panose="020B0604020202020204" pitchFamily="34" charset="0"/>
              </a:rPr>
              <a:t>6/4</a:t>
            </a:r>
            <a:endParaRPr lang="en-US" altLang="en-US" sz="3600" b="1" dirty="0">
              <a:solidFill>
                <a:srgbClr val="FF0066"/>
              </a:solidFill>
              <a:cs typeface="Arial" panose="020B0604020202020204" pitchFamily="34" charset="0"/>
            </a:endParaRPr>
          </a:p>
          <a:p>
            <a:pPr>
              <a:spcBef>
                <a:spcPct val="50000"/>
              </a:spcBef>
              <a:buFontTx/>
              <a:buNone/>
            </a:pPr>
            <a:endParaRPr lang="en-US" altLang="en-US" sz="3600" b="1" dirty="0">
              <a:solidFill>
                <a:srgbClr val="FF0066"/>
              </a:solidFill>
              <a:cs typeface="Arial" panose="020B0604020202020204" pitchFamily="34" charset="0"/>
            </a:endParaRPr>
          </a:p>
        </p:txBody>
      </p:sp>
      <p:pic>
        <p:nvPicPr>
          <p:cNvPr id="6"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09994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0ED2715-3602-A60F-684E-95177943243B}"/>
              </a:ext>
            </a:extLst>
          </p:cNvPr>
          <p:cNvPicPr>
            <a:picLocks noChangeAspect="1"/>
          </p:cNvPicPr>
          <p:nvPr/>
        </p:nvPicPr>
        <p:blipFill rotWithShape="1">
          <a:blip r:embed="rId5"/>
          <a:srcRect l="9323" t="7012" r="8375" b="3760"/>
          <a:stretch/>
        </p:blipFill>
        <p:spPr>
          <a:xfrm>
            <a:off x="284991" y="239535"/>
            <a:ext cx="770866" cy="1035299"/>
          </a:xfrm>
          <a:prstGeom prst="ellipse">
            <a:avLst/>
          </a:prstGeom>
        </p:spPr>
      </p:pic>
      <p:sp>
        <p:nvSpPr>
          <p:cNvPr id="2" name="Rectangle 1"/>
          <p:cNvSpPr/>
          <p:nvPr/>
        </p:nvSpPr>
        <p:spPr>
          <a:xfrm>
            <a:off x="860027" y="1850633"/>
            <a:ext cx="7379905" cy="1384995"/>
          </a:xfrm>
          <a:prstGeom prst="rect">
            <a:avLst/>
          </a:prstGeom>
        </p:spPr>
        <p:txBody>
          <a:bodyPr wrap="none">
            <a:spAutoFit/>
          </a:bodyPr>
          <a:lstStyle/>
          <a:p>
            <a:pPr algn="ctr"/>
            <a:r>
              <a:rPr lang="en-US" b="1" dirty="0">
                <a:ln w="38100">
                  <a:noFill/>
                </a:ln>
                <a:solidFill>
                  <a:srgbClr val="FF0000"/>
                </a:solidFill>
                <a:latin typeface="Times New Roman" panose="02020603050405020304" pitchFamily="18" charset="0"/>
                <a:cs typeface="Times New Roman" panose="02020603050405020304" pitchFamily="18" charset="0"/>
              </a:rPr>
              <a:t>BÀI GIẢNG ĐIỆN TỬ MÔN </a:t>
            </a:r>
            <a:r>
              <a:rPr lang="en-US" b="1" dirty="0" smtClean="0">
                <a:ln w="38100">
                  <a:noFill/>
                </a:ln>
                <a:solidFill>
                  <a:srgbClr val="FF0000"/>
                </a:solidFill>
                <a:latin typeface="Times New Roman" panose="02020603050405020304" pitchFamily="18" charset="0"/>
                <a:cs typeface="Times New Roman" panose="02020603050405020304" pitchFamily="18" charset="0"/>
              </a:rPr>
              <a:t>NGỮ VĂN 6</a:t>
            </a:r>
            <a:endParaRPr lang="en-US" b="1" dirty="0">
              <a:ln w="38100">
                <a:noFill/>
              </a:ln>
              <a:solidFill>
                <a:srgbClr val="FF0000"/>
              </a:solidFill>
              <a:latin typeface="Times New Roman" panose="02020603050405020304" pitchFamily="18" charset="0"/>
              <a:cs typeface="Times New Roman" panose="02020603050405020304" pitchFamily="18" charset="0"/>
            </a:endParaRPr>
          </a:p>
          <a:p>
            <a:pPr algn="ctr"/>
            <a:endParaRPr lang="en-US"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2400" b="1" smtClean="0">
                <a:ln w="38100">
                  <a:noFill/>
                </a:ln>
                <a:solidFill>
                  <a:srgbClr val="FFFF00"/>
                </a:solidFill>
                <a:latin typeface="Times New Roman" panose="02020603050405020304" pitchFamily="18" charset="0"/>
                <a:cs typeface="Times New Roman" panose="02020603050405020304" pitchFamily="18" charset="0"/>
              </a:rPr>
              <a:t>TIẾT </a:t>
            </a:r>
            <a:r>
              <a:rPr lang="en-US" sz="2400" b="1" smtClean="0">
                <a:ln w="38100">
                  <a:noFill/>
                </a:ln>
                <a:solidFill>
                  <a:srgbClr val="FFFF00"/>
                </a:solidFill>
                <a:latin typeface="Times New Roman" panose="02020603050405020304" pitchFamily="18" charset="0"/>
                <a:cs typeface="Times New Roman" panose="02020603050405020304" pitchFamily="18" charset="0"/>
              </a:rPr>
              <a:t>95: </a:t>
            </a:r>
            <a:r>
              <a:rPr lang="en-US" sz="2400" b="1" dirty="0" smtClean="0">
                <a:ln w="38100">
                  <a:noFill/>
                </a:ln>
                <a:solidFill>
                  <a:srgbClr val="FFFF00"/>
                </a:solidFill>
                <a:latin typeface="Times New Roman" panose="02020603050405020304" pitchFamily="18" charset="0"/>
                <a:cs typeface="Times New Roman" panose="02020603050405020304" pitchFamily="18" charset="0"/>
              </a:rPr>
              <a:t>VIẾT ĐOẠN VĂN GHI LẠI CẢM XÚC VỀ </a:t>
            </a:r>
          </a:p>
          <a:p>
            <a:pPr algn="ctr"/>
            <a:r>
              <a:rPr lang="en-US" sz="2400" b="1" dirty="0" smtClean="0">
                <a:ln w="38100">
                  <a:noFill/>
                </a:ln>
                <a:solidFill>
                  <a:srgbClr val="FFFF00"/>
                </a:solidFill>
                <a:latin typeface="Times New Roman" panose="02020603050405020304" pitchFamily="18" charset="0"/>
                <a:cs typeface="Times New Roman" panose="02020603050405020304" pitchFamily="18" charset="0"/>
              </a:rPr>
              <a:t>BÀI THƠ CÓ YẾU TỐ TỰ SỰ, MIÊU TẢ</a:t>
            </a:r>
            <a:endParaRPr lang="x-none" sz="2400" b="1" dirty="0">
              <a:ln w="38100">
                <a:noFill/>
              </a:ln>
              <a:solidFill>
                <a:srgbClr val="FFFF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593731" y="757184"/>
            <a:ext cx="3481754" cy="646331"/>
          </a:xfrm>
          <a:prstGeom prst="rect">
            <a:avLst/>
          </a:prstGeom>
          <a:noFill/>
        </p:spPr>
        <p:txBody>
          <a:bodyPr wrap="square" rtlCol="0">
            <a:spAutoFit/>
          </a:bodyPr>
          <a:lstStyle/>
          <a:p>
            <a:pPr algn="ctr"/>
            <a:r>
              <a:rPr lang="en-US" b="1" dirty="0">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b="1">
              <a:ln w="38100">
                <a:noFill/>
              </a:ln>
              <a:solidFill>
                <a:schemeClr val="bg1"/>
              </a:solidFill>
              <a:latin typeface="Times New Roman" panose="02020603050405020304" pitchFamily="18" charset="0"/>
              <a:cs typeface="Times New Roman" panose="02020603050405020304" pitchFamily="18" charset="0"/>
            </a:endParaRPr>
          </a:p>
          <a:p>
            <a:endParaRPr lang="en-US" dirty="0"/>
          </a:p>
        </p:txBody>
      </p:sp>
      <p:sp>
        <p:nvSpPr>
          <p:cNvPr id="5" name="TextBox 4"/>
          <p:cNvSpPr txBox="1"/>
          <p:nvPr/>
        </p:nvSpPr>
        <p:spPr>
          <a:xfrm>
            <a:off x="2857500" y="3647549"/>
            <a:ext cx="3217985" cy="923330"/>
          </a:xfrm>
          <a:prstGeom prst="rect">
            <a:avLst/>
          </a:prstGeom>
          <a:noFill/>
        </p:spPr>
        <p:txBody>
          <a:bodyPr wrap="square" rtlCol="0">
            <a:spAutoFit/>
          </a:bodyPr>
          <a:lstStyle/>
          <a:p>
            <a:r>
              <a:rPr lang="en-US"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Nguyễn</a:t>
            </a:r>
            <a:r>
              <a:rPr lang="en-US"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Diệu</a:t>
            </a:r>
            <a:r>
              <a:rPr lang="en-US"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Linh</a:t>
            </a:r>
            <a:endParaRPr lang="en-US"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Xã</a:t>
            </a:r>
            <a:r>
              <a:rPr lang="en-US"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hội</a:t>
            </a:r>
            <a:endParaRPr lang="x-none" b="1">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67482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73901" t="12140" r="25855" b="87813"/>
          <a:stretch>
            <a:fillRect/>
          </a:stretch>
        </p:blipFill>
        <p:spPr>
          <a:xfrm>
            <a:off x="4886716" y="1736885"/>
            <a:ext cx="8922" cy="2310"/>
          </a:xfrm>
          <a:custGeom>
            <a:avLst/>
            <a:gdLst>
              <a:gd name="connsiteX0" fmla="*/ 1346 w 11896"/>
              <a:gd name="connsiteY0" fmla="*/ 276 h 2310"/>
              <a:gd name="connsiteX1" fmla="*/ 3448 w 11896"/>
              <a:gd name="connsiteY1" fmla="*/ 657 h 2310"/>
              <a:gd name="connsiteX2" fmla="*/ 11896 w 11896"/>
              <a:gd name="connsiteY2" fmla="*/ 2310 h 2310"/>
              <a:gd name="connsiteX3" fmla="*/ 1346 w 11896"/>
              <a:gd name="connsiteY3" fmla="*/ 276 h 2310"/>
            </a:gdLst>
            <a:ahLst/>
            <a:cxnLst>
              <a:cxn ang="0">
                <a:pos x="connsiteX0" y="connsiteY0"/>
              </a:cxn>
              <a:cxn ang="0">
                <a:pos x="connsiteX1" y="connsiteY1"/>
              </a:cxn>
              <a:cxn ang="0">
                <a:pos x="connsiteX2" y="connsiteY2"/>
              </a:cxn>
              <a:cxn ang="0">
                <a:pos x="connsiteX3" y="connsiteY3"/>
              </a:cxn>
            </a:cxnLst>
            <a:rect l="l" t="t" r="r" b="b"/>
            <a:pathLst>
              <a:path w="11896" h="2310">
                <a:moveTo>
                  <a:pt x="1346" y="276"/>
                </a:moveTo>
                <a:cubicBezTo>
                  <a:pt x="-737" y="-138"/>
                  <a:pt x="-664" y="-141"/>
                  <a:pt x="3448" y="657"/>
                </a:cubicBezTo>
                <a:lnTo>
                  <a:pt x="11896" y="2310"/>
                </a:lnTo>
                <a:lnTo>
                  <a:pt x="1346" y="276"/>
                </a:lnTo>
                <a:close/>
              </a:path>
            </a:pathLst>
          </a:custGeom>
        </p:spPr>
      </p:pic>
      <p:sp>
        <p:nvSpPr>
          <p:cNvPr id="11" name="Rounded Rectangle 10"/>
          <p:cNvSpPr/>
          <p:nvPr/>
        </p:nvSpPr>
        <p:spPr>
          <a:xfrm>
            <a:off x="3062134" y="923822"/>
            <a:ext cx="3019733" cy="5604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43042" y="0"/>
            <a:ext cx="9057917" cy="6858000"/>
          </a:xfrm>
          <a:prstGeom prst="rect">
            <a:avLst/>
          </a:prstGeom>
        </p:spPr>
      </p:pic>
      <p:sp>
        <p:nvSpPr>
          <p:cNvPr id="10" name="Rectangle 9"/>
          <p:cNvSpPr/>
          <p:nvPr/>
        </p:nvSpPr>
        <p:spPr>
          <a:xfrm>
            <a:off x="495300" y="1242962"/>
            <a:ext cx="223651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II.Thực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2" name="Picture 11"/>
          <p:cNvPicPr>
            <a:picLocks noChangeAspect="1"/>
          </p:cNvPicPr>
          <p:nvPr/>
        </p:nvPicPr>
        <p:blipFill>
          <a:blip r:embed="rId4"/>
          <a:stretch>
            <a:fillRect/>
          </a:stretch>
        </p:blipFill>
        <p:spPr>
          <a:xfrm>
            <a:off x="2809532" y="-117447"/>
            <a:ext cx="3534462" cy="1146147"/>
          </a:xfrm>
          <a:prstGeom prst="rect">
            <a:avLst/>
          </a:prstGeom>
        </p:spPr>
      </p:pic>
      <p:sp>
        <p:nvSpPr>
          <p:cNvPr id="14" name="Rectangle 13"/>
          <p:cNvSpPr/>
          <p:nvPr/>
        </p:nvSpPr>
        <p:spPr>
          <a:xfrm>
            <a:off x="3752498" y="216000"/>
            <a:ext cx="2198038" cy="729430"/>
          </a:xfrm>
          <a:prstGeom prst="rect">
            <a:avLst/>
          </a:prstGeom>
        </p:spPr>
        <p:txBody>
          <a:bodyPr wrap="none">
            <a:spAutoFit/>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Luyện</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tập</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2809532" y="2553254"/>
            <a:ext cx="6039501" cy="3440942"/>
          </a:xfrm>
          <a:prstGeom prst="rect">
            <a:avLst/>
          </a:prstGeom>
        </p:spPr>
        <p:txBody>
          <a:bodyPr wrap="square">
            <a:spAutoFit/>
          </a:bodyPr>
          <a:lstStyle/>
          <a:p>
            <a:pPr>
              <a:lnSpc>
                <a:spcPct val="115000"/>
              </a:lnSpc>
              <a:spcAft>
                <a:spcPts val="1200"/>
              </a:spcAft>
            </a:pPr>
            <a:r>
              <a:rPr lang="en-US" sz="2600" b="1" dirty="0">
                <a:solidFill>
                  <a:schemeClr val="bg1"/>
                </a:solidFill>
                <a:latin typeface="Times New Roman" panose="02020603050405020304" pitchFamily="18" charset="0"/>
                <a:ea typeface="Times New Roman" panose="02020603050405020304" pitchFamily="18" charset="0"/>
              </a:rPr>
              <a:t>2</a:t>
            </a:r>
            <a:r>
              <a:rPr lang="en-US" sz="2600" dirty="0">
                <a:solidFill>
                  <a:schemeClr val="bg1"/>
                </a:solidFill>
                <a:latin typeface="Times New Roman" panose="02020603050405020304" pitchFamily="18" charset="0"/>
                <a:ea typeface="Times New Roman" panose="02020603050405020304" pitchFamily="18" charset="0"/>
              </a:rPr>
              <a:t>. </a:t>
            </a:r>
            <a:r>
              <a:rPr lang="en-US" sz="2600" b="1" dirty="0">
                <a:solidFill>
                  <a:schemeClr val="bg1"/>
                </a:solidFill>
                <a:latin typeface="Times New Roman" panose="02020603050405020304" pitchFamily="18" charset="0"/>
                <a:ea typeface="MS Mincho"/>
              </a:rPr>
              <a:t>B</a:t>
            </a:r>
            <a:r>
              <a:rPr lang="vi-VN" sz="2600" b="1" dirty="0">
                <a:solidFill>
                  <a:schemeClr val="bg1"/>
                </a:solidFill>
                <a:latin typeface="Times New Roman" panose="02020603050405020304" pitchFamily="18" charset="0"/>
                <a:ea typeface="MS Mincho"/>
              </a:rPr>
              <a:t>ước 2:</a:t>
            </a:r>
            <a:r>
              <a:rPr lang="vi-VN" sz="2600" dirty="0">
                <a:solidFill>
                  <a:schemeClr val="bg1"/>
                </a:solidFill>
                <a:latin typeface="Times New Roman" panose="02020603050405020304" pitchFamily="18" charset="0"/>
                <a:ea typeface="Times New Roman" panose="02020603050405020304" pitchFamily="18" charset="0"/>
              </a:rPr>
              <a:t> </a:t>
            </a:r>
            <a:r>
              <a:rPr lang="vi-VN" sz="2600" b="1" dirty="0">
                <a:solidFill>
                  <a:schemeClr val="bg1"/>
                </a:solidFill>
                <a:latin typeface="Times New Roman" panose="02020603050405020304" pitchFamily="18" charset="0"/>
                <a:ea typeface="Times New Roman" panose="02020603050405020304" pitchFamily="18" charset="0"/>
              </a:rPr>
              <a:t>Tìm ý </a:t>
            </a:r>
            <a:r>
              <a:rPr lang="en-US" sz="2600" b="1" dirty="0" err="1">
                <a:solidFill>
                  <a:schemeClr val="bg1"/>
                </a:solidFill>
                <a:latin typeface="Times New Roman" panose="02020603050405020304" pitchFamily="18" charset="0"/>
                <a:ea typeface="Times New Roman" panose="02020603050405020304" pitchFamily="18" charset="0"/>
              </a:rPr>
              <a:t>và</a:t>
            </a:r>
            <a:r>
              <a:rPr lang="en-US" sz="2600" b="1" dirty="0">
                <a:solidFill>
                  <a:schemeClr val="bg1"/>
                </a:solidFill>
                <a:latin typeface="Times New Roman" panose="02020603050405020304" pitchFamily="18" charset="0"/>
                <a:ea typeface="Times New Roman" panose="02020603050405020304" pitchFamily="18" charset="0"/>
              </a:rPr>
              <a:t> </a:t>
            </a:r>
            <a:r>
              <a:rPr lang="en-US" sz="2600" b="1" dirty="0" err="1">
                <a:solidFill>
                  <a:schemeClr val="bg1"/>
                </a:solidFill>
                <a:latin typeface="Times New Roman" panose="02020603050405020304" pitchFamily="18" charset="0"/>
                <a:ea typeface="Times New Roman" panose="02020603050405020304" pitchFamily="18" charset="0"/>
              </a:rPr>
              <a:t>lập</a:t>
            </a:r>
            <a:r>
              <a:rPr lang="en-US" sz="2600" b="1" dirty="0">
                <a:solidFill>
                  <a:schemeClr val="bg1"/>
                </a:solidFill>
                <a:latin typeface="Times New Roman" panose="02020603050405020304" pitchFamily="18" charset="0"/>
                <a:ea typeface="Times New Roman" panose="02020603050405020304" pitchFamily="18" charset="0"/>
              </a:rPr>
              <a:t> </a:t>
            </a:r>
            <a:r>
              <a:rPr lang="en-US" sz="2600" b="1" dirty="0" err="1">
                <a:solidFill>
                  <a:schemeClr val="bg1"/>
                </a:solidFill>
                <a:latin typeface="Times New Roman" panose="02020603050405020304" pitchFamily="18" charset="0"/>
                <a:ea typeface="Times New Roman" panose="02020603050405020304" pitchFamily="18" charset="0"/>
              </a:rPr>
              <a:t>dàn</a:t>
            </a:r>
            <a:r>
              <a:rPr lang="en-US" sz="2600" b="1" dirty="0">
                <a:solidFill>
                  <a:schemeClr val="bg1"/>
                </a:solidFill>
                <a:latin typeface="Times New Roman" panose="02020603050405020304" pitchFamily="18" charset="0"/>
                <a:ea typeface="Times New Roman" panose="02020603050405020304" pitchFamily="18" charset="0"/>
              </a:rPr>
              <a:t> ý</a:t>
            </a:r>
            <a:endParaRPr lang="en-US" sz="2600" dirty="0">
              <a:solidFill>
                <a:schemeClr val="bg1"/>
              </a:solidFill>
              <a:latin typeface="Times New Roman" panose="02020603050405020304" pitchFamily="18" charset="0"/>
              <a:ea typeface="Times New Roman" panose="02020603050405020304" pitchFamily="18" charset="0"/>
            </a:endParaRPr>
          </a:p>
          <a:p>
            <a:pPr marL="457200" indent="-457200">
              <a:lnSpc>
                <a:spcPct val="115000"/>
              </a:lnSpc>
              <a:spcAft>
                <a:spcPts val="1200"/>
              </a:spcAft>
              <a:buFont typeface="Wingdings" panose="05000000000000000000" pitchFamily="2" charset="2"/>
              <a:buChar char="Ø"/>
            </a:pPr>
            <a:r>
              <a:rPr lang="en-US" sz="2600" dirty="0" smtClean="0">
                <a:solidFill>
                  <a:schemeClr val="bg1"/>
                </a:solidFill>
                <a:latin typeface="Times New Roman" panose="02020603050405020304" pitchFamily="18" charset="0"/>
                <a:ea typeface="Times New Roman" panose="02020603050405020304" pitchFamily="18" charset="0"/>
              </a:rPr>
              <a:t>HS  </a:t>
            </a:r>
            <a:r>
              <a:rPr lang="en-US" sz="2600" dirty="0" err="1">
                <a:solidFill>
                  <a:schemeClr val="bg1"/>
                </a:solidFill>
                <a:latin typeface="Times New Roman" panose="02020603050405020304" pitchFamily="18" charset="0"/>
                <a:ea typeface="Times New Roman" panose="02020603050405020304" pitchFamily="18" charset="0"/>
              </a:rPr>
              <a:t>điền</a:t>
            </a:r>
            <a:r>
              <a:rPr lang="en-US" sz="2600" dirty="0">
                <a:solidFill>
                  <a:schemeClr val="bg1"/>
                </a:solidFill>
                <a:latin typeface="Times New Roman" panose="02020603050405020304" pitchFamily="18" charset="0"/>
                <a:ea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rPr>
              <a:t>vào</a:t>
            </a:r>
            <a:r>
              <a:rPr lang="en-US" sz="2600" dirty="0">
                <a:solidFill>
                  <a:schemeClr val="bg1"/>
                </a:solidFill>
                <a:latin typeface="Times New Roman" panose="02020603050405020304" pitchFamily="18" charset="0"/>
                <a:ea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rPr>
              <a:t>phiếu</a:t>
            </a:r>
            <a:r>
              <a:rPr lang="en-US" sz="2600" dirty="0">
                <a:solidFill>
                  <a:schemeClr val="bg1"/>
                </a:solidFill>
                <a:latin typeface="Times New Roman" panose="02020603050405020304" pitchFamily="18" charset="0"/>
                <a:ea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rPr>
              <a:t>tìm</a:t>
            </a:r>
            <a:r>
              <a:rPr lang="en-US" sz="2600" dirty="0">
                <a:solidFill>
                  <a:schemeClr val="bg1"/>
                </a:solidFill>
                <a:latin typeface="Times New Roman" panose="02020603050405020304" pitchFamily="18" charset="0"/>
                <a:ea typeface="Times New Roman" panose="02020603050405020304" pitchFamily="18" charset="0"/>
              </a:rPr>
              <a:t> ý:</a:t>
            </a:r>
          </a:p>
          <a:p>
            <a:pPr marL="457200" indent="-457200">
              <a:lnSpc>
                <a:spcPct val="115000"/>
              </a:lnSpc>
              <a:buFont typeface="Wingdings" panose="05000000000000000000" pitchFamily="2" charset="2"/>
              <a:buChar char="Ø"/>
            </a:pPr>
            <a:r>
              <a:rPr lang="vi-VN" sz="2600" dirty="0" smtClean="0">
                <a:solidFill>
                  <a:schemeClr val="bg1"/>
                </a:solidFill>
                <a:latin typeface="Times New Roman" panose="02020603050405020304" pitchFamily="18" charset="0"/>
                <a:ea typeface="Times New Roman" panose="02020603050405020304" pitchFamily="18" charset="0"/>
              </a:rPr>
              <a:t>Lập </a:t>
            </a:r>
            <a:r>
              <a:rPr lang="vi-VN" sz="2600" dirty="0">
                <a:solidFill>
                  <a:schemeClr val="bg1"/>
                </a:solidFill>
                <a:latin typeface="Times New Roman" panose="02020603050405020304" pitchFamily="18" charset="0"/>
                <a:ea typeface="Times New Roman" panose="02020603050405020304" pitchFamily="18" charset="0"/>
              </a:rPr>
              <a:t>dàn ý</a:t>
            </a:r>
            <a:r>
              <a:rPr lang="vi-VN" sz="2600" i="1" dirty="0">
                <a:solidFill>
                  <a:schemeClr val="bg1"/>
                </a:solidFill>
                <a:latin typeface="Times New Roman" panose="02020603050405020304" pitchFamily="18" charset="0"/>
                <a:ea typeface="Times New Roman" panose="02020603050405020304" pitchFamily="18" charset="0"/>
              </a:rPr>
              <a:t> </a:t>
            </a:r>
            <a:r>
              <a:rPr lang="vi-VN" sz="2600" dirty="0">
                <a:solidFill>
                  <a:schemeClr val="bg1"/>
                </a:solidFill>
                <a:latin typeface="Times New Roman" panose="02020603050405020304" pitchFamily="18" charset="0"/>
                <a:ea typeface="Times New Roman" panose="02020603050405020304" pitchFamily="18" charset="0"/>
              </a:rPr>
              <a:t>bằng cách dựa vào các ý đã tìm được, sắp xếp lại theo ba </a:t>
            </a:r>
            <a:r>
              <a:rPr lang="en-US" sz="2600" dirty="0" err="1">
                <a:solidFill>
                  <a:schemeClr val="bg1"/>
                </a:solidFill>
                <a:latin typeface="Times New Roman" panose="02020603050405020304" pitchFamily="18" charset="0"/>
                <a:ea typeface="Times New Roman" panose="02020603050405020304" pitchFamily="18" charset="0"/>
              </a:rPr>
              <a:t>đoạn</a:t>
            </a:r>
            <a:r>
              <a:rPr lang="vi-VN" sz="2600" dirty="0">
                <a:solidFill>
                  <a:schemeClr val="bg1"/>
                </a:solidFill>
                <a:latin typeface="Times New Roman" panose="02020603050405020304" pitchFamily="18" charset="0"/>
                <a:ea typeface="Times New Roman" panose="02020603050405020304" pitchFamily="18" charset="0"/>
              </a:rPr>
              <a:t> gồm:</a:t>
            </a:r>
            <a:endParaRPr lang="en-US" sz="2600" dirty="0">
              <a:solidFill>
                <a:schemeClr val="bg1"/>
              </a:solidFill>
              <a:latin typeface="Times New Roman" panose="02020603050405020304" pitchFamily="18" charset="0"/>
              <a:ea typeface="Times New Roman" panose="02020603050405020304" pitchFamily="18" charset="0"/>
            </a:endParaRPr>
          </a:p>
          <a:p>
            <a:pPr marL="457200" indent="-457200">
              <a:spcAft>
                <a:spcPts val="1200"/>
              </a:spcAft>
              <a:buFont typeface="Wingdings" panose="05000000000000000000" pitchFamily="2" charset="2"/>
              <a:buChar char="ü"/>
            </a:pPr>
            <a:r>
              <a:rPr lang="vi-VN" sz="2600" dirty="0">
                <a:solidFill>
                  <a:schemeClr val="bg1"/>
                </a:solidFill>
                <a:latin typeface="Times New Roman" panose="02020603050405020304" pitchFamily="18" charset="0"/>
                <a:ea typeface="Times New Roman" panose="02020603050405020304" pitchFamily="18" charset="0"/>
              </a:rPr>
              <a:t> Mở đoạn: Nêu tên bài thơ, tác giả và cảm nghĩ chung của em về bài </a:t>
            </a:r>
            <a:r>
              <a:rPr lang="vi-VN" sz="2600" i="1" dirty="0">
                <a:solidFill>
                  <a:schemeClr val="bg1"/>
                </a:solidFill>
                <a:latin typeface="Times New Roman" panose="02020603050405020304" pitchFamily="18" charset="0"/>
                <a:ea typeface="Times New Roman" panose="02020603050405020304" pitchFamily="18" charset="0"/>
              </a:rPr>
              <a:t>Đêm nay Bác không ngủ</a:t>
            </a:r>
            <a:r>
              <a:rPr lang="vi-VN" sz="2600" dirty="0">
                <a:solidFill>
                  <a:schemeClr val="bg1"/>
                </a:solidFill>
                <a:latin typeface="Times New Roman" panose="02020603050405020304" pitchFamily="18" charset="0"/>
                <a:ea typeface="Times New Roman" panose="02020603050405020304" pitchFamily="18" charset="0"/>
              </a:rPr>
              <a:t>.</a:t>
            </a:r>
            <a:endParaRPr lang="en-US" sz="2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2442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73901" t="12140" r="25855" b="87813"/>
          <a:stretch>
            <a:fillRect/>
          </a:stretch>
        </p:blipFill>
        <p:spPr>
          <a:xfrm>
            <a:off x="4886716" y="1736885"/>
            <a:ext cx="8922" cy="2310"/>
          </a:xfrm>
          <a:custGeom>
            <a:avLst/>
            <a:gdLst>
              <a:gd name="connsiteX0" fmla="*/ 1346 w 11896"/>
              <a:gd name="connsiteY0" fmla="*/ 276 h 2310"/>
              <a:gd name="connsiteX1" fmla="*/ 3448 w 11896"/>
              <a:gd name="connsiteY1" fmla="*/ 657 h 2310"/>
              <a:gd name="connsiteX2" fmla="*/ 11896 w 11896"/>
              <a:gd name="connsiteY2" fmla="*/ 2310 h 2310"/>
              <a:gd name="connsiteX3" fmla="*/ 1346 w 11896"/>
              <a:gd name="connsiteY3" fmla="*/ 276 h 2310"/>
            </a:gdLst>
            <a:ahLst/>
            <a:cxnLst>
              <a:cxn ang="0">
                <a:pos x="connsiteX0" y="connsiteY0"/>
              </a:cxn>
              <a:cxn ang="0">
                <a:pos x="connsiteX1" y="connsiteY1"/>
              </a:cxn>
              <a:cxn ang="0">
                <a:pos x="connsiteX2" y="connsiteY2"/>
              </a:cxn>
              <a:cxn ang="0">
                <a:pos x="connsiteX3" y="connsiteY3"/>
              </a:cxn>
            </a:cxnLst>
            <a:rect l="l" t="t" r="r" b="b"/>
            <a:pathLst>
              <a:path w="11896" h="2310">
                <a:moveTo>
                  <a:pt x="1346" y="276"/>
                </a:moveTo>
                <a:cubicBezTo>
                  <a:pt x="-737" y="-138"/>
                  <a:pt x="-664" y="-141"/>
                  <a:pt x="3448" y="657"/>
                </a:cubicBezTo>
                <a:lnTo>
                  <a:pt x="11896" y="2310"/>
                </a:lnTo>
                <a:lnTo>
                  <a:pt x="1346" y="276"/>
                </a:lnTo>
                <a:close/>
              </a:path>
            </a:pathLst>
          </a:custGeom>
        </p:spPr>
      </p:pic>
      <p:sp>
        <p:nvSpPr>
          <p:cNvPr id="11" name="Rounded Rectangle 10"/>
          <p:cNvSpPr/>
          <p:nvPr/>
        </p:nvSpPr>
        <p:spPr>
          <a:xfrm>
            <a:off x="3062134" y="923822"/>
            <a:ext cx="3019733" cy="5604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43042" y="0"/>
            <a:ext cx="9057917" cy="6858000"/>
          </a:xfrm>
          <a:prstGeom prst="rect">
            <a:avLst/>
          </a:prstGeom>
        </p:spPr>
      </p:pic>
      <p:sp>
        <p:nvSpPr>
          <p:cNvPr id="10" name="Rectangle 9"/>
          <p:cNvSpPr/>
          <p:nvPr/>
        </p:nvSpPr>
        <p:spPr>
          <a:xfrm>
            <a:off x="495300" y="1242962"/>
            <a:ext cx="223651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II.Thực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2" name="Picture 11"/>
          <p:cNvPicPr>
            <a:picLocks noChangeAspect="1"/>
          </p:cNvPicPr>
          <p:nvPr/>
        </p:nvPicPr>
        <p:blipFill>
          <a:blip r:embed="rId4"/>
          <a:stretch>
            <a:fillRect/>
          </a:stretch>
        </p:blipFill>
        <p:spPr>
          <a:xfrm>
            <a:off x="2809532" y="-117447"/>
            <a:ext cx="3534462" cy="1146147"/>
          </a:xfrm>
          <a:prstGeom prst="rect">
            <a:avLst/>
          </a:prstGeom>
        </p:spPr>
      </p:pic>
      <p:sp>
        <p:nvSpPr>
          <p:cNvPr id="14" name="Rectangle 13"/>
          <p:cNvSpPr/>
          <p:nvPr/>
        </p:nvSpPr>
        <p:spPr>
          <a:xfrm>
            <a:off x="3752498" y="216000"/>
            <a:ext cx="2198038" cy="729430"/>
          </a:xfrm>
          <a:prstGeom prst="rect">
            <a:avLst/>
          </a:prstGeom>
        </p:spPr>
        <p:txBody>
          <a:bodyPr wrap="none">
            <a:spAutoFit/>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Luyện</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tập</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2828581" y="2328828"/>
            <a:ext cx="5829644" cy="4308872"/>
          </a:xfrm>
          <a:prstGeom prst="rect">
            <a:avLst/>
          </a:prstGeom>
        </p:spPr>
        <p:txBody>
          <a:bodyPr wrap="square">
            <a:spAutoFit/>
          </a:bodyPr>
          <a:lstStyle/>
          <a:p>
            <a:pPr marL="342900" indent="-342900">
              <a:spcAft>
                <a:spcPts val="1200"/>
              </a:spcAft>
              <a:buFont typeface="Wingdings" panose="05000000000000000000" pitchFamily="2" charset="2"/>
              <a:buChar char="ü"/>
            </a:pPr>
            <a:r>
              <a:rPr lang="vi-VN" sz="2200" b="1" dirty="0" smtClean="0">
                <a:solidFill>
                  <a:schemeClr val="bg1"/>
                </a:solidFill>
                <a:latin typeface="Times New Roman" panose="02020603050405020304" pitchFamily="18" charset="0"/>
                <a:ea typeface="Times New Roman" panose="02020603050405020304" pitchFamily="18" charset="0"/>
              </a:rPr>
              <a:t>Thân </a:t>
            </a:r>
            <a:r>
              <a:rPr lang="vi-VN" sz="2200" b="1" dirty="0">
                <a:solidFill>
                  <a:schemeClr val="bg1"/>
                </a:solidFill>
                <a:latin typeface="Times New Roman" panose="02020603050405020304" pitchFamily="18" charset="0"/>
                <a:ea typeface="Times New Roman" panose="02020603050405020304" pitchFamily="18" charset="0"/>
              </a:rPr>
              <a:t>đoạn</a:t>
            </a:r>
            <a:r>
              <a:rPr lang="vi-VN" sz="2200" dirty="0">
                <a:solidFill>
                  <a:schemeClr val="bg1"/>
                </a:solidFill>
                <a:latin typeface="Times New Roman" panose="02020603050405020304" pitchFamily="18" charset="0"/>
                <a:ea typeface="Times New Roman" panose="02020603050405020304" pitchFamily="18" charset="0"/>
              </a:rPr>
              <a:t>:</a:t>
            </a:r>
            <a:endParaRPr lang="en-US" sz="2200" dirty="0">
              <a:solidFill>
                <a:schemeClr val="bg1"/>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Courier New" panose="02070309020205020404" pitchFamily="49" charset="0"/>
              <a:buChar char="o"/>
              <a:tabLst>
                <a:tab pos="457200" algn="l"/>
              </a:tabLst>
            </a:pPr>
            <a:r>
              <a:rPr lang="en-US" sz="2200" dirty="0" smtClean="0">
                <a:solidFill>
                  <a:schemeClr val="bg1"/>
                </a:solidFill>
                <a:latin typeface="Times New Roman" panose="02020603050405020304" pitchFamily="18" charset="0"/>
                <a:ea typeface="Times New Roman" panose="02020603050405020304" pitchFamily="18" charset="0"/>
              </a:rPr>
              <a:t>  </a:t>
            </a:r>
            <a:r>
              <a:rPr lang="en-US" sz="2200" dirty="0" err="1" smtClean="0">
                <a:solidFill>
                  <a:schemeClr val="bg1"/>
                </a:solidFill>
                <a:latin typeface="Times New Roman" panose="02020603050405020304" pitchFamily="18" charset="0"/>
                <a:ea typeface="Times New Roman" panose="02020603050405020304" pitchFamily="18" charset="0"/>
              </a:rPr>
              <a:t>Chỉ</a:t>
            </a:r>
            <a:r>
              <a:rPr lang="en-US" sz="2200" dirty="0" smtClean="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ra</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nội</a:t>
            </a:r>
            <a:r>
              <a:rPr lang="en-US" sz="2200" dirty="0">
                <a:solidFill>
                  <a:schemeClr val="bg1"/>
                </a:solidFill>
                <a:latin typeface="Times New Roman" panose="02020603050405020304" pitchFamily="18" charset="0"/>
                <a:ea typeface="Times New Roman" panose="02020603050405020304" pitchFamily="18" charset="0"/>
              </a:rPr>
              <a:t> dung </a:t>
            </a:r>
            <a:r>
              <a:rPr lang="en-US" sz="2200" dirty="0" err="1">
                <a:solidFill>
                  <a:schemeClr val="bg1"/>
                </a:solidFill>
                <a:latin typeface="Times New Roman" panose="02020603050405020304" pitchFamily="18" charset="0"/>
                <a:ea typeface="Times New Roman" panose="02020603050405020304" pitchFamily="18" charset="0"/>
              </a:rPr>
              <a:t>hoặc</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nghệ</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thuật</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cụ</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thể</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của</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bài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thơ</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khiến</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em</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yêu</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thích</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và</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có</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nhiều</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cảm</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xúc</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suy</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nghĩ</a:t>
            </a:r>
            <a:r>
              <a:rPr lang="en-US" sz="2200" dirty="0">
                <a:solidFill>
                  <a:schemeClr val="bg1"/>
                </a:solidFill>
                <a:latin typeface="Times New Roman" panose="02020603050405020304" pitchFamily="18" charset="0"/>
                <a:ea typeface="Times New Roman" panose="02020603050405020304" pitchFamily="18" charset="0"/>
              </a:rPr>
              <a:t> (</a:t>
            </a:r>
            <a:r>
              <a:rPr lang="en-US" sz="2200" b="1" dirty="0" err="1">
                <a:solidFill>
                  <a:schemeClr val="bg1"/>
                </a:solidFill>
                <a:latin typeface="Times New Roman" panose="02020603050405020304" pitchFamily="18" charset="0"/>
                <a:ea typeface="Times New Roman" panose="02020603050405020304" pitchFamily="18" charset="0"/>
              </a:rPr>
              <a:t>Ví</a:t>
            </a:r>
            <a:r>
              <a:rPr lang="en-US" sz="2200" b="1" dirty="0">
                <a:solidFill>
                  <a:schemeClr val="bg1"/>
                </a:solidFill>
                <a:latin typeface="Times New Roman" panose="02020603050405020304" pitchFamily="18" charset="0"/>
                <a:ea typeface="Times New Roman" panose="02020603050405020304" pitchFamily="18" charset="0"/>
              </a:rPr>
              <a:t> </a:t>
            </a:r>
            <a:r>
              <a:rPr lang="en-US" sz="2200" b="1" dirty="0" err="1">
                <a:solidFill>
                  <a:schemeClr val="bg1"/>
                </a:solidFill>
                <a:latin typeface="Times New Roman" panose="02020603050405020304" pitchFamily="18" charset="0"/>
                <a:ea typeface="Times New Roman" panose="02020603050405020304" pitchFamily="18" charset="0"/>
              </a:rPr>
              <a:t>dụ</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Về</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nội</a:t>
            </a:r>
            <a:r>
              <a:rPr lang="en-US" sz="2200" dirty="0">
                <a:solidFill>
                  <a:schemeClr val="bg1"/>
                </a:solidFill>
                <a:latin typeface="Times New Roman" panose="02020603050405020304" pitchFamily="18" charset="0"/>
                <a:ea typeface="Times New Roman" panose="02020603050405020304" pitchFamily="18" charset="0"/>
              </a:rPr>
              <a:t> dung, </a:t>
            </a:r>
            <a:r>
              <a:rPr lang="en-US" sz="2200" dirty="0" err="1">
                <a:solidFill>
                  <a:schemeClr val="bg1"/>
                </a:solidFill>
                <a:latin typeface="Times New Roman" panose="02020603050405020304" pitchFamily="18" charset="0"/>
                <a:ea typeface="Times New Roman" panose="02020603050405020304" pitchFamily="18" charset="0"/>
              </a:rPr>
              <a:t>bài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thơ</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viết</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về</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đề</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tài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Bác</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Hồ</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về</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tình</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cảm</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yêu</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thương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sâu</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đậm</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của</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Bác</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đối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với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mọi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người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và</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tấm</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lòng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của</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anh</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đội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viên</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đối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với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Bác</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Về</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hình</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thức</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bài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thơ</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sử</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dụng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nhiều</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yếu</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tố</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tự</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sự</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miêu</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tả</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phù</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hơp</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với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việc</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thể</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hiện</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nội</a:t>
            </a:r>
            <a:r>
              <a:rPr lang="en-US" sz="2200" dirty="0">
                <a:solidFill>
                  <a:schemeClr val="bg1"/>
                </a:solidFill>
                <a:latin typeface="Times New Roman" panose="02020603050405020304" pitchFamily="18" charset="0"/>
                <a:ea typeface="Times New Roman" panose="02020603050405020304" pitchFamily="18" charset="0"/>
              </a:rPr>
              <a:t> dung </a:t>
            </a:r>
            <a:r>
              <a:rPr lang="en-US" sz="2200" dirty="0" err="1">
                <a:solidFill>
                  <a:schemeClr val="bg1"/>
                </a:solidFill>
                <a:latin typeface="Times New Roman" panose="02020603050405020304" pitchFamily="18" charset="0"/>
                <a:ea typeface="Times New Roman" panose="02020603050405020304" pitchFamily="18" charset="0"/>
              </a:rPr>
              <a:t>kể</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chuyện</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về</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Bác</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các</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biện</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pháp</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tu</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từ</a:t>
            </a:r>
            <a:r>
              <a:rPr lang="en-US" sz="2200" dirty="0">
                <a:solidFill>
                  <a:schemeClr val="bg1"/>
                </a:solidFill>
                <a:latin typeface="Times New Roman" panose="02020603050405020304" pitchFamily="18" charset="0"/>
                <a:ea typeface="Times New Roman" panose="02020603050405020304" pitchFamily="18" charset="0"/>
              </a:rPr>
              <a:t> so </a:t>
            </a:r>
            <a:r>
              <a:rPr lang="en-US" sz="2200" dirty="0" err="1">
                <a:solidFill>
                  <a:schemeClr val="bg1"/>
                </a:solidFill>
                <a:latin typeface="Times New Roman" panose="02020603050405020304" pitchFamily="18" charset="0"/>
                <a:ea typeface="Times New Roman" panose="02020603050405020304" pitchFamily="18" charset="0"/>
              </a:rPr>
              <a:t>sánh</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ẩn</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dục</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hoán</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dụ</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điệp</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từ</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điệp</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ngữ</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tô</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đậm</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được</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vẻ</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đẹp</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của</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hình</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tượng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Bác</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Hồ</a:t>
            </a:r>
            <a:r>
              <a:rPr lang="en-US" sz="2200" dirty="0">
                <a:solidFill>
                  <a:schemeClr val="bg1"/>
                </a:solidFill>
                <a:latin typeface="Times New Roman" panose="02020603050405020304" pitchFamily="18" charset="0"/>
                <a:ea typeface="Times New Roman" panose="02020603050405020304" pitchFamily="18" charset="0"/>
              </a:rPr>
              <a:t>;...). </a:t>
            </a:r>
            <a:endParaRPr lang="en-US" sz="2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8304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73901" t="12140" r="25855" b="87813"/>
          <a:stretch>
            <a:fillRect/>
          </a:stretch>
        </p:blipFill>
        <p:spPr>
          <a:xfrm>
            <a:off x="4886716" y="1736885"/>
            <a:ext cx="8922" cy="2310"/>
          </a:xfrm>
          <a:custGeom>
            <a:avLst/>
            <a:gdLst>
              <a:gd name="connsiteX0" fmla="*/ 1346 w 11896"/>
              <a:gd name="connsiteY0" fmla="*/ 276 h 2310"/>
              <a:gd name="connsiteX1" fmla="*/ 3448 w 11896"/>
              <a:gd name="connsiteY1" fmla="*/ 657 h 2310"/>
              <a:gd name="connsiteX2" fmla="*/ 11896 w 11896"/>
              <a:gd name="connsiteY2" fmla="*/ 2310 h 2310"/>
              <a:gd name="connsiteX3" fmla="*/ 1346 w 11896"/>
              <a:gd name="connsiteY3" fmla="*/ 276 h 2310"/>
            </a:gdLst>
            <a:ahLst/>
            <a:cxnLst>
              <a:cxn ang="0">
                <a:pos x="connsiteX0" y="connsiteY0"/>
              </a:cxn>
              <a:cxn ang="0">
                <a:pos x="connsiteX1" y="connsiteY1"/>
              </a:cxn>
              <a:cxn ang="0">
                <a:pos x="connsiteX2" y="connsiteY2"/>
              </a:cxn>
              <a:cxn ang="0">
                <a:pos x="connsiteX3" y="connsiteY3"/>
              </a:cxn>
            </a:cxnLst>
            <a:rect l="l" t="t" r="r" b="b"/>
            <a:pathLst>
              <a:path w="11896" h="2310">
                <a:moveTo>
                  <a:pt x="1346" y="276"/>
                </a:moveTo>
                <a:cubicBezTo>
                  <a:pt x="-737" y="-138"/>
                  <a:pt x="-664" y="-141"/>
                  <a:pt x="3448" y="657"/>
                </a:cubicBezTo>
                <a:lnTo>
                  <a:pt x="11896" y="2310"/>
                </a:lnTo>
                <a:lnTo>
                  <a:pt x="1346" y="276"/>
                </a:lnTo>
                <a:close/>
              </a:path>
            </a:pathLst>
          </a:custGeom>
        </p:spPr>
      </p:pic>
      <p:sp>
        <p:nvSpPr>
          <p:cNvPr id="11" name="Rounded Rectangle 10"/>
          <p:cNvSpPr/>
          <p:nvPr/>
        </p:nvSpPr>
        <p:spPr>
          <a:xfrm>
            <a:off x="3062134" y="923822"/>
            <a:ext cx="3019733" cy="5604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43042" y="0"/>
            <a:ext cx="9057917" cy="6858000"/>
          </a:xfrm>
          <a:prstGeom prst="rect">
            <a:avLst/>
          </a:prstGeom>
        </p:spPr>
      </p:pic>
      <p:sp>
        <p:nvSpPr>
          <p:cNvPr id="10" name="Rectangle 9"/>
          <p:cNvSpPr/>
          <p:nvPr/>
        </p:nvSpPr>
        <p:spPr>
          <a:xfrm>
            <a:off x="495300" y="1242962"/>
            <a:ext cx="223651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II.Thực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2" name="Picture 11"/>
          <p:cNvPicPr>
            <a:picLocks noChangeAspect="1"/>
          </p:cNvPicPr>
          <p:nvPr/>
        </p:nvPicPr>
        <p:blipFill>
          <a:blip r:embed="rId4"/>
          <a:stretch>
            <a:fillRect/>
          </a:stretch>
        </p:blipFill>
        <p:spPr>
          <a:xfrm>
            <a:off x="2809532" y="-117447"/>
            <a:ext cx="3534462" cy="1146147"/>
          </a:xfrm>
          <a:prstGeom prst="rect">
            <a:avLst/>
          </a:prstGeom>
        </p:spPr>
      </p:pic>
      <p:sp>
        <p:nvSpPr>
          <p:cNvPr id="14" name="Rectangle 13"/>
          <p:cNvSpPr/>
          <p:nvPr/>
        </p:nvSpPr>
        <p:spPr>
          <a:xfrm>
            <a:off x="3752498" y="216000"/>
            <a:ext cx="2198038" cy="729430"/>
          </a:xfrm>
          <a:prstGeom prst="rect">
            <a:avLst/>
          </a:prstGeom>
        </p:spPr>
        <p:txBody>
          <a:bodyPr wrap="none">
            <a:spAutoFit/>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Luyện</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tập</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2840341" y="2704834"/>
            <a:ext cx="5864327" cy="3539430"/>
          </a:xfrm>
          <a:prstGeom prst="rect">
            <a:avLst/>
          </a:prstGeom>
        </p:spPr>
        <p:txBody>
          <a:bodyPr wrap="square">
            <a:spAutoFit/>
          </a:bodyPr>
          <a:lstStyle/>
          <a:p>
            <a:pPr marL="457200" lvl="0" indent="-457200">
              <a:spcAft>
                <a:spcPts val="0"/>
              </a:spcAft>
              <a:buSzPts val="1000"/>
              <a:buFont typeface="Courier New" panose="02070309020205020404" pitchFamily="49" charset="0"/>
              <a:buChar char="o"/>
              <a:tabLst>
                <a:tab pos="457200" algn="l"/>
              </a:tabLst>
            </a:pPr>
            <a:r>
              <a:rPr lang="en-US" sz="2800" dirty="0" err="1">
                <a:solidFill>
                  <a:schemeClr val="bg1"/>
                </a:solidFill>
                <a:latin typeface="Times New Roman" panose="02020603050405020304" pitchFamily="18" charset="0"/>
                <a:ea typeface="Times New Roman" panose="02020603050405020304" pitchFamily="18" charset="0"/>
              </a:rPr>
              <a:t>Nêu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các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lí</a:t>
            </a:r>
            <a:r>
              <a:rPr lang="en-US" sz="2800" dirty="0">
                <a:solidFill>
                  <a:schemeClr val="bg1"/>
                </a:solidFill>
                <a:latin typeface="Times New Roman" panose="02020603050405020304" pitchFamily="18" charset="0"/>
                <a:ea typeface="Times New Roman" panose="02020603050405020304" pitchFamily="18" charset="0"/>
              </a:rPr>
              <a:t> do </a:t>
            </a:r>
            <a:r>
              <a:rPr lang="en-US" sz="2800" dirty="0" err="1">
                <a:solidFill>
                  <a:schemeClr val="bg1"/>
                </a:solidFill>
                <a:latin typeface="Times New Roman" panose="02020603050405020304" pitchFamily="18" charset="0"/>
                <a:ea typeface="Times New Roman" panose="02020603050405020304" pitchFamily="18" charset="0"/>
              </a:rPr>
              <a:t>khiến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em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yêu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thích</a:t>
            </a:r>
            <a:r>
              <a:rPr lang="en-US" sz="2800"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Ví</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dụ</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Nội</a:t>
            </a:r>
            <a:r>
              <a:rPr lang="en-US" sz="2800" dirty="0">
                <a:solidFill>
                  <a:schemeClr val="bg1"/>
                </a:solidFill>
                <a:latin typeface="Times New Roman" panose="02020603050405020304" pitchFamily="18" charset="0"/>
                <a:ea typeface="Times New Roman" panose="02020603050405020304" pitchFamily="18" charset="0"/>
              </a:rPr>
              <a:t> dung </a:t>
            </a:r>
            <a:r>
              <a:rPr lang="en-US" sz="2800" dirty="0" err="1">
                <a:solidFill>
                  <a:schemeClr val="bg1"/>
                </a:solidFill>
                <a:latin typeface="Times New Roman" panose="02020603050405020304" pitchFamily="18" charset="0"/>
                <a:ea typeface="Times New Roman" panose="02020603050405020304" pitchFamily="18" charset="0"/>
              </a:rPr>
              <a:t>bài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thơ</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gợi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cho</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em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những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cảm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xúc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tình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cảm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kính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yêu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đối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với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Bác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Hồ</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Hoặc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về</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nghệ</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thuật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tác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giả</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đã</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sử</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dụng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các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từ</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ngữ</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hình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ảnh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rất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sinh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động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gợi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cảm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các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biện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pháp</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từ</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cách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gieo</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vần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phù</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hợp</a:t>
            </a:r>
            <a:r>
              <a:rPr lang="en-US" sz="2800" dirty="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5758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73901" t="12140" r="25855" b="87813"/>
          <a:stretch>
            <a:fillRect/>
          </a:stretch>
        </p:blipFill>
        <p:spPr>
          <a:xfrm>
            <a:off x="4886716" y="1736885"/>
            <a:ext cx="8922" cy="2310"/>
          </a:xfrm>
          <a:custGeom>
            <a:avLst/>
            <a:gdLst>
              <a:gd name="connsiteX0" fmla="*/ 1346 w 11896"/>
              <a:gd name="connsiteY0" fmla="*/ 276 h 2310"/>
              <a:gd name="connsiteX1" fmla="*/ 3448 w 11896"/>
              <a:gd name="connsiteY1" fmla="*/ 657 h 2310"/>
              <a:gd name="connsiteX2" fmla="*/ 11896 w 11896"/>
              <a:gd name="connsiteY2" fmla="*/ 2310 h 2310"/>
              <a:gd name="connsiteX3" fmla="*/ 1346 w 11896"/>
              <a:gd name="connsiteY3" fmla="*/ 276 h 2310"/>
            </a:gdLst>
            <a:ahLst/>
            <a:cxnLst>
              <a:cxn ang="0">
                <a:pos x="connsiteX0" y="connsiteY0"/>
              </a:cxn>
              <a:cxn ang="0">
                <a:pos x="connsiteX1" y="connsiteY1"/>
              </a:cxn>
              <a:cxn ang="0">
                <a:pos x="connsiteX2" y="connsiteY2"/>
              </a:cxn>
              <a:cxn ang="0">
                <a:pos x="connsiteX3" y="connsiteY3"/>
              </a:cxn>
            </a:cxnLst>
            <a:rect l="l" t="t" r="r" b="b"/>
            <a:pathLst>
              <a:path w="11896" h="2310">
                <a:moveTo>
                  <a:pt x="1346" y="276"/>
                </a:moveTo>
                <a:cubicBezTo>
                  <a:pt x="-737" y="-138"/>
                  <a:pt x="-664" y="-141"/>
                  <a:pt x="3448" y="657"/>
                </a:cubicBezTo>
                <a:lnTo>
                  <a:pt x="11896" y="2310"/>
                </a:lnTo>
                <a:lnTo>
                  <a:pt x="1346" y="276"/>
                </a:lnTo>
                <a:close/>
              </a:path>
            </a:pathLst>
          </a:custGeom>
        </p:spPr>
      </p:pic>
      <p:sp>
        <p:nvSpPr>
          <p:cNvPr id="11" name="Rounded Rectangle 10"/>
          <p:cNvSpPr/>
          <p:nvPr/>
        </p:nvSpPr>
        <p:spPr>
          <a:xfrm>
            <a:off x="3062134" y="923822"/>
            <a:ext cx="3019733" cy="5604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43042" y="0"/>
            <a:ext cx="9057917" cy="6858000"/>
          </a:xfrm>
          <a:prstGeom prst="rect">
            <a:avLst/>
          </a:prstGeom>
        </p:spPr>
      </p:pic>
      <p:sp>
        <p:nvSpPr>
          <p:cNvPr id="10" name="Rectangle 9"/>
          <p:cNvSpPr/>
          <p:nvPr/>
        </p:nvSpPr>
        <p:spPr>
          <a:xfrm>
            <a:off x="604144" y="1204042"/>
            <a:ext cx="223651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II.Thực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2" name="Picture 11"/>
          <p:cNvPicPr>
            <a:picLocks noChangeAspect="1"/>
          </p:cNvPicPr>
          <p:nvPr/>
        </p:nvPicPr>
        <p:blipFill>
          <a:blip r:embed="rId4"/>
          <a:stretch>
            <a:fillRect/>
          </a:stretch>
        </p:blipFill>
        <p:spPr>
          <a:xfrm>
            <a:off x="2809532" y="-117447"/>
            <a:ext cx="3534462" cy="1146147"/>
          </a:xfrm>
          <a:prstGeom prst="rect">
            <a:avLst/>
          </a:prstGeom>
        </p:spPr>
      </p:pic>
      <p:sp>
        <p:nvSpPr>
          <p:cNvPr id="14" name="Rectangle 13"/>
          <p:cNvSpPr/>
          <p:nvPr/>
        </p:nvSpPr>
        <p:spPr>
          <a:xfrm>
            <a:off x="3752498" y="216000"/>
            <a:ext cx="2198038" cy="729430"/>
          </a:xfrm>
          <a:prstGeom prst="rect">
            <a:avLst/>
          </a:prstGeom>
        </p:spPr>
        <p:txBody>
          <a:bodyPr wrap="none">
            <a:spAutoFit/>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Luyện</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tập</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3062134" y="2920278"/>
            <a:ext cx="5386885" cy="3108543"/>
          </a:xfrm>
          <a:prstGeom prst="rect">
            <a:avLst/>
          </a:prstGeom>
        </p:spPr>
        <p:txBody>
          <a:bodyPr wrap="square">
            <a:spAutoFit/>
          </a:bodyPr>
          <a:lstStyle/>
          <a:p>
            <a:pPr marL="457200" indent="-457200">
              <a:spcAft>
                <a:spcPts val="1200"/>
              </a:spcAft>
              <a:buFont typeface="Wingdings" panose="05000000000000000000" pitchFamily="2" charset="2"/>
              <a:buChar char="ü"/>
            </a:pPr>
            <a:r>
              <a:rPr lang="vi-VN" sz="2800" b="1" dirty="0">
                <a:solidFill>
                  <a:schemeClr val="bg1"/>
                </a:solidFill>
                <a:latin typeface="Times New Roman" panose="02020603050405020304" pitchFamily="18" charset="0"/>
                <a:ea typeface="Times New Roman" panose="02020603050405020304" pitchFamily="18" charset="0"/>
              </a:rPr>
              <a:t>Kết đoạn</a:t>
            </a:r>
            <a:r>
              <a:rPr lang="vi-VN" sz="2800" dirty="0">
                <a:solidFill>
                  <a:schemeClr val="bg1"/>
                </a:solidFill>
                <a:latin typeface="Times New Roman" panose="02020603050405020304" pitchFamily="18" charset="0"/>
                <a:ea typeface="Times New Roman" panose="02020603050405020304" pitchFamily="18" charset="0"/>
              </a:rPr>
              <a:t>: Khái quát lại cảm nghĩ của bản thân về ý nghĩa bài thơ (</a:t>
            </a:r>
            <a:r>
              <a:rPr lang="vi-VN" sz="2800" b="1" dirty="0">
                <a:solidFill>
                  <a:schemeClr val="bg1"/>
                </a:solidFill>
                <a:latin typeface="Times New Roman" panose="02020603050405020304" pitchFamily="18" charset="0"/>
                <a:ea typeface="Times New Roman" panose="02020603050405020304" pitchFamily="18" charset="0"/>
              </a:rPr>
              <a:t>Ví dụ</a:t>
            </a:r>
            <a:r>
              <a:rPr lang="vi-VN" sz="2800" dirty="0">
                <a:solidFill>
                  <a:schemeClr val="bg1"/>
                </a:solidFill>
                <a:latin typeface="Times New Roman" panose="02020603050405020304" pitchFamily="18" charset="0"/>
                <a:ea typeface="Times New Roman" panose="02020603050405020304" pitchFamily="18" charset="0"/>
              </a:rPr>
              <a:t>: Bài thơ mang lại cho em những hiểu biết sâu sắc về Bác Hồ; về cách kể chuyện bằng thơ rất đơn giản mà gây xúc động;...).</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7048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73901" t="12140" r="25855" b="87813"/>
          <a:stretch>
            <a:fillRect/>
          </a:stretch>
        </p:blipFill>
        <p:spPr>
          <a:xfrm>
            <a:off x="4886716" y="1736885"/>
            <a:ext cx="8922" cy="2310"/>
          </a:xfrm>
          <a:custGeom>
            <a:avLst/>
            <a:gdLst>
              <a:gd name="connsiteX0" fmla="*/ 1346 w 11896"/>
              <a:gd name="connsiteY0" fmla="*/ 276 h 2310"/>
              <a:gd name="connsiteX1" fmla="*/ 3448 w 11896"/>
              <a:gd name="connsiteY1" fmla="*/ 657 h 2310"/>
              <a:gd name="connsiteX2" fmla="*/ 11896 w 11896"/>
              <a:gd name="connsiteY2" fmla="*/ 2310 h 2310"/>
              <a:gd name="connsiteX3" fmla="*/ 1346 w 11896"/>
              <a:gd name="connsiteY3" fmla="*/ 276 h 2310"/>
            </a:gdLst>
            <a:ahLst/>
            <a:cxnLst>
              <a:cxn ang="0">
                <a:pos x="connsiteX0" y="connsiteY0"/>
              </a:cxn>
              <a:cxn ang="0">
                <a:pos x="connsiteX1" y="connsiteY1"/>
              </a:cxn>
              <a:cxn ang="0">
                <a:pos x="connsiteX2" y="connsiteY2"/>
              </a:cxn>
              <a:cxn ang="0">
                <a:pos x="connsiteX3" y="connsiteY3"/>
              </a:cxn>
            </a:cxnLst>
            <a:rect l="l" t="t" r="r" b="b"/>
            <a:pathLst>
              <a:path w="11896" h="2310">
                <a:moveTo>
                  <a:pt x="1346" y="276"/>
                </a:moveTo>
                <a:cubicBezTo>
                  <a:pt x="-737" y="-138"/>
                  <a:pt x="-664" y="-141"/>
                  <a:pt x="3448" y="657"/>
                </a:cubicBezTo>
                <a:lnTo>
                  <a:pt x="11896" y="2310"/>
                </a:lnTo>
                <a:lnTo>
                  <a:pt x="1346" y="276"/>
                </a:lnTo>
                <a:close/>
              </a:path>
            </a:pathLst>
          </a:custGeom>
        </p:spPr>
      </p:pic>
      <p:sp>
        <p:nvSpPr>
          <p:cNvPr id="11" name="Rounded Rectangle 10"/>
          <p:cNvSpPr/>
          <p:nvPr/>
        </p:nvSpPr>
        <p:spPr>
          <a:xfrm>
            <a:off x="3062134" y="923822"/>
            <a:ext cx="3019733" cy="5604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Effect>
                      <a14:brightnessContrast bright="40000" contrast="20000"/>
                    </a14:imgEffect>
                  </a14:imgLayer>
                </a14:imgProps>
              </a:ext>
            </a:extLst>
          </a:blip>
          <a:srcRect l="27001" t="30108" b="11828"/>
          <a:stretch/>
        </p:blipFill>
        <p:spPr>
          <a:xfrm>
            <a:off x="1442835" y="1935596"/>
            <a:ext cx="6612168" cy="3982065"/>
          </a:xfrm>
          <a:custGeom>
            <a:avLst/>
            <a:gdLst>
              <a:gd name="connsiteX0" fmla="*/ 662022 w 8816224"/>
              <a:gd name="connsiteY0" fmla="*/ 0 h 3982065"/>
              <a:gd name="connsiteX1" fmla="*/ 8816224 w 8816224"/>
              <a:gd name="connsiteY1" fmla="*/ 0 h 3982065"/>
              <a:gd name="connsiteX2" fmla="*/ 8816224 w 8816224"/>
              <a:gd name="connsiteY2" fmla="*/ 3982065 h 3982065"/>
              <a:gd name="connsiteX3" fmla="*/ 0 w 8816224"/>
              <a:gd name="connsiteY3" fmla="*/ 3982065 h 3982065"/>
              <a:gd name="connsiteX4" fmla="*/ 0 w 8816224"/>
              <a:gd name="connsiteY4" fmla="*/ 160739 h 3982065"/>
              <a:gd name="connsiteX5" fmla="*/ 558773 w 8816224"/>
              <a:gd name="connsiteY5" fmla="*/ 160739 h 3982065"/>
              <a:gd name="connsiteX6" fmla="*/ 662022 w 8816224"/>
              <a:gd name="connsiteY6" fmla="*/ 57490 h 3982065"/>
              <a:gd name="connsiteX7" fmla="*/ 662022 w 8816224"/>
              <a:gd name="connsiteY7" fmla="*/ 0 h 398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16224" h="3982065">
                <a:moveTo>
                  <a:pt x="662022" y="0"/>
                </a:moveTo>
                <a:lnTo>
                  <a:pt x="8816224" y="0"/>
                </a:lnTo>
                <a:lnTo>
                  <a:pt x="8816224" y="3982065"/>
                </a:lnTo>
                <a:lnTo>
                  <a:pt x="0" y="3982065"/>
                </a:lnTo>
                <a:lnTo>
                  <a:pt x="0" y="160739"/>
                </a:lnTo>
                <a:lnTo>
                  <a:pt x="558773" y="160739"/>
                </a:lnTo>
                <a:cubicBezTo>
                  <a:pt x="615796" y="160739"/>
                  <a:pt x="662022" y="114513"/>
                  <a:pt x="662022" y="57490"/>
                </a:cubicBezTo>
                <a:lnTo>
                  <a:pt x="662022" y="0"/>
                </a:lnTo>
                <a:close/>
              </a:path>
            </a:pathLst>
          </a:custGeom>
        </p:spPr>
      </p:pic>
      <p:sp>
        <p:nvSpPr>
          <p:cNvPr id="10" name="Rectangle 9"/>
          <p:cNvSpPr/>
          <p:nvPr/>
        </p:nvSpPr>
        <p:spPr>
          <a:xfrm>
            <a:off x="604144" y="1204042"/>
            <a:ext cx="223651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II.Thực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2" name="Picture 11"/>
          <p:cNvPicPr>
            <a:picLocks noChangeAspect="1"/>
          </p:cNvPicPr>
          <p:nvPr/>
        </p:nvPicPr>
        <p:blipFill>
          <a:blip r:embed="rId5"/>
          <a:stretch>
            <a:fillRect/>
          </a:stretch>
        </p:blipFill>
        <p:spPr>
          <a:xfrm>
            <a:off x="2809532" y="-117447"/>
            <a:ext cx="3534462" cy="1146147"/>
          </a:xfrm>
          <a:prstGeom prst="rect">
            <a:avLst/>
          </a:prstGeom>
        </p:spPr>
      </p:pic>
      <p:sp>
        <p:nvSpPr>
          <p:cNvPr id="14" name="Rectangle 13"/>
          <p:cNvSpPr/>
          <p:nvPr/>
        </p:nvSpPr>
        <p:spPr>
          <a:xfrm>
            <a:off x="3752498" y="216000"/>
            <a:ext cx="2198038" cy="729430"/>
          </a:xfrm>
          <a:prstGeom prst="rect">
            <a:avLst/>
          </a:prstGeom>
        </p:spPr>
        <p:txBody>
          <a:bodyPr wrap="none">
            <a:spAutoFit/>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Luyện</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tập</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1939352" y="2424207"/>
            <a:ext cx="5619135" cy="3785652"/>
          </a:xfrm>
          <a:prstGeom prst="rect">
            <a:avLst/>
          </a:prstGeom>
        </p:spPr>
        <p:txBody>
          <a:bodyPr wrap="square">
            <a:spAutoFit/>
          </a:bodyPr>
          <a:lstStyle/>
          <a:p>
            <a:pPr>
              <a:lnSpc>
                <a:spcPct val="150000"/>
              </a:lnSpc>
            </a:pPr>
            <a:r>
              <a:rPr lang="en-US" sz="3200" b="1" dirty="0">
                <a:solidFill>
                  <a:schemeClr val="bg1"/>
                </a:solidFill>
                <a:latin typeface="Times New Roman" panose="02020603050405020304" pitchFamily="18" charset="0"/>
                <a:ea typeface="Times New Roman" panose="02020603050405020304" pitchFamily="18" charset="0"/>
              </a:rPr>
              <a:t>3. </a:t>
            </a:r>
            <a:r>
              <a:rPr lang="en-US" sz="3200" b="1" dirty="0" err="1">
                <a:solidFill>
                  <a:schemeClr val="bg1"/>
                </a:solidFill>
                <a:latin typeface="Times New Roman" panose="02020603050405020304" pitchFamily="18" charset="0"/>
                <a:ea typeface="Times New Roman" panose="02020603050405020304" pitchFamily="18" charset="0"/>
              </a:rPr>
              <a:t>Bước</a:t>
            </a:r>
            <a:r>
              <a:rPr lang="en-US" sz="3200" b="1" dirty="0">
                <a:solidFill>
                  <a:schemeClr val="bg1"/>
                </a:solidFill>
                <a:latin typeface="Times New Roman" panose="02020603050405020304" pitchFamily="18" charset="0"/>
                <a:ea typeface="Times New Roman" panose="02020603050405020304" pitchFamily="18" charset="0"/>
              </a:rPr>
              <a:t> 3: </a:t>
            </a:r>
            <a:r>
              <a:rPr lang="vi-VN" sz="3200" b="1" dirty="0">
                <a:solidFill>
                  <a:schemeClr val="bg1"/>
                </a:solidFill>
                <a:latin typeface="Times New Roman" panose="02020603050405020304" pitchFamily="18" charset="0"/>
                <a:ea typeface="Times New Roman" panose="02020603050405020304" pitchFamily="18" charset="0"/>
              </a:rPr>
              <a:t>Viết</a:t>
            </a:r>
            <a:endParaRPr lang="en-US" sz="3200" dirty="0">
              <a:solidFill>
                <a:schemeClr val="bg1"/>
              </a:solidFill>
              <a:latin typeface="Times New Roman" panose="02020603050405020304" pitchFamily="18" charset="0"/>
              <a:ea typeface="Times New Roman" panose="02020603050405020304" pitchFamily="18" charset="0"/>
            </a:endParaRPr>
          </a:p>
          <a:p>
            <a:pPr>
              <a:lnSpc>
                <a:spcPct val="150000"/>
              </a:lnSpc>
            </a:pPr>
            <a:r>
              <a:rPr lang="en-US" sz="3200" dirty="0" err="1">
                <a:solidFill>
                  <a:schemeClr val="bg1"/>
                </a:solidFill>
                <a:latin typeface="Times New Roman" panose="02020603050405020304" pitchFamily="18" charset="0"/>
                <a:ea typeface="Times New Roman" panose="02020603050405020304" pitchFamily="18" charset="0"/>
              </a:rPr>
              <a:t>Dựa</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vào</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dàn</a:t>
            </a:r>
            <a:r>
              <a:rPr lang="en-US" sz="3200" dirty="0">
                <a:solidFill>
                  <a:schemeClr val="bg1"/>
                </a:solidFill>
                <a:latin typeface="Times New Roman" panose="02020603050405020304" pitchFamily="18" charset="0"/>
                <a:ea typeface="Times New Roman" panose="02020603050405020304" pitchFamily="18" charset="0"/>
              </a:rPr>
              <a:t> ý, </a:t>
            </a:r>
            <a:r>
              <a:rPr lang="en-US" sz="3200" dirty="0" err="1">
                <a:solidFill>
                  <a:schemeClr val="bg1"/>
                </a:solidFill>
                <a:latin typeface="Times New Roman" panose="02020603050405020304" pitchFamily="18" charset="0"/>
                <a:ea typeface="Times New Roman" panose="02020603050405020304" pitchFamily="18" charset="0"/>
              </a:rPr>
              <a:t>viết</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thành</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đoạn</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văn</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hoàn</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chỉnh</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nêu</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cảm</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nghĩ</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về</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bài</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thơ</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Đêm</a:t>
            </a:r>
            <a:r>
              <a:rPr lang="en-US" sz="3200" dirty="0">
                <a:solidFill>
                  <a:schemeClr val="bg1"/>
                </a:solidFill>
                <a:latin typeface="Times New Roman" panose="02020603050405020304" pitchFamily="18" charset="0"/>
                <a:ea typeface="Times New Roman" panose="02020603050405020304" pitchFamily="18" charset="0"/>
              </a:rPr>
              <a:t> nay </a:t>
            </a:r>
            <a:r>
              <a:rPr lang="en-US" sz="3200" dirty="0" err="1">
                <a:solidFill>
                  <a:schemeClr val="bg1"/>
                </a:solidFill>
                <a:latin typeface="Times New Roman" panose="02020603050405020304" pitchFamily="18" charset="0"/>
                <a:ea typeface="Times New Roman" panose="02020603050405020304" pitchFamily="18" charset="0"/>
              </a:rPr>
              <a:t>Bác</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không</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ngủ</a:t>
            </a:r>
            <a:r>
              <a:rPr lang="en-US" sz="3200" dirty="0">
                <a:solidFill>
                  <a:schemeClr val="bg1"/>
                </a:solidFill>
                <a:latin typeface="Times New Roman" panose="02020603050405020304" pitchFamily="18" charset="0"/>
                <a:ea typeface="Times New Roman" panose="02020603050405020304" pitchFamily="18" charset="0"/>
              </a:rPr>
              <a:t>”.</a:t>
            </a:r>
            <a:endParaRPr lang="en-US" sz="3200" dirty="0">
              <a:solidFill>
                <a:schemeClr val="bg1"/>
              </a:solidFill>
            </a:endParaRPr>
          </a:p>
        </p:txBody>
      </p:sp>
    </p:spTree>
    <p:extLst>
      <p:ext uri="{BB962C8B-B14F-4D97-AF65-F5344CB8AC3E}">
        <p14:creationId xmlns:p14="http://schemas.microsoft.com/office/powerpoint/2010/main" val="2790389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73901" t="12140" r="25855" b="87813"/>
          <a:stretch>
            <a:fillRect/>
          </a:stretch>
        </p:blipFill>
        <p:spPr>
          <a:xfrm>
            <a:off x="4886716" y="1736885"/>
            <a:ext cx="8922" cy="2310"/>
          </a:xfrm>
          <a:custGeom>
            <a:avLst/>
            <a:gdLst>
              <a:gd name="connsiteX0" fmla="*/ 1346 w 11896"/>
              <a:gd name="connsiteY0" fmla="*/ 276 h 2310"/>
              <a:gd name="connsiteX1" fmla="*/ 3448 w 11896"/>
              <a:gd name="connsiteY1" fmla="*/ 657 h 2310"/>
              <a:gd name="connsiteX2" fmla="*/ 11896 w 11896"/>
              <a:gd name="connsiteY2" fmla="*/ 2310 h 2310"/>
              <a:gd name="connsiteX3" fmla="*/ 1346 w 11896"/>
              <a:gd name="connsiteY3" fmla="*/ 276 h 2310"/>
            </a:gdLst>
            <a:ahLst/>
            <a:cxnLst>
              <a:cxn ang="0">
                <a:pos x="connsiteX0" y="connsiteY0"/>
              </a:cxn>
              <a:cxn ang="0">
                <a:pos x="connsiteX1" y="connsiteY1"/>
              </a:cxn>
              <a:cxn ang="0">
                <a:pos x="connsiteX2" y="connsiteY2"/>
              </a:cxn>
              <a:cxn ang="0">
                <a:pos x="connsiteX3" y="connsiteY3"/>
              </a:cxn>
            </a:cxnLst>
            <a:rect l="l" t="t" r="r" b="b"/>
            <a:pathLst>
              <a:path w="11896" h="2310">
                <a:moveTo>
                  <a:pt x="1346" y="276"/>
                </a:moveTo>
                <a:cubicBezTo>
                  <a:pt x="-737" y="-138"/>
                  <a:pt x="-664" y="-141"/>
                  <a:pt x="3448" y="657"/>
                </a:cubicBezTo>
                <a:lnTo>
                  <a:pt x="11896" y="2310"/>
                </a:lnTo>
                <a:lnTo>
                  <a:pt x="1346" y="276"/>
                </a:lnTo>
                <a:close/>
              </a:path>
            </a:pathLst>
          </a:custGeom>
        </p:spPr>
      </p:pic>
      <p:sp>
        <p:nvSpPr>
          <p:cNvPr id="11" name="Rounded Rectangle 10"/>
          <p:cNvSpPr/>
          <p:nvPr/>
        </p:nvSpPr>
        <p:spPr>
          <a:xfrm>
            <a:off x="3062134" y="923822"/>
            <a:ext cx="3019733" cy="5604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Effect>
                      <a14:brightnessContrast bright="40000" contrast="20000"/>
                    </a14:imgEffect>
                  </a14:imgLayer>
                </a14:imgProps>
              </a:ext>
            </a:extLst>
          </a:blip>
          <a:srcRect l="27001" t="30108" b="11828"/>
          <a:stretch/>
        </p:blipFill>
        <p:spPr>
          <a:xfrm>
            <a:off x="1442835" y="1935596"/>
            <a:ext cx="6612168" cy="3982065"/>
          </a:xfrm>
          <a:custGeom>
            <a:avLst/>
            <a:gdLst>
              <a:gd name="connsiteX0" fmla="*/ 662022 w 8816224"/>
              <a:gd name="connsiteY0" fmla="*/ 0 h 3982065"/>
              <a:gd name="connsiteX1" fmla="*/ 8816224 w 8816224"/>
              <a:gd name="connsiteY1" fmla="*/ 0 h 3982065"/>
              <a:gd name="connsiteX2" fmla="*/ 8816224 w 8816224"/>
              <a:gd name="connsiteY2" fmla="*/ 3982065 h 3982065"/>
              <a:gd name="connsiteX3" fmla="*/ 0 w 8816224"/>
              <a:gd name="connsiteY3" fmla="*/ 3982065 h 3982065"/>
              <a:gd name="connsiteX4" fmla="*/ 0 w 8816224"/>
              <a:gd name="connsiteY4" fmla="*/ 160739 h 3982065"/>
              <a:gd name="connsiteX5" fmla="*/ 558773 w 8816224"/>
              <a:gd name="connsiteY5" fmla="*/ 160739 h 3982065"/>
              <a:gd name="connsiteX6" fmla="*/ 662022 w 8816224"/>
              <a:gd name="connsiteY6" fmla="*/ 57490 h 3982065"/>
              <a:gd name="connsiteX7" fmla="*/ 662022 w 8816224"/>
              <a:gd name="connsiteY7" fmla="*/ 0 h 398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16224" h="3982065">
                <a:moveTo>
                  <a:pt x="662022" y="0"/>
                </a:moveTo>
                <a:lnTo>
                  <a:pt x="8816224" y="0"/>
                </a:lnTo>
                <a:lnTo>
                  <a:pt x="8816224" y="3982065"/>
                </a:lnTo>
                <a:lnTo>
                  <a:pt x="0" y="3982065"/>
                </a:lnTo>
                <a:lnTo>
                  <a:pt x="0" y="160739"/>
                </a:lnTo>
                <a:lnTo>
                  <a:pt x="558773" y="160739"/>
                </a:lnTo>
                <a:cubicBezTo>
                  <a:pt x="615796" y="160739"/>
                  <a:pt x="662022" y="114513"/>
                  <a:pt x="662022" y="57490"/>
                </a:cubicBezTo>
                <a:lnTo>
                  <a:pt x="662022" y="0"/>
                </a:lnTo>
                <a:close/>
              </a:path>
            </a:pathLst>
          </a:custGeom>
        </p:spPr>
      </p:pic>
      <p:sp>
        <p:nvSpPr>
          <p:cNvPr id="10" name="Rectangle 9"/>
          <p:cNvSpPr/>
          <p:nvPr/>
        </p:nvSpPr>
        <p:spPr>
          <a:xfrm>
            <a:off x="604144" y="1204042"/>
            <a:ext cx="223651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II.Thực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2" name="Picture 11"/>
          <p:cNvPicPr>
            <a:picLocks noChangeAspect="1"/>
          </p:cNvPicPr>
          <p:nvPr/>
        </p:nvPicPr>
        <p:blipFill>
          <a:blip r:embed="rId5"/>
          <a:stretch>
            <a:fillRect/>
          </a:stretch>
        </p:blipFill>
        <p:spPr>
          <a:xfrm>
            <a:off x="2809532" y="-117447"/>
            <a:ext cx="3534462" cy="1146147"/>
          </a:xfrm>
          <a:prstGeom prst="rect">
            <a:avLst/>
          </a:prstGeom>
        </p:spPr>
      </p:pic>
      <p:sp>
        <p:nvSpPr>
          <p:cNvPr id="14" name="Rectangle 13"/>
          <p:cNvSpPr/>
          <p:nvPr/>
        </p:nvSpPr>
        <p:spPr>
          <a:xfrm>
            <a:off x="3752498" y="216000"/>
            <a:ext cx="2198038" cy="729430"/>
          </a:xfrm>
          <a:prstGeom prst="rect">
            <a:avLst/>
          </a:prstGeom>
        </p:spPr>
        <p:txBody>
          <a:bodyPr wrap="none">
            <a:spAutoFit/>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Luyện</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tập</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2117686" y="2928589"/>
            <a:ext cx="4918154" cy="1224951"/>
          </a:xfrm>
          <a:prstGeom prst="rect">
            <a:avLst/>
          </a:prstGeom>
        </p:spPr>
        <p:txBody>
          <a:bodyPr wrap="square">
            <a:spAutoFit/>
          </a:bodyPr>
          <a:lstStyle/>
          <a:p>
            <a:pPr>
              <a:lnSpc>
                <a:spcPct val="115000"/>
              </a:lnSpc>
            </a:pPr>
            <a:r>
              <a:rPr lang="en-US" sz="3200" b="1" dirty="0">
                <a:solidFill>
                  <a:schemeClr val="bg1"/>
                </a:solidFill>
                <a:latin typeface="Times New Roman" panose="02020603050405020304" pitchFamily="18" charset="0"/>
                <a:ea typeface="MS Mincho"/>
              </a:rPr>
              <a:t>4. </a:t>
            </a:r>
            <a:r>
              <a:rPr lang="en-US" sz="3200" b="1" dirty="0" err="1">
                <a:solidFill>
                  <a:schemeClr val="bg1"/>
                </a:solidFill>
                <a:latin typeface="Times New Roman" panose="02020603050405020304" pitchFamily="18" charset="0"/>
                <a:ea typeface="MS Mincho"/>
              </a:rPr>
              <a:t>Bước</a:t>
            </a:r>
            <a:r>
              <a:rPr lang="en-US" sz="3200" b="1" dirty="0">
                <a:solidFill>
                  <a:schemeClr val="bg1"/>
                </a:solidFill>
                <a:latin typeface="Times New Roman" panose="02020603050405020304" pitchFamily="18" charset="0"/>
                <a:ea typeface="MS Mincho"/>
              </a:rPr>
              <a:t> 4: </a:t>
            </a:r>
            <a:r>
              <a:rPr lang="en-US" sz="3200" b="1" dirty="0" err="1">
                <a:solidFill>
                  <a:schemeClr val="bg1"/>
                </a:solidFill>
                <a:latin typeface="Times New Roman" panose="02020603050405020304" pitchFamily="18" charset="0"/>
                <a:ea typeface="MS Mincho"/>
              </a:rPr>
              <a:t>Trả</a:t>
            </a:r>
            <a:r>
              <a:rPr lang="en-US" sz="3200" b="1" dirty="0">
                <a:solidFill>
                  <a:schemeClr val="bg1"/>
                </a:solidFill>
                <a:latin typeface="Times New Roman" panose="02020603050405020304" pitchFamily="18" charset="0"/>
                <a:ea typeface="MS Mincho"/>
              </a:rPr>
              <a:t> </a:t>
            </a:r>
            <a:r>
              <a:rPr lang="en-US" sz="3200" b="1" dirty="0" err="1">
                <a:solidFill>
                  <a:schemeClr val="bg1"/>
                </a:solidFill>
                <a:latin typeface="Times New Roman" panose="02020603050405020304" pitchFamily="18" charset="0"/>
                <a:ea typeface="MS Mincho"/>
              </a:rPr>
              <a:t>bài</a:t>
            </a:r>
            <a:r>
              <a:rPr lang="en-US" sz="3200" b="1" dirty="0">
                <a:solidFill>
                  <a:schemeClr val="bg1"/>
                </a:solidFill>
                <a:latin typeface="Times New Roman" panose="02020603050405020304" pitchFamily="18" charset="0"/>
                <a:ea typeface="MS Mincho"/>
              </a:rPr>
              <a:t> (</a:t>
            </a:r>
            <a:r>
              <a:rPr lang="vi-VN" sz="3200" b="1" dirty="0">
                <a:solidFill>
                  <a:schemeClr val="bg1"/>
                </a:solidFill>
                <a:latin typeface="Times New Roman" panose="02020603050405020304" pitchFamily="18" charset="0"/>
                <a:ea typeface="MS Mincho"/>
              </a:rPr>
              <a:t> Kiểm tra, chỉnh sửa đoạn văn)</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5167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3243" y="111903"/>
            <a:ext cx="8703986" cy="523220"/>
          </a:xfrm>
          <a:prstGeom prst="rect">
            <a:avLst/>
          </a:prstGeom>
        </p:spPr>
        <p:txBody>
          <a:bodyPr wrap="none">
            <a:spAutoFit/>
          </a:bodyPr>
          <a:lstStyle/>
          <a:p>
            <a:r>
              <a:rPr lang="en-US" sz="1300" b="1" dirty="0">
                <a:solidFill>
                  <a:srgbClr val="000000"/>
                </a:solidFill>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PHIẾU HỌC TẬP 02: </a:t>
            </a:r>
            <a:r>
              <a:rPr lang="en-US" sz="2800" b="1" dirty="0" err="1">
                <a:solidFill>
                  <a:srgbClr val="0070C0"/>
                </a:solidFill>
                <a:latin typeface="Times New Roman" panose="02020603050405020304" pitchFamily="18" charset="0"/>
                <a:ea typeface="Times New Roman" panose="02020603050405020304" pitchFamily="18" charset="0"/>
              </a:rPr>
              <a:t>Phiếu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chấm</a:t>
            </a:r>
            <a:r>
              <a:rPr lang="en-US" sz="2800" b="1" dirty="0">
                <a:solidFill>
                  <a:srgbClr val="0070C0"/>
                </a:solidFill>
                <a:latin typeface="Times New Roman" panose="02020603050405020304" pitchFamily="18" charset="0"/>
                <a:ea typeface="Times New Roman" panose="02020603050405020304" pitchFamily="18" charset="0"/>
              </a:rPr>
              <a:t> – </a:t>
            </a:r>
            <a:r>
              <a:rPr lang="en-US" sz="2800" b="1" dirty="0" err="1">
                <a:solidFill>
                  <a:srgbClr val="0070C0"/>
                </a:solidFill>
                <a:latin typeface="Times New Roman" panose="02020603050405020304" pitchFamily="18" charset="0"/>
                <a:ea typeface="Times New Roman" panose="02020603050405020304" pitchFamily="18" charset="0"/>
              </a:rPr>
              <a:t>nhận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xét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đoạn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văn</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3787583827"/>
              </p:ext>
            </p:extLst>
          </p:nvPr>
        </p:nvGraphicFramePr>
        <p:xfrm>
          <a:off x="514350" y="635123"/>
          <a:ext cx="8143875" cy="7345680"/>
        </p:xfrm>
        <a:graphic>
          <a:graphicData uri="http://schemas.openxmlformats.org/drawingml/2006/table">
            <a:tbl>
              <a:tblPr firstRow="1" firstCol="1" bandRow="1" bandCol="1"/>
              <a:tblGrid>
                <a:gridCol w="1326925">
                  <a:extLst>
                    <a:ext uri="{9D8B030D-6E8A-4147-A177-3AD203B41FA5}">
                      <a16:colId xmlns:a16="http://schemas.microsoft.com/office/drawing/2014/main" val="4285002128"/>
                    </a:ext>
                  </a:extLst>
                </a:gridCol>
                <a:gridCol w="5221602">
                  <a:extLst>
                    <a:ext uri="{9D8B030D-6E8A-4147-A177-3AD203B41FA5}">
                      <a16:colId xmlns:a16="http://schemas.microsoft.com/office/drawing/2014/main" val="2081386150"/>
                    </a:ext>
                  </a:extLst>
                </a:gridCol>
                <a:gridCol w="1595348">
                  <a:extLst>
                    <a:ext uri="{9D8B030D-6E8A-4147-A177-3AD203B41FA5}">
                      <a16:colId xmlns:a16="http://schemas.microsoft.com/office/drawing/2014/main" val="3886614975"/>
                    </a:ext>
                  </a:extLst>
                </a:gridCol>
              </a:tblGrid>
              <a:tr h="608597">
                <a:tc>
                  <a:txBody>
                    <a:bodyPr/>
                    <a:lstStyle/>
                    <a:p>
                      <a:pPr algn="ctr">
                        <a:lnSpc>
                          <a:spcPct val="107000"/>
                        </a:lnSpc>
                        <a:spcAft>
                          <a:spcPts val="0"/>
                        </a:spcAft>
                        <a:tabLst>
                          <a:tab pos="1386840" algn="l"/>
                        </a:tabLst>
                      </a:pP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Các</a:t>
                      </a: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phần</a:t>
                      </a: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của</a:t>
                      </a: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đoạn</a:t>
                      </a: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văn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tabLst>
                          <a:tab pos="1386840" algn="l"/>
                        </a:tabLst>
                      </a:pP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Nội</a:t>
                      </a:r>
                      <a:r>
                        <a:rPr lang="en-US" sz="2000" b="1" dirty="0">
                          <a:solidFill>
                            <a:srgbClr val="0D0D0D"/>
                          </a:solidFill>
                          <a:effectLst/>
                          <a:latin typeface="Times New Roman" panose="02020603050405020304" pitchFamily="18" charset="0"/>
                          <a:ea typeface="MS Mincho"/>
                          <a:cs typeface="Times New Roman" panose="02020603050405020304" pitchFamily="18" charset="0"/>
                        </a:rPr>
                        <a:t> dung </a:t>
                      </a: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kiểm</a:t>
                      </a: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tra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tabLst>
                          <a:tab pos="1386840" algn="l"/>
                        </a:tabLst>
                      </a:pPr>
                      <a:r>
                        <a:rPr lang="en-US" sz="2000" b="1">
                          <a:solidFill>
                            <a:srgbClr val="0D0D0D"/>
                          </a:solidFill>
                          <a:effectLst/>
                          <a:latin typeface="Times New Roman" panose="02020603050405020304" pitchFamily="18" charset="0"/>
                          <a:ea typeface="MS Mincho"/>
                          <a:cs typeface="Times New Roman" panose="02020603050405020304" pitchFamily="18" charset="0"/>
                        </a:rPr>
                        <a:t>Đạt/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tabLst>
                          <a:tab pos="1386840" algn="l"/>
                        </a:tabLst>
                      </a:pPr>
                      <a:r>
                        <a:rPr lang="en-US" sz="2000" b="1">
                          <a:solidFill>
                            <a:srgbClr val="0D0D0D"/>
                          </a:solidFill>
                          <a:effectLst/>
                          <a:latin typeface="Times New Roman" panose="02020603050405020304" pitchFamily="18" charset="0"/>
                          <a:ea typeface="MS Mincho"/>
                          <a:cs typeface="Times New Roman" panose="02020603050405020304" pitchFamily="18" charset="0"/>
                        </a:rPr>
                        <a:t>Chưa đạt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60682520"/>
                  </a:ext>
                </a:extLst>
              </a:tr>
              <a:tr h="405731">
                <a:tc rowSpan="3">
                  <a:txBody>
                    <a:bodyPr/>
                    <a:lstStyle/>
                    <a:p>
                      <a:pPr algn="ctr">
                        <a:lnSpc>
                          <a:spcPct val="107000"/>
                        </a:lnSpc>
                        <a:spcAft>
                          <a:spcPts val="0"/>
                        </a:spcAft>
                        <a:tabLst>
                          <a:tab pos="1386840" algn="l"/>
                        </a:tabLst>
                      </a:pP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tabLst>
                          <a:tab pos="1386840" algn="l"/>
                        </a:tabLst>
                      </a:pP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tabLst>
                          <a:tab pos="1386840" algn="l"/>
                        </a:tabLst>
                      </a:pP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Mở</a:t>
                      </a: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đoạn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tabLst>
                          <a:tab pos="1386840" algn="l"/>
                        </a:tabLst>
                      </a:pP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tabLst>
                          <a:tab pos="1386840" algn="l"/>
                        </a:tabLst>
                      </a:pPr>
                      <a:r>
                        <a:rPr lang="en-US" sz="2000" dirty="0" err="1">
                          <a:solidFill>
                            <a:srgbClr val="0D0D0D"/>
                          </a:solidFill>
                          <a:effectLst/>
                          <a:latin typeface="Times New Roman" panose="02020603050405020304" pitchFamily="18" charset="0"/>
                          <a:ea typeface="MS Mincho"/>
                          <a:cs typeface="Times New Roman" panose="02020603050405020304" pitchFamily="18" charset="0"/>
                        </a:rPr>
                        <a:t>Mở</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đoạn</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bằng</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chữ</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viết</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hoa</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lùi</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vào</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đầu</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dòng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tabLst>
                          <a:tab pos="1386840" algn="l"/>
                        </a:tabLst>
                      </a:pP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tabLst>
                          <a:tab pos="1386840" algn="l"/>
                        </a:tabLst>
                      </a:pPr>
                      <a:r>
                        <a:rPr lang="en-US" sz="2000" b="1">
                          <a:solidFill>
                            <a:srgbClr val="0D0D0D"/>
                          </a:solidFill>
                          <a:effectLst/>
                          <a:latin typeface="Times New Roman" panose="02020603050405020304" pitchFamily="18" charset="0"/>
                          <a:ea typeface="MS Mincho"/>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22464872"/>
                  </a:ext>
                </a:extLst>
              </a:tr>
              <a:tr h="405731">
                <a:tc vMerge="1">
                  <a:txBody>
                    <a:bodyPr/>
                    <a:lstStyle/>
                    <a:p>
                      <a:pPr algn="ctr">
                        <a:lnSpc>
                          <a:spcPct val="107000"/>
                        </a:lnSpc>
                        <a:spcAft>
                          <a:spcPts val="0"/>
                        </a:spcAft>
                        <a:tabLst>
                          <a:tab pos="1386840" algn="l"/>
                        </a:tabLs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37" marR="65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nSpc>
                          <a:spcPct val="107000"/>
                        </a:lnSpc>
                        <a:spcAft>
                          <a:spcPts val="0"/>
                        </a:spcAft>
                        <a:tabLst>
                          <a:tab pos="1386840" algn="l"/>
                        </a:tabLst>
                      </a:pPr>
                      <a:r>
                        <a:rPr lang="en-US" sz="2000" dirty="0" err="1">
                          <a:solidFill>
                            <a:srgbClr val="0D0D0D"/>
                          </a:solidFill>
                          <a:effectLst/>
                          <a:latin typeface="Times New Roman" panose="02020603050405020304" pitchFamily="18" charset="0"/>
                          <a:ea typeface="MS Mincho"/>
                          <a:cs typeface="Times New Roman" panose="02020603050405020304" pitchFamily="18" charset="0"/>
                        </a:rPr>
                        <a:t>Dùng</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ngôi</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thứ</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nhất</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để</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ghi</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lại</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cảm</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nghĩ</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của</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mình</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về</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bài</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thơ</a:t>
                      </a:r>
                      <a:r>
                        <a:rPr lang="en-US" sz="2000" dirty="0">
                          <a:solidFill>
                            <a:srgbClr val="0D0D0D"/>
                          </a:solidFill>
                          <a:effectLst/>
                          <a:latin typeface="Times New Roman" panose="02020603050405020304" pitchFamily="18" charset="0"/>
                          <a:ea typeface="MS Mincho"/>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tabLst>
                          <a:tab pos="1386840" algn="l"/>
                        </a:tabLst>
                      </a:pPr>
                      <a:r>
                        <a:rPr lang="en-US" sz="2000" b="1">
                          <a:solidFill>
                            <a:srgbClr val="0D0D0D"/>
                          </a:solidFill>
                          <a:effectLst/>
                          <a:latin typeface="Times New Roman" panose="02020603050405020304" pitchFamily="18" charset="0"/>
                          <a:ea typeface="MS Mincho"/>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26157717"/>
                  </a:ext>
                </a:extLst>
              </a:tr>
              <a:tr h="405731">
                <a:tc vMerge="1">
                  <a:txBody>
                    <a:bodyPr/>
                    <a:lstStyle/>
                    <a:p>
                      <a:pPr algn="ctr">
                        <a:lnSpc>
                          <a:spcPct val="107000"/>
                        </a:lnSpc>
                        <a:spcAft>
                          <a:spcPts val="0"/>
                        </a:spcAft>
                        <a:tabLst>
                          <a:tab pos="1386840" algn="l"/>
                        </a:tabLs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37" marR="65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tabLst>
                          <a:tab pos="1386840" algn="l"/>
                        </a:tabLst>
                      </a:pPr>
                      <a:r>
                        <a:rPr lang="en-US" sz="2000" dirty="0" err="1">
                          <a:solidFill>
                            <a:srgbClr val="0D0D0D"/>
                          </a:solidFill>
                          <a:effectLst/>
                          <a:latin typeface="Times New Roman" panose="02020603050405020304" pitchFamily="18" charset="0"/>
                          <a:ea typeface="MS Mincho"/>
                          <a:cs typeface="Times New Roman" panose="02020603050405020304" pitchFamily="18" charset="0"/>
                        </a:rPr>
                        <a:t>Có</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câu</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chủ</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đề</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nêu</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tên</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bài</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thơ</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tên</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tác</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giả</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và</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cảm</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nghĩ</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khái</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quát</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về</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bài</a:t>
                      </a: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r>
                        <a:rPr lang="en-US" sz="2000" dirty="0" err="1">
                          <a:solidFill>
                            <a:srgbClr val="0D0D0D"/>
                          </a:solidFill>
                          <a:effectLst/>
                          <a:latin typeface="Times New Roman" panose="02020603050405020304" pitchFamily="18" charset="0"/>
                          <a:ea typeface="MS Mincho"/>
                          <a:cs typeface="Times New Roman" panose="02020603050405020304" pitchFamily="18" charset="0"/>
                        </a:rPr>
                        <a:t>thơ</a:t>
                      </a:r>
                      <a:r>
                        <a:rPr lang="en-US" sz="2000" dirty="0">
                          <a:solidFill>
                            <a:srgbClr val="0D0D0D"/>
                          </a:solidFill>
                          <a:effectLst/>
                          <a:latin typeface="Times New Roman" panose="02020603050405020304" pitchFamily="18" charset="0"/>
                          <a:ea typeface="MS Mincho"/>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tabLst>
                          <a:tab pos="1386840" algn="l"/>
                        </a:tabLst>
                      </a:pP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237402814"/>
                  </a:ext>
                </a:extLst>
              </a:tr>
              <a:tr h="654177">
                <a:tc rowSpan="2">
                  <a:txBody>
                    <a:bodyPr/>
                    <a:lstStyle/>
                    <a:p>
                      <a:pPr algn="ctr">
                        <a:lnSpc>
                          <a:spcPct val="107000"/>
                        </a:lnSpc>
                        <a:spcAft>
                          <a:spcPts val="0"/>
                        </a:spcAft>
                        <a:tabLst>
                          <a:tab pos="1386840" algn="l"/>
                        </a:tabLst>
                      </a:pP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tabLst>
                          <a:tab pos="1386840" algn="l"/>
                        </a:tabLst>
                      </a:pP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Thân</a:t>
                      </a: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đoạn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tabLst>
                          <a:tab pos="1386840" algn="l"/>
                        </a:tabLst>
                      </a:pP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91440" marR="182880" algn="just">
                        <a:lnSpc>
                          <a:spcPct val="115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Người viết đã chỉ ra được được những chi tiết tự sự, miêu tả đặc sắc của bài thơ chưa? Đó là những chi tiết nào, được thể hiện qua những câu văn nào?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0"/>
                        </a:spcAft>
                        <a:tabLst>
                          <a:tab pos="1386840" algn="l"/>
                        </a:tabLst>
                      </a:pP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914353648"/>
                  </a:ext>
                </a:extLst>
              </a:tr>
              <a:tr h="654177">
                <a:tc vMerge="1">
                  <a:txBody>
                    <a:bodyPr/>
                    <a:lstStyle/>
                    <a:p>
                      <a:pPr algn="ctr">
                        <a:lnSpc>
                          <a:spcPct val="107000"/>
                        </a:lnSpc>
                        <a:spcAft>
                          <a:spcPts val="0"/>
                        </a:spcAft>
                        <a:tabLst>
                          <a:tab pos="1386840" algn="l"/>
                        </a:tabLs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37" marR="65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D966"/>
                    </a:solidFill>
                  </a:tcPr>
                </a:tc>
                <a:tc>
                  <a:txBody>
                    <a:bodyPr/>
                    <a:lstStyle/>
                    <a:p>
                      <a:pPr marL="91440" marR="182880" algn="just">
                        <a:lnSpc>
                          <a:spcPct val="115000"/>
                        </a:lnSpc>
                        <a:spcAft>
                          <a:spcPts val="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0"/>
                        </a:spcAft>
                        <a:tabLst>
                          <a:tab pos="1386840" algn="l"/>
                        </a:tabLst>
                      </a:pP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467709503"/>
                  </a:ext>
                </a:extLst>
              </a:tr>
              <a:tr h="405731">
                <a:tc rowSpan="3">
                  <a:txBody>
                    <a:bodyPr/>
                    <a:lstStyle/>
                    <a:p>
                      <a:pPr algn="ctr">
                        <a:lnSpc>
                          <a:spcPct val="107000"/>
                        </a:lnSpc>
                        <a:spcAft>
                          <a:spcPts val="0"/>
                        </a:spcAft>
                        <a:tabLst>
                          <a:tab pos="1386840" algn="l"/>
                        </a:tabLst>
                      </a:pP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tabLst>
                          <a:tab pos="1386840" algn="l"/>
                        </a:tabLst>
                      </a:pP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Kết</a:t>
                      </a: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đoạn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tabLst>
                          <a:tab pos="1386840" algn="l"/>
                        </a:tabLst>
                      </a:pP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tabLst>
                          <a:tab pos="1386840" algn="l"/>
                        </a:tabLst>
                      </a:pP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tabLst>
                          <a:tab pos="1386840" algn="l"/>
                        </a:tabLst>
                      </a:pPr>
                      <a:r>
                        <a:rPr lang="en-US" sz="2000">
                          <a:solidFill>
                            <a:srgbClr val="0D0D0D"/>
                          </a:solidFill>
                          <a:effectLst/>
                          <a:latin typeface="Times New Roman" panose="02020603050405020304" pitchFamily="18" charset="0"/>
                          <a:ea typeface="MS Mincho"/>
                          <a:cs typeface="Times New Roman" panose="02020603050405020304" pitchFamily="18" charset="0"/>
                        </a:rPr>
                        <a:t>Khẳng định lại cảm xúc và ý nghĩa bài thơ với bản thân.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tabLst>
                          <a:tab pos="1386840" algn="l"/>
                        </a:tabLst>
                      </a:pP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30022072"/>
                  </a:ext>
                </a:extLst>
              </a:tr>
              <a:tr h="405731">
                <a:tc vMerge="1">
                  <a:txBody>
                    <a:bodyPr/>
                    <a:lstStyle/>
                    <a:p>
                      <a:pPr algn="ctr">
                        <a:lnSpc>
                          <a:spcPct val="107000"/>
                        </a:lnSpc>
                        <a:spcAft>
                          <a:spcPts val="0"/>
                        </a:spcAft>
                        <a:tabLst>
                          <a:tab pos="1386840" algn="l"/>
                        </a:tabLs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37" marR="65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tc>
                  <a:txBody>
                    <a:bodyPr/>
                    <a:lstStyle/>
                    <a:p>
                      <a:pPr>
                        <a:lnSpc>
                          <a:spcPct val="107000"/>
                        </a:lnSpc>
                        <a:spcAft>
                          <a:spcPts val="0"/>
                        </a:spcAft>
                        <a:tabLst>
                          <a:tab pos="1386840" algn="l"/>
                        </a:tabLst>
                      </a:pPr>
                      <a:r>
                        <a:rPr lang="en-US" sz="2000">
                          <a:solidFill>
                            <a:srgbClr val="0D0D0D"/>
                          </a:solidFill>
                          <a:effectLst/>
                          <a:latin typeface="Times New Roman" panose="02020603050405020304" pitchFamily="18" charset="0"/>
                          <a:ea typeface="MS Mincho"/>
                          <a:cs typeface="Times New Roman" panose="02020603050405020304" pitchFamily="18" charset="0"/>
                        </a:rPr>
                        <a:t>Kết đoạn bằng một dấu câu dùng để ngắt đoạn.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tabLst>
                          <a:tab pos="1386840" algn="l"/>
                        </a:tabLst>
                      </a:pPr>
                      <a:r>
                        <a:rPr lang="en-US" sz="2000">
                          <a:solidFill>
                            <a:srgbClr val="0D0D0D"/>
                          </a:solidFill>
                          <a:effectLst/>
                          <a:latin typeface="Times New Roman" panose="02020603050405020304" pitchFamily="18" charset="0"/>
                          <a:ea typeface="MS Mincho"/>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tabLst>
                          <a:tab pos="1386840" algn="l"/>
                        </a:tabLst>
                      </a:pP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003253231"/>
                  </a:ext>
                </a:extLst>
              </a:tr>
              <a:tr h="405731">
                <a:tc vMerge="1">
                  <a:txBody>
                    <a:bodyPr/>
                    <a:lstStyle/>
                    <a:p>
                      <a:pPr algn="ctr">
                        <a:lnSpc>
                          <a:spcPct val="107000"/>
                        </a:lnSpc>
                        <a:spcAft>
                          <a:spcPts val="0"/>
                        </a:spcAft>
                        <a:tabLst>
                          <a:tab pos="1386840" algn="l"/>
                        </a:tabLs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37" marR="65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tabLst>
                          <a:tab pos="1386840" algn="l"/>
                        </a:tabLst>
                      </a:pPr>
                      <a:r>
                        <a:rPr lang="en-US" sz="2000">
                          <a:effectLst/>
                          <a:latin typeface="Times New Roman" panose="02020603050405020304" pitchFamily="18" charset="0"/>
                          <a:ea typeface="Calibri" panose="020F0502020204030204" pitchFamily="34" charset="0"/>
                          <a:cs typeface="Times New Roman" panose="02020603050405020304" pitchFamily="18" charset="0"/>
                        </a:rPr>
                        <a:t>Đảm bảo các yêu cầu về chính tả, ngữ pháp, diễn đạt trong cả đoạn văn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tabLst>
                          <a:tab pos="1386840" algn="l"/>
                        </a:tabLst>
                      </a:pP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28" marR="4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409230291"/>
                  </a:ext>
                </a:extLst>
              </a:tr>
            </a:tbl>
          </a:graphicData>
        </a:graphic>
      </p:graphicFrame>
    </p:spTree>
    <p:extLst>
      <p:ext uri="{BB962C8B-B14F-4D97-AF65-F5344CB8AC3E}">
        <p14:creationId xmlns:p14="http://schemas.microsoft.com/office/powerpoint/2010/main" val="1160457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solidFill>
                  <a:srgbClr val="C00000"/>
                </a:solidFill>
                <a:latin typeface="Times New Roman" panose="02020603050405020304" pitchFamily="18" charset="0"/>
                <a:cs typeface="Times New Roman" panose="02020603050405020304" pitchFamily="18" charset="0"/>
              </a:rPr>
              <a:t>HƯỚNG DẪN VỀ NHÀ</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Hoàn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thành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viết</a:t>
            </a:r>
            <a:endParaRPr lang="en-US" sz="4000" dirty="0" smtClean="0">
              <a:latin typeface="Times New Roman" panose="02020603050405020304" pitchFamily="18" charset="0"/>
              <a:cs typeface="Times New Roman" panose="02020603050405020304" pitchFamily="18" charset="0"/>
            </a:endParaRPr>
          </a:p>
          <a:p>
            <a:pPr marL="0" indent="0">
              <a:buNone/>
            </a:pP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Hoàn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thành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phần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định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hướng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tiết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Nói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nghe</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04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73901" t="12140" r="25855" b="87813"/>
          <a:stretch>
            <a:fillRect/>
          </a:stretch>
        </p:blipFill>
        <p:spPr>
          <a:xfrm>
            <a:off x="4886716" y="1736885"/>
            <a:ext cx="8922" cy="2310"/>
          </a:xfrm>
          <a:custGeom>
            <a:avLst/>
            <a:gdLst>
              <a:gd name="connsiteX0" fmla="*/ 1346 w 11896"/>
              <a:gd name="connsiteY0" fmla="*/ 276 h 2310"/>
              <a:gd name="connsiteX1" fmla="*/ 3448 w 11896"/>
              <a:gd name="connsiteY1" fmla="*/ 657 h 2310"/>
              <a:gd name="connsiteX2" fmla="*/ 11896 w 11896"/>
              <a:gd name="connsiteY2" fmla="*/ 2310 h 2310"/>
              <a:gd name="connsiteX3" fmla="*/ 1346 w 11896"/>
              <a:gd name="connsiteY3" fmla="*/ 276 h 2310"/>
            </a:gdLst>
            <a:ahLst/>
            <a:cxnLst>
              <a:cxn ang="0">
                <a:pos x="connsiteX0" y="connsiteY0"/>
              </a:cxn>
              <a:cxn ang="0">
                <a:pos x="connsiteX1" y="connsiteY1"/>
              </a:cxn>
              <a:cxn ang="0">
                <a:pos x="connsiteX2" y="connsiteY2"/>
              </a:cxn>
              <a:cxn ang="0">
                <a:pos x="connsiteX3" y="connsiteY3"/>
              </a:cxn>
            </a:cxnLst>
            <a:rect l="l" t="t" r="r" b="b"/>
            <a:pathLst>
              <a:path w="11896" h="2310">
                <a:moveTo>
                  <a:pt x="1346" y="276"/>
                </a:moveTo>
                <a:cubicBezTo>
                  <a:pt x="-737" y="-138"/>
                  <a:pt x="-664" y="-141"/>
                  <a:pt x="3448" y="657"/>
                </a:cubicBezTo>
                <a:lnTo>
                  <a:pt x="11896" y="2310"/>
                </a:lnTo>
                <a:lnTo>
                  <a:pt x="1346" y="276"/>
                </a:lnTo>
                <a:close/>
              </a:path>
            </a:pathLst>
          </a:custGeom>
        </p:spPr>
      </p:pic>
      <p:sp>
        <p:nvSpPr>
          <p:cNvPr id="11" name="Rounded Rectangle 10"/>
          <p:cNvSpPr/>
          <p:nvPr/>
        </p:nvSpPr>
        <p:spPr>
          <a:xfrm>
            <a:off x="3062134" y="923822"/>
            <a:ext cx="3019733" cy="5604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2809532" y="-117447"/>
            <a:ext cx="3534462" cy="1146147"/>
          </a:xfrm>
          <a:prstGeom prst="rect">
            <a:avLst/>
          </a:prstGeom>
        </p:spPr>
      </p:pic>
      <p:sp>
        <p:nvSpPr>
          <p:cNvPr id="3" name="Rectangle 2"/>
          <p:cNvSpPr/>
          <p:nvPr/>
        </p:nvSpPr>
        <p:spPr>
          <a:xfrm>
            <a:off x="3977126" y="339048"/>
            <a:ext cx="1189749" cy="584775"/>
          </a:xfrm>
          <a:prstGeom prst="rect">
            <a:avLst/>
          </a:prstGeom>
        </p:spPr>
        <p:txBody>
          <a:bodyPr wrap="none">
            <a:spAutoFit/>
          </a:bodyPr>
          <a:lstStyle/>
          <a:p>
            <a:pPr algn="ctr">
              <a:spcAft>
                <a:spcPts val="0"/>
              </a:spcAft>
            </a:pPr>
            <a:r>
              <a:rPr lang="en-US" sz="3200" b="1">
                <a:solidFill>
                  <a:srgbClr val="0D0D0D"/>
                </a:solidFill>
                <a:latin typeface="Times New Roman" panose="02020603050405020304" pitchFamily="18" charset="0"/>
                <a:ea typeface="Times New Roman" panose="02020603050405020304" pitchFamily="18" charset="0"/>
              </a:rPr>
              <a:t>VIẾT</a:t>
            </a:r>
            <a:endParaRPr lang="en-US" sz="3200">
              <a:effectLst/>
              <a:latin typeface="Times New Roman" panose="02020603050405020304" pitchFamily="18" charset="0"/>
              <a:ea typeface="Times New Roman" panose="02020603050405020304" pitchFamily="18" charset="0"/>
            </a:endParaRPr>
          </a:p>
        </p:txBody>
      </p:sp>
      <p:sp>
        <p:nvSpPr>
          <p:cNvPr id="9" name="Rectangle 8"/>
          <p:cNvSpPr/>
          <p:nvPr/>
        </p:nvSpPr>
        <p:spPr>
          <a:xfrm>
            <a:off x="1311696" y="966910"/>
            <a:ext cx="6530135" cy="1578894"/>
          </a:xfrm>
          <a:prstGeom prst="rect">
            <a:avLst/>
          </a:prstGeom>
        </p:spPr>
        <p:txBody>
          <a:bodyPr wrap="square">
            <a:spAutoFit/>
          </a:bodyPr>
          <a:lstStyle/>
          <a:p>
            <a:pPr algn="ctr" eaLnBrk="0" fontAlgn="base" hangingPunct="0">
              <a:lnSpc>
                <a:spcPct val="115000"/>
              </a:lnSpc>
            </a:pPr>
            <a:r>
              <a:rPr lang="en-US" sz="2800" b="1" dirty="0">
                <a:solidFill>
                  <a:srgbClr val="FF0000"/>
                </a:solidFill>
                <a:latin typeface="Times New Roman" panose="02020603050405020304" pitchFamily="18" charset="0"/>
                <a:cs typeface="Times New Roman" panose="02020603050405020304" pitchFamily="18" charset="0"/>
              </a:rPr>
              <a:t>VIẾT ĐOẠN VĂN GHI LẠI CẢM NGHĨ VỀ BÀI THƠ CÓ YẾU TỐ TỰ SỰ, MIÊU TẢ</a:t>
            </a:r>
            <a:endParaRPr lang="en-US" sz="2800" dirty="0">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4"/>
          <a:srcRect t="19539" b="22195"/>
          <a:stretch/>
        </p:blipFill>
        <p:spPr>
          <a:xfrm>
            <a:off x="2050025" y="2008179"/>
            <a:ext cx="5043948" cy="2859026"/>
          </a:xfrm>
          <a:prstGeom prst="rect">
            <a:avLst/>
          </a:prstGeom>
        </p:spPr>
      </p:pic>
      <p:sp>
        <p:nvSpPr>
          <p:cNvPr id="5" name="Rectangle 4"/>
          <p:cNvSpPr/>
          <p:nvPr/>
        </p:nvSpPr>
        <p:spPr>
          <a:xfrm>
            <a:off x="3841157" y="3607271"/>
            <a:ext cx="2273379" cy="646331"/>
          </a:xfrm>
          <a:prstGeom prst="rect">
            <a:avLst/>
          </a:prstGeom>
        </p:spPr>
        <p:txBody>
          <a:bodyPr wrap="none">
            <a:spAutoFit/>
          </a:bodyPr>
          <a:lstStyle/>
          <a:p>
            <a:r>
              <a:rPr lang="pt-BR" sz="3600" b="1" dirty="0">
                <a:solidFill>
                  <a:srgbClr val="7030A0"/>
                </a:solidFill>
                <a:latin typeface="Times New Roman" panose="02020603050405020304" pitchFamily="18" charset="0"/>
                <a:ea typeface="Times New Roman" panose="02020603050405020304" pitchFamily="18" charset="0"/>
              </a:rPr>
              <a:t>Khởi động</a:t>
            </a:r>
            <a:endParaRPr lang="en-US" sz="3600" dirty="0"/>
          </a:p>
        </p:txBody>
      </p:sp>
      <p:sp>
        <p:nvSpPr>
          <p:cNvPr id="6" name="Up Arrow Callout 5"/>
          <p:cNvSpPr/>
          <p:nvPr/>
        </p:nvSpPr>
        <p:spPr>
          <a:xfrm>
            <a:off x="1750603" y="4580643"/>
            <a:ext cx="5652320" cy="1843549"/>
          </a:xfrm>
          <a:prstGeom prst="upArrowCallout">
            <a:avLst>
              <a:gd name="adj1" fmla="val 50000"/>
              <a:gd name="adj2" fmla="val 73077"/>
              <a:gd name="adj3" fmla="val 21631"/>
              <a:gd name="adj4" fmla="val 64977"/>
            </a:avLst>
          </a:prstGeom>
          <a:blipFill>
            <a:blip r:embed="rId5"/>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tabLst>
                <a:tab pos="1386840" algn="l"/>
              </a:tabLst>
            </a:pPr>
            <a:r>
              <a:rPr lang="en-US" sz="2800" dirty="0" smtClean="0">
                <a:solidFill>
                  <a:srgbClr val="0D0D0D"/>
                </a:solidFill>
                <a:latin typeface="Times New Roman" panose="02020603050405020304" pitchFamily="18" charset="0"/>
                <a:ea typeface="MS Mincho"/>
              </a:rPr>
              <a:t>Chia </a:t>
            </a:r>
            <a:r>
              <a:rPr lang="en-US" sz="2800" dirty="0" err="1">
                <a:solidFill>
                  <a:srgbClr val="0D0D0D"/>
                </a:solidFill>
                <a:latin typeface="Times New Roman" panose="02020603050405020304" pitchFamily="18" charset="0"/>
                <a:ea typeface="MS Mincho"/>
              </a:rPr>
              <a:t>sẻ</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cảm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xúc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về</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một</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bài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thơ</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có</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sử</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dụng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yếu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tố</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tự</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sự</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miêu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tả</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đã</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học</a:t>
            </a:r>
            <a:r>
              <a:rPr lang="en-US" sz="2800" dirty="0">
                <a:solidFill>
                  <a:srgbClr val="0D0D0D"/>
                </a:solidFill>
                <a:latin typeface="Times New Roman" panose="02020603050405020304" pitchFamily="18" charset="0"/>
                <a:ea typeface="MS Mincho"/>
              </a:rPr>
              <a:t>/</a:t>
            </a:r>
            <a:r>
              <a:rPr lang="en-US" sz="2800" dirty="0" err="1">
                <a:solidFill>
                  <a:srgbClr val="0D0D0D"/>
                </a:solidFill>
                <a:latin typeface="Times New Roman" panose="02020603050405020304" pitchFamily="18" charset="0"/>
                <a:ea typeface="MS Mincho"/>
              </a:rPr>
              <a:t>đã</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đọc</a:t>
            </a:r>
            <a:r>
              <a:rPr lang="en-US" sz="2800" dirty="0">
                <a:solidFill>
                  <a:srgbClr val="0D0D0D"/>
                </a:solidFill>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374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09739"/>
            <a:ext cx="9144000" cy="2852737"/>
          </a:xfrm>
        </p:spPr>
        <p:txBody>
          <a:bodyPr>
            <a:normAutofit fontScale="90000"/>
          </a:bodyPr>
          <a:lstStyle/>
          <a:p>
            <a:pPr algn="ctr"/>
            <a:r>
              <a:rPr lang="vi-VN" b="1" dirty="0"/>
              <a:t>B. VIẾT</a:t>
            </a:r>
            <a:br>
              <a:rPr lang="vi-VN" b="1" dirty="0"/>
            </a:br>
            <a:r>
              <a:rPr lang="vi-VN" b="1" dirty="0">
                <a:solidFill>
                  <a:srgbClr val="C00000"/>
                </a:solidFill>
              </a:rPr>
              <a:t>Tiết 93 + 94: Viết đoạn văn ghi lại cảm xúc về bài thơ có yếu tố tự sự, miêu tả.</a:t>
            </a:r>
            <a:br>
              <a:rPr lang="vi-VN" b="1" dirty="0">
                <a:solidFill>
                  <a:srgbClr val="C00000"/>
                </a:solidFill>
              </a:rPr>
            </a:br>
            <a:endParaRPr lang="en-US" b="1" dirty="0">
              <a:solidFill>
                <a:srgbClr val="C00000"/>
              </a:solidFill>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82691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73901" t="12140" r="25855" b="87813"/>
          <a:stretch>
            <a:fillRect/>
          </a:stretch>
        </p:blipFill>
        <p:spPr>
          <a:xfrm>
            <a:off x="4886716" y="1736885"/>
            <a:ext cx="8922" cy="2310"/>
          </a:xfrm>
          <a:custGeom>
            <a:avLst/>
            <a:gdLst>
              <a:gd name="connsiteX0" fmla="*/ 1346 w 11896"/>
              <a:gd name="connsiteY0" fmla="*/ 276 h 2310"/>
              <a:gd name="connsiteX1" fmla="*/ 3448 w 11896"/>
              <a:gd name="connsiteY1" fmla="*/ 657 h 2310"/>
              <a:gd name="connsiteX2" fmla="*/ 11896 w 11896"/>
              <a:gd name="connsiteY2" fmla="*/ 2310 h 2310"/>
              <a:gd name="connsiteX3" fmla="*/ 1346 w 11896"/>
              <a:gd name="connsiteY3" fmla="*/ 276 h 2310"/>
            </a:gdLst>
            <a:ahLst/>
            <a:cxnLst>
              <a:cxn ang="0">
                <a:pos x="connsiteX0" y="connsiteY0"/>
              </a:cxn>
              <a:cxn ang="0">
                <a:pos x="connsiteX1" y="connsiteY1"/>
              </a:cxn>
              <a:cxn ang="0">
                <a:pos x="connsiteX2" y="connsiteY2"/>
              </a:cxn>
              <a:cxn ang="0">
                <a:pos x="connsiteX3" y="connsiteY3"/>
              </a:cxn>
            </a:cxnLst>
            <a:rect l="l" t="t" r="r" b="b"/>
            <a:pathLst>
              <a:path w="11896" h="2310">
                <a:moveTo>
                  <a:pt x="1346" y="276"/>
                </a:moveTo>
                <a:cubicBezTo>
                  <a:pt x="-737" y="-138"/>
                  <a:pt x="-664" y="-141"/>
                  <a:pt x="3448" y="657"/>
                </a:cubicBezTo>
                <a:lnTo>
                  <a:pt x="11896" y="2310"/>
                </a:lnTo>
                <a:lnTo>
                  <a:pt x="1346" y="276"/>
                </a:lnTo>
                <a:close/>
              </a:path>
            </a:pathLst>
          </a:custGeom>
        </p:spPr>
      </p:pic>
      <p:sp>
        <p:nvSpPr>
          <p:cNvPr id="11" name="Rounded Rectangle 10"/>
          <p:cNvSpPr/>
          <p:nvPr/>
        </p:nvSpPr>
        <p:spPr>
          <a:xfrm>
            <a:off x="3062134" y="923822"/>
            <a:ext cx="3019733" cy="5604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2809532" y="-117447"/>
            <a:ext cx="3534462" cy="1146147"/>
          </a:xfrm>
          <a:prstGeom prst="rect">
            <a:avLst/>
          </a:prstGeom>
        </p:spPr>
      </p:pic>
      <p:sp>
        <p:nvSpPr>
          <p:cNvPr id="4" name="Rectangle 3"/>
          <p:cNvSpPr/>
          <p:nvPr/>
        </p:nvSpPr>
        <p:spPr>
          <a:xfrm>
            <a:off x="329035" y="754651"/>
            <a:ext cx="2766591" cy="587853"/>
          </a:xfrm>
          <a:prstGeom prst="rect">
            <a:avLst/>
          </a:prstGeom>
        </p:spPr>
        <p:txBody>
          <a:bodyPr wrap="none">
            <a:spAutoFit/>
          </a:bodyPr>
          <a:lstStyle/>
          <a:p>
            <a:pPr>
              <a:lnSpc>
                <a:spcPct val="115000"/>
              </a:lnSpc>
              <a:spcAft>
                <a:spcPts val="1200"/>
              </a:spcAft>
            </a:pPr>
            <a:r>
              <a:rPr lang="en-US" sz="2800" b="1" dirty="0">
                <a:latin typeface="Times New Roman" panose="02020603050405020304" pitchFamily="18" charset="0"/>
                <a:ea typeface="Times New Roman" panose="02020603050405020304" pitchFamily="18" charset="0"/>
              </a:rPr>
              <a:t>I. </a:t>
            </a:r>
            <a:r>
              <a:rPr lang="en-US" sz="2800" b="1" dirty="0" err="1">
                <a:latin typeface="Times New Roman" panose="02020603050405020304" pitchFamily="18" charset="0"/>
                <a:ea typeface="Times New Roman" panose="02020603050405020304" pitchFamily="18" charset="0"/>
              </a:rPr>
              <a:t>Yêu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cầu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chung</a:t>
            </a:r>
            <a:endParaRPr lang="en-US" sz="28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329035" y="1195198"/>
            <a:ext cx="7904213" cy="1083374"/>
          </a:xfrm>
          <a:prstGeom prst="rect">
            <a:avLst/>
          </a:prstGeom>
        </p:spPr>
        <p:txBody>
          <a:bodyPr wrap="square">
            <a:spAutoFit/>
          </a:bodyPr>
          <a:lstStyle/>
          <a:p>
            <a:pPr>
              <a:lnSpc>
                <a:spcPct val="115000"/>
              </a:lnSpc>
              <a:spcAft>
                <a:spcPts val="1200"/>
              </a:spcAft>
            </a:pPr>
            <a:r>
              <a:rPr lang="en-US" sz="2800" b="1" dirty="0">
                <a:latin typeface="Times New Roman" panose="02020603050405020304" pitchFamily="18" charset="0"/>
                <a:ea typeface="Times New Roman" panose="02020603050405020304" pitchFamily="18" charset="0"/>
              </a:rPr>
              <a:t>1. </a:t>
            </a:r>
            <a:r>
              <a:rPr lang="en-US" sz="2800" b="1" dirty="0" err="1">
                <a:latin typeface="Times New Roman" panose="02020603050405020304" pitchFamily="18" charset="0"/>
                <a:ea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rPr>
              <a:t> </a:t>
            </a:r>
            <a:r>
              <a:rPr lang="vi-VN" sz="2800" b="1" dirty="0">
                <a:latin typeface="Times New Roman" panose="02020603050405020304" pitchFamily="18" charset="0"/>
                <a:ea typeface="MS Mincho"/>
              </a:rPr>
              <a:t>đoạn văn ghi lại cảm xúc về bài thơ có sử dụng yếu tố tự sự, miêu tả</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là</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gì</a:t>
            </a:r>
            <a:r>
              <a:rPr lang="en-US" sz="2800" b="1" dirty="0">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3399401" y="317353"/>
            <a:ext cx="3576620" cy="523220"/>
          </a:xfrm>
          <a:prstGeom prst="rect">
            <a:avLst/>
          </a:prstGeom>
        </p:spPr>
        <p:txBody>
          <a:bodyPr wrap="none">
            <a:spAutoFit/>
          </a:bodyPr>
          <a:lstStyle/>
          <a:p>
            <a:r>
              <a:rPr lang="en-US" sz="2800" b="1" dirty="0" err="1">
                <a:solidFill>
                  <a:srgbClr val="7030A0"/>
                </a:solidFill>
                <a:latin typeface="Times New Roman" panose="02020603050405020304" pitchFamily="18" charset="0"/>
                <a:ea typeface="Times New Roman" panose="02020603050405020304" pitchFamily="18" charset="0"/>
              </a:rPr>
              <a:t>Hình</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thành</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kiến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thức</a:t>
            </a:r>
            <a:r>
              <a:rPr lang="en-US" sz="2800" b="1" dirty="0">
                <a:solidFill>
                  <a:srgbClr val="7030A0"/>
                </a:solidFill>
                <a:latin typeface="Times New Roman" panose="02020603050405020304" pitchFamily="18" charset="0"/>
                <a:ea typeface="Times New Roman" panose="02020603050405020304" pitchFamily="18" charset="0"/>
              </a:rPr>
              <a:t> </a:t>
            </a:r>
            <a:endParaRPr lang="en-US" sz="2800" dirty="0"/>
          </a:p>
        </p:txBody>
      </p:sp>
      <p:pic>
        <p:nvPicPr>
          <p:cNvPr id="8" name="Picture 7"/>
          <p:cNvPicPr>
            <a:picLocks noChangeAspect="1"/>
          </p:cNvPicPr>
          <p:nvPr/>
        </p:nvPicPr>
        <p:blipFill>
          <a:blip r:embed="rId4"/>
          <a:stretch>
            <a:fillRect/>
          </a:stretch>
        </p:blipFill>
        <p:spPr>
          <a:xfrm>
            <a:off x="880468" y="2278573"/>
            <a:ext cx="7392590" cy="3855527"/>
          </a:xfrm>
          <a:prstGeom prst="rect">
            <a:avLst/>
          </a:prstGeom>
        </p:spPr>
      </p:pic>
      <p:sp>
        <p:nvSpPr>
          <p:cNvPr id="9" name="Rectangle 8"/>
          <p:cNvSpPr/>
          <p:nvPr/>
        </p:nvSpPr>
        <p:spPr>
          <a:xfrm>
            <a:off x="1366505" y="2921368"/>
            <a:ext cx="3069072" cy="3560975"/>
          </a:xfrm>
          <a:prstGeom prst="rect">
            <a:avLst/>
          </a:prstGeom>
        </p:spPr>
        <p:txBody>
          <a:bodyPr wrap="square">
            <a:spAutoFit/>
          </a:bodyPr>
          <a:lstStyle/>
          <a:p>
            <a:pPr>
              <a:lnSpc>
                <a:spcPct val="115000"/>
              </a:lnSpc>
              <a:spcAft>
                <a:spcPts val="0"/>
              </a:spcAft>
              <a:tabLst>
                <a:tab pos="1386840" algn="l"/>
              </a:tabLst>
            </a:pPr>
            <a:r>
              <a:rPr lang="en-US" sz="2800" dirty="0" err="1">
                <a:solidFill>
                  <a:srgbClr val="0D0D0D"/>
                </a:solidFill>
                <a:latin typeface="Times New Roman" panose="02020603050405020304" pitchFamily="18" charset="0"/>
                <a:ea typeface="Times New Roman" panose="02020603050405020304" pitchFamily="18" charset="0"/>
              </a:rPr>
              <a:t>Viết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ghi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cảm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xúc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yếu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tố</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tự</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sự</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miêu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suy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nghĩ</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rung </a:t>
            </a:r>
            <a:r>
              <a:rPr lang="en-US" sz="2800" dirty="0" err="1">
                <a:solidFill>
                  <a:srgbClr val="0D0D0D"/>
                </a:solidFill>
                <a:latin typeface="Times New Roman" panose="02020603050405020304" pitchFamily="18" charset="0"/>
                <a:ea typeface="Times New Roman" panose="02020603050405020304" pitchFamily="18" charset="0"/>
              </a:rPr>
              <a:t>động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đó</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4875655" y="2803201"/>
            <a:ext cx="2858473" cy="4552015"/>
          </a:xfrm>
          <a:prstGeom prst="rect">
            <a:avLst/>
          </a:prstGeom>
        </p:spPr>
        <p:txBody>
          <a:bodyPr wrap="square">
            <a:spAutoFit/>
          </a:bodyPr>
          <a:lstStyle/>
          <a:p>
            <a:pPr>
              <a:lnSpc>
                <a:spcPct val="115000"/>
              </a:lnSpc>
              <a:spcAft>
                <a:spcPts val="0"/>
              </a:spcAft>
              <a:tabLst>
                <a:tab pos="1386840" algn="l"/>
              </a:tabLst>
            </a:pPr>
            <a:r>
              <a:rPr lang="en-US" sz="2800" dirty="0" err="1">
                <a:solidFill>
                  <a:srgbClr val="0D0D0D"/>
                </a:solidFill>
                <a:latin typeface="Times New Roman" panose="02020603050405020304" pitchFamily="18" charset="0"/>
                <a:ea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chỉ</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cảm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xúc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rPr>
              <a:t> chi </a:t>
            </a:r>
            <a:r>
              <a:rPr lang="en-US" sz="2800" dirty="0" err="1">
                <a:solidFill>
                  <a:srgbClr val="0D0D0D"/>
                </a:solidFill>
                <a:latin typeface="Times New Roman" panose="02020603050405020304" pitchFamily="18" charset="0"/>
                <a:ea typeface="Times New Roman" panose="02020603050405020304" pitchFamily="18" charset="0"/>
              </a:rPr>
              <a:t>tiết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nội</a:t>
            </a:r>
            <a:r>
              <a:rPr lang="en-US" sz="2800" dirty="0">
                <a:solidFill>
                  <a:srgbClr val="0D0D0D"/>
                </a:solidFill>
                <a:latin typeface="Times New Roman" panose="02020603050405020304" pitchFamily="18" charset="0"/>
                <a:ea typeface="Times New Roman" panose="02020603050405020304" pitchFamily="18" charset="0"/>
              </a:rPr>
              <a:t> dung </a:t>
            </a:r>
            <a:r>
              <a:rPr lang="en-US" sz="2800" dirty="0" err="1">
                <a:solidFill>
                  <a:srgbClr val="0D0D0D"/>
                </a:solidFill>
                <a:latin typeface="Times New Roman" panose="02020603050405020304" pitchFamily="18" charset="0"/>
                <a:ea typeface="Times New Roman" panose="02020603050405020304" pitchFamily="18" charset="0"/>
              </a:rPr>
              <a:t>hoặc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nghệ</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thuật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yếu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tố</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tự</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sự</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miêu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ấn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tượng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yêu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thích</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1132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73901" t="12140" r="25855" b="87813"/>
          <a:stretch>
            <a:fillRect/>
          </a:stretch>
        </p:blipFill>
        <p:spPr>
          <a:xfrm>
            <a:off x="4886716" y="1736885"/>
            <a:ext cx="8922" cy="2310"/>
          </a:xfrm>
          <a:custGeom>
            <a:avLst/>
            <a:gdLst>
              <a:gd name="connsiteX0" fmla="*/ 1346 w 11896"/>
              <a:gd name="connsiteY0" fmla="*/ 276 h 2310"/>
              <a:gd name="connsiteX1" fmla="*/ 3448 w 11896"/>
              <a:gd name="connsiteY1" fmla="*/ 657 h 2310"/>
              <a:gd name="connsiteX2" fmla="*/ 11896 w 11896"/>
              <a:gd name="connsiteY2" fmla="*/ 2310 h 2310"/>
              <a:gd name="connsiteX3" fmla="*/ 1346 w 11896"/>
              <a:gd name="connsiteY3" fmla="*/ 276 h 2310"/>
            </a:gdLst>
            <a:ahLst/>
            <a:cxnLst>
              <a:cxn ang="0">
                <a:pos x="connsiteX0" y="connsiteY0"/>
              </a:cxn>
              <a:cxn ang="0">
                <a:pos x="connsiteX1" y="connsiteY1"/>
              </a:cxn>
              <a:cxn ang="0">
                <a:pos x="connsiteX2" y="connsiteY2"/>
              </a:cxn>
              <a:cxn ang="0">
                <a:pos x="connsiteX3" y="connsiteY3"/>
              </a:cxn>
            </a:cxnLst>
            <a:rect l="l" t="t" r="r" b="b"/>
            <a:pathLst>
              <a:path w="11896" h="2310">
                <a:moveTo>
                  <a:pt x="1346" y="276"/>
                </a:moveTo>
                <a:cubicBezTo>
                  <a:pt x="-737" y="-138"/>
                  <a:pt x="-664" y="-141"/>
                  <a:pt x="3448" y="657"/>
                </a:cubicBezTo>
                <a:lnTo>
                  <a:pt x="11896" y="2310"/>
                </a:lnTo>
                <a:lnTo>
                  <a:pt x="1346" y="276"/>
                </a:lnTo>
                <a:close/>
              </a:path>
            </a:pathLst>
          </a:custGeom>
        </p:spPr>
      </p:pic>
      <p:sp>
        <p:nvSpPr>
          <p:cNvPr id="11" name="Rounded Rectangle 10"/>
          <p:cNvSpPr/>
          <p:nvPr/>
        </p:nvSpPr>
        <p:spPr>
          <a:xfrm>
            <a:off x="3062134" y="923822"/>
            <a:ext cx="3019733" cy="5604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2809532" y="-117447"/>
            <a:ext cx="3534462" cy="1146147"/>
          </a:xfrm>
          <a:prstGeom prst="rect">
            <a:avLst/>
          </a:prstGeom>
        </p:spPr>
      </p:pic>
      <p:sp>
        <p:nvSpPr>
          <p:cNvPr id="4" name="Rectangle 3"/>
          <p:cNvSpPr/>
          <p:nvPr/>
        </p:nvSpPr>
        <p:spPr>
          <a:xfrm>
            <a:off x="329035" y="754651"/>
            <a:ext cx="2766591"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cầu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3399401" y="317353"/>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277405" y="1188787"/>
            <a:ext cx="9332491" cy="587853"/>
          </a:xfrm>
          <a:prstGeom prst="rect">
            <a:avLst/>
          </a:prstGeom>
        </p:spPr>
        <p:txBody>
          <a:bodyPr wrap="none">
            <a:spAutoFit/>
          </a:bodyPr>
          <a:lstStyle/>
          <a:p>
            <a:pPr>
              <a:lnSpc>
                <a:spcPct val="115000"/>
              </a:lnSpc>
              <a:spcAft>
                <a:spcPts val="0"/>
              </a:spcAft>
              <a:tabLst>
                <a:tab pos="1386840" algn="l"/>
              </a:tabLst>
            </a:pPr>
            <a:r>
              <a:rPr lang="en-US" sz="2800" b="1" dirty="0">
                <a:latin typeface="Times New Roman" panose="02020603050405020304" pitchFamily="18" charset="0"/>
                <a:ea typeface="MS Mincho"/>
              </a:rPr>
              <a:t>2. </a:t>
            </a:r>
            <a:r>
              <a:rPr lang="en-US" sz="2800" b="1" dirty="0" err="1">
                <a:latin typeface="Times New Roman" panose="02020603050405020304" pitchFamily="18" charset="0"/>
                <a:ea typeface="MS Mincho"/>
              </a:rPr>
              <a:t>Yêu</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cầu</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đối</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với</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bài</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văn</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lại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một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trải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nghiệm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đáng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nhớ</a:t>
            </a:r>
            <a:r>
              <a:rPr lang="en-US" sz="2800" b="1" dirty="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grpSp>
        <p:nvGrpSpPr>
          <p:cNvPr id="13" name="Group 12"/>
          <p:cNvGrpSpPr/>
          <p:nvPr/>
        </p:nvGrpSpPr>
        <p:grpSpPr>
          <a:xfrm>
            <a:off x="1037150" y="2171021"/>
            <a:ext cx="7079226" cy="3176588"/>
            <a:chOff x="2032614" y="1840705"/>
            <a:chExt cx="8126770" cy="3176588"/>
          </a:xfrm>
        </p:grpSpPr>
        <p:sp>
          <p:nvSpPr>
            <p:cNvPr id="14" name="Freeform 13"/>
            <p:cNvSpPr/>
            <p:nvPr/>
          </p:nvSpPr>
          <p:spPr>
            <a:xfrm rot="16200000">
              <a:off x="1767899" y="2105420"/>
              <a:ext cx="3176588" cy="2647157"/>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785" tIns="102869" rIns="133351" bIns="2117726" numCol="1" spcCol="1270" anchor="t" anchorCtr="0">
              <a:noAutofit/>
            </a:bodyPr>
            <a:lstStyle/>
            <a:p>
              <a:pPr lvl="0" algn="r" defTabSz="1333500">
                <a:lnSpc>
                  <a:spcPct val="90000"/>
                </a:lnSpc>
                <a:spcBef>
                  <a:spcPct val="0"/>
                </a:spcBef>
                <a:spcAft>
                  <a:spcPct val="35000"/>
                </a:spcAft>
              </a:pPr>
              <a:endParaRPr lang="en-US" sz="3000" kern="1200" dirty="0"/>
            </a:p>
          </p:txBody>
        </p:sp>
        <p:sp>
          <p:nvSpPr>
            <p:cNvPr id="15" name="Freeform 14"/>
            <p:cNvSpPr/>
            <p:nvPr/>
          </p:nvSpPr>
          <p:spPr>
            <a:xfrm>
              <a:off x="2261179" y="1955684"/>
              <a:ext cx="2272997" cy="3061608"/>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vi-VN" sz="2800" kern="1200" dirty="0" smtClean="0">
                  <a:latin typeface="+mj-lt"/>
                </a:rPr>
                <a:t>Đọc kĩ để hiểu bài thơ; chú ý các yếu tố tự sự, miêu tả và tác dụng của các yếu tố này trong việc thể hiện nội dung.</a:t>
              </a:r>
              <a:endParaRPr lang="en-US" sz="2800" kern="1200" dirty="0">
                <a:latin typeface="+mj-lt"/>
              </a:endParaRPr>
            </a:p>
          </p:txBody>
        </p:sp>
        <p:sp>
          <p:nvSpPr>
            <p:cNvPr id="16" name="Freeform 15"/>
            <p:cNvSpPr/>
            <p:nvPr/>
          </p:nvSpPr>
          <p:spPr>
            <a:xfrm rot="16200000">
              <a:off x="4507705" y="2105420"/>
              <a:ext cx="3176588" cy="2647157"/>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785" tIns="96012" rIns="124461" bIns="2117726" numCol="1" spcCol="1270" anchor="t" anchorCtr="0">
              <a:noAutofit/>
            </a:bodyPr>
            <a:lstStyle/>
            <a:p>
              <a:pPr lvl="0" algn="r" defTabSz="1244600">
                <a:lnSpc>
                  <a:spcPct val="90000"/>
                </a:lnSpc>
                <a:spcBef>
                  <a:spcPct val="0"/>
                </a:spcBef>
                <a:spcAft>
                  <a:spcPct val="35000"/>
                </a:spcAft>
              </a:pPr>
              <a:endParaRPr lang="en-US" sz="2800" kern="1200" dirty="0">
                <a:latin typeface="+mj-lt"/>
              </a:endParaRPr>
            </a:p>
          </p:txBody>
        </p:sp>
        <p:sp>
          <p:nvSpPr>
            <p:cNvPr id="17" name="Flowchart: Extract 16"/>
            <p:cNvSpPr/>
            <p:nvPr/>
          </p:nvSpPr>
          <p:spPr>
            <a:xfrm rot="5400000">
              <a:off x="4552299" y="4364677"/>
              <a:ext cx="466715" cy="397073"/>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Freeform 17"/>
            <p:cNvSpPr/>
            <p:nvPr/>
          </p:nvSpPr>
          <p:spPr>
            <a:xfrm>
              <a:off x="5037137" y="2058923"/>
              <a:ext cx="2236847" cy="2958369"/>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Lựa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chọn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một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yếu</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tố</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về</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nội</a:t>
              </a:r>
              <a:r>
                <a:rPr lang="en-US" sz="2800" kern="1200" dirty="0" smtClean="0">
                  <a:latin typeface="Times New Roman" panose="02020603050405020304" pitchFamily="18" charset="0"/>
                  <a:cs typeface="Times New Roman" panose="02020603050405020304" pitchFamily="18" charset="0"/>
                </a:rPr>
                <a:t> dung </a:t>
              </a:r>
              <a:r>
                <a:rPr lang="en-US" sz="2800" kern="1200" dirty="0" err="1" smtClean="0">
                  <a:latin typeface="Times New Roman" panose="02020603050405020304" pitchFamily="18" charset="0"/>
                  <a:cs typeface="Times New Roman" panose="02020603050405020304" pitchFamily="18" charset="0"/>
                </a:rPr>
                <a:t>hoặc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nghệ</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thuật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trong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bài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thơ</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mà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em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thấy</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ấn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tượng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yêu</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thích</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19" name="Freeform 18"/>
            <p:cNvSpPr/>
            <p:nvPr/>
          </p:nvSpPr>
          <p:spPr>
            <a:xfrm rot="16200000">
              <a:off x="7247512" y="2105420"/>
              <a:ext cx="3176588" cy="2647157"/>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785" tIns="96012" rIns="124461" bIns="2117725" numCol="1" spcCol="1270" anchor="t" anchorCtr="0">
              <a:noAutofit/>
            </a:bodyPr>
            <a:lstStyle/>
            <a:p>
              <a:pPr lvl="0" algn="r" defTabSz="1244600">
                <a:lnSpc>
                  <a:spcPct val="90000"/>
                </a:lnSpc>
                <a:spcBef>
                  <a:spcPct val="0"/>
                </a:spcBef>
                <a:spcAft>
                  <a:spcPct val="35000"/>
                </a:spcAft>
              </a:pPr>
              <a:endParaRPr lang="en-US" sz="2800" kern="1200" dirty="0">
                <a:latin typeface="+mj-lt"/>
              </a:endParaRPr>
            </a:p>
          </p:txBody>
        </p:sp>
        <p:sp>
          <p:nvSpPr>
            <p:cNvPr id="20" name="Flowchart: Extract 19"/>
            <p:cNvSpPr/>
            <p:nvPr/>
          </p:nvSpPr>
          <p:spPr>
            <a:xfrm rot="5400000">
              <a:off x="7292106" y="4364677"/>
              <a:ext cx="466715" cy="397073"/>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reeform 20"/>
            <p:cNvSpPr/>
            <p:nvPr/>
          </p:nvSpPr>
          <p:spPr>
            <a:xfrm>
              <a:off x="7724002" y="2058923"/>
              <a:ext cx="2289790" cy="2958369"/>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vi-VN" sz="2800" kern="1200" dirty="0" smtClean="0">
                  <a:latin typeface="+mj-lt"/>
                </a:rPr>
                <a:t>Viết đoạn văn nêu rõ: Em thích nhất chi tiết, yếu tố,... nào trong bài thơ? Vì sao?</a:t>
              </a:r>
              <a:endParaRPr lang="en-US" sz="2800" kern="1200" dirty="0">
                <a:latin typeface="+mj-lt"/>
              </a:endParaRPr>
            </a:p>
          </p:txBody>
        </p:sp>
      </p:grpSp>
    </p:spTree>
    <p:extLst>
      <p:ext uri="{BB962C8B-B14F-4D97-AF65-F5344CB8AC3E}">
        <p14:creationId xmlns:p14="http://schemas.microsoft.com/office/powerpoint/2010/main" val="396319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73901" t="12140" r="25855" b="87813"/>
          <a:stretch>
            <a:fillRect/>
          </a:stretch>
        </p:blipFill>
        <p:spPr>
          <a:xfrm>
            <a:off x="4886716" y="1736885"/>
            <a:ext cx="8922" cy="2310"/>
          </a:xfrm>
          <a:custGeom>
            <a:avLst/>
            <a:gdLst>
              <a:gd name="connsiteX0" fmla="*/ 1346 w 11896"/>
              <a:gd name="connsiteY0" fmla="*/ 276 h 2310"/>
              <a:gd name="connsiteX1" fmla="*/ 3448 w 11896"/>
              <a:gd name="connsiteY1" fmla="*/ 657 h 2310"/>
              <a:gd name="connsiteX2" fmla="*/ 11896 w 11896"/>
              <a:gd name="connsiteY2" fmla="*/ 2310 h 2310"/>
              <a:gd name="connsiteX3" fmla="*/ 1346 w 11896"/>
              <a:gd name="connsiteY3" fmla="*/ 276 h 2310"/>
            </a:gdLst>
            <a:ahLst/>
            <a:cxnLst>
              <a:cxn ang="0">
                <a:pos x="connsiteX0" y="connsiteY0"/>
              </a:cxn>
              <a:cxn ang="0">
                <a:pos x="connsiteX1" y="connsiteY1"/>
              </a:cxn>
              <a:cxn ang="0">
                <a:pos x="connsiteX2" y="connsiteY2"/>
              </a:cxn>
              <a:cxn ang="0">
                <a:pos x="connsiteX3" y="connsiteY3"/>
              </a:cxn>
            </a:cxnLst>
            <a:rect l="l" t="t" r="r" b="b"/>
            <a:pathLst>
              <a:path w="11896" h="2310">
                <a:moveTo>
                  <a:pt x="1346" y="276"/>
                </a:moveTo>
                <a:cubicBezTo>
                  <a:pt x="-737" y="-138"/>
                  <a:pt x="-664" y="-141"/>
                  <a:pt x="3448" y="657"/>
                </a:cubicBezTo>
                <a:lnTo>
                  <a:pt x="11896" y="2310"/>
                </a:lnTo>
                <a:lnTo>
                  <a:pt x="1346" y="276"/>
                </a:lnTo>
                <a:close/>
              </a:path>
            </a:pathLst>
          </a:custGeom>
        </p:spPr>
      </p:pic>
      <p:sp>
        <p:nvSpPr>
          <p:cNvPr id="11" name="Rounded Rectangle 10"/>
          <p:cNvSpPr/>
          <p:nvPr/>
        </p:nvSpPr>
        <p:spPr>
          <a:xfrm>
            <a:off x="3062134" y="923822"/>
            <a:ext cx="3019733" cy="5604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2809532" y="-117447"/>
            <a:ext cx="3534462" cy="1146147"/>
          </a:xfrm>
          <a:prstGeom prst="rect">
            <a:avLst/>
          </a:prstGeom>
        </p:spPr>
      </p:pic>
      <p:sp>
        <p:nvSpPr>
          <p:cNvPr id="4" name="Rectangle 3"/>
          <p:cNvSpPr/>
          <p:nvPr/>
        </p:nvSpPr>
        <p:spPr>
          <a:xfrm>
            <a:off x="329035" y="754651"/>
            <a:ext cx="2766591"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cầu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3399401" y="317353"/>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248401" y="1302749"/>
            <a:ext cx="4608954" cy="523220"/>
          </a:xfrm>
          <a:prstGeom prst="rect">
            <a:avLst/>
          </a:prstGeom>
        </p:spPr>
        <p:txBody>
          <a:bodyPr wrap="none">
            <a:spAutoFit/>
          </a:bodyPr>
          <a:lstStyle/>
          <a:p>
            <a:pPr>
              <a:spcAft>
                <a:spcPts val="1200"/>
              </a:spcAft>
            </a:pPr>
            <a:r>
              <a:rPr lang="en-US" sz="2800" b="1" dirty="0">
                <a:latin typeface="Times New Roman" panose="02020603050405020304" pitchFamily="18" charset="0"/>
                <a:ea typeface="Times New Roman" panose="02020603050405020304" pitchFamily="18" charset="0"/>
              </a:rPr>
              <a:t>3. </a:t>
            </a:r>
            <a:r>
              <a:rPr lang="en-US" sz="2800" b="1" dirty="0" err="1">
                <a:latin typeface="Times New Roman" panose="02020603050405020304" pitchFamily="18" charset="0"/>
                <a:ea typeface="Times New Roman" panose="02020603050405020304" pitchFamily="18" charset="0"/>
              </a:rPr>
              <a:t>Dàn</a:t>
            </a:r>
            <a:r>
              <a:rPr lang="en-US" sz="2800" b="1" dirty="0">
                <a:latin typeface="Times New Roman" panose="02020603050405020304" pitchFamily="18" charset="0"/>
                <a:ea typeface="Times New Roman" panose="02020603050405020304" pitchFamily="18" charset="0"/>
              </a:rPr>
              <a:t> ý </a:t>
            </a:r>
            <a:r>
              <a:rPr lang="en-US" sz="2800" b="1" dirty="0" err="1">
                <a:latin typeface="Times New Roman" panose="02020603050405020304" pitchFamily="18" charset="0"/>
                <a:ea typeface="Times New Roman" panose="02020603050405020304" pitchFamily="18" charset="0"/>
              </a:rPr>
              <a:t>chung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đoạn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văn</a:t>
            </a:r>
            <a:endParaRPr lang="en-US" sz="2800" dirty="0">
              <a:effectLst/>
              <a:latin typeface="Times New Roman" panose="02020603050405020304" pitchFamily="18" charset="0"/>
              <a:ea typeface="Times New Roman" panose="02020603050405020304" pitchFamily="18" charset="0"/>
            </a:endParaRPr>
          </a:p>
        </p:txBody>
      </p:sp>
      <p:sp>
        <p:nvSpPr>
          <p:cNvPr id="24" name="Freeform 23"/>
          <p:cNvSpPr/>
          <p:nvPr/>
        </p:nvSpPr>
        <p:spPr>
          <a:xfrm>
            <a:off x="776255" y="2374069"/>
            <a:ext cx="1904255" cy="2010575"/>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242" tIns="142240" rIns="142239" bIns="142240" numCol="1" spcCol="1270" anchor="ctr" anchorCtr="0">
            <a:noAutofit/>
          </a:bodyPr>
          <a:lstStyle/>
          <a:p>
            <a:pPr lvl="0" algn="l" defTabSz="889000">
              <a:lnSpc>
                <a:spcPct val="90000"/>
              </a:lnSpc>
              <a:spcBef>
                <a:spcPct val="0"/>
              </a:spcBef>
              <a:spcAft>
                <a:spcPct val="35000"/>
              </a:spcAft>
            </a:pPr>
            <a:r>
              <a:rPr lang="en-US" sz="2000" dirty="0">
                <a:latin typeface="+mj-lt"/>
              </a:rPr>
              <a:t> </a:t>
            </a:r>
            <a:r>
              <a:rPr lang="en-US" sz="2000" dirty="0" smtClean="0">
                <a:latin typeface="+mj-lt"/>
              </a:rPr>
              <a:t>    </a:t>
            </a:r>
            <a:r>
              <a:rPr lang="vi-VN" sz="2800" kern="1200" dirty="0" smtClean="0">
                <a:latin typeface="+mj-lt"/>
              </a:rPr>
              <a:t>Giới thiệu nhan đề bài thơ và tác giả.</a:t>
            </a:r>
            <a:endParaRPr lang="en-US" sz="2800" kern="1200" dirty="0">
              <a:latin typeface="+mj-lt"/>
            </a:endParaRPr>
          </a:p>
        </p:txBody>
      </p:sp>
      <p:sp>
        <p:nvSpPr>
          <p:cNvPr id="25" name="Freeform 24"/>
          <p:cNvSpPr/>
          <p:nvPr/>
        </p:nvSpPr>
        <p:spPr>
          <a:xfrm>
            <a:off x="776255" y="4440582"/>
            <a:ext cx="1904255" cy="1693518"/>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242" tIns="142240" rIns="142239" bIns="142240" numCol="1" spcCol="1270" anchor="ctr" anchorCtr="0">
            <a:noAutofit/>
          </a:bodyPr>
          <a:lstStyle/>
          <a:p>
            <a:pPr lvl="0" algn="l" defTabSz="889000">
              <a:lnSpc>
                <a:spcPct val="90000"/>
              </a:lnSpc>
              <a:spcBef>
                <a:spcPct val="0"/>
              </a:spcBef>
              <a:spcAft>
                <a:spcPct val="35000"/>
              </a:spcAft>
            </a:pPr>
            <a:r>
              <a:rPr lang="vi-VN" sz="2800" kern="1200" dirty="0" smtClean="0">
                <a:latin typeface="+mj-lt"/>
              </a:rPr>
              <a:t>Thể hiện được cảm xúc chung về bài thơ.</a:t>
            </a:r>
            <a:endParaRPr lang="en-US" sz="2800" kern="1200" dirty="0">
              <a:latin typeface="+mj-lt"/>
            </a:endParaRPr>
          </a:p>
        </p:txBody>
      </p:sp>
      <p:sp>
        <p:nvSpPr>
          <p:cNvPr id="26" name="Freeform 25"/>
          <p:cNvSpPr/>
          <p:nvPr/>
        </p:nvSpPr>
        <p:spPr>
          <a:xfrm>
            <a:off x="158942" y="1941971"/>
            <a:ext cx="1089959" cy="1058754"/>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lvl="0" algn="ctr" defTabSz="1466850">
              <a:lnSpc>
                <a:spcPct val="90000"/>
              </a:lnSpc>
              <a:spcBef>
                <a:spcPct val="0"/>
              </a:spcBef>
              <a:spcAft>
                <a:spcPct val="35000"/>
              </a:spcAft>
            </a:pPr>
            <a:r>
              <a:rPr lang="vi-VN" sz="2800" b="1" i="1" kern="1200" dirty="0" smtClean="0">
                <a:latin typeface="+mj-lt"/>
              </a:rPr>
              <a:t>* Mở đoạn: </a:t>
            </a:r>
            <a:endParaRPr lang="en-US" sz="2800" kern="1200" dirty="0">
              <a:latin typeface="+mj-lt"/>
            </a:endParaRPr>
          </a:p>
        </p:txBody>
      </p:sp>
      <p:sp>
        <p:nvSpPr>
          <p:cNvPr id="27" name="Freeform 26"/>
          <p:cNvSpPr/>
          <p:nvPr/>
        </p:nvSpPr>
        <p:spPr>
          <a:xfrm>
            <a:off x="3537058" y="2398632"/>
            <a:ext cx="2814785" cy="2036546"/>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241" tIns="142240" rIns="142240" bIns="142240" numCol="1" spcCol="1270" anchor="ctr" anchorCtr="0">
            <a:noAutofit/>
          </a:bodyPr>
          <a:lstStyle/>
          <a:p>
            <a:pPr lvl="0" algn="l" defTabSz="889000">
              <a:lnSpc>
                <a:spcPct val="90000"/>
              </a:lnSpc>
              <a:spcBef>
                <a:spcPct val="0"/>
              </a:spcBef>
              <a:spcAft>
                <a:spcPct val="35000"/>
              </a:spcAft>
            </a:pPr>
            <a:r>
              <a:rPr lang="en-US" sz="2800" kern="1200" dirty="0" smtClean="0">
                <a:latin typeface="+mj-lt"/>
              </a:rPr>
              <a:t>    </a:t>
            </a:r>
            <a:r>
              <a:rPr lang="vi-VN" sz="2800" kern="1200" dirty="0" smtClean="0">
                <a:latin typeface="+mj-lt"/>
              </a:rPr>
              <a:t>Nêu các chi tiết có yếu tố tự sự, miêu tả trong bài thơ và đánh giá ý nghĩa của chúng.</a:t>
            </a:r>
            <a:endParaRPr lang="en-US" sz="2800" kern="1200" dirty="0">
              <a:latin typeface="+mj-lt"/>
            </a:endParaRPr>
          </a:p>
        </p:txBody>
      </p:sp>
      <p:sp>
        <p:nvSpPr>
          <p:cNvPr id="28" name="Freeform 27"/>
          <p:cNvSpPr/>
          <p:nvPr/>
        </p:nvSpPr>
        <p:spPr>
          <a:xfrm>
            <a:off x="3519201" y="4521952"/>
            <a:ext cx="2850500" cy="1693518"/>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241" tIns="142240" rIns="142240" bIns="142240" numCol="1" spcCol="1270" anchor="ctr" anchorCtr="0">
            <a:noAutofit/>
          </a:bodyPr>
          <a:lstStyle/>
          <a:p>
            <a:pPr lvl="0" algn="l" defTabSz="889000">
              <a:lnSpc>
                <a:spcPct val="90000"/>
              </a:lnSpc>
              <a:spcBef>
                <a:spcPct val="0"/>
              </a:spcBef>
              <a:spcAft>
                <a:spcPct val="35000"/>
              </a:spcAft>
            </a:pPr>
            <a:r>
              <a:rPr lang="vi-VN" sz="2800" kern="1200" dirty="0" smtClean="0">
                <a:latin typeface="+mj-lt"/>
              </a:rPr>
              <a:t>Chỉ ra nét độc đáo trong cách tự sự và miêu tả của nhà thơ.</a:t>
            </a:r>
            <a:endParaRPr lang="en-US" sz="2800" kern="1200" dirty="0">
              <a:latin typeface="+mj-lt"/>
            </a:endParaRPr>
          </a:p>
        </p:txBody>
      </p:sp>
      <p:sp>
        <p:nvSpPr>
          <p:cNvPr id="29" name="Freeform 28"/>
          <p:cNvSpPr/>
          <p:nvPr/>
        </p:nvSpPr>
        <p:spPr>
          <a:xfrm>
            <a:off x="2710016" y="1837079"/>
            <a:ext cx="1169694" cy="1163646"/>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lvl="0" algn="ctr" defTabSz="1466850">
              <a:lnSpc>
                <a:spcPct val="90000"/>
              </a:lnSpc>
              <a:spcBef>
                <a:spcPct val="0"/>
              </a:spcBef>
              <a:spcAft>
                <a:spcPct val="35000"/>
              </a:spcAft>
            </a:pPr>
            <a:r>
              <a:rPr lang="vi-VN" sz="2800" b="1" i="1" kern="1200" dirty="0" smtClean="0">
                <a:latin typeface="+mj-lt"/>
              </a:rPr>
              <a:t>* T</a:t>
            </a:r>
            <a:r>
              <a:rPr lang="en-US" sz="2800" b="1" i="1" kern="1200" dirty="0" err="1" smtClean="0">
                <a:latin typeface="+mj-lt"/>
              </a:rPr>
              <a:t>hân</a:t>
            </a:r>
            <a:r>
              <a:rPr lang="en-US" sz="2800" b="1" i="1" kern="1200" dirty="0" smtClean="0">
                <a:latin typeface="+mj-lt"/>
              </a:rPr>
              <a:t> </a:t>
            </a:r>
            <a:r>
              <a:rPr lang="en-US" sz="2800" b="1" i="1" kern="1200" dirty="0" err="1" smtClean="0">
                <a:latin typeface="+mj-lt"/>
              </a:rPr>
              <a:t>đoạn</a:t>
            </a:r>
            <a:endParaRPr lang="en-US" sz="2800" kern="1200" dirty="0">
              <a:latin typeface="+mj-lt"/>
            </a:endParaRPr>
          </a:p>
        </p:txBody>
      </p:sp>
      <p:sp>
        <p:nvSpPr>
          <p:cNvPr id="10" name="Freeform 9"/>
          <p:cNvSpPr/>
          <p:nvPr/>
        </p:nvSpPr>
        <p:spPr>
          <a:xfrm>
            <a:off x="6934003" y="2467927"/>
            <a:ext cx="2027793" cy="3747543"/>
          </a:xfrm>
          <a:custGeom>
            <a:avLst/>
            <a:gdLst>
              <a:gd name="connsiteX0" fmla="*/ 0 w 4723855"/>
              <a:gd name="connsiteY0" fmla="*/ 0 h 3150811"/>
              <a:gd name="connsiteX1" fmla="*/ 4723855 w 4723855"/>
              <a:gd name="connsiteY1" fmla="*/ 0 h 3150811"/>
              <a:gd name="connsiteX2" fmla="*/ 4723855 w 4723855"/>
              <a:gd name="connsiteY2" fmla="*/ 3150811 h 3150811"/>
              <a:gd name="connsiteX3" fmla="*/ 0 w 4723855"/>
              <a:gd name="connsiteY3" fmla="*/ 3150811 h 3150811"/>
              <a:gd name="connsiteX4" fmla="*/ 0 w 4723855"/>
              <a:gd name="connsiteY4" fmla="*/ 0 h 3150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3855" h="3150811">
                <a:moveTo>
                  <a:pt x="0" y="0"/>
                </a:moveTo>
                <a:lnTo>
                  <a:pt x="4723855" y="0"/>
                </a:lnTo>
                <a:lnTo>
                  <a:pt x="4723855" y="3150811"/>
                </a:lnTo>
                <a:lnTo>
                  <a:pt x="0" y="3150811"/>
                </a:lnTo>
                <a:lnTo>
                  <a:pt x="0" y="0"/>
                </a:lnTo>
                <a:close/>
              </a:path>
            </a:pathLst>
          </a:cu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55817" tIns="291592" rIns="291592" bIns="291592" numCol="1" spcCol="1270" anchor="ctr" anchorCtr="0">
            <a:noAutofit/>
          </a:bodyPr>
          <a:lstStyle/>
          <a:p>
            <a:pPr lvl="0" algn="l" defTabSz="1822450">
              <a:lnSpc>
                <a:spcPct val="90000"/>
              </a:lnSpc>
              <a:spcBef>
                <a:spcPct val="0"/>
              </a:spcBef>
              <a:spcAft>
                <a:spcPct val="35000"/>
              </a:spcAft>
            </a:pPr>
            <a:r>
              <a:rPr lang="vi-VN" sz="2800" kern="1200" dirty="0" smtClean="0">
                <a:latin typeface="Times New Roman" panose="02020603050405020304" pitchFamily="18" charset="0"/>
                <a:cs typeface="Times New Roman" panose="02020603050405020304" pitchFamily="18" charset="0"/>
              </a:rPr>
              <a:t>Khái quát lại cảm xúc, ấn tượng của bản thân về bài thơ.</a:t>
            </a: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6343994" y="1876508"/>
            <a:ext cx="1289612" cy="1330990"/>
          </a:xfrm>
          <a:custGeom>
            <a:avLst/>
            <a:gdLst>
              <a:gd name="connsiteX0" fmla="*/ 0 w 3149237"/>
              <a:gd name="connsiteY0" fmla="*/ 1574619 h 3149237"/>
              <a:gd name="connsiteX1" fmla="*/ 1574619 w 3149237"/>
              <a:gd name="connsiteY1" fmla="*/ 0 h 3149237"/>
              <a:gd name="connsiteX2" fmla="*/ 3149238 w 3149237"/>
              <a:gd name="connsiteY2" fmla="*/ 1574619 h 3149237"/>
              <a:gd name="connsiteX3" fmla="*/ 1574619 w 3149237"/>
              <a:gd name="connsiteY3" fmla="*/ 3149238 h 3149237"/>
              <a:gd name="connsiteX4" fmla="*/ 0 w 3149237"/>
              <a:gd name="connsiteY4" fmla="*/ 1574619 h 314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237" h="3149237">
                <a:moveTo>
                  <a:pt x="0" y="1574619"/>
                </a:moveTo>
                <a:cubicBezTo>
                  <a:pt x="0" y="704981"/>
                  <a:pt x="704981" y="0"/>
                  <a:pt x="1574619" y="0"/>
                </a:cubicBezTo>
                <a:cubicBezTo>
                  <a:pt x="2444257" y="0"/>
                  <a:pt x="3149238" y="704981"/>
                  <a:pt x="3149238" y="1574619"/>
                </a:cubicBezTo>
                <a:cubicBezTo>
                  <a:pt x="3149238" y="2444257"/>
                  <a:pt x="2444257" y="3149238"/>
                  <a:pt x="1574619" y="3149238"/>
                </a:cubicBezTo>
                <a:cubicBezTo>
                  <a:pt x="704981" y="3149238"/>
                  <a:pt x="0" y="2444257"/>
                  <a:pt x="0" y="1574619"/>
                </a:cubicBezTo>
                <a:close/>
              </a:path>
            </a:pathLst>
          </a:cu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1195" tIns="461195" rIns="461195" bIns="461195" numCol="1" spcCol="1270" anchor="ctr" anchorCtr="0">
            <a:noAutofit/>
          </a:bodyPr>
          <a:lstStyle/>
          <a:p>
            <a:pPr lvl="0" algn="ctr" defTabSz="2844800">
              <a:lnSpc>
                <a:spcPct val="90000"/>
              </a:lnSpc>
              <a:spcBef>
                <a:spcPct val="0"/>
              </a:spcBef>
              <a:spcAft>
                <a:spcPct val="35000"/>
              </a:spcAft>
            </a:pPr>
            <a:r>
              <a:rPr lang="vi-VN" sz="2800" b="1" i="1" kern="1200" dirty="0" smtClean="0">
                <a:latin typeface="+mj-lt"/>
              </a:rPr>
              <a:t>* Kết đoạn</a:t>
            </a:r>
            <a:r>
              <a:rPr lang="vi-VN" sz="2800" kern="1200" dirty="0" smtClean="0">
                <a:latin typeface="+mj-lt"/>
              </a:rPr>
              <a:t> </a:t>
            </a:r>
            <a:endParaRPr lang="en-US" sz="2800" kern="1200" dirty="0">
              <a:latin typeface="+mj-lt"/>
            </a:endParaRPr>
          </a:p>
        </p:txBody>
      </p:sp>
    </p:spTree>
    <p:extLst>
      <p:ext uri="{BB962C8B-B14F-4D97-AF65-F5344CB8AC3E}">
        <p14:creationId xmlns:p14="http://schemas.microsoft.com/office/powerpoint/2010/main" val="94369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20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circle(in)">
                                      <p:cBhvr>
                                        <p:cTn id="32" dur="20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73901" t="12140" r="25855" b="87813"/>
          <a:stretch>
            <a:fillRect/>
          </a:stretch>
        </p:blipFill>
        <p:spPr>
          <a:xfrm>
            <a:off x="4886716" y="1736885"/>
            <a:ext cx="8922" cy="2310"/>
          </a:xfrm>
          <a:custGeom>
            <a:avLst/>
            <a:gdLst>
              <a:gd name="connsiteX0" fmla="*/ 1346 w 11896"/>
              <a:gd name="connsiteY0" fmla="*/ 276 h 2310"/>
              <a:gd name="connsiteX1" fmla="*/ 3448 w 11896"/>
              <a:gd name="connsiteY1" fmla="*/ 657 h 2310"/>
              <a:gd name="connsiteX2" fmla="*/ 11896 w 11896"/>
              <a:gd name="connsiteY2" fmla="*/ 2310 h 2310"/>
              <a:gd name="connsiteX3" fmla="*/ 1346 w 11896"/>
              <a:gd name="connsiteY3" fmla="*/ 276 h 2310"/>
            </a:gdLst>
            <a:ahLst/>
            <a:cxnLst>
              <a:cxn ang="0">
                <a:pos x="connsiteX0" y="connsiteY0"/>
              </a:cxn>
              <a:cxn ang="0">
                <a:pos x="connsiteX1" y="connsiteY1"/>
              </a:cxn>
              <a:cxn ang="0">
                <a:pos x="connsiteX2" y="connsiteY2"/>
              </a:cxn>
              <a:cxn ang="0">
                <a:pos x="connsiteX3" y="connsiteY3"/>
              </a:cxn>
            </a:cxnLst>
            <a:rect l="l" t="t" r="r" b="b"/>
            <a:pathLst>
              <a:path w="11896" h="2310">
                <a:moveTo>
                  <a:pt x="1346" y="276"/>
                </a:moveTo>
                <a:cubicBezTo>
                  <a:pt x="-737" y="-138"/>
                  <a:pt x="-664" y="-141"/>
                  <a:pt x="3448" y="657"/>
                </a:cubicBezTo>
                <a:lnTo>
                  <a:pt x="11896" y="2310"/>
                </a:lnTo>
                <a:lnTo>
                  <a:pt x="1346" y="276"/>
                </a:lnTo>
                <a:close/>
              </a:path>
            </a:pathLst>
          </a:custGeom>
        </p:spPr>
      </p:pic>
      <p:sp>
        <p:nvSpPr>
          <p:cNvPr id="11" name="Rounded Rectangle 10"/>
          <p:cNvSpPr/>
          <p:nvPr/>
        </p:nvSpPr>
        <p:spPr>
          <a:xfrm>
            <a:off x="3062134" y="923822"/>
            <a:ext cx="3019733" cy="5604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2809532" y="-117447"/>
            <a:ext cx="3534462" cy="1146147"/>
          </a:xfrm>
          <a:prstGeom prst="rect">
            <a:avLst/>
          </a:prstGeom>
        </p:spPr>
      </p:pic>
      <p:sp>
        <p:nvSpPr>
          <p:cNvPr id="3" name="Rectangle 2"/>
          <p:cNvSpPr/>
          <p:nvPr/>
        </p:nvSpPr>
        <p:spPr>
          <a:xfrm>
            <a:off x="3752498" y="216000"/>
            <a:ext cx="2198038" cy="729430"/>
          </a:xfrm>
          <a:prstGeom prst="rect">
            <a:avLst/>
          </a:prstGeom>
        </p:spPr>
        <p:txBody>
          <a:bodyPr wrap="none">
            <a:spAutoFit/>
          </a:bodyPr>
          <a:lstStyle/>
          <a:p>
            <a:pPr>
              <a:lnSpc>
                <a:spcPct val="115000"/>
              </a:lnSpc>
              <a:spcBef>
                <a:spcPts val="600"/>
              </a:spcBef>
              <a:spcAft>
                <a:spcPts val="0"/>
              </a:spcAft>
            </a:pPr>
            <a:r>
              <a:rPr lang="en-US" sz="3600" b="1" dirty="0" err="1">
                <a:solidFill>
                  <a:srgbClr val="7030A0"/>
                </a:solidFill>
                <a:latin typeface="Times New Roman" panose="02020603050405020304" pitchFamily="18" charset="0"/>
                <a:ea typeface="Times New Roman" panose="02020603050405020304" pitchFamily="18" charset="0"/>
              </a:rPr>
              <a:t>Luyện</a:t>
            </a:r>
            <a:r>
              <a:rPr lang="en-US" sz="3600" b="1" dirty="0">
                <a:solidFill>
                  <a:srgbClr val="7030A0"/>
                </a:solidFill>
                <a:latin typeface="Times New Roman" panose="02020603050405020304" pitchFamily="18" charset="0"/>
                <a:ea typeface="Times New Roman" panose="02020603050405020304" pitchFamily="18" charset="0"/>
              </a:rPr>
              <a:t> </a:t>
            </a:r>
            <a:r>
              <a:rPr lang="en-US" sz="3600" b="1" dirty="0" err="1">
                <a:solidFill>
                  <a:srgbClr val="7030A0"/>
                </a:solidFill>
                <a:latin typeface="Times New Roman" panose="02020603050405020304" pitchFamily="18" charset="0"/>
                <a:ea typeface="Times New Roman" panose="02020603050405020304" pitchFamily="18" charset="0"/>
              </a:rPr>
              <a:t>tập</a:t>
            </a:r>
            <a:endParaRPr lang="en-US" sz="36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441784" y="849074"/>
            <a:ext cx="2236510" cy="587853"/>
          </a:xfrm>
          <a:prstGeom prst="rect">
            <a:avLst/>
          </a:prstGeom>
        </p:spPr>
        <p:txBody>
          <a:bodyPr wrap="none">
            <a:spAutoFit/>
          </a:bodyPr>
          <a:lstStyle/>
          <a:p>
            <a:pPr>
              <a:lnSpc>
                <a:spcPct val="115000"/>
              </a:lnSpc>
            </a:pPr>
            <a:r>
              <a:rPr lang="en-US" sz="2800" b="1" dirty="0" err="1">
                <a:solidFill>
                  <a:srgbClr val="0D0D0D"/>
                </a:solidFill>
                <a:latin typeface="Times New Roman" panose="02020603050405020304" pitchFamily="18" charset="0"/>
                <a:ea typeface="MS Mincho"/>
              </a:rPr>
              <a:t>II.Thực</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hành</a:t>
            </a:r>
            <a:endParaRPr lang="en-US" sz="2800" dirty="0">
              <a:effectLst/>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1933114" y="1277210"/>
            <a:ext cx="5287297" cy="5178803"/>
          </a:xfrm>
          <a:prstGeom prst="rect">
            <a:avLst/>
          </a:prstGeom>
        </p:spPr>
      </p:pic>
      <p:sp>
        <p:nvSpPr>
          <p:cNvPr id="13" name="Rectangle 12"/>
          <p:cNvSpPr/>
          <p:nvPr/>
        </p:nvSpPr>
        <p:spPr>
          <a:xfrm>
            <a:off x="2649179" y="2336994"/>
            <a:ext cx="3432687" cy="4056495"/>
          </a:xfrm>
          <a:prstGeom prst="rect">
            <a:avLst/>
          </a:prstGeom>
        </p:spPr>
        <p:txBody>
          <a:bodyPr wrap="square">
            <a:spAutoFit/>
          </a:bodyPr>
          <a:lstStyle/>
          <a:p>
            <a:pPr>
              <a:lnSpc>
                <a:spcPct val="115000"/>
              </a:lnSpc>
            </a:pPr>
            <a:r>
              <a:rPr lang="en-US" sz="2800" b="1" dirty="0" err="1">
                <a:solidFill>
                  <a:srgbClr val="FF0000"/>
                </a:solidFill>
                <a:latin typeface="Times New Roman" panose="02020603050405020304" pitchFamily="18" charset="0"/>
                <a:ea typeface="MS Mincho"/>
              </a:rPr>
              <a:t>Đề</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bài</a:t>
            </a:r>
            <a:r>
              <a:rPr lang="en-US" sz="2800" b="1" dirty="0">
                <a:solidFill>
                  <a:srgbClr val="FF000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Em</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hãy</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viết</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đoạn</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văn</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phát</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biểu</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cảm</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nghĩ</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về</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một</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bài</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thơ</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có</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sử</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dụng</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yếu</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tố</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tự</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sự</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miêu</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tả</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đã</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học</a:t>
            </a:r>
            <a:r>
              <a:rPr lang="en-US" sz="2800" b="1" i="1" dirty="0">
                <a:solidFill>
                  <a:srgbClr val="0070C0"/>
                </a:solidFill>
                <a:latin typeface="Times New Roman" panose="02020603050405020304" pitchFamily="18" charset="0"/>
                <a:ea typeface="MS Mincho"/>
              </a:rPr>
              <a:t> </a:t>
            </a:r>
            <a:r>
              <a:rPr lang="en-US" sz="2800" b="1" i="1" dirty="0">
                <a:solidFill>
                  <a:srgbClr val="0D0D0D"/>
                </a:solidFill>
                <a:latin typeface="Times New Roman" panose="02020603050405020304" pitchFamily="18" charset="0"/>
                <a:ea typeface="MS Mincho"/>
              </a:rPr>
              <a:t>(</a:t>
            </a:r>
            <a:r>
              <a:rPr lang="en-US" sz="2800" b="1" i="1" dirty="0" err="1">
                <a:solidFill>
                  <a:srgbClr val="0D0D0D"/>
                </a:solidFill>
                <a:latin typeface="Times New Roman" panose="02020603050405020304" pitchFamily="18" charset="0"/>
                <a:ea typeface="MS Mincho"/>
              </a:rPr>
              <a:t>Đêm</a:t>
            </a:r>
            <a:r>
              <a:rPr lang="en-US" sz="2800" b="1" i="1" dirty="0">
                <a:solidFill>
                  <a:srgbClr val="0D0D0D"/>
                </a:solidFill>
                <a:latin typeface="Times New Roman" panose="02020603050405020304" pitchFamily="18" charset="0"/>
                <a:ea typeface="MS Mincho"/>
              </a:rPr>
              <a:t> nay </a:t>
            </a:r>
            <a:r>
              <a:rPr lang="en-US" sz="2800" b="1" i="1" dirty="0" err="1">
                <a:solidFill>
                  <a:srgbClr val="0D0D0D"/>
                </a:solidFill>
                <a:latin typeface="Times New Roman" panose="02020603050405020304" pitchFamily="18" charset="0"/>
                <a:ea typeface="MS Mincho"/>
              </a:rPr>
              <a:t>Bác</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không</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ngủ</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Lượm</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Gấu</a:t>
            </a:r>
            <a:r>
              <a:rPr lang="en-US" sz="2800" b="1" i="1" dirty="0">
                <a:solidFill>
                  <a:srgbClr val="0D0D0D"/>
                </a:solidFill>
                <a:latin typeface="Times New Roman" panose="02020603050405020304" pitchFamily="18" charset="0"/>
                <a:ea typeface="MS Mincho"/>
              </a:rPr>
              <a:t> con </a:t>
            </a:r>
            <a:r>
              <a:rPr lang="en-US" sz="2800" b="1" i="1" dirty="0" err="1">
                <a:solidFill>
                  <a:srgbClr val="0D0D0D"/>
                </a:solidFill>
                <a:latin typeface="Times New Roman" panose="02020603050405020304" pitchFamily="18" charset="0"/>
                <a:ea typeface="MS Mincho"/>
              </a:rPr>
              <a:t>chân</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vòng</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kiềng</a:t>
            </a:r>
            <a:r>
              <a:rPr lang="en-US" sz="2800" b="1" i="1" dirty="0">
                <a:solidFill>
                  <a:srgbClr val="0D0D0D"/>
                </a:solidFill>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0562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4983" y="303377"/>
            <a:ext cx="6164509" cy="587853"/>
          </a:xfrm>
          <a:prstGeom prst="rect">
            <a:avLst/>
          </a:prstGeom>
        </p:spPr>
        <p:txBody>
          <a:bodyPr wrap="none">
            <a:spAutoFit/>
          </a:bodyPr>
          <a:lstStyle/>
          <a:p>
            <a:pPr marL="91440" marR="182880" indent="457200" algn="ctr">
              <a:lnSpc>
                <a:spcPct val="115000"/>
              </a:lnSpc>
              <a:spcAft>
                <a:spcPts val="0"/>
              </a:spcAft>
            </a:pPr>
            <a:r>
              <a:rPr lang="en-US" sz="2800" b="1">
                <a:solidFill>
                  <a:srgbClr val="FF0000"/>
                </a:solidFill>
                <a:latin typeface="Times New Roman" panose="02020603050405020304" pitchFamily="18" charset="0"/>
                <a:ea typeface="Calibri" panose="020F0502020204030204" pitchFamily="34" charset="0"/>
              </a:rPr>
              <a:t>PHIẾU HỌC TẬP 01: </a:t>
            </a:r>
            <a:r>
              <a:rPr lang="en-US" sz="2800" b="1" dirty="0" err="1">
                <a:solidFill>
                  <a:srgbClr val="0070C0"/>
                </a:solidFill>
                <a:latin typeface="Times New Roman" panose="02020603050405020304" pitchFamily="18" charset="0"/>
                <a:ea typeface="Calibri" panose="020F0502020204030204" pitchFamily="34" charset="0"/>
              </a:rPr>
              <a:t>Phiếu</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tìm</a:t>
            </a:r>
            <a:r>
              <a:rPr lang="en-US" sz="2800" b="1" dirty="0">
                <a:solidFill>
                  <a:srgbClr val="0070C0"/>
                </a:solidFill>
                <a:latin typeface="Times New Roman" panose="02020603050405020304" pitchFamily="18" charset="0"/>
                <a:ea typeface="Calibri" panose="020F0502020204030204" pitchFamily="34" charset="0"/>
              </a:rPr>
              <a:t> ý</a:t>
            </a:r>
            <a:endParaRPr lang="en-US" sz="28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38428015"/>
              </p:ext>
            </p:extLst>
          </p:nvPr>
        </p:nvGraphicFramePr>
        <p:xfrm>
          <a:off x="495299" y="1028700"/>
          <a:ext cx="8143876" cy="7150608"/>
        </p:xfrm>
        <a:graphic>
          <a:graphicData uri="http://schemas.openxmlformats.org/drawingml/2006/table">
            <a:tbl>
              <a:tblPr firstRow="1" firstCol="1" bandRow="1"/>
              <a:tblGrid>
                <a:gridCol w="4338485">
                  <a:extLst>
                    <a:ext uri="{9D8B030D-6E8A-4147-A177-3AD203B41FA5}">
                      <a16:colId xmlns:a16="http://schemas.microsoft.com/office/drawing/2014/main" val="1211182011"/>
                    </a:ext>
                  </a:extLst>
                </a:gridCol>
                <a:gridCol w="3805391">
                  <a:extLst>
                    <a:ext uri="{9D8B030D-6E8A-4147-A177-3AD203B41FA5}">
                      <a16:colId xmlns:a16="http://schemas.microsoft.com/office/drawing/2014/main" val="815023313"/>
                    </a:ext>
                  </a:extLst>
                </a:gridCol>
              </a:tblGrid>
              <a:tr h="0">
                <a:tc>
                  <a:txBody>
                    <a:bodyPr/>
                    <a:lstStyle/>
                    <a:p>
                      <a:pPr marL="91440" marR="182880" algn="ctr">
                        <a:lnSpc>
                          <a:spcPct val="115000"/>
                        </a:lnSpc>
                        <a:spcAft>
                          <a:spcPts val="0"/>
                        </a:spcAft>
                      </a:pPr>
                      <a:r>
                        <a:rPr lang="en-US" sz="2400" b="1" dirty="0" err="1">
                          <a:solidFill>
                            <a:srgbClr val="000000"/>
                          </a:solidFill>
                          <a:effectLst/>
                          <a:latin typeface="Times New Roman" panose="02020603050405020304" pitchFamily="18" charset="0"/>
                          <a:ea typeface="Calibri" panose="020F0502020204030204" pitchFamily="34" charset="0"/>
                        </a:rPr>
                        <a:t>Định</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hướng</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7AD"/>
                    </a:solidFill>
                  </a:tcPr>
                </a:tc>
                <a:tc>
                  <a:txBody>
                    <a:bodyPr/>
                    <a:lstStyle/>
                    <a:p>
                      <a:pPr marL="91440" marR="182880" algn="ctr">
                        <a:lnSpc>
                          <a:spcPct val="115000"/>
                        </a:lnSpc>
                        <a:spcAft>
                          <a:spcPts val="0"/>
                        </a:spcAft>
                      </a:pPr>
                      <a:r>
                        <a:rPr lang="en-US" sz="2400" b="1" dirty="0" err="1">
                          <a:solidFill>
                            <a:srgbClr val="000000"/>
                          </a:solidFill>
                          <a:effectLst/>
                          <a:latin typeface="Times New Roman" panose="02020603050405020304" pitchFamily="18" charset="0"/>
                          <a:ea typeface="Calibri" panose="020F0502020204030204" pitchFamily="34" charset="0"/>
                        </a:rPr>
                        <a:t>Dự</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kiến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7AD"/>
                    </a:solidFill>
                  </a:tcPr>
                </a:tc>
                <a:extLst>
                  <a:ext uri="{0D108BD9-81ED-4DB2-BD59-A6C34878D82A}">
                    <a16:rowId xmlns:a16="http://schemas.microsoft.com/office/drawing/2014/main" val="423700575"/>
                  </a:ext>
                </a:extLst>
              </a:tr>
              <a:tr h="0">
                <a:tc>
                  <a:txBody>
                    <a:bodyPr/>
                    <a:lstStyle/>
                    <a:p>
                      <a:pPr marL="91440" marR="182880">
                        <a:lnSpc>
                          <a:spcPct val="115000"/>
                        </a:lnSpc>
                        <a:spcAft>
                          <a:spcPts val="0"/>
                        </a:spcAft>
                      </a:pPr>
                      <a:r>
                        <a:rPr lang="en-US" sz="2400" dirty="0" err="1">
                          <a:solidFill>
                            <a:srgbClr val="000000"/>
                          </a:solidFill>
                          <a:effectLst/>
                          <a:latin typeface="Times New Roman" panose="02020603050405020304" pitchFamily="18" charset="0"/>
                          <a:ea typeface="Calibri" panose="020F0502020204030204" pitchFamily="34" charset="0"/>
                        </a:rPr>
                        <a:t>Bài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thơ</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nào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ai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Đã</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để</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lại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em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nhiều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ấn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tượng</a:t>
                      </a:r>
                      <a:r>
                        <a:rPr lang="en-US" sz="2400" dirty="0">
                          <a:solidFill>
                            <a:srgbClr val="000000"/>
                          </a:solidFill>
                          <a:effectLst/>
                          <a:latin typeface="Times New Roman" panose="02020603050405020304" pitchFamily="18" charset="0"/>
                          <a:ea typeface="Calibri" panose="020F0502020204030204" pitchFamily="34" charset="0"/>
                        </a:rPr>
                        <a:t> / </a:t>
                      </a:r>
                      <a:r>
                        <a:rPr lang="en-US" sz="2400" dirty="0" err="1">
                          <a:solidFill>
                            <a:srgbClr val="000000"/>
                          </a:solidFill>
                          <a:effectLst/>
                          <a:latin typeface="Times New Roman" panose="02020603050405020304" pitchFamily="18" charset="0"/>
                          <a:ea typeface="Calibri" panose="020F0502020204030204" pitchFamily="34" charset="0"/>
                        </a:rPr>
                        <a:t>em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yêu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thích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nhất</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CC"/>
                    </a:solidFill>
                  </a:tcPr>
                </a:tc>
                <a:tc>
                  <a:txBody>
                    <a:bodyPr/>
                    <a:lstStyle/>
                    <a:p>
                      <a:pPr marL="91440" marR="182880">
                        <a:lnSpc>
                          <a:spcPct val="115000"/>
                        </a:lnSpc>
                        <a:spcAft>
                          <a:spcPts val="0"/>
                        </a:spcAft>
                      </a:pPr>
                      <a:r>
                        <a:rPr lang="en-US" sz="2400" dirty="0" smtClean="0">
                          <a:solidFill>
                            <a:srgbClr val="000000"/>
                          </a:solidFill>
                          <a:effectLst/>
                          <a:latin typeface="Times New Roman" panose="02020603050405020304" pitchFamily="18" charset="0"/>
                          <a:ea typeface="Calibri" panose="020F0502020204030204" pitchFamily="34" charset="0"/>
                        </a:rPr>
                        <a:t>……………………………………………………</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95056"/>
                  </a:ext>
                </a:extLst>
              </a:tr>
              <a:tr h="0">
                <a:tc>
                  <a:txBody>
                    <a:bodyPr/>
                    <a:lstStyle/>
                    <a:p>
                      <a:pPr marL="91440" marR="182880">
                        <a:lnSpc>
                          <a:spcPct val="115000"/>
                        </a:lnSpc>
                        <a:spcAft>
                          <a:spcPts val="0"/>
                        </a:spcAft>
                      </a:pPr>
                      <a:r>
                        <a:rPr lang="en-US" sz="2400">
                          <a:solidFill>
                            <a:srgbClr val="000000"/>
                          </a:solidFill>
                          <a:effectLst/>
                          <a:latin typeface="Times New Roman" panose="02020603050405020304" pitchFamily="18" charset="0"/>
                          <a:ea typeface="Calibri" panose="020F0502020204030204" pitchFamily="34" charset="0"/>
                        </a:rPr>
                        <a:t>Em  ấn tượng hoặc yêu thích các chi tiết nội dung hoặc yếu tố nghệ thuật nào của bài thơ? (Có thể chỉ lựa chọn một chi tiết nội dung hoặc nghệ thuật đặc sắc, độc đáo)</a:t>
                      </a:r>
                      <a:endParaRPr lang="en-US" sz="2400">
                        <a:solidFill>
                          <a:srgbClr val="00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CC"/>
                    </a:solidFill>
                  </a:tcPr>
                </a:tc>
                <a:tc>
                  <a:txBody>
                    <a:bodyPr/>
                    <a:lstStyle/>
                    <a:p>
                      <a:pPr marL="91440" marR="182880">
                        <a:lnSpc>
                          <a:spcPct val="115000"/>
                        </a:lnSpc>
                        <a:spcAft>
                          <a:spcPts val="0"/>
                        </a:spcAft>
                      </a:pP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solidFill>
                          <a:srgbClr val="000000"/>
                        </a:solidFill>
                        <a:effectLst/>
                        <a:latin typeface="Times New Roman" panose="02020603050405020304" pitchFamily="18" charset="0"/>
                        <a:ea typeface="Times New Roman" panose="02020603050405020304" pitchFamily="18" charset="0"/>
                      </a:endParaRPr>
                    </a:p>
                    <a:p>
                      <a:pPr marL="91440" marR="182880">
                        <a:lnSpc>
                          <a:spcPct val="115000"/>
                        </a:lnSpc>
                        <a:spcAft>
                          <a:spcPts val="0"/>
                        </a:spcAft>
                      </a:pPr>
                      <a:r>
                        <a:rPr lang="en-US" sz="2400" dirty="0" smtClean="0">
                          <a:solidFill>
                            <a:srgbClr val="000000"/>
                          </a:solidFill>
                          <a:effectLst/>
                          <a:latin typeface="Times New Roman" panose="02020603050405020304" pitchFamily="18" charset="0"/>
                          <a:ea typeface="Calibri" panose="020F0502020204030204" pitchFamily="34" charset="0"/>
                        </a:rPr>
                        <a:t>……………………………………………………</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2094359"/>
                  </a:ext>
                </a:extLst>
              </a:tr>
              <a:tr h="0">
                <a:tc>
                  <a:txBody>
                    <a:bodyPr/>
                    <a:lstStyle/>
                    <a:p>
                      <a:pPr marL="91440" marR="182880">
                        <a:lnSpc>
                          <a:spcPct val="115000"/>
                        </a:lnSpc>
                        <a:spcAft>
                          <a:spcPts val="0"/>
                        </a:spcAft>
                      </a:pPr>
                      <a:r>
                        <a:rPr lang="en-US" sz="2400">
                          <a:solidFill>
                            <a:srgbClr val="000000"/>
                          </a:solidFill>
                          <a:effectLst/>
                          <a:latin typeface="Times New Roman" panose="02020603050405020304" pitchFamily="18" charset="0"/>
                          <a:ea typeface="Calibri" panose="020F0502020204030204" pitchFamily="34" charset="0"/>
                        </a:rPr>
                        <a:t>Em có thích các yếu tố miêu tả/tự sự trong bài thơ không? Vì sao em yêu thích các chi tiết đó? (Hoặc các chi tiết đó có ý nghĩa như thế nào?)</a:t>
                      </a:r>
                      <a:endParaRPr lang="en-US" sz="2400">
                        <a:solidFill>
                          <a:srgbClr val="00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CC"/>
                    </a:solidFill>
                  </a:tcPr>
                </a:tc>
                <a:tc>
                  <a:txBody>
                    <a:bodyPr/>
                    <a:lstStyle/>
                    <a:p>
                      <a:pPr marL="91440" marR="182880">
                        <a:lnSpc>
                          <a:spcPct val="115000"/>
                        </a:lnSpc>
                        <a:spcAft>
                          <a:spcPts val="0"/>
                        </a:spcAft>
                      </a:pP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solidFill>
                          <a:srgbClr val="000000"/>
                        </a:solidFill>
                        <a:effectLst/>
                        <a:latin typeface="Times New Roman" panose="02020603050405020304" pitchFamily="18" charset="0"/>
                        <a:ea typeface="Times New Roman" panose="02020603050405020304" pitchFamily="18" charset="0"/>
                      </a:endParaRPr>
                    </a:p>
                    <a:p>
                      <a:pPr marL="91440" marR="182880">
                        <a:lnSpc>
                          <a:spcPct val="115000"/>
                        </a:lnSpc>
                        <a:spcAft>
                          <a:spcPts val="0"/>
                        </a:spcAft>
                      </a:pP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0239265"/>
                  </a:ext>
                </a:extLst>
              </a:tr>
              <a:tr h="0">
                <a:tc>
                  <a:txBody>
                    <a:bodyPr/>
                    <a:lstStyle/>
                    <a:p>
                      <a:pPr marL="91440" marR="182880">
                        <a:lnSpc>
                          <a:spcPct val="115000"/>
                        </a:lnSpc>
                        <a:spcAft>
                          <a:spcPts val="0"/>
                        </a:spcAft>
                      </a:pPr>
                      <a:r>
                        <a:rPr lang="en-US" sz="2400">
                          <a:solidFill>
                            <a:srgbClr val="000000"/>
                          </a:solidFill>
                          <a:effectLst/>
                          <a:latin typeface="Times New Roman" panose="02020603050405020304" pitchFamily="18" charset="0"/>
                          <a:ea typeface="Calibri" panose="020F0502020204030204" pitchFamily="34" charset="0"/>
                        </a:rPr>
                        <a:t>Bài thơ đã gợi cho em những suy nghĩ, cảm xúc gì?</a:t>
                      </a:r>
                      <a:endParaRPr lang="en-US" sz="2400">
                        <a:solidFill>
                          <a:srgbClr val="00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CC"/>
                    </a:solidFill>
                  </a:tcPr>
                </a:tc>
                <a:tc>
                  <a:txBody>
                    <a:bodyPr/>
                    <a:lstStyle/>
                    <a:p>
                      <a:pPr marL="91440" marR="182880">
                        <a:lnSpc>
                          <a:spcPct val="115000"/>
                        </a:lnSpc>
                        <a:spcAft>
                          <a:spcPts val="0"/>
                        </a:spcAft>
                      </a:pPr>
                      <a:r>
                        <a:rPr lang="en-US" sz="2400" dirty="0" smtClean="0">
                          <a:solidFill>
                            <a:srgbClr val="000000"/>
                          </a:solidFill>
                          <a:effectLst/>
                          <a:latin typeface="Times New Roman" panose="02020603050405020304" pitchFamily="18" charset="0"/>
                          <a:ea typeface="Calibri" panose="020F0502020204030204" pitchFamily="34" charset="0"/>
                        </a:rPr>
                        <a:t>……………………………………………………</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1820425"/>
                  </a:ext>
                </a:extLst>
              </a:tr>
            </a:tbl>
          </a:graphicData>
        </a:graphic>
      </p:graphicFrame>
    </p:spTree>
    <p:extLst>
      <p:ext uri="{BB962C8B-B14F-4D97-AF65-F5344CB8AC3E}">
        <p14:creationId xmlns:p14="http://schemas.microsoft.com/office/powerpoint/2010/main" val="2982349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73901" t="12140" r="25855" b="87813"/>
          <a:stretch>
            <a:fillRect/>
          </a:stretch>
        </p:blipFill>
        <p:spPr>
          <a:xfrm>
            <a:off x="4886716" y="1736885"/>
            <a:ext cx="8922" cy="2310"/>
          </a:xfrm>
          <a:custGeom>
            <a:avLst/>
            <a:gdLst>
              <a:gd name="connsiteX0" fmla="*/ 1346 w 11896"/>
              <a:gd name="connsiteY0" fmla="*/ 276 h 2310"/>
              <a:gd name="connsiteX1" fmla="*/ 3448 w 11896"/>
              <a:gd name="connsiteY1" fmla="*/ 657 h 2310"/>
              <a:gd name="connsiteX2" fmla="*/ 11896 w 11896"/>
              <a:gd name="connsiteY2" fmla="*/ 2310 h 2310"/>
              <a:gd name="connsiteX3" fmla="*/ 1346 w 11896"/>
              <a:gd name="connsiteY3" fmla="*/ 276 h 2310"/>
            </a:gdLst>
            <a:ahLst/>
            <a:cxnLst>
              <a:cxn ang="0">
                <a:pos x="connsiteX0" y="connsiteY0"/>
              </a:cxn>
              <a:cxn ang="0">
                <a:pos x="connsiteX1" y="connsiteY1"/>
              </a:cxn>
              <a:cxn ang="0">
                <a:pos x="connsiteX2" y="connsiteY2"/>
              </a:cxn>
              <a:cxn ang="0">
                <a:pos x="connsiteX3" y="connsiteY3"/>
              </a:cxn>
            </a:cxnLst>
            <a:rect l="l" t="t" r="r" b="b"/>
            <a:pathLst>
              <a:path w="11896" h="2310">
                <a:moveTo>
                  <a:pt x="1346" y="276"/>
                </a:moveTo>
                <a:cubicBezTo>
                  <a:pt x="-737" y="-138"/>
                  <a:pt x="-664" y="-141"/>
                  <a:pt x="3448" y="657"/>
                </a:cubicBezTo>
                <a:lnTo>
                  <a:pt x="11896" y="2310"/>
                </a:lnTo>
                <a:lnTo>
                  <a:pt x="1346" y="276"/>
                </a:lnTo>
                <a:close/>
              </a:path>
            </a:pathLst>
          </a:custGeom>
        </p:spPr>
      </p:pic>
      <p:sp>
        <p:nvSpPr>
          <p:cNvPr id="11" name="Rounded Rectangle 10"/>
          <p:cNvSpPr/>
          <p:nvPr/>
        </p:nvSpPr>
        <p:spPr>
          <a:xfrm>
            <a:off x="3062134" y="923822"/>
            <a:ext cx="3019733" cy="5604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43042" y="0"/>
            <a:ext cx="9057917" cy="6858000"/>
          </a:xfrm>
          <a:prstGeom prst="rect">
            <a:avLst/>
          </a:prstGeom>
        </p:spPr>
      </p:pic>
      <p:sp>
        <p:nvSpPr>
          <p:cNvPr id="10" name="Rectangle 9"/>
          <p:cNvSpPr/>
          <p:nvPr/>
        </p:nvSpPr>
        <p:spPr>
          <a:xfrm>
            <a:off x="495300" y="1242962"/>
            <a:ext cx="223651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II.Thực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2" name="Picture 11"/>
          <p:cNvPicPr>
            <a:picLocks noChangeAspect="1"/>
          </p:cNvPicPr>
          <p:nvPr/>
        </p:nvPicPr>
        <p:blipFill>
          <a:blip r:embed="rId4"/>
          <a:stretch>
            <a:fillRect/>
          </a:stretch>
        </p:blipFill>
        <p:spPr>
          <a:xfrm>
            <a:off x="2809532" y="-117447"/>
            <a:ext cx="3534462" cy="1146147"/>
          </a:xfrm>
          <a:prstGeom prst="rect">
            <a:avLst/>
          </a:prstGeom>
        </p:spPr>
      </p:pic>
      <p:sp>
        <p:nvSpPr>
          <p:cNvPr id="14" name="Rectangle 13"/>
          <p:cNvSpPr/>
          <p:nvPr/>
        </p:nvSpPr>
        <p:spPr>
          <a:xfrm>
            <a:off x="3752498" y="216000"/>
            <a:ext cx="2198038" cy="729430"/>
          </a:xfrm>
          <a:prstGeom prst="rect">
            <a:avLst/>
          </a:prstGeom>
        </p:spPr>
        <p:txBody>
          <a:bodyPr wrap="none">
            <a:spAutoFit/>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Luyện</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tập</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2927555" y="2603711"/>
            <a:ext cx="4572000" cy="3757952"/>
          </a:xfrm>
          <a:prstGeom prst="rect">
            <a:avLst/>
          </a:prstGeom>
        </p:spPr>
        <p:txBody>
          <a:bodyPr>
            <a:spAutoFit/>
          </a:bodyPr>
          <a:lstStyle/>
          <a:p>
            <a:pPr>
              <a:lnSpc>
                <a:spcPct val="115000"/>
              </a:lnSpc>
            </a:pPr>
            <a:r>
              <a:rPr lang="en-US" sz="2800" b="1" dirty="0">
                <a:solidFill>
                  <a:schemeClr val="bg1"/>
                </a:solidFill>
                <a:latin typeface="Times New Roman" panose="02020603050405020304" pitchFamily="18" charset="0"/>
                <a:ea typeface="MS Mincho"/>
              </a:rPr>
              <a:t>1. </a:t>
            </a:r>
            <a:r>
              <a:rPr lang="en-US" sz="2800" b="1" dirty="0" err="1">
                <a:solidFill>
                  <a:schemeClr val="bg1"/>
                </a:solidFill>
                <a:latin typeface="Times New Roman" panose="02020603050405020304" pitchFamily="18" charset="0"/>
                <a:ea typeface="MS Mincho"/>
              </a:rPr>
              <a:t>Bước</a:t>
            </a:r>
            <a:r>
              <a:rPr lang="en-US" sz="2800" b="1" dirty="0">
                <a:solidFill>
                  <a:schemeClr val="bg1"/>
                </a:solidFill>
                <a:latin typeface="Times New Roman" panose="02020603050405020304" pitchFamily="18" charset="0"/>
                <a:ea typeface="MS Mincho"/>
              </a:rPr>
              <a:t> 1: </a:t>
            </a:r>
            <a:r>
              <a:rPr lang="en-US" sz="2800" b="1" dirty="0" err="1">
                <a:solidFill>
                  <a:schemeClr val="bg1"/>
                </a:solidFill>
                <a:latin typeface="Times New Roman" panose="02020603050405020304" pitchFamily="18" charset="0"/>
                <a:ea typeface="MS Mincho"/>
              </a:rPr>
              <a:t>Chuẩn</a:t>
            </a:r>
            <a:r>
              <a:rPr lang="en-US" sz="2800" b="1" dirty="0">
                <a:solidFill>
                  <a:schemeClr val="bg1"/>
                </a:solidFill>
                <a:latin typeface="Times New Roman" panose="02020603050405020304" pitchFamily="18" charset="0"/>
                <a:ea typeface="MS Mincho"/>
              </a:rPr>
              <a:t> </a:t>
            </a:r>
            <a:r>
              <a:rPr lang="en-US" sz="2800" b="1" dirty="0" err="1">
                <a:solidFill>
                  <a:schemeClr val="bg1"/>
                </a:solidFill>
                <a:latin typeface="Times New Roman" panose="02020603050405020304" pitchFamily="18" charset="0"/>
                <a:ea typeface="MS Mincho"/>
              </a:rPr>
              <a:t>bị</a:t>
            </a:r>
            <a:endParaRPr lang="en-US" sz="2800" dirty="0">
              <a:solidFill>
                <a:schemeClr val="bg1"/>
              </a:solidFill>
              <a:latin typeface="Times New Roman" panose="02020603050405020304" pitchFamily="18" charset="0"/>
              <a:ea typeface="Times New Roman" panose="02020603050405020304" pitchFamily="18" charset="0"/>
            </a:endParaRPr>
          </a:p>
          <a:p>
            <a:pPr>
              <a:spcAft>
                <a:spcPts val="1200"/>
              </a:spcAft>
            </a:pPr>
            <a:r>
              <a:rPr lang="en-US" sz="2800" dirty="0">
                <a:solidFill>
                  <a:schemeClr val="bg1"/>
                </a:solidFill>
                <a:latin typeface="Times New Roman" panose="02020603050405020304" pitchFamily="18" charset="0"/>
                <a:ea typeface="Times New Roman" panose="02020603050405020304" pitchFamily="18" charset="0"/>
              </a:rPr>
              <a:t>- </a:t>
            </a:r>
            <a:r>
              <a:rPr lang="vi-VN" sz="2800" dirty="0">
                <a:solidFill>
                  <a:schemeClr val="bg1"/>
                </a:solidFill>
                <a:latin typeface="Times New Roman" panose="02020603050405020304" pitchFamily="18" charset="0"/>
                <a:ea typeface="Times New Roman" panose="02020603050405020304" pitchFamily="18" charset="0"/>
              </a:rPr>
              <a:t>Xem lại nội dung văn bản </a:t>
            </a:r>
            <a:r>
              <a:rPr lang="vi-VN" sz="2800" i="1" dirty="0">
                <a:solidFill>
                  <a:schemeClr val="bg1"/>
                </a:solidFill>
                <a:latin typeface="Times New Roman" panose="02020603050405020304" pitchFamily="18" charset="0"/>
                <a:ea typeface="Times New Roman" panose="02020603050405020304" pitchFamily="18" charset="0"/>
              </a:rPr>
              <a:t>Đêm nay Bác không ngủ</a:t>
            </a:r>
            <a:r>
              <a:rPr lang="vi-VN" sz="2800" dirty="0">
                <a:solidFill>
                  <a:schemeClr val="bg1"/>
                </a:solidFill>
                <a:latin typeface="Times New Roman" panose="02020603050405020304" pitchFamily="18" charset="0"/>
                <a:ea typeface="Times New Roman" panose="02020603050405020304" pitchFamily="18" charset="0"/>
              </a:rPr>
              <a:t>; chú ý hoàn cảnh ra đời của bài thơ.</a:t>
            </a:r>
            <a:endParaRPr lang="en-US" sz="2800" dirty="0">
              <a:solidFill>
                <a:schemeClr val="bg1"/>
              </a:solidFill>
              <a:latin typeface="Times New Roman" panose="02020603050405020304" pitchFamily="18" charset="0"/>
              <a:ea typeface="Times New Roman" panose="02020603050405020304" pitchFamily="18" charset="0"/>
            </a:endParaRPr>
          </a:p>
          <a:p>
            <a:pPr>
              <a:spcAft>
                <a:spcPts val="1200"/>
              </a:spcAft>
            </a:pPr>
            <a:r>
              <a:rPr lang="vi-VN" sz="2800" dirty="0">
                <a:solidFill>
                  <a:schemeClr val="bg1"/>
                </a:solidFill>
                <a:latin typeface="Times New Roman" panose="02020603050405020304" pitchFamily="18" charset="0"/>
                <a:ea typeface="Times New Roman" panose="02020603050405020304" pitchFamily="18" charset="0"/>
              </a:rPr>
              <a:t>- Chú ý các yếu tố tự sự, miêu tả trong bài thơ này và tác dụng của chúng.</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81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1173</Words>
  <Application>Microsoft Office PowerPoint</Application>
  <PresentationFormat>On-screen Show (4:3)</PresentationFormat>
  <Paragraphs>117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Courier New</vt:lpstr>
      <vt:lpstr>MS Mincho</vt:lpstr>
      <vt:lpstr>Times New Roman</vt:lpstr>
      <vt:lpstr>Wingdings</vt:lpstr>
      <vt:lpstr>Office Theme</vt:lpstr>
      <vt:lpstr>PowerPoint Presentation</vt:lpstr>
      <vt:lpstr>PowerPoint Presentation</vt:lpstr>
      <vt:lpstr>B. VIẾT Tiết 93 + 94: Viết đoạn văn ghi lại cảm xúc về bài thơ có yếu tố tự sự, miêu tả.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cp:lastModifiedBy>
  <cp:revision>4</cp:revision>
  <dcterms:created xsi:type="dcterms:W3CDTF">2023-02-14T05:27:15Z</dcterms:created>
  <dcterms:modified xsi:type="dcterms:W3CDTF">2023-02-16T04:20:53Z</dcterms:modified>
</cp:coreProperties>
</file>