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352" r:id="rId3"/>
    <p:sldId id="277" r:id="rId4"/>
    <p:sldId id="288" r:id="rId5"/>
    <p:sldId id="278" r:id="rId6"/>
    <p:sldId id="279" r:id="rId7"/>
    <p:sldId id="280" r:id="rId8"/>
    <p:sldId id="281" r:id="rId9"/>
    <p:sldId id="282" r:id="rId10"/>
    <p:sldId id="287" r:id="rId11"/>
    <p:sldId id="284" r:id="rId12"/>
    <p:sldId id="28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257"/>
            <p14:sldId id="352"/>
            <p14:sldId id="277"/>
            <p14:sldId id="288"/>
            <p14:sldId id="278"/>
            <p14:sldId id="279"/>
            <p14:sldId id="280"/>
            <p14:sldId id="281"/>
            <p14:sldId id="282"/>
            <p14:sldId id="287"/>
            <p14:sldId id="284"/>
            <p14:sldId id="285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0D4"/>
    <a:srgbClr val="41A7C3"/>
    <a:srgbClr val="FF3300"/>
    <a:srgbClr val="A70D91"/>
    <a:srgbClr val="C610AC"/>
    <a:srgbClr val="D812BC"/>
    <a:srgbClr val="EA14CB"/>
    <a:srgbClr val="FFFFCC"/>
    <a:srgbClr val="FF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139" autoAdjust="0"/>
  </p:normalViewPr>
  <p:slideViewPr>
    <p:cSldViewPr>
      <p:cViewPr varScale="1">
        <p:scale>
          <a:sx n="74" d="100"/>
          <a:sy n="74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24950" cy="1828800"/>
          </a:xfrm>
          <a:prstGeom prst="rect">
            <a:avLst/>
          </a:prstGeom>
          <a:solidFill>
            <a:srgbClr val="FFFFCC">
              <a:alpha val="6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3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7: RECIPES AND EATING HABITS</a:t>
            </a:r>
          </a:p>
          <a:p>
            <a:pPr marL="0" lvl="3" algn="ctr" rtl="0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2: A CLOSER LOOK 1</a:t>
            </a:r>
            <a:endParaRPr lang="en-US" sz="32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900" y="631436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9</a:t>
            </a:r>
            <a:endParaRPr lang="en-GB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>
            <a:off x="457200" y="1317168"/>
            <a:ext cx="8458200" cy="5486400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en-US" sz="22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endParaRPr lang="en-US" sz="22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endParaRPr lang="en-GB" sz="22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REMEMBER!</a:t>
            </a:r>
            <a:endParaRPr lang="en-GB" sz="22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 statement can be used as a question to check that the information we have is correct. When we pronounce a statement question, our voice goes up at the end.</a:t>
            </a:r>
            <a:endParaRPr lang="en-GB" sz="2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Listen to this part of the conversation in GETTING STARTED again and pay attention to the tone of Nick’s mum’s statement question.</a:t>
            </a:r>
            <a:endParaRPr lang="en-GB" sz="2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1652588" lvl="0" indent="-1652588">
              <a:spcBef>
                <a:spcPct val="20000"/>
              </a:spcBef>
            </a:pPr>
            <a:r>
              <a:rPr lang="en-GB" sz="22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Nick: 	</a:t>
            </a:r>
            <a:r>
              <a:rPr lang="en-GB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Mum, the prawns are pink now. (statement)</a:t>
            </a:r>
            <a:endParaRPr lang="en-GB" sz="2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1652588" lvl="0" indent="-1652588">
              <a:spcBef>
                <a:spcPct val="20000"/>
              </a:spcBef>
            </a:pPr>
            <a:r>
              <a:rPr lang="en-GB" sz="22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Nick’s mum: 	</a:t>
            </a:r>
            <a:r>
              <a:rPr lang="en-GB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They’re pink? (statement question)</a:t>
            </a:r>
            <a:endParaRPr lang="en-GB" sz="2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1652588" lvl="0" indent="-1652588">
              <a:spcBef>
                <a:spcPct val="20000"/>
              </a:spcBef>
            </a:pPr>
            <a:r>
              <a:rPr lang="en-GB" sz="22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Nick:	 </a:t>
            </a:r>
            <a:r>
              <a:rPr lang="en-GB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Yes.</a:t>
            </a:r>
            <a:endParaRPr lang="en-GB" sz="2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In contrast, our voice goes down at the end of a </a:t>
            </a:r>
            <a:r>
              <a:rPr lang="en-GB" sz="2200" i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Wh</a:t>
            </a:r>
            <a:r>
              <a:rPr lang="en-GB" sz="22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-</a:t>
            </a:r>
            <a:r>
              <a:rPr lang="en-GB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question.</a:t>
            </a:r>
            <a:endParaRPr lang="en-GB" sz="2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2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Example:</a:t>
            </a:r>
            <a:endParaRPr lang="en-GB" sz="2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Where did I put my glasses?</a:t>
            </a:r>
            <a:endParaRPr lang="en-GB" sz="2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508000" lvl="0" indent="-508000" algn="just"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662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II. Pronunciation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542" y="914399"/>
            <a:ext cx="8490857" cy="58891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Tones in statements used as questions</a:t>
            </a:r>
            <a:endParaRPr lang="en-GB" sz="22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3" name="Arc 22"/>
          <p:cNvSpPr>
            <a:spLocks noChangeAspect="1"/>
          </p:cNvSpPr>
          <p:nvPr/>
        </p:nvSpPr>
        <p:spPr>
          <a:xfrm>
            <a:off x="3040976" y="4146563"/>
            <a:ext cx="548640" cy="340593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0070C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rc 24"/>
          <p:cNvSpPr>
            <a:spLocks noChangeAspect="1"/>
          </p:cNvSpPr>
          <p:nvPr/>
        </p:nvSpPr>
        <p:spPr>
          <a:xfrm>
            <a:off x="1946595" y="4747067"/>
            <a:ext cx="548640" cy="340593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c 25"/>
          <p:cNvSpPr>
            <a:spLocks noChangeAspect="1"/>
          </p:cNvSpPr>
          <p:nvPr/>
        </p:nvSpPr>
        <p:spPr>
          <a:xfrm>
            <a:off x="2675216" y="5918197"/>
            <a:ext cx="548640" cy="340593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rc 26"/>
          <p:cNvSpPr>
            <a:spLocks noChangeAspect="1"/>
          </p:cNvSpPr>
          <p:nvPr/>
        </p:nvSpPr>
        <p:spPr>
          <a:xfrm>
            <a:off x="5094514" y="3934743"/>
            <a:ext cx="548640" cy="340593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68" y="214086"/>
            <a:ext cx="5492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57648"/>
            <a:ext cx="2150269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7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229600" cy="647700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200" b="1" dirty="0">
                <a:latin typeface="Arial"/>
                <a:ea typeface="Calibri"/>
                <a:cs typeface="Times New Roman"/>
              </a:rPr>
              <a:t>Activity</a:t>
            </a:r>
            <a:r>
              <a:rPr lang="en-GB" sz="2000" b="1" dirty="0">
                <a:latin typeface="Arial"/>
                <a:ea typeface="Calibri"/>
                <a:cs typeface="Times New Roman"/>
              </a:rPr>
              <a:t> </a:t>
            </a:r>
            <a:r>
              <a:rPr lang="en-GB" sz="22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5 </a:t>
            </a: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Listen to the conversations. Draw or at the end of each line. Practise the conversations with a partner.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do we need to make a pizza?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pizza base, some cheese, some bacon, an onion, and an apple.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An apple?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Yes, an apple.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What’s for dinner?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We’re eating out tonight.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We’re eating out?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Right.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can’t eat this dish.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Why not?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I’m allergic to prawns.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Allergic to prawns?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Yes, my skin turns red when I eat them.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Arc 5"/>
          <p:cNvSpPr>
            <a:spLocks noChangeAspect="1"/>
          </p:cNvSpPr>
          <p:nvPr/>
        </p:nvSpPr>
        <p:spPr>
          <a:xfrm>
            <a:off x="1163640" y="3977313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>
            <a:off x="2995256" y="5181600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>
            <a:off x="5334000" y="5981700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>
            <a:off x="1603695" y="1799386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>
            <a:off x="3296246" y="3160556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c 10"/>
          <p:cNvSpPr>
            <a:spLocks noChangeAspect="1"/>
          </p:cNvSpPr>
          <p:nvPr/>
        </p:nvSpPr>
        <p:spPr>
          <a:xfrm>
            <a:off x="2819400" y="2786880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c 11"/>
          <p:cNvSpPr>
            <a:spLocks noChangeAspect="1"/>
          </p:cNvSpPr>
          <p:nvPr/>
        </p:nvSpPr>
        <p:spPr>
          <a:xfrm>
            <a:off x="1041720" y="1611084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c 15"/>
          <p:cNvSpPr>
            <a:spLocks noChangeAspect="1"/>
          </p:cNvSpPr>
          <p:nvPr/>
        </p:nvSpPr>
        <p:spPr>
          <a:xfrm>
            <a:off x="2675216" y="5433799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c 16"/>
          <p:cNvSpPr>
            <a:spLocks noChangeAspect="1"/>
          </p:cNvSpPr>
          <p:nvPr/>
        </p:nvSpPr>
        <p:spPr>
          <a:xfrm>
            <a:off x="2876550" y="3413208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>
            <a:off x="2855196" y="4344266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>
            <a:off x="1961835" y="2379996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c 19"/>
          <p:cNvSpPr>
            <a:spLocks noChangeAspect="1"/>
          </p:cNvSpPr>
          <p:nvPr/>
        </p:nvSpPr>
        <p:spPr>
          <a:xfrm>
            <a:off x="1752600" y="4794549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04 Track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1835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4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Activity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6a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Work in pairs. Complete the mini-dialogues with suitable statement questions.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sz="24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Let’s have pasta tonight.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don’t like pasta.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_________________________________________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No. It makes me fat.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should I do next?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Add some salt to the salad.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________________________________________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?</a:t>
            </a: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I thought you didn’t like salty food.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But it’s so tasteless.</a:t>
            </a:r>
          </a:p>
          <a:p>
            <a:pPr marL="0" lvl="0" indent="0">
              <a:buNone/>
            </a:pPr>
            <a:endParaRPr lang="en-GB" sz="24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en-GB" sz="2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Activity 6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Practise the mini-dialogues using the correct intonation.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31913" y="1930857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don’t like pasta?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716463" y="192292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Don’t like pasta?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31913" y="368074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Add some salt?</a:t>
            </a:r>
          </a:p>
        </p:txBody>
      </p:sp>
    </p:spTree>
    <p:extLst>
      <p:ext uri="{BB962C8B-B14F-4D97-AF65-F5344CB8AC3E}">
        <p14:creationId xmlns:p14="http://schemas.microsoft.com/office/powerpoint/2010/main" val="38203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II.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Learn vocabulary by heart.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Redo exercises.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closer look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904431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7: RECIPES AND EATING HABITS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2 :  A </a:t>
            </a:r>
            <a:r>
              <a:rPr lang="en-US" sz="1765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closer look 1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419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98391" y="3501825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45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14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I. Vocabulary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57912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en-GB" sz="2200" dirty="0">
                <a:latin typeface="Arial"/>
                <a:ea typeface="Calibri"/>
                <a:cs typeface="Times New Roman"/>
              </a:rPr>
              <a:t>whisk: beat eggs, cream, etc., with a special tool to add air and make the food light (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đánh</a:t>
            </a:r>
            <a:r>
              <a:rPr lang="en-GB" sz="2200" dirty="0">
                <a:latin typeface="Arial"/>
                <a:ea typeface="Calibri"/>
                <a:cs typeface="Times New Roman"/>
              </a:rPr>
              <a:t> 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trứng</a:t>
            </a:r>
            <a:r>
              <a:rPr lang="en-GB" sz="2200" dirty="0">
                <a:latin typeface="Arial"/>
                <a:ea typeface="Calibri"/>
                <a:cs typeface="Times New Roman"/>
              </a:rPr>
              <a:t>, 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kem</a:t>
            </a:r>
            <a:r>
              <a:rPr lang="en-GB" sz="2200" dirty="0">
                <a:latin typeface="Arial"/>
                <a:ea typeface="Calibri"/>
                <a:cs typeface="Times New Roman"/>
              </a:rPr>
              <a:t>…)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en-GB" sz="2200" dirty="0">
                <a:latin typeface="Arial"/>
                <a:ea typeface="Calibri"/>
                <a:cs typeface="Times New Roman"/>
              </a:rPr>
              <a:t>slice: cut something into thin flat pieces (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thái</a:t>
            </a:r>
            <a:r>
              <a:rPr lang="en-GB" sz="2200" dirty="0">
                <a:latin typeface="Arial"/>
                <a:ea typeface="Calibri"/>
                <a:cs typeface="Times New Roman"/>
              </a:rPr>
              <a:t> 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lát</a:t>
            </a:r>
            <a:r>
              <a:rPr lang="en-GB" sz="2200" dirty="0">
                <a:latin typeface="Arial"/>
                <a:ea typeface="Calibri"/>
                <a:cs typeface="Times New Roman"/>
              </a:rPr>
              <a:t>)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en-GB" sz="2200" dirty="0">
                <a:latin typeface="Arial"/>
                <a:ea typeface="Calibri"/>
                <a:cs typeface="Times New Roman"/>
              </a:rPr>
              <a:t>grate: rub food (e.g. cheese) against a grater in order to cut it into very small pieces (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nạo</a:t>
            </a:r>
            <a:r>
              <a:rPr lang="en-GB" sz="2200" dirty="0">
                <a:latin typeface="Arial"/>
                <a:ea typeface="Calibri"/>
                <a:cs typeface="Times New Roman"/>
              </a:rPr>
              <a:t>)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en-GB" sz="2200" dirty="0">
                <a:latin typeface="Arial"/>
                <a:ea typeface="Calibri"/>
                <a:cs typeface="Times New Roman"/>
              </a:rPr>
              <a:t>dip: put something quickly into a drink, sauce or batter and take it out again (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nhúng</a:t>
            </a:r>
            <a:r>
              <a:rPr lang="en-GB" sz="2200" dirty="0">
                <a:latin typeface="Arial"/>
                <a:ea typeface="Calibri"/>
                <a:cs typeface="Times New Roman"/>
              </a:rPr>
              <a:t>)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en-GB" sz="2200" dirty="0">
                <a:latin typeface="Arial"/>
                <a:ea typeface="Calibri"/>
                <a:cs typeface="Times New Roman"/>
              </a:rPr>
              <a:t>chop: cut something into pieces with a knife (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chặt</a:t>
            </a:r>
            <a:r>
              <a:rPr lang="en-GB" sz="2200" dirty="0">
                <a:latin typeface="Arial"/>
                <a:ea typeface="Calibri"/>
                <a:cs typeface="Times New Roman"/>
              </a:rPr>
              <a:t> 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cắt</a:t>
            </a:r>
            <a:r>
              <a:rPr lang="en-GB" sz="2200" dirty="0">
                <a:latin typeface="Arial"/>
                <a:ea typeface="Calibri"/>
                <a:cs typeface="Times New Roman"/>
              </a:rPr>
              <a:t>)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en-GB" sz="2200" dirty="0">
                <a:latin typeface="Arial"/>
                <a:ea typeface="Calibri"/>
                <a:cs typeface="Times New Roman"/>
              </a:rPr>
              <a:t>spread: put a layer of a substance evenly onto the surface of something (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phết</a:t>
            </a:r>
            <a:r>
              <a:rPr lang="en-GB" sz="2200" dirty="0">
                <a:latin typeface="Arial"/>
                <a:ea typeface="Calibri"/>
                <a:cs typeface="Times New Roman"/>
              </a:rPr>
              <a:t>)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en-GB" sz="2200" dirty="0">
                <a:latin typeface="Arial"/>
                <a:ea typeface="Calibri"/>
                <a:cs typeface="Times New Roman"/>
              </a:rPr>
              <a:t>sprinkle: shake small pieces of something, or drops of a liquid, on something (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rắc</a:t>
            </a:r>
            <a:r>
              <a:rPr lang="en-GB" sz="2200" dirty="0">
                <a:latin typeface="Arial"/>
                <a:ea typeface="Calibri"/>
                <a:cs typeface="Times New Roman"/>
              </a:rPr>
              <a:t>)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en-GB" sz="2200" dirty="0">
                <a:latin typeface="Arial"/>
                <a:ea typeface="Calibri"/>
                <a:cs typeface="Times New Roman"/>
              </a:rPr>
              <a:t>marinate: pour a mixture, usually containing oil, wine or vinegar, and herbs and spices, over meat or fish before it is cooked to add flavour or make it tender (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ướp</a:t>
            </a:r>
            <a:r>
              <a:rPr lang="en-GB" sz="2200" dirty="0">
                <a:latin typeface="Arial"/>
                <a:ea typeface="Calibri"/>
                <a:cs typeface="Times New Roman"/>
              </a:rPr>
              <a:t>)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42" y="228600"/>
            <a:ext cx="5540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84"/>
            <a:ext cx="8229600" cy="822960"/>
          </a:xfrm>
        </p:spPr>
        <p:txBody>
          <a:bodyPr/>
          <a:lstStyle/>
          <a:p>
            <a:r>
              <a:rPr lang="en-GB" b="1" dirty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  <a:cs typeface="Times New Roman"/>
              </a:rPr>
              <a:t>Vocabulary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whisk (v) 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wɪsk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b="1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slice (v) 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slaɪs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b="1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grate (v) 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greɪt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GB" sz="24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dip (v) 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dɪp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GB" sz="24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chop (v) 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ʧɒp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GB" sz="24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spread (v) 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sprɛd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GB" sz="24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sprinkle (v) 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/ˈ</a:t>
            </a:r>
            <a:r>
              <a:rPr lang="en-GB" sz="24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sprɪŋkl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GB" sz="24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marinate (v)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 /ˈ</a:t>
            </a:r>
            <a:r>
              <a:rPr lang="en-GB" sz="24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mærɪˌneɪt</a:t>
            </a:r>
            <a:r>
              <a:rPr lang="en-GB" sz="24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78331" y="469537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ướp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8331" y="4187892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rắc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8331" y="368041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phết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8331" y="3172928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chặt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cắt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8331" y="2665446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nhúng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8331" y="2157964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nạo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8331" y="1650482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thái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lát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8331" y="1143000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đánh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trứng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kem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…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3" name="G9 - U7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0615" y="5189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4770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Activity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1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a food preparation verb from the box under each picture.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10496" y="1076982"/>
            <a:ext cx="7162800" cy="762000"/>
          </a:xfrm>
          <a:prstGeom prst="roundRect">
            <a:avLst/>
          </a:prstGeom>
          <a:solidFill>
            <a:srgbClr val="76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atin typeface="Arial" pitchFamily="34" charset="0"/>
                <a:ea typeface="Calibri"/>
                <a:cs typeface="Arial" pitchFamily="34" charset="0"/>
              </a:rPr>
              <a:t>whisk 		grate 		chop 		sprinkle</a:t>
            </a:r>
          </a:p>
          <a:p>
            <a:pPr eaLnBrk="0" hangingPunct="0">
              <a:spcBef>
                <a:spcPts val="85"/>
              </a:spcBef>
            </a:pPr>
            <a:r>
              <a:rPr lang="en-GB" sz="2400" dirty="0">
                <a:latin typeface="Arial" pitchFamily="34" charset="0"/>
                <a:ea typeface="Calibri"/>
                <a:cs typeface="Arial" pitchFamily="34" charset="0"/>
              </a:rPr>
              <a:t>slice	 	dip 		spread 	marinate</a:t>
            </a:r>
            <a:endParaRPr lang="en-GB" dirty="0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35009" y="3775986"/>
            <a:ext cx="2029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chop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472433" y="3775986"/>
            <a:ext cx="2029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slice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717797" y="3775986"/>
            <a:ext cx="2029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grate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959192" y="3775986"/>
            <a:ext cx="2029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marinate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476403" y="6145328"/>
            <a:ext cx="2029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dip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31039" y="6145328"/>
            <a:ext cx="2029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whisk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713827" y="6145328"/>
            <a:ext cx="2029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sprinkle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959192" y="6145328"/>
            <a:ext cx="2029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spread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235009" y="2143703"/>
            <a:ext cx="2029968" cy="150013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2476403" y="2143703"/>
            <a:ext cx="2029968" cy="150013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4717797" y="2143703"/>
            <a:ext cx="2029968" cy="150013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6959192" y="2143703"/>
            <a:ext cx="2029968" cy="150013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43"/>
          <p:cNvSpPr>
            <a:spLocks noChangeAspect="1"/>
          </p:cNvSpPr>
          <p:nvPr/>
        </p:nvSpPr>
        <p:spPr>
          <a:xfrm>
            <a:off x="231039" y="4397849"/>
            <a:ext cx="2029968" cy="1500135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2473757" y="4397849"/>
            <a:ext cx="2029968" cy="1500135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4716475" y="4397849"/>
            <a:ext cx="2029968" cy="1500135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6959192" y="4397849"/>
            <a:ext cx="2029968" cy="1500135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239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Activity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Complete the sentences with the correct form of the verbs in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Don’t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cucumber into chunks.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it thinly.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My mother usually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some cheese and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it over the pasta.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chicken in white wine for one hour before roasting.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 make this cake successfully, you should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eggs lightly.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prawns into the batter.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 you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butter on this slice of bread for me?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48438" y="1134247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chop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51995" y="1134247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Slice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77020" y="20115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grates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78075" y="20115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sprinkles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78888" y="2881309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Marinate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51778" y="37538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whisk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05270" y="466626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Dip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88624" y="5172059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spread</a:t>
            </a:r>
          </a:p>
        </p:txBody>
      </p:sp>
    </p:spTree>
    <p:extLst>
      <p:ext uri="{BB962C8B-B14F-4D97-AF65-F5344CB8AC3E}">
        <p14:creationId xmlns:p14="http://schemas.microsoft.com/office/powerpoint/2010/main" val="4431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000" b="1" dirty="0">
                <a:latin typeface="Arial"/>
                <a:ea typeface="Calibri"/>
                <a:cs typeface="Times New Roman"/>
              </a:rPr>
              <a:t>Activity </a:t>
            </a:r>
            <a:r>
              <a:rPr lang="en-GB" sz="20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 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Match each cooking verb in A with its definition in B.</a:t>
            </a:r>
            <a:endParaRPr lang="en-GB" sz="2000" dirty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274325"/>
              </p:ext>
            </p:extLst>
          </p:nvPr>
        </p:nvGraphicFramePr>
        <p:xfrm>
          <a:off x="381000" y="700314"/>
          <a:ext cx="8458200" cy="5860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070">
                <a:tc>
                  <a:txBody>
                    <a:bodyPr/>
                    <a:lstStyle/>
                    <a:p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6C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325">
                <a:tc>
                  <a:txBody>
                    <a:bodyPr/>
                    <a:lstStyle/>
                    <a:p>
                      <a:pPr marL="515938" indent="-515938"/>
                      <a:r>
                        <a:rPr lang="en-GB" sz="2200" b="1" dirty="0">
                          <a:solidFill>
                            <a:srgbClr val="FF6600"/>
                          </a:solidFill>
                          <a:latin typeface="Arial"/>
                          <a:ea typeface="Calibri"/>
                          <a:cs typeface="Times New Roman"/>
                        </a:rPr>
                        <a:t>1. 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stir-fry 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a. </a:t>
                      </a:r>
                      <a:r>
                        <a:rPr lang="en-GB" sz="2200" dirty="0">
                          <a:solidFill>
                            <a:srgbClr val="00FFFF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place food over boiling water so that it cooks in the steam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325">
                <a:tc>
                  <a:txBody>
                    <a:bodyPr/>
                    <a:lstStyle/>
                    <a:p>
                      <a:pPr marL="515938" indent="-515938"/>
                      <a:r>
                        <a:rPr lang="en-GB" sz="2200" b="1" dirty="0">
                          <a:solidFill>
                            <a:srgbClr val="FF6600"/>
                          </a:solidFill>
                          <a:latin typeface="Arial"/>
                          <a:ea typeface="Calibri"/>
                          <a:cs typeface="Times New Roman"/>
                        </a:rPr>
                        <a:t>2. 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deep-fry 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en-GB" sz="2200" dirty="0">
                          <a:solidFill>
                            <a:srgbClr val="00FFFF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cook something by keeping it almost at boiling point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325">
                <a:tc>
                  <a:txBody>
                    <a:bodyPr/>
                    <a:lstStyle/>
                    <a:p>
                      <a:pPr marL="515938" indent="-515938"/>
                      <a:r>
                        <a:rPr lang="en-GB" sz="2200" b="1" dirty="0">
                          <a:solidFill>
                            <a:srgbClr val="FF6600"/>
                          </a:solidFill>
                          <a:latin typeface="Arial"/>
                          <a:ea typeface="Calibri"/>
                          <a:cs typeface="Times New Roman"/>
                        </a:rPr>
                        <a:t>3. 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roast 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n-GB" sz="2200" dirty="0">
                          <a:solidFill>
                            <a:srgbClr val="00FFFF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cook food under or over a very strong heat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325">
                <a:tc>
                  <a:txBody>
                    <a:bodyPr/>
                    <a:lstStyle/>
                    <a:p>
                      <a:pPr marL="515938" indent="-515938"/>
                      <a:r>
                        <a:rPr lang="en-GB" sz="2200" b="1" dirty="0">
                          <a:solidFill>
                            <a:srgbClr val="FF6600"/>
                          </a:solidFill>
                          <a:latin typeface="Arial"/>
                          <a:ea typeface="Calibri"/>
                          <a:cs typeface="Times New Roman"/>
                        </a:rPr>
                        <a:t>4. 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grill 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5938" indent="-515938"/>
                      <a:r>
                        <a:rPr lang="en-GB" sz="2200" dirty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en-GB" sz="2200" dirty="0">
                          <a:solidFill>
                            <a:srgbClr val="00FFFF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cook something slowly in liquid in a closed dish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515938" indent="-515938"/>
                      <a:r>
                        <a:rPr lang="en-GB" sz="2200" b="1" dirty="0">
                          <a:solidFill>
                            <a:srgbClr val="FF6600"/>
                          </a:solidFill>
                          <a:latin typeface="Arial"/>
                          <a:ea typeface="Calibri"/>
                          <a:cs typeface="Times New Roman"/>
                        </a:rPr>
                        <a:t>5. 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bake 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en-GB" sz="2200" dirty="0">
                          <a:solidFill>
                            <a:srgbClr val="00FFFF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cook cakes or bread in an oven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515938" indent="-515938"/>
                      <a:r>
                        <a:rPr lang="en-GB" sz="2200" b="1" dirty="0">
                          <a:solidFill>
                            <a:srgbClr val="FF6600"/>
                          </a:solidFill>
                          <a:latin typeface="Arial"/>
                          <a:ea typeface="Calibri"/>
                          <a:cs typeface="Times New Roman"/>
                        </a:rPr>
                        <a:t>6. 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steam 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f. </a:t>
                      </a:r>
                      <a:r>
                        <a:rPr lang="en-GB" sz="2200" dirty="0">
                          <a:solidFill>
                            <a:srgbClr val="00FFFF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fry food in oil that covers it completely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325">
                <a:tc>
                  <a:txBody>
                    <a:bodyPr/>
                    <a:lstStyle/>
                    <a:p>
                      <a:pPr marL="515938" indent="-515938"/>
                      <a:r>
                        <a:rPr lang="en-GB" sz="2200" b="1" dirty="0">
                          <a:solidFill>
                            <a:srgbClr val="FF6600"/>
                          </a:solidFill>
                          <a:latin typeface="Arial"/>
                          <a:ea typeface="Calibri"/>
                          <a:cs typeface="Times New Roman"/>
                        </a:rPr>
                        <a:t>7. 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stew 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en-GB" sz="2200" dirty="0">
                          <a:solidFill>
                            <a:srgbClr val="00FFFF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cook thin strips of vegetables or meat quickly by stirring them in very hot oil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325">
                <a:tc>
                  <a:txBody>
                    <a:bodyPr/>
                    <a:lstStyle/>
                    <a:p>
                      <a:pPr marL="515938" indent="-515938"/>
                      <a:r>
                        <a:rPr lang="en-GB" sz="2200" b="1" dirty="0">
                          <a:solidFill>
                            <a:srgbClr val="FF6600"/>
                          </a:solidFill>
                          <a:latin typeface="Arial"/>
                          <a:ea typeface="Calibri"/>
                          <a:cs typeface="Times New Roman"/>
                        </a:rPr>
                        <a:t>8. 	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simmer 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h. 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cook meat, or vegetables without liquid in an oven or over a fire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371600" y="1447800"/>
            <a:ext cx="1066800" cy="388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2133600"/>
            <a:ext cx="609600" cy="2514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2895600"/>
            <a:ext cx="914400" cy="3352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4000" y="2895600"/>
            <a:ext cx="9144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00200" y="44196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24000" y="1447800"/>
            <a:ext cx="914400" cy="3200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524000" y="3657600"/>
            <a:ext cx="914400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371600" y="2133600"/>
            <a:ext cx="1066800" cy="3733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Activity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4 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can you see in the pictures? Do you know what dish these ingredients are used for?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42" y="1251156"/>
            <a:ext cx="4102634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00338" y="900937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tomato sauce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9857" y="2132223"/>
            <a:ext cx="93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45886" y="2166277"/>
            <a:ext cx="117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cheese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511643" y="1687047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bacon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57214" y="2640499"/>
            <a:ext cx="939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058976" y="4491402"/>
            <a:ext cx="1657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pizza base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739000" y="6101422"/>
            <a:ext cx="1584325" cy="54864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Pizza</a:t>
            </a:r>
          </a:p>
        </p:txBody>
      </p:sp>
    </p:spTree>
    <p:extLst>
      <p:ext uri="{BB962C8B-B14F-4D97-AF65-F5344CB8AC3E}">
        <p14:creationId xmlns:p14="http://schemas.microsoft.com/office/powerpoint/2010/main" val="24881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7" y="228600"/>
            <a:ext cx="8839193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Activity </a:t>
            </a:r>
            <a:r>
              <a:rPr lang="en-GB" sz="2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Complete the instructions below with the verbs in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1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and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One verb is used twice.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Do you think you can make a pizza yourself?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71611" y="1068627"/>
            <a:ext cx="1979770" cy="146304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615016" y="1068627"/>
            <a:ext cx="1979770" cy="146304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658421" y="1068627"/>
            <a:ext cx="1979770" cy="146304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571611" y="3520051"/>
            <a:ext cx="1979770" cy="146304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3615016" y="3520051"/>
            <a:ext cx="1979770" cy="146304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6658421" y="3520051"/>
            <a:ext cx="1979770" cy="146304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152407" y="2584618"/>
            <a:ext cx="2834640" cy="853595"/>
          </a:xfrm>
          <a:custGeom>
            <a:avLst/>
            <a:gdLst>
              <a:gd name="connsiteX0" fmla="*/ 0 w 8229600"/>
              <a:gd name="connsiteY0" fmla="*/ 99939 h 599625"/>
              <a:gd name="connsiteX1" fmla="*/ 99939 w 8229600"/>
              <a:gd name="connsiteY1" fmla="*/ 0 h 599625"/>
              <a:gd name="connsiteX2" fmla="*/ 8129661 w 8229600"/>
              <a:gd name="connsiteY2" fmla="*/ 0 h 599625"/>
              <a:gd name="connsiteX3" fmla="*/ 8229600 w 8229600"/>
              <a:gd name="connsiteY3" fmla="*/ 99939 h 599625"/>
              <a:gd name="connsiteX4" fmla="*/ 8229600 w 8229600"/>
              <a:gd name="connsiteY4" fmla="*/ 499686 h 599625"/>
              <a:gd name="connsiteX5" fmla="*/ 8129661 w 8229600"/>
              <a:gd name="connsiteY5" fmla="*/ 599625 h 599625"/>
              <a:gd name="connsiteX6" fmla="*/ 99939 w 8229600"/>
              <a:gd name="connsiteY6" fmla="*/ 599625 h 599625"/>
              <a:gd name="connsiteX7" fmla="*/ 0 w 8229600"/>
              <a:gd name="connsiteY7" fmla="*/ 499686 h 599625"/>
              <a:gd name="connsiteX8" fmla="*/ 0 w 8229600"/>
              <a:gd name="connsiteY8" fmla="*/ 99939 h 59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99625">
                <a:moveTo>
                  <a:pt x="0" y="99939"/>
                </a:moveTo>
                <a:cubicBezTo>
                  <a:pt x="0" y="44744"/>
                  <a:pt x="44744" y="0"/>
                  <a:pt x="99939" y="0"/>
                </a:cubicBezTo>
                <a:lnTo>
                  <a:pt x="8129661" y="0"/>
                </a:lnTo>
                <a:cubicBezTo>
                  <a:pt x="8184856" y="0"/>
                  <a:pt x="8229600" y="44744"/>
                  <a:pt x="8229600" y="99939"/>
                </a:cubicBezTo>
                <a:lnTo>
                  <a:pt x="8229600" y="499686"/>
                </a:lnTo>
                <a:cubicBezTo>
                  <a:pt x="8229600" y="554881"/>
                  <a:pt x="8184856" y="599625"/>
                  <a:pt x="8129661" y="599625"/>
                </a:cubicBezTo>
                <a:lnTo>
                  <a:pt x="99939" y="599625"/>
                </a:lnTo>
                <a:cubicBezTo>
                  <a:pt x="44744" y="599625"/>
                  <a:pt x="0" y="554881"/>
                  <a:pt x="0" y="499686"/>
                </a:cubicBezTo>
                <a:lnTo>
                  <a:pt x="0" y="9993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1" tIns="124521" rIns="124521" bIns="124521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GB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 the onion, bacon and an apple.</a:t>
            </a:r>
          </a:p>
        </p:txBody>
      </p:sp>
      <p:sp>
        <p:nvSpPr>
          <p:cNvPr id="26" name="Freeform 25"/>
          <p:cNvSpPr/>
          <p:nvPr/>
        </p:nvSpPr>
        <p:spPr>
          <a:xfrm>
            <a:off x="6171000" y="2584618"/>
            <a:ext cx="2834640" cy="853595"/>
          </a:xfrm>
          <a:custGeom>
            <a:avLst/>
            <a:gdLst>
              <a:gd name="connsiteX0" fmla="*/ 0 w 8229600"/>
              <a:gd name="connsiteY0" fmla="*/ 99939 h 599625"/>
              <a:gd name="connsiteX1" fmla="*/ 99939 w 8229600"/>
              <a:gd name="connsiteY1" fmla="*/ 0 h 599625"/>
              <a:gd name="connsiteX2" fmla="*/ 8129661 w 8229600"/>
              <a:gd name="connsiteY2" fmla="*/ 0 h 599625"/>
              <a:gd name="connsiteX3" fmla="*/ 8229600 w 8229600"/>
              <a:gd name="connsiteY3" fmla="*/ 99939 h 599625"/>
              <a:gd name="connsiteX4" fmla="*/ 8229600 w 8229600"/>
              <a:gd name="connsiteY4" fmla="*/ 499686 h 599625"/>
              <a:gd name="connsiteX5" fmla="*/ 8129661 w 8229600"/>
              <a:gd name="connsiteY5" fmla="*/ 599625 h 599625"/>
              <a:gd name="connsiteX6" fmla="*/ 99939 w 8229600"/>
              <a:gd name="connsiteY6" fmla="*/ 599625 h 599625"/>
              <a:gd name="connsiteX7" fmla="*/ 0 w 8229600"/>
              <a:gd name="connsiteY7" fmla="*/ 499686 h 599625"/>
              <a:gd name="connsiteX8" fmla="*/ 0 w 8229600"/>
              <a:gd name="connsiteY8" fmla="*/ 99939 h 59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99625">
                <a:moveTo>
                  <a:pt x="0" y="99939"/>
                </a:moveTo>
                <a:cubicBezTo>
                  <a:pt x="0" y="44744"/>
                  <a:pt x="44744" y="0"/>
                  <a:pt x="99939" y="0"/>
                </a:cubicBezTo>
                <a:lnTo>
                  <a:pt x="8129661" y="0"/>
                </a:lnTo>
                <a:cubicBezTo>
                  <a:pt x="8184856" y="0"/>
                  <a:pt x="8229600" y="44744"/>
                  <a:pt x="8229600" y="99939"/>
                </a:cubicBezTo>
                <a:lnTo>
                  <a:pt x="8229600" y="499686"/>
                </a:lnTo>
                <a:cubicBezTo>
                  <a:pt x="8229600" y="554881"/>
                  <a:pt x="8184856" y="599625"/>
                  <a:pt x="8129661" y="599625"/>
                </a:cubicBezTo>
                <a:lnTo>
                  <a:pt x="99939" y="599625"/>
                </a:lnTo>
                <a:cubicBezTo>
                  <a:pt x="44744" y="599625"/>
                  <a:pt x="0" y="554881"/>
                  <a:pt x="0" y="499686"/>
                </a:cubicBezTo>
                <a:lnTo>
                  <a:pt x="0" y="9993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1" tIns="124521" rIns="124521" bIns="124521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GB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 the tomato sauce on the pizza base.</a:t>
            </a:r>
          </a:p>
        </p:txBody>
      </p:sp>
      <p:sp>
        <p:nvSpPr>
          <p:cNvPr id="27" name="Freeform 26"/>
          <p:cNvSpPr/>
          <p:nvPr/>
        </p:nvSpPr>
        <p:spPr>
          <a:xfrm>
            <a:off x="3161703" y="5013805"/>
            <a:ext cx="2834640" cy="853595"/>
          </a:xfrm>
          <a:custGeom>
            <a:avLst/>
            <a:gdLst>
              <a:gd name="connsiteX0" fmla="*/ 0 w 8229600"/>
              <a:gd name="connsiteY0" fmla="*/ 99939 h 599625"/>
              <a:gd name="connsiteX1" fmla="*/ 99939 w 8229600"/>
              <a:gd name="connsiteY1" fmla="*/ 0 h 599625"/>
              <a:gd name="connsiteX2" fmla="*/ 8129661 w 8229600"/>
              <a:gd name="connsiteY2" fmla="*/ 0 h 599625"/>
              <a:gd name="connsiteX3" fmla="*/ 8229600 w 8229600"/>
              <a:gd name="connsiteY3" fmla="*/ 99939 h 599625"/>
              <a:gd name="connsiteX4" fmla="*/ 8229600 w 8229600"/>
              <a:gd name="connsiteY4" fmla="*/ 499686 h 599625"/>
              <a:gd name="connsiteX5" fmla="*/ 8129661 w 8229600"/>
              <a:gd name="connsiteY5" fmla="*/ 599625 h 599625"/>
              <a:gd name="connsiteX6" fmla="*/ 99939 w 8229600"/>
              <a:gd name="connsiteY6" fmla="*/ 599625 h 599625"/>
              <a:gd name="connsiteX7" fmla="*/ 0 w 8229600"/>
              <a:gd name="connsiteY7" fmla="*/ 499686 h 599625"/>
              <a:gd name="connsiteX8" fmla="*/ 0 w 8229600"/>
              <a:gd name="connsiteY8" fmla="*/ 99939 h 59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99625">
                <a:moveTo>
                  <a:pt x="0" y="99939"/>
                </a:moveTo>
                <a:cubicBezTo>
                  <a:pt x="0" y="44744"/>
                  <a:pt x="44744" y="0"/>
                  <a:pt x="99939" y="0"/>
                </a:cubicBezTo>
                <a:lnTo>
                  <a:pt x="8129661" y="0"/>
                </a:lnTo>
                <a:cubicBezTo>
                  <a:pt x="8184856" y="0"/>
                  <a:pt x="8229600" y="44744"/>
                  <a:pt x="8229600" y="99939"/>
                </a:cubicBezTo>
                <a:lnTo>
                  <a:pt x="8229600" y="499686"/>
                </a:lnTo>
                <a:cubicBezTo>
                  <a:pt x="8229600" y="554881"/>
                  <a:pt x="8184856" y="599625"/>
                  <a:pt x="8129661" y="599625"/>
                </a:cubicBezTo>
                <a:lnTo>
                  <a:pt x="99939" y="599625"/>
                </a:lnTo>
                <a:cubicBezTo>
                  <a:pt x="44744" y="599625"/>
                  <a:pt x="0" y="554881"/>
                  <a:pt x="0" y="499686"/>
                </a:cubicBezTo>
                <a:lnTo>
                  <a:pt x="0" y="9993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1" tIns="124521" rIns="124521" bIns="124521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GB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 the chopped onion, bacon and apple on top.</a:t>
            </a:r>
          </a:p>
        </p:txBody>
      </p:sp>
      <p:sp>
        <p:nvSpPr>
          <p:cNvPr id="28" name="Freeform 27"/>
          <p:cNvSpPr/>
          <p:nvPr/>
        </p:nvSpPr>
        <p:spPr>
          <a:xfrm>
            <a:off x="3161703" y="2584618"/>
            <a:ext cx="2834640" cy="853595"/>
          </a:xfrm>
          <a:custGeom>
            <a:avLst/>
            <a:gdLst>
              <a:gd name="connsiteX0" fmla="*/ 0 w 8229600"/>
              <a:gd name="connsiteY0" fmla="*/ 99939 h 599625"/>
              <a:gd name="connsiteX1" fmla="*/ 99939 w 8229600"/>
              <a:gd name="connsiteY1" fmla="*/ 0 h 599625"/>
              <a:gd name="connsiteX2" fmla="*/ 8129661 w 8229600"/>
              <a:gd name="connsiteY2" fmla="*/ 0 h 599625"/>
              <a:gd name="connsiteX3" fmla="*/ 8229600 w 8229600"/>
              <a:gd name="connsiteY3" fmla="*/ 99939 h 599625"/>
              <a:gd name="connsiteX4" fmla="*/ 8229600 w 8229600"/>
              <a:gd name="connsiteY4" fmla="*/ 499686 h 599625"/>
              <a:gd name="connsiteX5" fmla="*/ 8129661 w 8229600"/>
              <a:gd name="connsiteY5" fmla="*/ 599625 h 599625"/>
              <a:gd name="connsiteX6" fmla="*/ 99939 w 8229600"/>
              <a:gd name="connsiteY6" fmla="*/ 599625 h 599625"/>
              <a:gd name="connsiteX7" fmla="*/ 0 w 8229600"/>
              <a:gd name="connsiteY7" fmla="*/ 499686 h 599625"/>
              <a:gd name="connsiteX8" fmla="*/ 0 w 8229600"/>
              <a:gd name="connsiteY8" fmla="*/ 99939 h 59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99625">
                <a:moveTo>
                  <a:pt x="0" y="99939"/>
                </a:moveTo>
                <a:cubicBezTo>
                  <a:pt x="0" y="44744"/>
                  <a:pt x="44744" y="0"/>
                  <a:pt x="99939" y="0"/>
                </a:cubicBezTo>
                <a:lnTo>
                  <a:pt x="8129661" y="0"/>
                </a:lnTo>
                <a:cubicBezTo>
                  <a:pt x="8184856" y="0"/>
                  <a:pt x="8229600" y="44744"/>
                  <a:pt x="8229600" y="99939"/>
                </a:cubicBezTo>
                <a:lnTo>
                  <a:pt x="8229600" y="499686"/>
                </a:lnTo>
                <a:cubicBezTo>
                  <a:pt x="8229600" y="554881"/>
                  <a:pt x="8184856" y="599625"/>
                  <a:pt x="8129661" y="599625"/>
                </a:cubicBezTo>
                <a:lnTo>
                  <a:pt x="99939" y="599625"/>
                </a:lnTo>
                <a:cubicBezTo>
                  <a:pt x="44744" y="599625"/>
                  <a:pt x="0" y="554881"/>
                  <a:pt x="0" y="499686"/>
                </a:cubicBezTo>
                <a:lnTo>
                  <a:pt x="0" y="9993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1" tIns="124521" rIns="124521" bIns="124521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GB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 the cheese.</a:t>
            </a:r>
          </a:p>
        </p:txBody>
      </p:sp>
      <p:sp>
        <p:nvSpPr>
          <p:cNvPr id="29" name="Freeform 28"/>
          <p:cNvSpPr/>
          <p:nvPr/>
        </p:nvSpPr>
        <p:spPr>
          <a:xfrm>
            <a:off x="152407" y="5013805"/>
            <a:ext cx="2834640" cy="853595"/>
          </a:xfrm>
          <a:custGeom>
            <a:avLst/>
            <a:gdLst>
              <a:gd name="connsiteX0" fmla="*/ 0 w 8229600"/>
              <a:gd name="connsiteY0" fmla="*/ 99939 h 599625"/>
              <a:gd name="connsiteX1" fmla="*/ 99939 w 8229600"/>
              <a:gd name="connsiteY1" fmla="*/ 0 h 599625"/>
              <a:gd name="connsiteX2" fmla="*/ 8129661 w 8229600"/>
              <a:gd name="connsiteY2" fmla="*/ 0 h 599625"/>
              <a:gd name="connsiteX3" fmla="*/ 8229600 w 8229600"/>
              <a:gd name="connsiteY3" fmla="*/ 99939 h 599625"/>
              <a:gd name="connsiteX4" fmla="*/ 8229600 w 8229600"/>
              <a:gd name="connsiteY4" fmla="*/ 499686 h 599625"/>
              <a:gd name="connsiteX5" fmla="*/ 8129661 w 8229600"/>
              <a:gd name="connsiteY5" fmla="*/ 599625 h 599625"/>
              <a:gd name="connsiteX6" fmla="*/ 99939 w 8229600"/>
              <a:gd name="connsiteY6" fmla="*/ 599625 h 599625"/>
              <a:gd name="connsiteX7" fmla="*/ 0 w 8229600"/>
              <a:gd name="connsiteY7" fmla="*/ 499686 h 599625"/>
              <a:gd name="connsiteX8" fmla="*/ 0 w 8229600"/>
              <a:gd name="connsiteY8" fmla="*/ 99939 h 59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99625">
                <a:moveTo>
                  <a:pt x="0" y="99939"/>
                </a:moveTo>
                <a:cubicBezTo>
                  <a:pt x="0" y="44744"/>
                  <a:pt x="44744" y="0"/>
                  <a:pt x="99939" y="0"/>
                </a:cubicBezTo>
                <a:lnTo>
                  <a:pt x="8129661" y="0"/>
                </a:lnTo>
                <a:cubicBezTo>
                  <a:pt x="8184856" y="0"/>
                  <a:pt x="8229600" y="44744"/>
                  <a:pt x="8229600" y="99939"/>
                </a:cubicBezTo>
                <a:lnTo>
                  <a:pt x="8229600" y="499686"/>
                </a:lnTo>
                <a:cubicBezTo>
                  <a:pt x="8229600" y="554881"/>
                  <a:pt x="8184856" y="599625"/>
                  <a:pt x="8129661" y="599625"/>
                </a:cubicBezTo>
                <a:lnTo>
                  <a:pt x="99939" y="599625"/>
                </a:lnTo>
                <a:cubicBezTo>
                  <a:pt x="44744" y="599625"/>
                  <a:pt x="0" y="554881"/>
                  <a:pt x="0" y="499686"/>
                </a:cubicBezTo>
                <a:lnTo>
                  <a:pt x="0" y="9993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1" tIns="124521" rIns="124521" bIns="124521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GB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 the cheese on the pizza base.</a:t>
            </a:r>
          </a:p>
        </p:txBody>
      </p:sp>
      <p:sp>
        <p:nvSpPr>
          <p:cNvPr id="30" name="Freeform 29"/>
          <p:cNvSpPr/>
          <p:nvPr/>
        </p:nvSpPr>
        <p:spPr>
          <a:xfrm>
            <a:off x="6171000" y="5013805"/>
            <a:ext cx="2834640" cy="853595"/>
          </a:xfrm>
          <a:custGeom>
            <a:avLst/>
            <a:gdLst>
              <a:gd name="connsiteX0" fmla="*/ 0 w 8229600"/>
              <a:gd name="connsiteY0" fmla="*/ 99939 h 599625"/>
              <a:gd name="connsiteX1" fmla="*/ 99939 w 8229600"/>
              <a:gd name="connsiteY1" fmla="*/ 0 h 599625"/>
              <a:gd name="connsiteX2" fmla="*/ 8129661 w 8229600"/>
              <a:gd name="connsiteY2" fmla="*/ 0 h 599625"/>
              <a:gd name="connsiteX3" fmla="*/ 8229600 w 8229600"/>
              <a:gd name="connsiteY3" fmla="*/ 99939 h 599625"/>
              <a:gd name="connsiteX4" fmla="*/ 8229600 w 8229600"/>
              <a:gd name="connsiteY4" fmla="*/ 499686 h 599625"/>
              <a:gd name="connsiteX5" fmla="*/ 8129661 w 8229600"/>
              <a:gd name="connsiteY5" fmla="*/ 599625 h 599625"/>
              <a:gd name="connsiteX6" fmla="*/ 99939 w 8229600"/>
              <a:gd name="connsiteY6" fmla="*/ 599625 h 599625"/>
              <a:gd name="connsiteX7" fmla="*/ 0 w 8229600"/>
              <a:gd name="connsiteY7" fmla="*/ 499686 h 599625"/>
              <a:gd name="connsiteX8" fmla="*/ 0 w 8229600"/>
              <a:gd name="connsiteY8" fmla="*/ 99939 h 59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99625">
                <a:moveTo>
                  <a:pt x="0" y="99939"/>
                </a:moveTo>
                <a:cubicBezTo>
                  <a:pt x="0" y="44744"/>
                  <a:pt x="44744" y="0"/>
                  <a:pt x="99939" y="0"/>
                </a:cubicBezTo>
                <a:lnTo>
                  <a:pt x="8129661" y="0"/>
                </a:lnTo>
                <a:cubicBezTo>
                  <a:pt x="8184856" y="0"/>
                  <a:pt x="8229600" y="44744"/>
                  <a:pt x="8229600" y="99939"/>
                </a:cubicBezTo>
                <a:lnTo>
                  <a:pt x="8229600" y="499686"/>
                </a:lnTo>
                <a:cubicBezTo>
                  <a:pt x="8229600" y="554881"/>
                  <a:pt x="8184856" y="599625"/>
                  <a:pt x="8129661" y="599625"/>
                </a:cubicBezTo>
                <a:lnTo>
                  <a:pt x="99939" y="599625"/>
                </a:lnTo>
                <a:cubicBezTo>
                  <a:pt x="44744" y="599625"/>
                  <a:pt x="0" y="554881"/>
                  <a:pt x="0" y="499686"/>
                </a:cubicBezTo>
                <a:lnTo>
                  <a:pt x="0" y="9993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1" tIns="124521" rIns="124521" bIns="124521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GB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 the pizza in the oven for about 10 minutes.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12619" y="268828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Chop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580603" y="2812977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Grate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6471951" y="2531667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Spread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453627" y="5082579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Sprinkle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497032" y="4961303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Spread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599429" y="4948553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Bake</a:t>
            </a:r>
          </a:p>
        </p:txBody>
      </p:sp>
    </p:spTree>
    <p:extLst>
      <p:ext uri="{BB962C8B-B14F-4D97-AF65-F5344CB8AC3E}">
        <p14:creationId xmlns:p14="http://schemas.microsoft.com/office/powerpoint/2010/main" val="15674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1148</Words>
  <Application>Microsoft Office PowerPoint</Application>
  <PresentationFormat>On-screen Show (4:3)</PresentationFormat>
  <Paragraphs>172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I. 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Pronunciation</vt:lpstr>
      <vt:lpstr>PowerPoint Presentation</vt:lpstr>
      <vt:lpstr>PowerPoint Presentation</vt:lpstr>
      <vt:lpstr>II.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Nguyen Thi Hien Nguyen Thi Hien</cp:lastModifiedBy>
  <cp:revision>378</cp:revision>
  <dcterms:created xsi:type="dcterms:W3CDTF">2016-12-15T15:38:30Z</dcterms:created>
  <dcterms:modified xsi:type="dcterms:W3CDTF">2024-01-20T23:55:33Z</dcterms:modified>
</cp:coreProperties>
</file>