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83" r:id="rId7"/>
    <p:sldId id="258" r:id="rId8"/>
    <p:sldId id="284" r:id="rId9"/>
    <p:sldId id="292" r:id="rId10"/>
    <p:sldId id="264" r:id="rId11"/>
    <p:sldId id="285" r:id="rId12"/>
    <p:sldId id="286" r:id="rId13"/>
    <p:sldId id="288" r:id="rId14"/>
    <p:sldId id="289" r:id="rId15"/>
    <p:sldId id="290" r:id="rId16"/>
    <p:sldId id="293" r:id="rId17"/>
    <p:sldId id="294" r:id="rId18"/>
    <p:sldId id="295" r:id="rId19"/>
    <p:sldId id="296" r:id="rId20"/>
    <p:sldId id="297" r:id="rId21"/>
    <p:sldId id="298" r:id="rId22"/>
    <p:sldId id="279"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15142A"/>
    <a:srgbClr val="FAED3B"/>
    <a:srgbClr val="70AD47"/>
    <a:srgbClr val="A7FDFF"/>
    <a:srgbClr val="3CDFE6"/>
    <a:srgbClr val="0C0D0E"/>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61" d="100"/>
          <a:sy n="61" d="100"/>
        </p:scale>
        <p:origin x="1296"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10/15/2023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10/15/2023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10/15/2023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10/15/2023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10/15/2023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10/15/2023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10/15/2023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10/15/2023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10/15/2023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10/15/2023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9.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oleObject" Target="../embeddings/oleObject9.bin"/><Relationship Id="rId7" Type="http://schemas.openxmlformats.org/officeDocument/2006/relationships/slide" Target="slide17.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slide" Target="slide15.xml"/><Relationship Id="rId5" Type="http://schemas.openxmlformats.org/officeDocument/2006/relationships/slide" Target="slide20.xml"/><Relationship Id="rId10" Type="http://schemas.openxmlformats.org/officeDocument/2006/relationships/slide" Target="slide19.xml"/><Relationship Id="rId4" Type="http://schemas.openxmlformats.org/officeDocument/2006/relationships/image" Target="../media/image22.png"/><Relationship Id="rId9"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0.png"/><Relationship Id="rId5" Type="http://schemas.openxmlformats.org/officeDocument/2006/relationships/slide" Target="slide14.xml"/><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0.png"/><Relationship Id="rId5" Type="http://schemas.openxmlformats.org/officeDocument/2006/relationships/slide" Target="slide14.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14.xml"/><Relationship Id="rId4" Type="http://schemas.openxmlformats.org/officeDocument/2006/relationships/image" Target="../media/image23.gi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image" Target="../media/image12.png"/><Relationship Id="rId5" Type="http://schemas.openxmlformats.org/officeDocument/2006/relationships/oleObject" Target="../embeddings/oleObject4.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4" name="!!1">
            <a:extLst>
              <a:ext uri="{FF2B5EF4-FFF2-40B4-BE49-F238E27FC236}">
                <a16:creationId xmlns:a16="http://schemas.microsoft.com/office/drawing/2014/main" id="{0E246211-C9C9-4B3E-9DDF-914AB989AE93}"/>
              </a:ext>
            </a:extLst>
          </p:cNvPr>
          <p:cNvSpPr txBox="1"/>
          <p:nvPr/>
        </p:nvSpPr>
        <p:spPr>
          <a:xfrm>
            <a:off x="2133600" y="2291083"/>
            <a:ext cx="9026254" cy="1569660"/>
          </a:xfrm>
          <a:prstGeom prst="rect">
            <a:avLst/>
          </a:prstGeom>
          <a:noFill/>
        </p:spPr>
        <p:txBody>
          <a:bodyPr wrap="square">
            <a:spAutoFit/>
          </a:bodyPr>
          <a:lstStyle/>
          <a:p>
            <a:pPr algn="ctr"/>
            <a:r>
              <a:rPr lang="nl-NL" sz="4800" b="1">
                <a:solidFill>
                  <a:srgbClr val="FFFF00"/>
                </a:solidFill>
                <a:latin typeface="Arial" pitchFamily="34" charset="0"/>
                <a:cs typeface="Arial" pitchFamily="34" charset="0"/>
              </a:rPr>
              <a:t>§3: PHÉP CỘNG, PHÉP TRỪ CÁC SỐ TỰ NHIÊN (tiết 1)</a:t>
            </a:r>
            <a:endParaRPr lang="en-US" sz="4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A3A062DA-93BF-4842-B601-4404401BCCE3}"/>
              </a:ext>
            </a:extLst>
          </p:cNvPr>
          <p:cNvSpPr txBox="1"/>
          <p:nvPr/>
        </p:nvSpPr>
        <p:spPr>
          <a:xfrm>
            <a:off x="2786466" y="2384130"/>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bị trừ    Số trừ    </a:t>
            </a:r>
            <a:r>
              <a:rPr lang="en-US" sz="2800">
                <a:latin typeface="Arial" pitchFamily="34" charset="0"/>
                <a:cs typeface="Arial" pitchFamily="34" charset="0"/>
              </a:rPr>
              <a:t>Hiệu</a:t>
            </a: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092351" y="970396"/>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a) Nhắc lại về phép trừ</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2462213"/>
          </a:xfrm>
          <a:prstGeom prst="rect">
            <a:avLst/>
          </a:prstGeom>
          <a:noFill/>
        </p:spPr>
        <p:txBody>
          <a:bodyPr wrap="square">
            <a:spAutoFit/>
          </a:bodyPr>
          <a:lstStyle/>
          <a:p>
            <a:pPr algn="just">
              <a:lnSpc>
                <a:spcPct val="150000"/>
              </a:lnSpc>
            </a:pPr>
            <a:r>
              <a:rPr lang="en-US" sz="2800" i="1">
                <a:latin typeface="Arial" pitchFamily="34" charset="0"/>
                <a:cs typeface="Arial" pitchFamily="34" charset="0"/>
              </a:rPr>
              <a:t>Lưu ý:</a:t>
            </a:r>
          </a:p>
          <a:p>
            <a:pPr algn="just">
              <a:lnSpc>
                <a:spcPct val="150000"/>
              </a:lnSpc>
            </a:pPr>
            <a:r>
              <a:rPr lang="en-US" sz="2800" i="1">
                <a:latin typeface="Arial" pitchFamily="34" charset="0"/>
                <a:cs typeface="Arial" pitchFamily="34" charset="0"/>
              </a:rPr>
              <a:t>a – b = c thì a = b + c</a:t>
            </a:r>
          </a:p>
          <a:p>
            <a:pPr algn="just">
              <a:lnSpc>
                <a:spcPct val="150000"/>
              </a:lnSpc>
            </a:pPr>
            <a:r>
              <a:rPr lang="en-US" sz="2800" i="1">
                <a:latin typeface="Arial" pitchFamily="34" charset="0"/>
                <a:cs typeface="Arial" pitchFamily="34" charset="0"/>
              </a:rPr>
              <a:t>a + b = c thì </a:t>
            </a:r>
          </a:p>
          <a:p>
            <a:pPr algn="just"/>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9432772" y="272962"/>
            <a:ext cx="1607156" cy="1446440"/>
          </a:xfrm>
          <a:prstGeom prst="rect">
            <a:avLst/>
          </a:prstGeom>
        </p:spPr>
      </p:pic>
      <p:sp>
        <p:nvSpPr>
          <p:cNvPr id="1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83217153"/>
              </p:ext>
            </p:extLst>
          </p:nvPr>
        </p:nvGraphicFramePr>
        <p:xfrm>
          <a:off x="2992874" y="1525460"/>
          <a:ext cx="4878999" cy="924442"/>
        </p:xfrm>
        <a:graphic>
          <a:graphicData uri="http://schemas.openxmlformats.org/presentationml/2006/ole">
            <mc:AlternateContent xmlns:mc="http://schemas.openxmlformats.org/markup-compatibility/2006">
              <mc:Choice xmlns:v="urn:schemas-microsoft-com:vml" Requires="v">
                <p:oleObj spid="_x0000_s3074" name="Equation" r:id="rId4" imgW="2717800" imgH="520700" progId="Equation.DSMT4">
                  <p:embed/>
                </p:oleObj>
              </mc:Choice>
              <mc:Fallback>
                <p:oleObj name="Equation" r:id="rId4" imgW="2717800" imgH="520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874" y="1525460"/>
                        <a:ext cx="4878999" cy="924442"/>
                      </a:xfrm>
                      <a:prstGeom prst="rect">
                        <a:avLst/>
                      </a:prstGeom>
                      <a:noFill/>
                    </p:spPr>
                  </p:pic>
                </p:oleObj>
              </mc:Fallback>
            </mc:AlternateContent>
          </a:graphicData>
        </a:graphic>
      </p:graphicFrame>
      <p:sp>
        <p:nvSpPr>
          <p:cNvPr id="24"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579020907"/>
              </p:ext>
            </p:extLst>
          </p:nvPr>
        </p:nvGraphicFramePr>
        <p:xfrm>
          <a:off x="3486609" y="4261810"/>
          <a:ext cx="1520097" cy="1043922"/>
        </p:xfrm>
        <a:graphic>
          <a:graphicData uri="http://schemas.openxmlformats.org/presentationml/2006/ole">
            <mc:AlternateContent xmlns:mc="http://schemas.openxmlformats.org/markup-compatibility/2006">
              <mc:Choice xmlns:v="urn:schemas-microsoft-com:vml" Requires="v">
                <p:oleObj spid="_x0000_s3075" name="Equation" r:id="rId6" imgW="787058" imgH="545863" progId="Equation.DSMT4">
                  <p:embed/>
                </p:oleObj>
              </mc:Choice>
              <mc:Fallback>
                <p:oleObj name="Equation" r:id="rId6" imgW="787058" imgH="545863"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609" y="4261810"/>
                        <a:ext cx="1520097" cy="1043922"/>
                      </a:xfrm>
                      <a:prstGeom prst="rect">
                        <a:avLst/>
                      </a:prstGeom>
                      <a:noFill/>
                    </p:spPr>
                  </p:pic>
                </p:oleObj>
              </mc:Fallback>
            </mc:AlternateContent>
          </a:graphicData>
        </a:graphic>
      </p:graphicFrame>
    </p:spTree>
    <p:extLst>
      <p:ext uri="{BB962C8B-B14F-4D97-AF65-F5344CB8AC3E}">
        <p14:creationId xmlns:p14="http://schemas.microsoft.com/office/powerpoint/2010/main" val="1051478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2246769"/>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Giải:</a:t>
            </a:r>
          </a:p>
          <a:p>
            <a:r>
              <a:rPr lang="en-US" sz="2800">
                <a:latin typeface="Arial" pitchFamily="34" charset="0"/>
                <a:ea typeface="Times New Roman" panose="02020603050405020304" pitchFamily="18" charset="0"/>
                <a:cs typeface="Arial" pitchFamily="34" charset="0"/>
              </a:rPr>
              <a:t>Từ x + 2015 = 2021 ta có</a:t>
            </a:r>
          </a:p>
          <a:p>
            <a:r>
              <a:rPr lang="en-US" sz="2800">
                <a:latin typeface="Arial" pitchFamily="34" charset="0"/>
                <a:ea typeface="Times New Roman" panose="02020603050405020304" pitchFamily="18" charset="0"/>
                <a:cs typeface="Arial" pitchFamily="34" charset="0"/>
              </a:rPr>
              <a:t>                  x = 2021 – 2015 </a:t>
            </a:r>
          </a:p>
          <a:p>
            <a:r>
              <a:rPr lang="en-US" sz="2800">
                <a:effectLst/>
                <a:latin typeface="Arial" pitchFamily="34" charset="0"/>
                <a:ea typeface="Times New Roman" panose="02020603050405020304" pitchFamily="18" charset="0"/>
                <a:cs typeface="Arial" pitchFamily="34" charset="0"/>
              </a:rPr>
              <a:t>                  x = 6</a:t>
            </a:r>
          </a:p>
          <a:p>
            <a:r>
              <a:rPr lang="en-US" sz="2800">
                <a:latin typeface="Arial" pitchFamily="34" charset="0"/>
                <a:ea typeface="Times New Roman" panose="02020603050405020304" pitchFamily="18" charset="0"/>
                <a:cs typeface="Arial" pitchFamily="34" charset="0"/>
              </a:rPr>
              <a:t>Vậy x = 6</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18861"/>
            <a:ext cx="8194331" cy="523220"/>
          </a:xfrm>
          <a:prstGeom prst="rect">
            <a:avLst/>
          </a:prstGeom>
          <a:noFill/>
        </p:spPr>
        <p:txBody>
          <a:bodyPr wrap="square">
            <a:spAutoFit/>
          </a:bodyPr>
          <a:lstStyle/>
          <a:p>
            <a:r>
              <a:rPr lang="en-US" sz="2800">
                <a:latin typeface="Arial" pitchFamily="34" charset="0"/>
                <a:ea typeface="Times New Roman" panose="02020603050405020304" pitchFamily="18" charset="0"/>
                <a:cs typeface="Arial" pitchFamily="34" charset="0"/>
              </a:rPr>
              <a:t>Tìm số tự nhiên x, biết: x + 2015 = 2021</a:t>
            </a:r>
            <a:endParaRPr lang="en-US" sz="280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18136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c) Luyện tập 2</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972663" y="2579017"/>
            <a:ext cx="8194331" cy="2677656"/>
          </a:xfrm>
          <a:prstGeom prst="rect">
            <a:avLst/>
          </a:prstGeom>
          <a:noFill/>
        </p:spPr>
        <p:txBody>
          <a:bodyPr wrap="square">
            <a:spAutoFit/>
          </a:bodyPr>
          <a:lstStyle/>
          <a:p>
            <a:r>
              <a:rPr lang="en-US" sz="2800" dirty="0" err="1">
                <a:effectLst/>
                <a:latin typeface="Arial" pitchFamily="34" charset="0"/>
                <a:ea typeface="Times New Roman" panose="02020603050405020304" pitchFamily="18" charset="0"/>
                <a:cs typeface="Arial" pitchFamily="34" charset="0"/>
              </a:rPr>
              <a:t>Giải</a:t>
            </a:r>
            <a:r>
              <a:rPr lang="en-US" sz="2800" dirty="0">
                <a:effectLst/>
                <a:latin typeface="Arial" pitchFamily="34" charset="0"/>
                <a:ea typeface="Times New Roman" panose="02020603050405020304" pitchFamily="18" charset="0"/>
                <a:cs typeface="Arial" pitchFamily="34" charset="0"/>
              </a:rPr>
              <a:t>:</a:t>
            </a:r>
          </a:p>
          <a:p>
            <a:r>
              <a:rPr lang="en-US" sz="2800" dirty="0">
                <a:latin typeface="Arial" pitchFamily="34" charset="0"/>
                <a:ea typeface="Times New Roman" panose="02020603050405020304" pitchFamily="18" charset="0"/>
                <a:cs typeface="Arial" pitchFamily="34" charset="0"/>
              </a:rPr>
              <a:t>     124 + (118 – x) = 217 </a:t>
            </a:r>
          </a:p>
          <a:p>
            <a:r>
              <a:rPr lang="en-US" sz="2800" dirty="0">
                <a:latin typeface="Arial" pitchFamily="34" charset="0"/>
                <a:ea typeface="Times New Roman" panose="02020603050405020304" pitchFamily="18" charset="0"/>
                <a:cs typeface="Arial" pitchFamily="34" charset="0"/>
              </a:rPr>
              <a:t>                  118 – x = 217 – 124 </a:t>
            </a:r>
          </a:p>
          <a:p>
            <a:r>
              <a:rPr lang="en-US" sz="2800" dirty="0">
                <a:effectLst/>
                <a:latin typeface="Arial" pitchFamily="34" charset="0"/>
                <a:ea typeface="Times New Roman" panose="02020603050405020304" pitchFamily="18" charset="0"/>
                <a:cs typeface="Arial" pitchFamily="34" charset="0"/>
              </a:rPr>
              <a:t>                  </a:t>
            </a:r>
            <a:r>
              <a:rPr lang="en-US" sz="2800" dirty="0">
                <a:latin typeface="Arial" pitchFamily="34" charset="0"/>
                <a:ea typeface="Times New Roman" panose="02020603050405020304" pitchFamily="18" charset="0"/>
                <a:cs typeface="Arial" pitchFamily="34" charset="0"/>
              </a:rPr>
              <a:t>118 – x = 93</a:t>
            </a:r>
          </a:p>
          <a:p>
            <a:r>
              <a:rPr lang="en-US" sz="2800" dirty="0">
                <a:latin typeface="Arial" pitchFamily="34" charset="0"/>
                <a:ea typeface="Times New Roman" panose="02020603050405020304" pitchFamily="18" charset="0"/>
                <a:cs typeface="Arial" pitchFamily="34" charset="0"/>
              </a:rPr>
              <a:t>                            x = 118 – 93 </a:t>
            </a:r>
          </a:p>
          <a:p>
            <a:r>
              <a:rPr lang="en-US" sz="2800" dirty="0">
                <a:latin typeface="Arial" pitchFamily="34" charset="0"/>
                <a:ea typeface="Times New Roman" panose="02020603050405020304" pitchFamily="18" charset="0"/>
                <a:cs typeface="Arial" pitchFamily="34" charset="0"/>
              </a:rPr>
              <a:t>                            x = 25                      </a:t>
            </a:r>
            <a:r>
              <a:rPr lang="en-US" sz="2800" dirty="0" err="1">
                <a:latin typeface="Arial" pitchFamily="34" charset="0"/>
                <a:ea typeface="Times New Roman" panose="02020603050405020304" pitchFamily="18" charset="0"/>
                <a:cs typeface="Arial" pitchFamily="34" charset="0"/>
              </a:rPr>
              <a:t>Vậy</a:t>
            </a:r>
            <a:r>
              <a:rPr lang="en-US" sz="2800" dirty="0">
                <a:latin typeface="Arial" pitchFamily="34" charset="0"/>
                <a:ea typeface="Times New Roman" panose="02020603050405020304" pitchFamily="18" charset="0"/>
                <a:cs typeface="Arial" pitchFamily="34" charset="0"/>
              </a:rPr>
              <a:t> x = 25</a:t>
            </a:r>
            <a:endParaRPr lang="en-US" sz="2800" dirty="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55437"/>
            <a:ext cx="8194331" cy="523220"/>
          </a:xfrm>
          <a:prstGeom prst="rect">
            <a:avLst/>
          </a:prstGeom>
          <a:noFill/>
        </p:spPr>
        <p:txBody>
          <a:bodyPr wrap="square">
            <a:spAutoFit/>
          </a:bodyPr>
          <a:lstStyle/>
          <a:p>
            <a:r>
              <a:rPr lang="en-US" sz="2800">
                <a:latin typeface="Arial" pitchFamily="34" charset="0"/>
                <a:ea typeface="Times New Roman" panose="02020603050405020304" pitchFamily="18" charset="0"/>
                <a:cs typeface="Arial" pitchFamily="34" charset="0"/>
              </a:rPr>
              <a:t>Tìm số tự nhiên x, biết: 124 + (118 – x) = 217</a:t>
            </a:r>
            <a:endParaRPr lang="en-US" sz="2800">
              <a:effectLst/>
              <a:latin typeface="Arial" pitchFamily="34" charset="0"/>
              <a:ea typeface="Times New Roman" panose="02020603050405020304" pitchFamily="18" charset="0"/>
              <a:cs typeface="Arial" pitchFamily="34" charset="0"/>
            </a:endParaRPr>
          </a:p>
        </p:txBody>
      </p:sp>
      <p:pic>
        <p:nvPicPr>
          <p:cNvPr id="17"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8806526" y="2106007"/>
            <a:ext cx="2532753" cy="2532753"/>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355" y="2684799"/>
            <a:ext cx="1488402" cy="1488402"/>
          </a:xfrm>
          <a:prstGeom prst="rect">
            <a:avLst/>
          </a:prstGeom>
        </p:spPr>
      </p:pic>
    </p:spTree>
    <p:extLst>
      <p:ext uri="{BB962C8B-B14F-4D97-AF65-F5344CB8AC3E}">
        <p14:creationId xmlns:p14="http://schemas.microsoft.com/office/powerpoint/2010/main" val="478496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35200" y="711200"/>
            <a:ext cx="802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3200">
                <a:solidFill>
                  <a:srgbClr val="FF0000"/>
                </a:solidFill>
              </a:rPr>
              <a:t>Trò chơi “Vòng quay may mắn”</a:t>
            </a:r>
            <a:endParaRPr lang="vi-VN" sz="3200">
              <a:solidFill>
                <a:srgbClr val="FF0000"/>
              </a:solidFill>
            </a:endParaRPr>
          </a:p>
        </p:txBody>
      </p:sp>
      <p:sp>
        <p:nvSpPr>
          <p:cNvPr id="3" name="TextBox 1"/>
          <p:cNvSpPr txBox="1">
            <a:spLocks noChangeArrowheads="1"/>
          </p:cNvSpPr>
          <p:nvPr/>
        </p:nvSpPr>
        <p:spPr bwMode="auto">
          <a:xfrm>
            <a:off x="1016000" y="1841500"/>
            <a:ext cx="1056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b="0" dirty="0" err="1"/>
              <a:t>Người</a:t>
            </a:r>
            <a:r>
              <a:rPr lang="en-US" sz="2800" b="0" dirty="0"/>
              <a:t> </a:t>
            </a:r>
            <a:r>
              <a:rPr lang="en-US" sz="2800" b="0" dirty="0" err="1"/>
              <a:t>chơi</a:t>
            </a:r>
            <a:r>
              <a:rPr lang="en-US" sz="2800" b="0" dirty="0"/>
              <a:t> </a:t>
            </a:r>
            <a:r>
              <a:rPr lang="en-US" sz="2800" b="0" dirty="0" err="1"/>
              <a:t>nhận</a:t>
            </a:r>
            <a:r>
              <a:rPr lang="en-US" sz="2800" b="0" dirty="0"/>
              <a:t> </a:t>
            </a:r>
            <a:r>
              <a:rPr lang="en-US" sz="2800" b="0" dirty="0" err="1"/>
              <a:t>điểm</a:t>
            </a:r>
            <a:r>
              <a:rPr lang="en-US" sz="2800" b="0" dirty="0"/>
              <a:t> 8, 9, 10, </a:t>
            </a:r>
            <a:r>
              <a:rPr lang="en-US" sz="2800" b="0" dirty="0" err="1"/>
              <a:t>phần</a:t>
            </a:r>
            <a:r>
              <a:rPr lang="en-US" sz="2800" b="0" dirty="0"/>
              <a:t> </a:t>
            </a:r>
            <a:r>
              <a:rPr lang="en-US" sz="2800" b="0" dirty="0" err="1"/>
              <a:t>quà</a:t>
            </a:r>
            <a:r>
              <a:rPr lang="en-US" sz="2800" b="0" dirty="0"/>
              <a:t> may </a:t>
            </a:r>
            <a:r>
              <a:rPr lang="en-US" sz="2800" b="0" dirty="0" err="1"/>
              <a:t>mắn</a:t>
            </a:r>
            <a:r>
              <a:rPr lang="en-US" sz="2800" b="0" dirty="0"/>
              <a:t> </a:t>
            </a:r>
            <a:r>
              <a:rPr lang="en-US" sz="2800" b="0" dirty="0" err="1"/>
              <a:t>với</a:t>
            </a:r>
            <a:r>
              <a:rPr lang="en-US" sz="2800" b="0" dirty="0"/>
              <a:t> ô </a:t>
            </a:r>
            <a:r>
              <a:rPr lang="en-US" sz="2800" b="0" dirty="0" err="1"/>
              <a:t>tương</a:t>
            </a:r>
            <a:r>
              <a:rPr lang="en-US" sz="2800" b="0" dirty="0"/>
              <a:t> </a:t>
            </a:r>
            <a:r>
              <a:rPr lang="en-US" sz="2800" b="0" dirty="0" err="1"/>
              <a:t>ứng</a:t>
            </a:r>
            <a:r>
              <a:rPr lang="en-US" sz="2800" b="0" dirty="0"/>
              <a:t> </a:t>
            </a:r>
            <a:r>
              <a:rPr lang="en-US" sz="2800" b="0" dirty="0" err="1"/>
              <a:t>nếu</a:t>
            </a:r>
            <a:r>
              <a:rPr lang="en-US" sz="2800" b="0" dirty="0"/>
              <a:t> </a:t>
            </a:r>
            <a:r>
              <a:rPr lang="en-US" sz="2800" b="0" dirty="0" err="1"/>
              <a:t>trả</a:t>
            </a:r>
            <a:r>
              <a:rPr lang="en-US" sz="2800" b="0" dirty="0"/>
              <a:t> </a:t>
            </a:r>
            <a:r>
              <a:rPr lang="en-US" sz="2800" b="0" dirty="0" err="1"/>
              <a:t>lời</a:t>
            </a:r>
            <a:r>
              <a:rPr lang="en-US" sz="2800" b="0" dirty="0"/>
              <a:t> </a:t>
            </a:r>
            <a:r>
              <a:rPr lang="en-US" sz="2800" b="0" dirty="0" err="1"/>
              <a:t>đúng</a:t>
            </a:r>
            <a:r>
              <a:rPr lang="en-US" sz="2800" b="0" dirty="0"/>
              <a:t> </a:t>
            </a:r>
            <a:r>
              <a:rPr lang="en-US" sz="2800" b="0" dirty="0" err="1"/>
              <a:t>câu</a:t>
            </a:r>
            <a:r>
              <a:rPr lang="en-US" sz="2800" b="0" dirty="0"/>
              <a:t> </a:t>
            </a:r>
            <a:r>
              <a:rPr lang="en-US" sz="2800" b="0" dirty="0" err="1"/>
              <a:t>hỏi</a:t>
            </a:r>
            <a:r>
              <a:rPr lang="en-US" sz="2800" b="0" dirty="0"/>
              <a:t> </a:t>
            </a:r>
            <a:r>
              <a:rPr lang="en-US" sz="2800" b="0" dirty="0" err="1"/>
              <a:t>hoặc</a:t>
            </a:r>
            <a:r>
              <a:rPr lang="en-US" sz="2800" b="0" dirty="0"/>
              <a:t> </a:t>
            </a:r>
            <a:r>
              <a:rPr lang="en-US" sz="2800" b="0" dirty="0" err="1"/>
              <a:t>nhường</a:t>
            </a:r>
            <a:r>
              <a:rPr lang="en-US" sz="2800" b="0" dirty="0"/>
              <a:t> </a:t>
            </a:r>
            <a:r>
              <a:rPr lang="en-US" sz="2800" b="0" dirty="0" err="1"/>
              <a:t>cơ</a:t>
            </a:r>
            <a:r>
              <a:rPr lang="en-US" sz="2800" b="0" dirty="0"/>
              <a:t> </a:t>
            </a:r>
            <a:r>
              <a:rPr lang="en-US" sz="2800" b="0" dirty="0" err="1"/>
              <a:t>hội</a:t>
            </a:r>
            <a:r>
              <a:rPr lang="en-US" sz="2800" b="0" dirty="0"/>
              <a:t> </a:t>
            </a:r>
            <a:r>
              <a:rPr lang="en-US" sz="2800" b="0" dirty="0" err="1"/>
              <a:t>cho</a:t>
            </a:r>
            <a:r>
              <a:rPr lang="en-US" sz="2800" b="0" dirty="0"/>
              <a:t> </a:t>
            </a:r>
            <a:r>
              <a:rPr lang="en-US" sz="2800" b="0" dirty="0" err="1"/>
              <a:t>bạn</a:t>
            </a:r>
            <a:r>
              <a:rPr lang="en-US" sz="2800" b="0" dirty="0"/>
              <a:t> </a:t>
            </a:r>
            <a:r>
              <a:rPr lang="en-US" sz="2800" b="0" dirty="0" err="1"/>
              <a:t>khác</a:t>
            </a:r>
            <a:r>
              <a:rPr lang="en-US" sz="2800" b="0" dirty="0"/>
              <a:t> </a:t>
            </a:r>
            <a:r>
              <a:rPr lang="en-US" sz="2800" b="0" dirty="0" err="1"/>
              <a:t>nếu</a:t>
            </a:r>
            <a:r>
              <a:rPr lang="en-US" sz="2800" b="0" dirty="0"/>
              <a:t> quay </a:t>
            </a:r>
            <a:r>
              <a:rPr lang="en-US" sz="2800" b="0" dirty="0" err="1"/>
              <a:t>vào</a:t>
            </a:r>
            <a:r>
              <a:rPr lang="en-US" sz="2800" b="0" dirty="0"/>
              <a:t> ô “</a:t>
            </a:r>
            <a:r>
              <a:rPr lang="en-US" sz="2800" b="0" dirty="0" err="1"/>
              <a:t>Mất</a:t>
            </a:r>
            <a:r>
              <a:rPr lang="en-US" sz="2800" b="0" dirty="0"/>
              <a:t> </a:t>
            </a:r>
            <a:r>
              <a:rPr lang="en-US" sz="2800" b="0" dirty="0" err="1"/>
              <a:t>lượt</a:t>
            </a:r>
            <a:r>
              <a:rPr lang="en-US" sz="2800" b="0" dirty="0"/>
              <a:t>”</a:t>
            </a:r>
            <a:endParaRPr lang="vi-VN" sz="2800" b="0" dirty="0"/>
          </a:p>
        </p:txBody>
      </p:sp>
      <p:pic>
        <p:nvPicPr>
          <p:cNvPr id="3076" name="Picture 65" descr="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200" y="3854450"/>
            <a:ext cx="2540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2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438119" y="743099"/>
            <a:ext cx="6343905" cy="5519737"/>
            <a:chOff x="1877307" y="742503"/>
            <a:chExt cx="8263467" cy="5520267"/>
          </a:xfrm>
        </p:grpSpPr>
        <p:graphicFrame>
          <p:nvGraphicFramePr>
            <p:cNvPr id="4116" name="Chart 5"/>
            <p:cNvGraphicFramePr>
              <a:graphicFrameLocks/>
            </p:cNvGraphicFramePr>
            <p:nvPr>
              <p:extLst>
                <p:ext uri="{D42A27DB-BD31-4B8C-83A1-F6EECF244321}">
                  <p14:modId xmlns:p14="http://schemas.microsoft.com/office/powerpoint/2010/main" val="1754084205"/>
                </p:ext>
              </p:extLst>
            </p:nvPr>
          </p:nvGraphicFramePr>
          <p:xfrm>
            <a:off x="1877307" y="742503"/>
            <a:ext cx="8263467" cy="5520267"/>
          </p:xfrm>
          <a:graphic>
            <a:graphicData uri="http://schemas.openxmlformats.org/presentationml/2006/ole">
              <mc:AlternateContent xmlns:mc="http://schemas.openxmlformats.org/markup-compatibility/2006">
                <mc:Choice xmlns:v="urn:schemas-microsoft-com:vml" Requires="v">
                  <p:oleObj spid="_x0000_s4098" r:id="rId3" imgW="6200169" imgH="5523455" progId="Excel.Chart.8">
                    <p:embed/>
                  </p:oleObj>
                </mc:Choice>
                <mc:Fallback>
                  <p:oleObj r:id="rId3" imgW="6200169" imgH="552345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307" y="742503"/>
                          <a:ext cx="8263467" cy="55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7" name="TextBox 8"/>
            <p:cNvSpPr txBox="1">
              <a:spLocks noChangeArrowheads="1"/>
            </p:cNvSpPr>
            <p:nvPr/>
          </p:nvSpPr>
          <p:spPr bwMode="auto">
            <a:xfrm rot="1923427">
              <a:off x="3424778" y="2354141"/>
              <a:ext cx="172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18" name="TextBox 9"/>
            <p:cNvSpPr txBox="1">
              <a:spLocks noChangeArrowheads="1"/>
            </p:cNvSpPr>
            <p:nvPr/>
          </p:nvSpPr>
          <p:spPr bwMode="auto">
            <a:xfrm rot="4212626">
              <a:off x="4697957" y="2142489"/>
              <a:ext cx="151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19" name="TextBox 10"/>
            <p:cNvSpPr txBox="1">
              <a:spLocks noChangeArrowheads="1"/>
            </p:cNvSpPr>
            <p:nvPr/>
          </p:nvSpPr>
          <p:spPr bwMode="auto">
            <a:xfrm rot="6008305">
              <a:off x="5798720" y="1956834"/>
              <a:ext cx="135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sp>
          <p:nvSpPr>
            <p:cNvPr id="4120" name="TextBox 11"/>
            <p:cNvSpPr txBox="1">
              <a:spLocks noChangeArrowheads="1"/>
            </p:cNvSpPr>
            <p:nvPr/>
          </p:nvSpPr>
          <p:spPr bwMode="auto">
            <a:xfrm rot="7953341">
              <a:off x="6773248" y="2080802"/>
              <a:ext cx="1509007"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1" name="TextBox 12"/>
            <p:cNvSpPr txBox="1">
              <a:spLocks noChangeArrowheads="1"/>
            </p:cNvSpPr>
            <p:nvPr/>
          </p:nvSpPr>
          <p:spPr bwMode="auto">
            <a:xfrm rot="10800000">
              <a:off x="6909049" y="3318101"/>
              <a:ext cx="1854591"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2" name="TextBox 13"/>
            <p:cNvSpPr txBox="1">
              <a:spLocks noChangeArrowheads="1"/>
            </p:cNvSpPr>
            <p:nvPr/>
          </p:nvSpPr>
          <p:spPr bwMode="auto">
            <a:xfrm rot="-8517909">
              <a:off x="6733759" y="4406025"/>
              <a:ext cx="180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23" name="TextBox 14">
              <a:hlinkClick r:id="rId5" action="ppaction://hlinksldjump"/>
            </p:cNvPr>
            <p:cNvSpPr txBox="1">
              <a:spLocks noChangeArrowheads="1"/>
            </p:cNvSpPr>
            <p:nvPr/>
          </p:nvSpPr>
          <p:spPr bwMode="auto">
            <a:xfrm rot="14721934">
              <a:off x="5659341" y="4645109"/>
              <a:ext cx="1715964"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dirty="0">
                  <a:solidFill>
                    <a:srgbClr val="FF0000"/>
                  </a:solidFill>
                  <a:latin typeface="Arial" pitchFamily="34" charset="0"/>
                  <a:cs typeface="Arial" pitchFamily="34" charset="0"/>
                </a:rPr>
                <a:t>May </a:t>
              </a:r>
              <a:r>
                <a:rPr lang="en-US" sz="2400" dirty="0" err="1">
                  <a:solidFill>
                    <a:srgbClr val="FF0000"/>
                  </a:solidFill>
                  <a:latin typeface="Arial" pitchFamily="34" charset="0"/>
                  <a:cs typeface="Arial" pitchFamily="34" charset="0"/>
                </a:rPr>
                <a:t>mắn</a:t>
              </a:r>
              <a:endParaRPr lang="en-US" sz="2400" dirty="0">
                <a:solidFill>
                  <a:srgbClr val="FF0000"/>
                </a:solidFill>
                <a:latin typeface="Arial" pitchFamily="34" charset="0"/>
                <a:cs typeface="Arial" pitchFamily="34" charset="0"/>
              </a:endParaRPr>
            </a:p>
          </p:txBody>
        </p:sp>
        <p:sp>
          <p:nvSpPr>
            <p:cNvPr id="4124" name="TextBox 15"/>
            <p:cNvSpPr txBox="1">
              <a:spLocks noChangeArrowheads="1"/>
            </p:cNvSpPr>
            <p:nvPr/>
          </p:nvSpPr>
          <p:spPr bwMode="auto">
            <a:xfrm rot="19202262">
              <a:off x="3294582" y="4150894"/>
              <a:ext cx="2257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dirty="0">
                  <a:solidFill>
                    <a:srgbClr val="FF0000"/>
                  </a:solidFill>
                  <a:latin typeface="Arial" pitchFamily="34" charset="0"/>
                  <a:cs typeface="Arial" pitchFamily="34" charset="0"/>
                </a:rPr>
                <a:t>10 </a:t>
              </a:r>
              <a:r>
                <a:rPr lang="en-US" sz="2400" dirty="0" err="1">
                  <a:solidFill>
                    <a:srgbClr val="FF0000"/>
                  </a:solidFill>
                  <a:latin typeface="Arial" pitchFamily="34" charset="0"/>
                  <a:cs typeface="Arial" pitchFamily="34" charset="0"/>
                </a:rPr>
                <a:t>điểm</a:t>
              </a:r>
              <a:endParaRPr lang="en-US" sz="2400" dirty="0">
                <a:solidFill>
                  <a:srgbClr val="FF0000"/>
                </a:solidFill>
                <a:latin typeface="Arial" pitchFamily="34" charset="0"/>
                <a:cs typeface="Arial" pitchFamily="34" charset="0"/>
              </a:endParaRPr>
            </a:p>
          </p:txBody>
        </p:sp>
        <p:sp>
          <p:nvSpPr>
            <p:cNvPr id="4125" name="TextBox 16"/>
            <p:cNvSpPr txBox="1">
              <a:spLocks noChangeArrowheads="1"/>
            </p:cNvSpPr>
            <p:nvPr/>
          </p:nvSpPr>
          <p:spPr bwMode="auto">
            <a:xfrm>
              <a:off x="3251198" y="3271782"/>
              <a:ext cx="1931575"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6" name="TextBox 17"/>
            <p:cNvSpPr txBox="1">
              <a:spLocks noChangeArrowheads="1"/>
            </p:cNvSpPr>
            <p:nvPr/>
          </p:nvSpPr>
          <p:spPr bwMode="auto">
            <a:xfrm rot="17979895">
              <a:off x="4543969" y="4295921"/>
              <a:ext cx="1737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grpSp>
      <p:sp>
        <p:nvSpPr>
          <p:cNvPr id="20" name="Oval 19"/>
          <p:cNvSpPr/>
          <p:nvPr/>
        </p:nvSpPr>
        <p:spPr>
          <a:xfrm>
            <a:off x="5057543" y="3103877"/>
            <a:ext cx="985323" cy="914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atin typeface="Arial" pitchFamily="34" charset="0"/>
              <a:cs typeface="Arial" pitchFamily="34" charset="0"/>
            </a:endParaRPr>
          </a:p>
        </p:txBody>
      </p:sp>
      <p:sp>
        <p:nvSpPr>
          <p:cNvPr id="21" name="Oval 20"/>
          <p:cNvSpPr/>
          <p:nvPr/>
        </p:nvSpPr>
        <p:spPr>
          <a:xfrm flipH="1" flipV="1">
            <a:off x="1581151" y="3656013"/>
            <a:ext cx="120649"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3" name="Oval 22">
            <a:hlinkClick r:id="rId6" action="ppaction://hlinksldjump"/>
          </p:cNvPr>
          <p:cNvSpPr/>
          <p:nvPr/>
        </p:nvSpPr>
        <p:spPr>
          <a:xfrm>
            <a:off x="9355667" y="685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1</a:t>
            </a:r>
            <a:endParaRPr lang="en-US" sz="2800" dirty="0">
              <a:solidFill>
                <a:schemeClr val="tx1"/>
              </a:solidFill>
              <a:latin typeface="Arial" pitchFamily="34" charset="0"/>
              <a:cs typeface="Arial" pitchFamily="34" charset="0"/>
            </a:endParaRPr>
          </a:p>
        </p:txBody>
      </p:sp>
      <p:sp>
        <p:nvSpPr>
          <p:cNvPr id="24" name="Oval 23">
            <a:hlinkClick r:id="rId7" action="ppaction://hlinksldjump"/>
          </p:cNvPr>
          <p:cNvSpPr/>
          <p:nvPr/>
        </p:nvSpPr>
        <p:spPr>
          <a:xfrm>
            <a:off x="9355667" y="17573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3</a:t>
            </a:r>
            <a:endParaRPr lang="en-US" sz="2800" dirty="0">
              <a:solidFill>
                <a:schemeClr val="tx1"/>
              </a:solidFill>
              <a:latin typeface="Arial" pitchFamily="34" charset="0"/>
              <a:cs typeface="Arial" pitchFamily="34" charset="0"/>
            </a:endParaRPr>
          </a:p>
        </p:txBody>
      </p:sp>
      <p:sp>
        <p:nvSpPr>
          <p:cNvPr id="28" name="Oval 27">
            <a:hlinkClick r:id="rId8" action="ppaction://hlinksldjump"/>
          </p:cNvPr>
          <p:cNvSpPr/>
          <p:nvPr/>
        </p:nvSpPr>
        <p:spPr>
          <a:xfrm>
            <a:off x="10538884" y="7096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2</a:t>
            </a:r>
            <a:endParaRPr lang="en-US" sz="2800" dirty="0">
              <a:solidFill>
                <a:schemeClr val="tx1"/>
              </a:solidFill>
              <a:latin typeface="Arial" pitchFamily="34" charset="0"/>
              <a:cs typeface="Arial" pitchFamily="34" charset="0"/>
            </a:endParaRPr>
          </a:p>
        </p:txBody>
      </p:sp>
      <p:sp>
        <p:nvSpPr>
          <p:cNvPr id="29" name="Oval 28">
            <a:hlinkClick r:id="rId9" action="ppaction://hlinksldjump"/>
          </p:cNvPr>
          <p:cNvSpPr/>
          <p:nvPr/>
        </p:nvSpPr>
        <p:spPr>
          <a:xfrm>
            <a:off x="10538884" y="1792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4</a:t>
            </a:r>
            <a:endParaRPr lang="en-US" sz="2800" dirty="0">
              <a:solidFill>
                <a:schemeClr val="tx1"/>
              </a:solidFill>
              <a:latin typeface="Arial" pitchFamily="34" charset="0"/>
              <a:cs typeface="Arial" pitchFamily="34" charset="0"/>
            </a:endParaRPr>
          </a:p>
        </p:txBody>
      </p:sp>
      <p:sp>
        <p:nvSpPr>
          <p:cNvPr id="30" name="Oval 29"/>
          <p:cNvSpPr/>
          <p:nvPr/>
        </p:nvSpPr>
        <p:spPr>
          <a:xfrm flipH="1" flipV="1">
            <a:off x="1581152" y="3656014"/>
            <a:ext cx="44449"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1" name="Right Arrow 30"/>
          <p:cNvSpPr/>
          <p:nvPr/>
        </p:nvSpPr>
        <p:spPr>
          <a:xfrm>
            <a:off x="609601" y="3200402"/>
            <a:ext cx="2111188" cy="94483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5" name="Oval 4"/>
          <p:cNvSpPr/>
          <p:nvPr/>
        </p:nvSpPr>
        <p:spPr>
          <a:xfrm>
            <a:off x="9310159" y="636787"/>
            <a:ext cx="1005416" cy="10064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5" name="Oval 34"/>
          <p:cNvSpPr/>
          <p:nvPr/>
        </p:nvSpPr>
        <p:spPr>
          <a:xfrm>
            <a:off x="9310159" y="1701801"/>
            <a:ext cx="1005416"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1" name="Oval 40"/>
          <p:cNvSpPr/>
          <p:nvPr/>
        </p:nvSpPr>
        <p:spPr>
          <a:xfrm>
            <a:off x="10508827" y="1777048"/>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2" name="Oval 41"/>
          <p:cNvSpPr/>
          <p:nvPr/>
        </p:nvSpPr>
        <p:spPr>
          <a:xfrm>
            <a:off x="10505018" y="628195"/>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 name="5-Point Star 1">
            <a:hlinkClick r:id="rId10" action="ppaction://hlinksldjump"/>
          </p:cNvPr>
          <p:cNvSpPr/>
          <p:nvPr/>
        </p:nvSpPr>
        <p:spPr bwMode="auto">
          <a:xfrm>
            <a:off x="11453284" y="6172200"/>
            <a:ext cx="584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vi-VN">
              <a:latin typeface="Arial" pitchFamily="34" charset="0"/>
              <a:cs typeface="Arial" pitchFamily="34" charset="0"/>
            </a:endParaRPr>
          </a:p>
        </p:txBody>
      </p:sp>
    </p:spTree>
    <p:extLst>
      <p:ext uri="{BB962C8B-B14F-4D97-AF65-F5344CB8AC3E}">
        <p14:creationId xmlns:p14="http://schemas.microsoft.com/office/powerpoint/2010/main" val="110452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9"/>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nextCondLst>
                <p:cond evt="onClick" delay="0">
                  <p:tgtEl>
                    <p:spTgt spid="24"/>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childTnLst>
              </p:cTn>
              <p:nextCondLst>
                <p:cond evt="onClick" delay="0">
                  <p:tgtEl>
                    <p:spTgt spid="29"/>
                  </p:tgtEl>
                </p:cond>
              </p:nextCondLst>
            </p:seq>
          </p:childTnLst>
        </p:cTn>
      </p:par>
    </p:tnLst>
    <p:bldLst>
      <p:bldP spid="21" grpId="0" animBg="1"/>
      <p:bldP spid="21" grpId="1" animBg="1"/>
      <p:bldP spid="30" grpId="0" animBg="1"/>
      <p:bldP spid="30" grpId="1" animBg="1"/>
      <p:bldP spid="5" grpId="0" animBg="1"/>
      <p:bldP spid="35"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37782" y="1495088"/>
            <a:ext cx="6138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1: </a:t>
            </a:r>
            <a:r>
              <a:rPr lang="en-US" sz="2800" b="0">
                <a:solidFill>
                  <a:srgbClr val="FF0000"/>
                </a:solidFill>
                <a:latin typeface="Arial" pitchFamily="34" charset="0"/>
                <a:cs typeface="Arial" pitchFamily="34" charset="0"/>
              </a:rPr>
              <a:t>Tính nhanh  127 + 39 + 73</a:t>
            </a:r>
          </a:p>
        </p:txBody>
      </p:sp>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pitchFamily="34" charset="0"/>
                <a:cs typeface="Arial" pitchFamily="34" charset="0"/>
              </a:rPr>
              <a:t>  Hoan hô, bạn đã trả lời đúng!</a:t>
            </a:r>
            <a:r>
              <a:rPr lang="en-US" altLang="en-US" sz="2800">
                <a:solidFill>
                  <a:srgbClr val="FF0066"/>
                </a:solidFill>
                <a:latin typeface="Arial" pitchFamily="34" charset="0"/>
                <a:cs typeface="Arial" pitchFamily="34"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230</a:t>
            </a: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200</a:t>
            </a:r>
          </a:p>
        </p:txBody>
      </p:sp>
      <mc:AlternateContent xmlns:mc="http://schemas.openxmlformats.org/markup-compatibility/2006" xmlns:a14="http://schemas.microsoft.com/office/drawing/2010/main">
        <mc:Choice Requires="a14">
          <p:sp>
            <p:nvSpPr>
              <p:cNvPr id="5" name="TextBox 4"/>
              <p:cNvSpPr txBox="1"/>
              <p:nvPr/>
            </p:nvSpPr>
            <p:spPr>
              <a:xfrm>
                <a:off x="8544973" y="3459480"/>
                <a:ext cx="303807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127+39+73</m:t>
                      </m:r>
                    </m:oMath>
                  </m:oMathPara>
                </a14:m>
                <a:endParaRPr lang="en-US" sz="2800">
                  <a:latin typeface="Arial" pitchFamily="34" charset="0"/>
                  <a:cs typeface="Arial" pitchFamily="34" charset="0"/>
                </a:endParaRPr>
              </a:p>
              <a:p>
                <a:r>
                  <a:rPr lang="en-US" sz="2800">
                    <a:latin typeface="Arial" pitchFamily="34" charset="0"/>
                    <a:cs typeface="Arial" pitchFamily="34" charset="0"/>
                  </a:rPr>
                  <a:t>= </a:t>
                </a:r>
                <a14:m>
                  <m:oMath xmlns:m="http://schemas.openxmlformats.org/officeDocument/2006/math">
                    <m:r>
                      <a:rPr lang="en-US" sz="2800" b="0" i="0" smtClean="0">
                        <a:latin typeface="Cambria Math"/>
                      </a:rPr>
                      <m:t>(</m:t>
                    </m:r>
                    <m:r>
                      <a:rPr lang="en-US" sz="2800" i="1">
                        <a:latin typeface="Cambria Math"/>
                      </a:rPr>
                      <m:t>127+73</m:t>
                    </m:r>
                    <m:r>
                      <a:rPr lang="en-US" sz="2800" b="0" i="1" smtClean="0">
                        <a:latin typeface="Cambria Math"/>
                      </a:rPr>
                      <m:t>)</m:t>
                    </m:r>
                    <m:r>
                      <a:rPr lang="en-US" sz="2800" i="1">
                        <a:latin typeface="Cambria Math"/>
                      </a:rPr>
                      <m:t>+39</m:t>
                    </m:r>
                  </m:oMath>
                </a14:m>
                <a:endParaRPr lang="en-US" sz="2800">
                  <a:latin typeface="Arial" pitchFamily="34" charset="0"/>
                  <a:cs typeface="Arial" pitchFamily="34" charset="0"/>
                </a:endParaRPr>
              </a:p>
              <a:p>
                <a:r>
                  <a:rPr lang="en-US" sz="2800">
                    <a:latin typeface="Arial" pitchFamily="34" charset="0"/>
                    <a:cs typeface="Arial" pitchFamily="34" charset="0"/>
                  </a:rPr>
                  <a:t>= </a:t>
                </a:r>
                <a14:m>
                  <m:oMath xmlns:m="http://schemas.openxmlformats.org/officeDocument/2006/math">
                    <m:r>
                      <a:rPr lang="en-US" sz="2800" b="0" i="0" smtClean="0">
                        <a:latin typeface="Cambria Math"/>
                      </a:rPr>
                      <m:t>200</m:t>
                    </m:r>
                    <m:r>
                      <a:rPr lang="en-US" sz="2800" i="1">
                        <a:latin typeface="Cambria Math"/>
                      </a:rPr>
                      <m:t>+39</m:t>
                    </m:r>
                  </m:oMath>
                </a14:m>
                <a:endParaRPr lang="en-US" sz="2800">
                  <a:latin typeface="Arial" pitchFamily="34" charset="0"/>
                  <a:cs typeface="Arial" pitchFamily="34" charset="0"/>
                </a:endParaRPr>
              </a:p>
              <a:p>
                <a:r>
                  <a:rPr lang="en-US" sz="2800">
                    <a:latin typeface="Arial" pitchFamily="34" charset="0"/>
                    <a:cs typeface="Arial" pitchFamily="34" charset="0"/>
                  </a:rPr>
                  <a:t>= </a:t>
                </a:r>
                <a14:m>
                  <m:oMath xmlns:m="http://schemas.openxmlformats.org/officeDocument/2006/math">
                    <m:r>
                      <a:rPr lang="en-US" sz="2800" i="1" smtClean="0">
                        <a:latin typeface="Cambria Math"/>
                      </a:rPr>
                      <m:t>2</m:t>
                    </m:r>
                    <m:r>
                      <a:rPr lang="en-US" sz="2800" i="1">
                        <a:latin typeface="Cambria Math"/>
                      </a:rPr>
                      <m:t>39</m:t>
                    </m:r>
                  </m:oMath>
                </a14:m>
                <a:endParaRPr lang="en-US" sz="280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44973" y="3459480"/>
                <a:ext cx="3038076" cy="1815882"/>
              </a:xfrm>
              <a:prstGeom prst="rect">
                <a:avLst/>
              </a:prstGeom>
              <a:blipFill rotWithShape="1">
                <a:blip r:embed="rId6"/>
                <a:stretch>
                  <a:fillRect l="-4217" b="-8418"/>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239</a:t>
            </a:r>
          </a:p>
        </p:txBody>
      </p:sp>
    </p:spTree>
    <p:extLst>
      <p:ext uri="{BB962C8B-B14F-4D97-AF65-F5344CB8AC3E}">
        <p14:creationId xmlns:p14="http://schemas.microsoft.com/office/powerpoint/2010/main" val="34003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8"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9"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50"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53"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55" name="Oval 54"/>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6" name="Oval 55"/>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7" name="Oval 56"/>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9" name="TextBox 58"/>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600</a:t>
            </a:r>
          </a:p>
        </p:txBody>
      </p:sp>
      <p:sp>
        <p:nvSpPr>
          <p:cNvPr id="60" name="TextBox 59"/>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200</a:t>
            </a:r>
          </a:p>
        </p:txBody>
      </p:sp>
      <p:sp>
        <p:nvSpPr>
          <p:cNvPr id="61" name="TextBox 60"/>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400</a:t>
            </a:r>
          </a:p>
        </p:txBody>
      </p:sp>
      <p:pic>
        <p:nvPicPr>
          <p:cNvPr id="6165"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
          <p:cNvSpPr txBox="1">
            <a:spLocks noChangeArrowheads="1"/>
          </p:cNvSpPr>
          <p:nvPr/>
        </p:nvSpPr>
        <p:spPr bwMode="auto">
          <a:xfrm>
            <a:off x="1585382" y="1495088"/>
            <a:ext cx="6766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2: </a:t>
            </a:r>
            <a:r>
              <a:rPr lang="en-US" sz="2800" b="0">
                <a:solidFill>
                  <a:srgbClr val="FF0000"/>
                </a:solidFill>
                <a:latin typeface="Arial" pitchFamily="34" charset="0"/>
                <a:cs typeface="Arial" pitchFamily="34" charset="0"/>
              </a:rPr>
              <a:t>Tính nhanh  135 + 360 + 65 + 40</a:t>
            </a:r>
          </a:p>
        </p:txBody>
      </p:sp>
      <mc:AlternateContent xmlns:mc="http://schemas.openxmlformats.org/markup-compatibility/2006" xmlns:a14="http://schemas.microsoft.com/office/drawing/2010/main">
        <mc:Choice Requires="a14">
          <p:sp>
            <p:nvSpPr>
              <p:cNvPr id="26" name="TextBox 25"/>
              <p:cNvSpPr txBox="1"/>
              <p:nvPr/>
            </p:nvSpPr>
            <p:spPr>
              <a:xfrm>
                <a:off x="980441" y="3565217"/>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135+360+65+40</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135</m:t>
                          </m:r>
                          <m:r>
                            <a:rPr lang="en-US" sz="2800" i="1">
                              <a:latin typeface="Cambria Math"/>
                            </a:rPr>
                            <m:t>+</m:t>
                          </m:r>
                          <m:r>
                            <a:rPr lang="en-US" sz="2800" b="0" i="1" smtClean="0">
                              <a:latin typeface="Cambria Math"/>
                            </a:rPr>
                            <m:t>65</m:t>
                          </m:r>
                        </m:e>
                      </m:d>
                      <m:r>
                        <a:rPr lang="en-US" sz="2800" i="1">
                          <a:latin typeface="Cambria Math"/>
                        </a:rPr>
                        <m:t>+</m:t>
                      </m:r>
                      <m:d>
                        <m:dPr>
                          <m:ctrlPr>
                            <a:rPr lang="en-US" sz="2800" b="0" i="1" smtClean="0">
                              <a:latin typeface="Cambria Math" panose="02040503050406030204" pitchFamily="18" charset="0"/>
                            </a:rPr>
                          </m:ctrlPr>
                        </m:dPr>
                        <m:e>
                          <m:r>
                            <a:rPr lang="en-US" sz="2800" b="0" i="1" smtClean="0">
                              <a:latin typeface="Cambria Math"/>
                            </a:rPr>
                            <m:t>360+40</m:t>
                          </m:r>
                        </m:e>
                      </m:d>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=200+400</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=600</m:t>
                      </m:r>
                    </m:oMath>
                  </m:oMathPara>
                </a14:m>
                <a:endParaRPr lang="en-US" sz="2800">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0441" y="3565217"/>
                <a:ext cx="4558452" cy="181588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1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nextCondLst>
                <p:cond evt="onClick" delay="0">
                  <p:tgtEl>
                    <p:spTgt spid="59"/>
                  </p:tgtEl>
                </p:cond>
              </p:nextCondLst>
            </p:seq>
            <p:seq concurrent="1" nextAc="seek">
              <p:cTn id="22" restart="whenNotActive" fill="hold" evtFilter="cancelBubble" nodeType="interactiveSeq">
                <p:stCondLst>
                  <p:cond evt="onClick" delay="0">
                    <p:tgtEl>
                      <p:spTgt spid="6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childTnLst>
              </p:cTn>
              <p:nextCondLst>
                <p:cond evt="onClick" delay="0">
                  <p:tgtEl>
                    <p:spTgt spid="60"/>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childTnLst>
              </p:cTn>
              <p:nextCondLst>
                <p:cond evt="onClick" delay="0">
                  <p:tgtEl>
                    <p:spTgt spid="61"/>
                  </p:tgtEl>
                </p:cond>
              </p:nextCondLst>
            </p:seq>
          </p:childTnLst>
        </p:cTn>
      </p:par>
    </p:tnLst>
    <p:bldLst>
      <p:bldP spid="54" grpId="0"/>
      <p:bldP spid="55" grpId="0" animBg="1"/>
      <p:bldP spid="56" grpId="0" animBg="1"/>
      <p:bldP spid="57"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370</a:t>
            </a:r>
          </a:p>
        </p:txBody>
      </p:sp>
      <p:sp>
        <p:nvSpPr>
          <p:cNvPr id="28" name="TextBox 27"/>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254</a:t>
            </a:r>
          </a:p>
        </p:txBody>
      </p:sp>
      <p:sp>
        <p:nvSpPr>
          <p:cNvPr id="29" name="TextBox 28"/>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360</a:t>
            </a: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3: </a:t>
            </a:r>
            <a:r>
              <a:rPr lang="en-US" sz="2800" b="0">
                <a:solidFill>
                  <a:srgbClr val="FF0000"/>
                </a:solidFill>
                <a:latin typeface="Arial" pitchFamily="34" charset="0"/>
                <a:cs typeface="Arial" pitchFamily="34" charset="0"/>
              </a:rPr>
              <a:t>Tìm số tự nhiên x biết x – 312 = 58</a:t>
            </a:r>
          </a:p>
        </p:txBody>
      </p:sp>
      <mc:AlternateContent xmlns:mc="http://schemas.openxmlformats.org/markup-compatibility/2006" xmlns:a14="http://schemas.microsoft.com/office/drawing/2010/main">
        <mc:Choice Requires="a14">
          <p:sp>
            <p:nvSpPr>
              <p:cNvPr id="32" name="TextBox 31"/>
              <p:cNvSpPr txBox="1"/>
              <p:nvPr/>
            </p:nvSpPr>
            <p:spPr>
              <a:xfrm>
                <a:off x="1378798" y="363973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−312=58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=58+312</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=370</m:t>
                      </m:r>
                    </m:oMath>
                  </m:oMathPara>
                </a14:m>
                <a:endParaRPr lang="en-US" sz="2800" b="0" i="1">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20</a:t>
            </a: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56</a:t>
            </a: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30</a:t>
            </a: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4: </a:t>
            </a:r>
            <a:r>
              <a:rPr lang="en-US" sz="2800" b="0">
                <a:solidFill>
                  <a:srgbClr val="FF0000"/>
                </a:solidFill>
                <a:latin typeface="Arial" pitchFamily="34" charset="0"/>
                <a:cs typeface="Arial" pitchFamily="34" charset="0"/>
              </a:rPr>
              <a:t>Tìm số tự nhiên x biết x + 18 = 38</a:t>
            </a: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=38−18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=20</m:t>
                      </m:r>
                    </m:oMath>
                  </m:oMathPara>
                </a14:m>
                <a:endParaRPr lang="en-US" sz="2800" b="0" i="1">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1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700580" y="345140"/>
            <a:ext cx="7273163" cy="13625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070100" y="2317245"/>
            <a:ext cx="9601200" cy="1815882"/>
          </a:xfrm>
          <a:prstGeom prst="rect">
            <a:avLst/>
          </a:prstGeom>
          <a:noFill/>
        </p:spPr>
        <p:txBody>
          <a:bodyPr wrap="square">
            <a:spAutoFit/>
          </a:bodyPr>
          <a:lstStyle/>
          <a:p>
            <a:r>
              <a:rPr lang="vi-VN" sz="2800" dirty="0">
                <a:latin typeface="Arial" pitchFamily="34" charset="0"/>
                <a:cs typeface="Arial" pitchFamily="34" charset="0"/>
              </a:rPr>
              <a:t>- Đọc lại toàn bộ nội dung bài đã học.</a:t>
            </a:r>
            <a:endParaRPr lang="en-US" sz="2800" dirty="0">
              <a:latin typeface="Arial" pitchFamily="34" charset="0"/>
              <a:cs typeface="Arial" pitchFamily="34" charset="0"/>
            </a:endParaRPr>
          </a:p>
          <a:p>
            <a:r>
              <a:rPr lang="vi-VN" sz="2800" dirty="0">
                <a:latin typeface="Arial" pitchFamily="34" charset="0"/>
                <a:cs typeface="Arial" pitchFamily="34" charset="0"/>
              </a:rPr>
              <a:t>- Học thuộc: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tính</a:t>
            </a:r>
            <a:r>
              <a:rPr lang="en-US" sz="2800" dirty="0">
                <a:latin typeface="Arial" pitchFamily="34" charset="0"/>
                <a:cs typeface="Arial" pitchFamily="34" charset="0"/>
              </a:rPr>
              <a:t> </a:t>
            </a:r>
            <a:r>
              <a:rPr lang="en-US" sz="2800" dirty="0" err="1">
                <a:latin typeface="Arial" pitchFamily="34" charset="0"/>
                <a:cs typeface="Arial" pitchFamily="34" charset="0"/>
              </a:rPr>
              <a:t>chất</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phép</a:t>
            </a:r>
            <a:r>
              <a:rPr lang="en-US" sz="2800" dirty="0">
                <a:latin typeface="Arial" pitchFamily="34" charset="0"/>
                <a:cs typeface="Arial" pitchFamily="34" charset="0"/>
              </a:rPr>
              <a:t> </a:t>
            </a:r>
            <a:r>
              <a:rPr lang="en-US" sz="2800" dirty="0" err="1">
                <a:latin typeface="Arial" pitchFamily="34" charset="0"/>
                <a:cs typeface="Arial" pitchFamily="34" charset="0"/>
              </a:rPr>
              <a:t>cộng</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lưu</a:t>
            </a:r>
            <a:r>
              <a:rPr lang="en-US" sz="2800" dirty="0">
                <a:latin typeface="Arial" pitchFamily="34" charset="0"/>
                <a:cs typeface="Arial" pitchFamily="34" charset="0"/>
              </a:rPr>
              <a:t> ý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phép</a:t>
            </a:r>
            <a:r>
              <a:rPr lang="en-US" sz="2800" dirty="0">
                <a:latin typeface="Arial" pitchFamily="34" charset="0"/>
                <a:cs typeface="Arial" pitchFamily="34" charset="0"/>
              </a:rPr>
              <a:t> </a:t>
            </a:r>
            <a:r>
              <a:rPr lang="en-US" sz="2800" dirty="0" err="1">
                <a:latin typeface="Arial" pitchFamily="34" charset="0"/>
                <a:cs typeface="Arial" pitchFamily="34" charset="0"/>
              </a:rPr>
              <a:t>trừ</a:t>
            </a:r>
            <a:endParaRPr lang="en-US" sz="2800" dirty="0">
              <a:latin typeface="Arial" pitchFamily="34" charset="0"/>
              <a:cs typeface="Arial" pitchFamily="34" charset="0"/>
            </a:endParaRPr>
          </a:p>
          <a:p>
            <a:r>
              <a:rPr lang="fr-FR" sz="2800" dirty="0">
                <a:latin typeface="Arial" pitchFamily="34" charset="0"/>
                <a:cs typeface="Arial" pitchFamily="34" charset="0"/>
              </a:rPr>
              <a:t>- </a:t>
            </a:r>
            <a:r>
              <a:rPr lang="fr-FR" sz="2800" dirty="0" err="1">
                <a:latin typeface="Arial" pitchFamily="34" charset="0"/>
                <a:cs typeface="Arial" pitchFamily="34" charset="0"/>
              </a:rPr>
              <a:t>Làm</a:t>
            </a:r>
            <a:r>
              <a:rPr lang="fr-FR" sz="2800" dirty="0">
                <a:latin typeface="Arial" pitchFamily="34" charset="0"/>
                <a:cs typeface="Arial" pitchFamily="34" charset="0"/>
              </a:rPr>
              <a:t> </a:t>
            </a:r>
            <a:r>
              <a:rPr lang="fr-FR" sz="2800" dirty="0" err="1">
                <a:latin typeface="Arial" pitchFamily="34" charset="0"/>
                <a:cs typeface="Arial" pitchFamily="34" charset="0"/>
              </a:rPr>
              <a:t>hết</a:t>
            </a:r>
            <a:r>
              <a:rPr lang="fr-FR" sz="2800" dirty="0">
                <a:latin typeface="Arial" pitchFamily="34" charset="0"/>
                <a:cs typeface="Arial" pitchFamily="34" charset="0"/>
              </a:rPr>
              <a:t> </a:t>
            </a:r>
            <a:r>
              <a:rPr lang="fr-FR" sz="2800" dirty="0" err="1">
                <a:latin typeface="Arial" pitchFamily="34" charset="0"/>
                <a:cs typeface="Arial" pitchFamily="34" charset="0"/>
              </a:rPr>
              <a:t>bài</a:t>
            </a:r>
            <a:r>
              <a:rPr lang="fr-FR" sz="2800" dirty="0">
                <a:latin typeface="Arial" pitchFamily="34" charset="0"/>
                <a:cs typeface="Arial" pitchFamily="34" charset="0"/>
              </a:rPr>
              <a:t> </a:t>
            </a:r>
            <a:r>
              <a:rPr lang="fr-FR" sz="2800" dirty="0" err="1">
                <a:latin typeface="Arial" pitchFamily="34" charset="0"/>
                <a:cs typeface="Arial" pitchFamily="34" charset="0"/>
              </a:rPr>
              <a:t>tập</a:t>
            </a:r>
            <a:r>
              <a:rPr lang="fr-FR" sz="2800" dirty="0">
                <a:latin typeface="Arial" pitchFamily="34" charset="0"/>
                <a:cs typeface="Arial" pitchFamily="34" charset="0"/>
              </a:rPr>
              <a:t> SGK, 15-20 SBT </a:t>
            </a:r>
            <a:r>
              <a:rPr lang="fr-FR" sz="2800" dirty="0" err="1">
                <a:latin typeface="Arial" pitchFamily="34" charset="0"/>
                <a:cs typeface="Arial" pitchFamily="34" charset="0"/>
              </a:rPr>
              <a:t>Trang</a:t>
            </a:r>
            <a:r>
              <a:rPr lang="fr-FR" sz="2800" dirty="0">
                <a:latin typeface="Arial" pitchFamily="34" charset="0"/>
                <a:cs typeface="Arial" pitchFamily="34" charset="0"/>
              </a:rPr>
              <a:t> 10,11</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284476" y="748388"/>
            <a:ext cx="8934184" cy="25144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solidFill>
                  <a:schemeClr val="accent1">
                    <a:lumMod val="75000"/>
                  </a:schemeClr>
                </a:solidFill>
                <a:latin typeface="Arial" pitchFamily="34" charset="0"/>
                <a:cs typeface="Arial" pitchFamily="34" charset="0"/>
              </a:rPr>
              <a:t>“</a:t>
            </a:r>
            <a:r>
              <a:rPr lang="en-US" i="1">
                <a:solidFill>
                  <a:schemeClr val="accent1">
                    <a:lumMod val="75000"/>
                  </a:schemeClr>
                </a:solidFill>
                <a:latin typeface="Arial" pitchFamily="34" charset="0"/>
                <a:cs typeface="Arial" pitchFamily="34" charset="0"/>
              </a:rPr>
              <a:t>Quãng đường từ Hà Nội đến Huế dài khoảng 658 km. Quãng đường từ Huế đến TP.HCM dài hơn quãng đường từ Hà Nội đến Huế khoảng 394km. Hỏi quãng đường từ Hà Nội đến TP. Hồ Chí Minh dài khoảng bao nhiêu ki lô mét?”</a:t>
            </a:r>
            <a:endParaRPr lang="en-US" sz="4000"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4461641" y="4204054"/>
            <a:ext cx="6597997" cy="17237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atin typeface="Arial" pitchFamily="34" charset="0"/>
                <a:cs typeface="Arial" pitchFamily="34" charset="0"/>
              </a:rPr>
              <a:t>? Hãy nêu cách tính quãng đường từ Huế đến TP.Hồ Chí Minh và  quãng đường từ Hà Nội đến TP. Hồ Chí Minh</a:t>
            </a:r>
            <a:endParaRPr lang="en-US" sz="4000" dirty="0">
              <a:solidFill>
                <a:schemeClr val="accent5">
                  <a:lumMod val="50000"/>
                </a:schemeClr>
              </a:solidFill>
              <a:latin typeface="Arial" pitchFamily="34" charset="0"/>
              <a:ea typeface="Tahoma"/>
              <a:cs typeface="Arial" pitchFamily="34" charset="0"/>
            </a:endParaRP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04" y="3274690"/>
            <a:ext cx="3687253" cy="3583310"/>
          </a:xfrm>
          <a:prstGeom prst="rect">
            <a:avLst/>
          </a:prstGeom>
        </p:spPr>
      </p:pic>
      <p:pic>
        <p:nvPicPr>
          <p:cNvPr id="13"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966" y="2595091"/>
            <a:ext cx="1337417" cy="1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2465779"/>
            <a:ext cx="9144000" cy="2387600"/>
          </a:xfrm>
        </p:spPr>
        <p:txBody>
          <a:bodyPr>
            <a:normAutofit/>
          </a:bodyPr>
          <a:lstStyle/>
          <a:p>
            <a:endParaRPr lang="en-US" sz="8000" dirty="0">
              <a:solidFill>
                <a:schemeClr val="bg1"/>
              </a:solidFill>
              <a:latin typeface="Rockwell" panose="02060603020205020403" pitchFamily="18"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hlinkClick r:id="rId6" action="ppaction://hlinksldjump"/>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174113" y="795686"/>
            <a:ext cx="9285193" cy="20894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solidFill>
                  <a:schemeClr val="accent1">
                    <a:lumMod val="75000"/>
                  </a:schemeClr>
                </a:solidFill>
                <a:latin typeface="Arial" pitchFamily="34" charset="0"/>
                <a:cs typeface="Arial" pitchFamily="34" charset="0"/>
              </a:rPr>
              <a:t>“</a:t>
            </a:r>
            <a:r>
              <a:rPr lang="en-US" i="1">
                <a:solidFill>
                  <a:schemeClr val="accent1">
                    <a:lumMod val="75000"/>
                  </a:schemeClr>
                </a:solidFill>
                <a:latin typeface="Arial" pitchFamily="34" charset="0"/>
                <a:cs typeface="Arial" pitchFamily="34" charset="0"/>
              </a:rPr>
              <a:t>Quãng đường từ Hà Nội đến Huế dài khoảng 658 km. Quãng đường từ Huế đến TP.HCM dài hơn quãng đường từ Hà Nội đến Huế khoảng 394km. Hỏi quãng đường từ Hà Nội đến TP. Hồ Chí Minh dài khoảng bao nhiêu ki lô mét?”</a:t>
            </a:r>
            <a:endParaRPr lang="en-US"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5108024" y="3043850"/>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atin typeface="Arial" pitchFamily="34" charset="0"/>
                <a:cs typeface="Arial" pitchFamily="34" charset="0"/>
              </a:rPr>
              <a:t>Chiều dài quãng đường từ Huế đến TP. Hồ Chí Minh là:</a:t>
            </a: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4568871"/>
              </p:ext>
            </p:extLst>
          </p:nvPr>
        </p:nvGraphicFramePr>
        <p:xfrm>
          <a:off x="5966645" y="3967009"/>
          <a:ext cx="4028522" cy="495818"/>
        </p:xfrm>
        <a:graphic>
          <a:graphicData uri="http://schemas.openxmlformats.org/presentationml/2006/ole">
            <mc:AlternateContent xmlns:mc="http://schemas.openxmlformats.org/markup-compatibility/2006">
              <mc:Choice xmlns:v="urn:schemas-microsoft-com:vml" Requires="v">
                <p:oleObj spid="_x0000_s1026" name="Equation" r:id="rId3" imgW="1854200" imgH="228600" progId="Equation.DSMT4">
                  <p:embed/>
                </p:oleObj>
              </mc:Choice>
              <mc:Fallback>
                <p:oleObj name="Equation" r:id="rId3" imgW="1854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645" y="3967009"/>
                        <a:ext cx="4028522" cy="495818"/>
                      </a:xfrm>
                      <a:prstGeom prst="rect">
                        <a:avLst/>
                      </a:prstGeom>
                      <a:noFill/>
                    </p:spPr>
                  </p:pic>
                </p:oleObj>
              </mc:Fallback>
            </mc:AlternateContent>
          </a:graphicData>
        </a:graphic>
      </p:graphicFrame>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5143419" y="4440699"/>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atin typeface="Arial" pitchFamily="34" charset="0"/>
                <a:cs typeface="Arial" pitchFamily="34" charset="0"/>
              </a:rPr>
              <a:t>Chiều dài quãng đường từ Hà Nội đến TP. Hồ Chí Minh là:</a:t>
            </a:r>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52072937"/>
              </p:ext>
            </p:extLst>
          </p:nvPr>
        </p:nvGraphicFramePr>
        <p:xfrm>
          <a:off x="5849016" y="5473627"/>
          <a:ext cx="4162874" cy="489750"/>
        </p:xfrm>
        <a:graphic>
          <a:graphicData uri="http://schemas.openxmlformats.org/presentationml/2006/ole">
            <mc:AlternateContent xmlns:mc="http://schemas.openxmlformats.org/markup-compatibility/2006">
              <mc:Choice xmlns:v="urn:schemas-microsoft-com:vml" Requires="v">
                <p:oleObj spid="_x0000_s1027" name="Equation" r:id="rId5" imgW="1943100" imgH="228600" progId="Equation.DSMT4">
                  <p:embed/>
                </p:oleObj>
              </mc:Choice>
              <mc:Fallback>
                <p:oleObj name="Equation" r:id="rId5" imgW="19431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016" y="5473627"/>
                        <a:ext cx="4162874" cy="489750"/>
                      </a:xfrm>
                      <a:prstGeom prst="rect">
                        <a:avLst/>
                      </a:prstGeom>
                      <a:noFill/>
                    </p:spPr>
                  </p:pic>
                </p:oleObj>
              </mc:Fallback>
            </mc:AlternateContent>
          </a:graphicData>
        </a:graphic>
      </p:graphicFrame>
      <p:grpSp>
        <p:nvGrpSpPr>
          <p:cNvPr id="21" name="Group 20"/>
          <p:cNvGrpSpPr/>
          <p:nvPr/>
        </p:nvGrpSpPr>
        <p:grpSpPr>
          <a:xfrm>
            <a:off x="284476" y="3961108"/>
            <a:ext cx="4587963" cy="921789"/>
            <a:chOff x="284476" y="3961108"/>
            <a:chExt cx="4587963" cy="921789"/>
          </a:xfrm>
        </p:grpSpPr>
        <p:grpSp>
          <p:nvGrpSpPr>
            <p:cNvPr id="15" name="Group 14"/>
            <p:cNvGrpSpPr/>
            <p:nvPr/>
          </p:nvGrpSpPr>
          <p:grpSpPr>
            <a:xfrm>
              <a:off x="630621" y="3961108"/>
              <a:ext cx="3772549" cy="310701"/>
              <a:chOff x="630621" y="3961108"/>
              <a:chExt cx="3772549" cy="310701"/>
            </a:xfrm>
          </p:grpSpPr>
          <p:cxnSp>
            <p:nvCxnSpPr>
              <p:cNvPr id="8" name="Straight Connector 7"/>
              <p:cNvCxnSpPr/>
              <p:nvPr/>
            </p:nvCxnSpPr>
            <p:spPr>
              <a:xfrm>
                <a:off x="630621" y="4119409"/>
                <a:ext cx="3764805"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172875"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4403170"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648875" y="3961108"/>
                <a:ext cx="0" cy="304800"/>
              </a:xfrm>
              <a:prstGeom prst="line">
                <a:avLst/>
              </a:prstGeom>
              <a:ln w="57150"/>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284476" y="4344645"/>
              <a:ext cx="803345" cy="523220"/>
            </a:xfrm>
            <a:prstGeom prst="rect">
              <a:avLst/>
            </a:prstGeom>
            <a:noFill/>
          </p:spPr>
          <p:txBody>
            <a:bodyPr wrap="square" rtlCol="0">
              <a:spAutoFit/>
            </a:bodyPr>
            <a:lstStyle/>
            <a:p>
              <a:r>
                <a:rPr lang="en-US" sz="2800">
                  <a:latin typeface="Arial" pitchFamily="34" charset="0"/>
                  <a:cs typeface="Arial" pitchFamily="34" charset="0"/>
                </a:rPr>
                <a:t>HN</a:t>
              </a:r>
            </a:p>
          </p:txBody>
        </p:sp>
        <p:sp>
          <p:nvSpPr>
            <p:cNvPr id="34" name="TextBox 33"/>
            <p:cNvSpPr txBox="1"/>
            <p:nvPr/>
          </p:nvSpPr>
          <p:spPr>
            <a:xfrm>
              <a:off x="1856800" y="4359677"/>
              <a:ext cx="1059821" cy="523220"/>
            </a:xfrm>
            <a:prstGeom prst="rect">
              <a:avLst/>
            </a:prstGeom>
            <a:noFill/>
          </p:spPr>
          <p:txBody>
            <a:bodyPr wrap="square" rtlCol="0">
              <a:spAutoFit/>
            </a:bodyPr>
            <a:lstStyle/>
            <a:p>
              <a:r>
                <a:rPr lang="en-US" sz="2800">
                  <a:latin typeface="Arial" pitchFamily="34" charset="0"/>
                  <a:cs typeface="Arial" pitchFamily="34" charset="0"/>
                </a:rPr>
                <a:t>Huế</a:t>
              </a:r>
            </a:p>
          </p:txBody>
        </p:sp>
        <p:sp>
          <p:nvSpPr>
            <p:cNvPr id="36" name="TextBox 35"/>
            <p:cNvSpPr txBox="1"/>
            <p:nvPr/>
          </p:nvSpPr>
          <p:spPr>
            <a:xfrm>
              <a:off x="3767960" y="4359677"/>
              <a:ext cx="1104479" cy="523220"/>
            </a:xfrm>
            <a:prstGeom prst="rect">
              <a:avLst/>
            </a:prstGeom>
            <a:noFill/>
          </p:spPr>
          <p:txBody>
            <a:bodyPr wrap="square" rtlCol="0">
              <a:spAutoFit/>
            </a:bodyPr>
            <a:lstStyle/>
            <a:p>
              <a:r>
                <a:rPr lang="en-US" sz="2800">
                  <a:latin typeface="Arial" pitchFamily="34" charset="0"/>
                  <a:cs typeface="Arial" pitchFamily="34" charset="0"/>
                </a:rPr>
                <a:t>HCM</a:t>
              </a:r>
            </a:p>
          </p:txBody>
        </p:sp>
      </p:grpSp>
      <p:pic>
        <p:nvPicPr>
          <p:cNvPr id="37" name="!!3">
            <a:extLst>
              <a:ext uri="{FF2B5EF4-FFF2-40B4-BE49-F238E27FC236}">
                <a16:creationId xmlns:a16="http://schemas.microsoft.com/office/drawing/2014/main" id="{83F1A94D-48D5-4D73-BDAA-9118478F5E60}"/>
              </a:ext>
            </a:extLst>
          </p:cNvPr>
          <p:cNvPicPr>
            <a:picLocks noChangeAspect="1"/>
          </p:cNvPicPr>
          <p:nvPr/>
        </p:nvPicPr>
        <p:blipFill>
          <a:blip r:embed="rId7"/>
          <a:stretch>
            <a:fillRect/>
          </a:stretch>
        </p:blipFill>
        <p:spPr>
          <a:xfrm>
            <a:off x="496707" y="5064895"/>
            <a:ext cx="1607156" cy="1446440"/>
          </a:xfrm>
          <a:prstGeom prst="rect">
            <a:avLst/>
          </a:prstGeom>
        </p:spPr>
      </p:pic>
    </p:spTree>
    <p:extLst>
      <p:ext uri="{BB962C8B-B14F-4D97-AF65-F5344CB8AC3E}">
        <p14:creationId xmlns:p14="http://schemas.microsoft.com/office/powerpoint/2010/main" val="2730482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949083" y="4114009"/>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462711" y="1032514"/>
            <a:ext cx="9525458" cy="1384995"/>
          </a:xfrm>
          <a:prstGeom prst="rect">
            <a:avLst/>
          </a:prstGeom>
          <a:noFill/>
        </p:spPr>
        <p:txBody>
          <a:bodyPr wrap="square">
            <a:spAutoFit/>
          </a:bodyPr>
          <a:lstStyle/>
          <a:p>
            <a:r>
              <a:rPr lang="en-US" sz="2800" i="1">
                <a:latin typeface="Arial" pitchFamily="34" charset="0"/>
                <a:cs typeface="Arial" pitchFamily="34" charset="0"/>
              </a:rPr>
              <a:t>Như vậy, để giải được bài toán trên cũng như hiểu rõ hơn về các tính chất của phép cộng, phép trừ, chúng ta sẽ tìm hiểu trong bài ngày hôm nay?”</a:t>
            </a:r>
            <a:endParaRPr lang="en-US" sz="2800">
              <a:latin typeface="Arial" pitchFamily="34" charset="0"/>
              <a:cs typeface="Arial" pitchFamily="34" charset="0"/>
            </a:endParaRPr>
          </a:p>
        </p:txBody>
      </p:sp>
      <p:sp>
        <p:nvSpPr>
          <p:cNvPr id="13" name="TextBox 12">
            <a:extLst>
              <a:ext uri="{FF2B5EF4-FFF2-40B4-BE49-F238E27FC236}">
                <a16:creationId xmlns:a16="http://schemas.microsoft.com/office/drawing/2014/main" id="{A3A062DA-93BF-4842-B601-4404401BCCE3}"/>
              </a:ext>
            </a:extLst>
          </p:cNvPr>
          <p:cNvSpPr txBox="1"/>
          <p:nvPr/>
        </p:nvSpPr>
        <p:spPr>
          <a:xfrm>
            <a:off x="1526360" y="2288487"/>
            <a:ext cx="10067541" cy="1200329"/>
          </a:xfrm>
          <a:prstGeom prst="rect">
            <a:avLst/>
          </a:prstGeom>
          <a:noFill/>
        </p:spPr>
        <p:txBody>
          <a:bodyPr wrap="square">
            <a:spAutoFit/>
          </a:bodyPr>
          <a:lstStyle/>
          <a:p>
            <a:pPr algn="ctr"/>
            <a:r>
              <a:rPr lang="en-US" sz="3600" b="1" i="1">
                <a:solidFill>
                  <a:srgbClr val="FF0000"/>
                </a:solidFill>
                <a:latin typeface="Arial" pitchFamily="34" charset="0"/>
                <a:cs typeface="Arial" pitchFamily="34" charset="0"/>
              </a:rPr>
              <a:t>Bài 3: Phép cộng, phép trừ các số tự nhiên (tiết 1)</a:t>
            </a:r>
            <a:endParaRPr lang="en-US" sz="3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14410251"/>
              </p:ext>
            </p:extLst>
          </p:nvPr>
        </p:nvGraphicFramePr>
        <p:xfrm>
          <a:off x="3760810" y="569329"/>
          <a:ext cx="3734496" cy="957563"/>
        </p:xfrm>
        <a:graphic>
          <a:graphicData uri="http://schemas.openxmlformats.org/presentationml/2006/ole">
            <mc:AlternateContent xmlns:mc="http://schemas.openxmlformats.org/markup-compatibility/2006">
              <mc:Choice xmlns:v="urn:schemas-microsoft-com:vml" Requires="v">
                <p:oleObj spid="_x0000_s2050" name="Equation" r:id="rId3" imgW="1854200" imgH="469900" progId="Equation.DSMT4">
                  <p:embed/>
                </p:oleObj>
              </mc:Choice>
              <mc:Fallback>
                <p:oleObj name="Equation" r:id="rId3" imgW="18542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810" y="569329"/>
                        <a:ext cx="3734496" cy="957563"/>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A3A062DA-93BF-4842-B601-4404401BCCE3}"/>
              </a:ext>
            </a:extLst>
          </p:cNvPr>
          <p:cNvSpPr txBox="1"/>
          <p:nvPr/>
        </p:nvSpPr>
        <p:spPr>
          <a:xfrm>
            <a:off x="3683613" y="1599028"/>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hạng    Số hạng    </a:t>
            </a:r>
            <a:r>
              <a:rPr lang="en-US" sz="2800">
                <a:latin typeface="Arial" pitchFamily="34" charset="0"/>
                <a:cs typeface="Arial" pitchFamily="34" charset="0"/>
              </a:rPr>
              <a:t>Tổng</a:t>
            </a:r>
          </a:p>
        </p:txBody>
      </p:sp>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1846051" y="215094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solidFill>
                  <a:srgbClr val="FF0000"/>
                </a:solidFill>
                <a:latin typeface="Arial" pitchFamily="34" charset="0"/>
                <a:cs typeface="Arial" pitchFamily="34" charset="0"/>
              </a:rPr>
              <a:t>? Hãy nêu các tính chất của phép cộng các số tự nhiên</a:t>
            </a:r>
            <a:endParaRPr lang="en-US" sz="4000" dirty="0">
              <a:solidFill>
                <a:srgbClr val="FF0000"/>
              </a:solidFill>
              <a:latin typeface="Arial" pitchFamily="34" charset="0"/>
              <a:ea typeface="Tahoma"/>
              <a:cs typeface="Arial" pitchFamily="34" charset="0"/>
            </a:endParaRP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325584" y="213081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a) Các tính chất của phép cộng</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954107"/>
          </a:xfrm>
          <a:prstGeom prst="rect">
            <a:avLst/>
          </a:prstGeom>
          <a:noFill/>
        </p:spPr>
        <p:txBody>
          <a:bodyPr wrap="square">
            <a:spAutoFit/>
          </a:bodyPr>
          <a:lstStyle/>
          <a:p>
            <a:pPr algn="just"/>
            <a:r>
              <a:rPr lang="en-US" sz="2800" i="1">
                <a:latin typeface="Arial" pitchFamily="34" charset="0"/>
                <a:cs typeface="Arial" pitchFamily="34" charset="0"/>
              </a:rPr>
              <a:t>+ Tính chất giao hoán:</a:t>
            </a:r>
            <a:r>
              <a:rPr lang="en-US" sz="2800">
                <a:latin typeface="Arial" pitchFamily="34" charset="0"/>
                <a:cs typeface="Arial" pitchFamily="34" charset="0"/>
              </a:rPr>
              <a:t> Khi đổi chỗ các số hạng trong một tổng thì tổng không thay đổi</a:t>
            </a: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49413506"/>
              </p:ext>
            </p:extLst>
          </p:nvPr>
        </p:nvGraphicFramePr>
        <p:xfrm>
          <a:off x="6096000" y="3386514"/>
          <a:ext cx="2030083" cy="381897"/>
        </p:xfrm>
        <a:graphic>
          <a:graphicData uri="http://schemas.openxmlformats.org/presentationml/2006/ole">
            <mc:AlternateContent xmlns:mc="http://schemas.openxmlformats.org/markup-compatibility/2006">
              <mc:Choice xmlns:v="urn:schemas-microsoft-com:vml" Requires="v">
                <p:oleObj spid="_x0000_s2051" name="Equation" r:id="rId5" imgW="964781" imgH="177723" progId="Equation.DSMT4">
                  <p:embed/>
                </p:oleObj>
              </mc:Choice>
              <mc:Fallback>
                <p:oleObj name="Equation" r:id="rId5" imgW="964781" imgH="17772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386514"/>
                        <a:ext cx="2030083" cy="38189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A3A062DA-93BF-4842-B601-4404401BCCE3}"/>
              </a:ext>
            </a:extLst>
          </p:cNvPr>
          <p:cNvSpPr txBox="1"/>
          <p:nvPr/>
        </p:nvSpPr>
        <p:spPr>
          <a:xfrm>
            <a:off x="1465461" y="3807105"/>
            <a:ext cx="9502578" cy="1384995"/>
          </a:xfrm>
          <a:prstGeom prst="rect">
            <a:avLst/>
          </a:prstGeom>
          <a:noFill/>
        </p:spPr>
        <p:txBody>
          <a:bodyPr wrap="square">
            <a:spAutoFit/>
          </a:bodyPr>
          <a:lstStyle/>
          <a:p>
            <a:pPr algn="just"/>
            <a:r>
              <a:rPr lang="en-US" sz="2800" i="1">
                <a:latin typeface="Arial" pitchFamily="34" charset="0"/>
                <a:cs typeface="Arial" pitchFamily="34" charset="0"/>
              </a:rPr>
              <a:t>+ Tính chất kết hợp</a:t>
            </a:r>
            <a:r>
              <a:rPr lang="en-US" sz="2800">
                <a:latin typeface="Arial" pitchFamily="34" charset="0"/>
                <a:cs typeface="Arial" pitchFamily="34" charset="0"/>
              </a:rPr>
              <a:t>: Muốn cộng một tổng hai số với số thứ ba, ta có thể cộng số thứ nhất với tổng của số thứ hai và số thứ ba</a:t>
            </a:r>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303447543"/>
              </p:ext>
            </p:extLst>
          </p:nvPr>
        </p:nvGraphicFramePr>
        <p:xfrm>
          <a:off x="3185708" y="4688197"/>
          <a:ext cx="3974218" cy="534837"/>
        </p:xfrm>
        <a:graphic>
          <a:graphicData uri="http://schemas.openxmlformats.org/presentationml/2006/ole">
            <mc:AlternateContent xmlns:mc="http://schemas.openxmlformats.org/markup-compatibility/2006">
              <mc:Choice xmlns:v="urn:schemas-microsoft-com:vml" Requires="v">
                <p:oleObj spid="_x0000_s2052" name="Equation" r:id="rId7" imgW="2108200" imgH="254000" progId="Equation.DSMT4">
                  <p:embed/>
                </p:oleObj>
              </mc:Choice>
              <mc:Fallback>
                <p:oleObj name="Equation" r:id="rId7" imgW="2108200" imgH="2540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708" y="4688197"/>
                        <a:ext cx="3974218" cy="534837"/>
                      </a:xfrm>
                      <a:prstGeom prst="rect">
                        <a:avLst/>
                      </a:prstGeom>
                      <a:noFill/>
                    </p:spPr>
                  </p:pic>
                </p:oleObj>
              </mc:Fallback>
            </mc:AlternateContent>
          </a:graphicData>
        </a:graphic>
      </p:graphicFrame>
      <p:sp>
        <p:nvSpPr>
          <p:cNvPr id="25" name="TextBox 24">
            <a:extLst>
              <a:ext uri="{FF2B5EF4-FFF2-40B4-BE49-F238E27FC236}">
                <a16:creationId xmlns:a16="http://schemas.microsoft.com/office/drawing/2014/main" id="{A3A062DA-93BF-4842-B601-4404401BCCE3}"/>
              </a:ext>
            </a:extLst>
          </p:cNvPr>
          <p:cNvSpPr txBox="1"/>
          <p:nvPr/>
        </p:nvSpPr>
        <p:spPr>
          <a:xfrm>
            <a:off x="1520097" y="5222728"/>
            <a:ext cx="9502578" cy="954107"/>
          </a:xfrm>
          <a:prstGeom prst="rect">
            <a:avLst/>
          </a:prstGeom>
          <a:noFill/>
        </p:spPr>
        <p:txBody>
          <a:bodyPr wrap="square">
            <a:spAutoFit/>
          </a:bodyPr>
          <a:lstStyle/>
          <a:p>
            <a:pPr algn="just"/>
            <a:r>
              <a:rPr lang="en-US" sz="2800">
                <a:latin typeface="Arial" pitchFamily="34" charset="0"/>
                <a:cs typeface="Arial" pitchFamily="34" charset="0"/>
              </a:rPr>
              <a:t>+ </a:t>
            </a:r>
            <a:r>
              <a:rPr lang="en-US" sz="2800" i="1">
                <a:latin typeface="Arial" pitchFamily="34" charset="0"/>
                <a:cs typeface="Arial" pitchFamily="34" charset="0"/>
              </a:rPr>
              <a:t>Tính chất cộng với số 0</a:t>
            </a:r>
            <a:r>
              <a:rPr lang="en-US" sz="2800">
                <a:latin typeface="Arial" pitchFamily="34" charset="0"/>
                <a:cs typeface="Arial" pitchFamily="34" charset="0"/>
              </a:rPr>
              <a:t>: Bất kì số nào cộng với số 0 cũng bằng chính nó</a:t>
            </a:r>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852766625"/>
              </p:ext>
            </p:extLst>
          </p:nvPr>
        </p:nvGraphicFramePr>
        <p:xfrm>
          <a:off x="4853266" y="5765427"/>
          <a:ext cx="2548215" cy="359485"/>
        </p:xfrm>
        <a:graphic>
          <a:graphicData uri="http://schemas.openxmlformats.org/presentationml/2006/ole">
            <mc:AlternateContent xmlns:mc="http://schemas.openxmlformats.org/markup-compatibility/2006">
              <mc:Choice xmlns:v="urn:schemas-microsoft-com:vml" Requires="v">
                <p:oleObj spid="_x0000_s2053" name="Equation" r:id="rId9" imgW="1384300" imgH="190500" progId="Equation.DSMT4">
                  <p:embed/>
                </p:oleObj>
              </mc:Choice>
              <mc:Fallback>
                <p:oleObj name="Equation" r:id="rId9" imgW="1384300" imgH="1905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266" y="5765427"/>
                        <a:ext cx="2548215" cy="359485"/>
                      </a:xfrm>
                      <a:prstGeom prst="rect">
                        <a:avLst/>
                      </a:prstGeom>
                      <a:noFill/>
                    </p:spPr>
                  </p:pic>
                </p:oleObj>
              </mc:Fallback>
            </mc:AlternateContent>
          </a:graphicData>
        </a:graphic>
      </p:graphicFrame>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11"/>
          <a:stretch>
            <a:fillRect/>
          </a:stretch>
        </p:blipFill>
        <p:spPr>
          <a:xfrm>
            <a:off x="9432772" y="272962"/>
            <a:ext cx="1607156" cy="144644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7240787" y="4701386"/>
                <a:ext cx="18342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m:t>
                      </m:r>
                      <m:r>
                        <a:rPr lang="en-US" sz="2400" b="1" i="1" smtClean="0">
                          <a:latin typeface="Cambria Math"/>
                        </a:rPr>
                        <m:t>𝒂</m:t>
                      </m:r>
                      <m:r>
                        <a:rPr lang="en-US" sz="2400" b="1" i="1" smtClean="0">
                          <a:latin typeface="Cambria Math"/>
                        </a:rPr>
                        <m:t>+</m:t>
                      </m:r>
                      <m:r>
                        <a:rPr lang="en-US" sz="2400" b="1" i="1" smtClean="0">
                          <a:latin typeface="Cambria Math"/>
                        </a:rPr>
                        <m:t>𝒃</m:t>
                      </m:r>
                      <m:r>
                        <a:rPr lang="en-US" sz="2400" b="1" i="1" smtClean="0">
                          <a:latin typeface="Cambria Math"/>
                        </a:rPr>
                        <m:t>+</m:t>
                      </m:r>
                      <m:r>
                        <a:rPr lang="en-US" sz="2400" b="1" i="1" smtClean="0">
                          <a:latin typeface="Cambria Math"/>
                        </a:rPr>
                        <m:t>𝒄</m:t>
                      </m:r>
                    </m:oMath>
                  </m:oMathPara>
                </a14:m>
                <a:endParaRPr lang="en-US" sz="2400"/>
              </a:p>
            </p:txBody>
          </p:sp>
        </mc:Choice>
        <mc:Fallback xmlns="">
          <p:sp>
            <p:nvSpPr>
              <p:cNvPr id="22" name="Rectangle 21"/>
              <p:cNvSpPr>
                <a:spLocks noRot="1" noChangeAspect="1" noMove="1" noResize="1" noEditPoints="1" noAdjustHandles="1" noChangeArrowheads="1" noChangeShapeType="1" noTextEdit="1"/>
              </p:cNvSpPr>
              <p:nvPr/>
            </p:nvSpPr>
            <p:spPr>
              <a:xfrm>
                <a:off x="7240787" y="4701386"/>
                <a:ext cx="1834220" cy="461665"/>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916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2" presetClass="exit" presetSubtype="4" fill="hold" grpId="1" nodeType="with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8" grpId="0"/>
      <p:bldP spid="21" grpId="0"/>
      <p:bldP spid="25"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231577"/>
            <a:ext cx="13458613" cy="7284720"/>
            <a:chOff x="-914400" y="-228600"/>
            <a:chExt cx="13458613" cy="728472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13458613" cy="7284720"/>
            </a:xfrm>
            <a:prstGeom prst="rect">
              <a:avLst/>
            </a:prstGeom>
          </p:spPr>
        </p:pic>
      </p:grpSp>
      <mc:AlternateContent xmlns:mc="http://schemas.openxmlformats.org/markup-compatibility/2006" xmlns:a14="http://schemas.microsoft.com/office/drawing/2010/main">
        <mc:Choice Requires="a14">
          <p:sp>
            <p:nvSpPr>
              <p:cNvPr id="6" name="TextBox 5"/>
              <p:cNvSpPr txBox="1"/>
              <p:nvPr/>
            </p:nvSpPr>
            <p:spPr>
              <a:xfrm>
                <a:off x="3642360" y="2773680"/>
                <a:ext cx="5654040" cy="2677656"/>
              </a:xfrm>
              <a:prstGeom prst="rect">
                <a:avLst/>
              </a:prstGeom>
              <a:noFill/>
            </p:spPr>
            <p:txBody>
              <a:bodyPr wrap="square" rtlCol="0">
                <a:spAutoFit/>
              </a:bodyPr>
              <a:lstStyle/>
              <a:p>
                <a:r>
                  <a:rPr lang="en-US" sz="2800">
                    <a:solidFill>
                      <a:srgbClr val="008000"/>
                    </a:solidFill>
                    <a:latin typeface="Arial" pitchFamily="34" charset="0"/>
                    <a:cs typeface="Arial" panose="020B0604020202020204" pitchFamily="34" charset="0"/>
                  </a:rPr>
                  <a:t>Do tính chất kết hợp nên giá trị của biểu thức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a14:m>
                <a:r>
                  <a:rPr lang="en-US" sz="2800">
                    <a:solidFill>
                      <a:srgbClr val="008000"/>
                    </a:solidFill>
                    <a:latin typeface="Arial" panose="020B0604020202020204" pitchFamily="34" charset="0"/>
                    <a:cs typeface="Arial" panose="020B0604020202020204" pitchFamily="34" charset="0"/>
                  </a:rPr>
                  <a:t> có thể </a:t>
                </a:r>
              </a:p>
              <a:p>
                <a:r>
                  <a:rPr lang="en-US" sz="2800">
                    <a:solidFill>
                      <a:srgbClr val="008000"/>
                    </a:solidFill>
                    <a:latin typeface="Arial" panose="020B0604020202020204" pitchFamily="34" charset="0"/>
                    <a:cs typeface="Arial" panose="020B0604020202020204" pitchFamily="34" charset="0"/>
                  </a:rPr>
                  <a:t>được tính theo một trong hai cách sau:</a:t>
                </a:r>
              </a:p>
              <a:p>
                <a:pPr/>
                <a14:m>
                  <m:oMathPara xmlns:m="http://schemas.openxmlformats.org/officeDocument/2006/math">
                    <m:oMathParaPr>
                      <m:jc m:val="left"/>
                    </m:oMathParaPr>
                    <m:oMath xmlns:m="http://schemas.openxmlformats.org/officeDocument/2006/math">
                      <m:r>
                        <a:rPr lang="en-US" sz="2800" b="0" i="1" smtClean="0">
                          <a:solidFill>
                            <a:srgbClr val="008000"/>
                          </a:solidFill>
                          <a:latin typeface="Cambria Math" panose="02040503050406030204" pitchFamily="18" charset="0"/>
                        </a:rPr>
                        <m:t>            </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d>
                        <m:dPr>
                          <m:ctrlPr>
                            <a:rPr lang="en-US" sz="2800" i="1" smtClean="0">
                              <a:solidFill>
                                <a:srgbClr val="008000"/>
                              </a:solidFill>
                              <a:latin typeface="Cambria Math" panose="02040503050406030204" pitchFamily="18" charset="0"/>
                            </a:rPr>
                          </m:ctrlPr>
                        </m:dPr>
                        <m:e>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e>
                      </m:d>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m:oMathPara>
                </a14:m>
                <a:endParaRPr lang="en-US" sz="2800">
                  <a:solidFill>
                    <a:srgbClr val="008000"/>
                  </a:solidFill>
                  <a:latin typeface="Arial" panose="020B0604020202020204" pitchFamily="34" charset="0"/>
                  <a:cs typeface="Arial" panose="020B0604020202020204" pitchFamily="34" charset="0"/>
                </a:endParaRPr>
              </a:p>
              <a:p>
                <a:r>
                  <a:rPr lang="en-US" sz="2800">
                    <a:solidFill>
                      <a:srgbClr val="008000"/>
                    </a:solidFill>
                    <a:latin typeface="Arial" panose="020B0604020202020204" pitchFamily="34" charset="0"/>
                    <a:cs typeface="Arial" panose="020B0604020202020204" pitchFamily="34" charset="0"/>
                  </a:rPr>
                  <a:t>Hoặc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oMath>
                </a14:m>
                <a:endParaRPr lang="en-US" sz="2800">
                  <a:solidFill>
                    <a:srgbClr val="008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42360" y="2773680"/>
                <a:ext cx="5654040" cy="2677656"/>
              </a:xfrm>
              <a:prstGeom prst="rect">
                <a:avLst/>
              </a:prstGeom>
              <a:blipFill rotWithShape="1">
                <a:blip r:embed="rId3"/>
                <a:stretch>
                  <a:fillRect l="-2265" t="-2278" r="-2050" b="-5467"/>
                </a:stretch>
              </a:blipFill>
            </p:spPr>
            <p:txBody>
              <a:bodyPr/>
              <a:lstStyle/>
              <a:p>
                <a:r>
                  <a:rPr lang="en-US">
                    <a:noFill/>
                  </a:rPr>
                  <a:t> </a:t>
                </a:r>
              </a:p>
            </p:txBody>
          </p:sp>
        </mc:Fallback>
      </mc:AlternateContent>
      <p:sp>
        <p:nvSpPr>
          <p:cNvPr id="7" name="Oval 6"/>
          <p:cNvSpPr/>
          <p:nvPr/>
        </p:nvSpPr>
        <p:spPr>
          <a:xfrm>
            <a:off x="1905000" y="338316"/>
            <a:ext cx="3474720" cy="1569720"/>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Lưu ý</a:t>
            </a:r>
          </a:p>
        </p:txBody>
      </p:sp>
    </p:spTree>
    <p:extLst>
      <p:ext uri="{BB962C8B-B14F-4D97-AF65-F5344CB8AC3E}">
        <p14:creationId xmlns:p14="http://schemas.microsoft.com/office/powerpoint/2010/main" val="5400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8194331" cy="2246769"/>
          </a:xfrm>
          <a:prstGeom prst="rect">
            <a:avLst/>
          </a:prstGeom>
          <a:noFill/>
        </p:spPr>
        <p:txBody>
          <a:bodyPr wrap="square">
            <a:spAutoFit/>
          </a:bodyPr>
          <a:lstStyle/>
          <a:p>
            <a:r>
              <a:rPr lang="en-US" sz="2800" b="1">
                <a:latin typeface="Arial" pitchFamily="34" charset="0"/>
                <a:ea typeface="Times New Roman" panose="02020603050405020304" pitchFamily="18" charset="0"/>
                <a:cs typeface="Arial" pitchFamily="34" charset="0"/>
              </a:rPr>
              <a:t>Ví dụ 1 (SGK): Tính một cách hợp lí</a:t>
            </a:r>
          </a:p>
          <a:p>
            <a:pPr marL="514350" indent="-514350">
              <a:buAutoNum type="alphaLcParenR"/>
            </a:pPr>
            <a:r>
              <a:rPr lang="en-US" sz="2800">
                <a:effectLst/>
                <a:latin typeface="Arial" pitchFamily="34" charset="0"/>
                <a:ea typeface="Times New Roman" panose="02020603050405020304" pitchFamily="18" charset="0"/>
                <a:cs typeface="Arial" pitchFamily="34" charset="0"/>
              </a:rPr>
              <a:t>89 + 76 + 24</a:t>
            </a:r>
          </a:p>
          <a:p>
            <a:r>
              <a:rPr lang="en-US" sz="2800">
                <a:latin typeface="Arial" pitchFamily="34" charset="0"/>
                <a:ea typeface="Times New Roman" panose="02020603050405020304" pitchFamily="18" charset="0"/>
                <a:cs typeface="Arial" pitchFamily="34" charset="0"/>
              </a:rPr>
              <a:t>  = 89 + (76 + 24) (tính chất kết hợp)</a:t>
            </a:r>
          </a:p>
          <a:p>
            <a:r>
              <a:rPr lang="en-US" sz="2800">
                <a:effectLst/>
                <a:latin typeface="Arial" pitchFamily="34" charset="0"/>
                <a:ea typeface="Times New Roman" panose="02020603050405020304" pitchFamily="18" charset="0"/>
                <a:cs typeface="Arial" pitchFamily="34" charset="0"/>
              </a:rPr>
              <a:t>  = 89 + 100 </a:t>
            </a:r>
          </a:p>
          <a:p>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189</a:t>
            </a: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8194331" cy="2246769"/>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b) 65 + 97 + 35</a:t>
            </a:r>
          </a:p>
          <a:p>
            <a:r>
              <a:rPr lang="en-US" sz="2800">
                <a:latin typeface="Arial" pitchFamily="34" charset="0"/>
                <a:ea typeface="Times New Roman" panose="02020603050405020304" pitchFamily="18" charset="0"/>
                <a:cs typeface="Arial" pitchFamily="34" charset="0"/>
              </a:rPr>
              <a:t>  = 65 + 35 + 97 (tính chất giao hoán)</a:t>
            </a:r>
          </a:p>
          <a:p>
            <a:r>
              <a:rPr lang="en-US" sz="2800">
                <a:latin typeface="Arial" pitchFamily="34" charset="0"/>
                <a:ea typeface="Times New Roman" panose="02020603050405020304" pitchFamily="18" charset="0"/>
                <a:cs typeface="Arial" pitchFamily="34" charset="0"/>
              </a:rPr>
              <a:t>  = (65 + 35) + 97 (tính chất kết hợp)</a:t>
            </a:r>
          </a:p>
          <a:p>
            <a:r>
              <a:rPr lang="en-US" sz="2800">
                <a:effectLst/>
                <a:latin typeface="Arial" pitchFamily="34" charset="0"/>
                <a:ea typeface="Times New Roman" panose="02020603050405020304" pitchFamily="18" charset="0"/>
                <a:cs typeface="Arial" pitchFamily="34" charset="0"/>
              </a:rPr>
              <a:t>  = 100 + 97</a:t>
            </a:r>
          </a:p>
          <a:p>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197</a:t>
            </a:r>
          </a:p>
        </p:txBody>
      </p:sp>
      <p:sp>
        <p:nvSpPr>
          <p:cNvPr id="3" name="Cloud Callout 2"/>
          <p:cNvSpPr/>
          <p:nvPr/>
        </p:nvSpPr>
        <p:spPr>
          <a:xfrm>
            <a:off x="7680959" y="1888314"/>
            <a:ext cx="4148057" cy="2498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Arial" pitchFamily="34" charset="0"/>
                <a:cs typeface="Arial" pitchFamily="34" charset="0"/>
              </a:rPr>
              <a:t>Quan sát VD 1 SGK</a:t>
            </a: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36141" y="3182527"/>
            <a:ext cx="8194331" cy="1815882"/>
          </a:xfrm>
          <a:prstGeom prst="rect">
            <a:avLst/>
          </a:prstGeom>
          <a:noFill/>
        </p:spPr>
        <p:txBody>
          <a:bodyPr wrap="square">
            <a:spAutoFit/>
          </a:bodyPr>
          <a:lstStyle/>
          <a:p>
            <a:pPr marL="514350" indent="-514350">
              <a:buAutoNum type="alphaLcParenR"/>
            </a:pPr>
            <a:r>
              <a:rPr lang="en-US" sz="2800" dirty="0">
                <a:effectLst/>
                <a:latin typeface="Arial" pitchFamily="34" charset="0"/>
                <a:ea typeface="Times New Roman" panose="02020603050405020304" pitchFamily="18" charset="0"/>
                <a:cs typeface="Arial" pitchFamily="34" charset="0"/>
              </a:rPr>
              <a:t>58 + 76 + 42</a:t>
            </a:r>
          </a:p>
          <a:p>
            <a:r>
              <a:rPr lang="en-US" sz="2800" dirty="0">
                <a:latin typeface="Arial" pitchFamily="34" charset="0"/>
                <a:ea typeface="Times New Roman" panose="02020603050405020304" pitchFamily="18" charset="0"/>
                <a:cs typeface="Arial" pitchFamily="34" charset="0"/>
              </a:rPr>
              <a:t>  = 58 + 42 + 76 (</a:t>
            </a:r>
            <a:r>
              <a:rPr lang="en-US" sz="2800" dirty="0" err="1">
                <a:latin typeface="Arial" pitchFamily="34" charset="0"/>
                <a:ea typeface="Times New Roman" panose="02020603050405020304" pitchFamily="18" charset="0"/>
                <a:cs typeface="Arial" pitchFamily="34" charset="0"/>
              </a:rPr>
              <a:t>tính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chất</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giao</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hoán</a:t>
            </a:r>
            <a:r>
              <a:rPr lang="en-US" sz="2800" dirty="0">
                <a:latin typeface="Arial" pitchFamily="34" charset="0"/>
                <a:ea typeface="Times New Roman" panose="02020603050405020304" pitchFamily="18" charset="0"/>
                <a:cs typeface="Arial" pitchFamily="34" charset="0"/>
              </a:rPr>
              <a:t>)</a:t>
            </a:r>
            <a:endParaRPr lang="en-US" sz="2800" dirty="0">
              <a:effectLst/>
              <a:latin typeface="Arial" pitchFamily="34" charset="0"/>
              <a:ea typeface="Times New Roman" panose="02020603050405020304" pitchFamily="18" charset="0"/>
              <a:cs typeface="Arial" pitchFamily="34" charset="0"/>
            </a:endParaRPr>
          </a:p>
          <a:p>
            <a:r>
              <a:rPr lang="en-US" sz="2800" dirty="0">
                <a:latin typeface="Arial" pitchFamily="34" charset="0"/>
                <a:ea typeface="Times New Roman" panose="02020603050405020304" pitchFamily="18" charset="0"/>
                <a:cs typeface="Arial" pitchFamily="34" charset="0"/>
              </a:rPr>
              <a:t>  = (58 + 42) + 76 (</a:t>
            </a:r>
            <a:r>
              <a:rPr lang="en-US" sz="2800" dirty="0" err="1">
                <a:latin typeface="Arial" pitchFamily="34" charset="0"/>
                <a:ea typeface="Times New Roman" panose="02020603050405020304" pitchFamily="18" charset="0"/>
                <a:cs typeface="Arial" pitchFamily="34" charset="0"/>
              </a:rPr>
              <a:t>tính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chất</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kết</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hợp</a:t>
            </a:r>
            <a:r>
              <a:rPr lang="en-US" sz="2800" dirty="0">
                <a:latin typeface="Arial" pitchFamily="34" charset="0"/>
                <a:ea typeface="Times New Roman" panose="02020603050405020304" pitchFamily="18" charset="0"/>
                <a:cs typeface="Arial" pitchFamily="34" charset="0"/>
              </a:rPr>
              <a:t>)</a:t>
            </a:r>
          </a:p>
          <a:p>
            <a:r>
              <a:rPr lang="en-US" sz="2800" dirty="0">
                <a:effectLst/>
                <a:latin typeface="Arial" pitchFamily="34" charset="0"/>
                <a:ea typeface="Times New Roman" panose="02020603050405020304" pitchFamily="18" charset="0"/>
                <a:cs typeface="Arial" pitchFamily="34" charset="0"/>
              </a:rPr>
              <a:t>  = 100 + 76</a:t>
            </a:r>
            <a:r>
              <a:rPr lang="en-US" sz="2800" dirty="0">
                <a:latin typeface="Arial" pitchFamily="34" charset="0"/>
                <a:ea typeface="Times New Roman" panose="02020603050405020304" pitchFamily="18" charset="0"/>
                <a:cs typeface="Arial" pitchFamily="34" charset="0"/>
              </a:rPr>
              <a:t> </a:t>
            </a:r>
            <a:r>
              <a:rPr lang="en-US" sz="2800" dirty="0">
                <a:effectLst/>
                <a:latin typeface="Arial" pitchFamily="34" charset="0"/>
                <a:ea typeface="Times New Roman" panose="02020603050405020304" pitchFamily="18" charset="0"/>
                <a:cs typeface="Arial" pitchFamily="34" charset="0"/>
              </a:rPr>
              <a:t>= 176</a:t>
            </a:r>
          </a:p>
        </p:txBody>
      </p:sp>
      <p:sp>
        <p:nvSpPr>
          <p:cNvPr id="17" name="TextBox 16">
            <a:extLst>
              <a:ext uri="{FF2B5EF4-FFF2-40B4-BE49-F238E27FC236}">
                <a16:creationId xmlns:a16="http://schemas.microsoft.com/office/drawing/2014/main" id="{A3A062DA-93BF-4842-B601-4404401BCCE3}"/>
              </a:ext>
            </a:extLst>
          </p:cNvPr>
          <p:cNvSpPr txBox="1"/>
          <p:nvPr/>
        </p:nvSpPr>
        <p:spPr>
          <a:xfrm>
            <a:off x="6195613" y="3242382"/>
            <a:ext cx="6464907" cy="1815882"/>
          </a:xfrm>
          <a:prstGeom prst="rect">
            <a:avLst/>
          </a:prstGeom>
          <a:noFill/>
        </p:spPr>
        <p:txBody>
          <a:bodyPr wrap="square">
            <a:spAutoFit/>
          </a:bodyPr>
          <a:lstStyle/>
          <a:p>
            <a:r>
              <a:rPr lang="en-US" sz="2800" dirty="0">
                <a:effectLst/>
                <a:latin typeface="Arial" pitchFamily="34" charset="0"/>
                <a:ea typeface="Times New Roman" panose="02020603050405020304" pitchFamily="18" charset="0"/>
                <a:cs typeface="Arial" pitchFamily="34" charset="0"/>
              </a:rPr>
              <a:t>b) </a:t>
            </a:r>
            <a:r>
              <a:rPr lang="en-US" sz="2800" dirty="0">
                <a:latin typeface="Arial" pitchFamily="34" charset="0"/>
                <a:ea typeface="Times New Roman" panose="02020603050405020304" pitchFamily="18" charset="0"/>
                <a:cs typeface="Arial" pitchFamily="34" charset="0"/>
              </a:rPr>
              <a:t>66 + 34 + 27</a:t>
            </a:r>
          </a:p>
          <a:p>
            <a:r>
              <a:rPr lang="en-US" sz="2800" dirty="0">
                <a:latin typeface="Arial" pitchFamily="34" charset="0"/>
                <a:ea typeface="Times New Roman" panose="02020603050405020304" pitchFamily="18" charset="0"/>
                <a:cs typeface="Arial" pitchFamily="34" charset="0"/>
              </a:rPr>
              <a:t>  = (66 + 34) + 27 (</a:t>
            </a:r>
            <a:r>
              <a:rPr lang="en-US" sz="2800" dirty="0" err="1">
                <a:latin typeface="Arial" pitchFamily="34" charset="0"/>
                <a:ea typeface="Times New Roman" panose="02020603050405020304" pitchFamily="18" charset="0"/>
                <a:cs typeface="Arial" pitchFamily="34" charset="0"/>
              </a:rPr>
              <a:t>tính</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chất</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kết</a:t>
            </a:r>
            <a:r>
              <a:rPr lang="en-US" sz="2800" dirty="0">
                <a:latin typeface="Arial" pitchFamily="34" charset="0"/>
                <a:ea typeface="Times New Roman" panose="02020603050405020304" pitchFamily="18" charset="0"/>
                <a:cs typeface="Arial" pitchFamily="34" charset="0"/>
              </a:rPr>
              <a:t> </a:t>
            </a:r>
            <a:r>
              <a:rPr lang="en-US" sz="2800" dirty="0" err="1">
                <a:latin typeface="Arial" pitchFamily="34" charset="0"/>
                <a:ea typeface="Times New Roman" panose="02020603050405020304" pitchFamily="18" charset="0"/>
                <a:cs typeface="Arial" pitchFamily="34" charset="0"/>
              </a:rPr>
              <a:t>hợp</a:t>
            </a:r>
            <a:r>
              <a:rPr lang="en-US" sz="2800" dirty="0">
                <a:latin typeface="Arial" pitchFamily="34" charset="0"/>
                <a:ea typeface="Times New Roman" panose="02020603050405020304" pitchFamily="18" charset="0"/>
                <a:cs typeface="Arial" pitchFamily="34" charset="0"/>
              </a:rPr>
              <a:t>)</a:t>
            </a:r>
          </a:p>
          <a:p>
            <a:r>
              <a:rPr lang="en-US" sz="2800" dirty="0">
                <a:effectLst/>
                <a:latin typeface="Arial" pitchFamily="34" charset="0"/>
                <a:ea typeface="Times New Roman" panose="02020603050405020304" pitchFamily="18" charset="0"/>
                <a:cs typeface="Arial" pitchFamily="34" charset="0"/>
              </a:rPr>
              <a:t>  = 100 + 27</a:t>
            </a:r>
          </a:p>
          <a:p>
            <a:r>
              <a:rPr lang="en-US" sz="2800" dirty="0">
                <a:latin typeface="Arial" pitchFamily="34" charset="0"/>
                <a:ea typeface="Times New Roman" panose="02020603050405020304" pitchFamily="18" charset="0"/>
                <a:cs typeface="Arial" pitchFamily="34" charset="0"/>
              </a:rPr>
              <a:t>  </a:t>
            </a:r>
            <a:r>
              <a:rPr lang="en-US" sz="2800" dirty="0">
                <a:effectLst/>
                <a:latin typeface="Arial" pitchFamily="34" charset="0"/>
                <a:ea typeface="Times New Roman" panose="02020603050405020304" pitchFamily="18" charset="0"/>
                <a:cs typeface="Arial" pitchFamily="34" charset="0"/>
              </a:rPr>
              <a:t>= 127</a:t>
            </a:r>
          </a:p>
        </p:txBody>
      </p:sp>
      <p:sp>
        <p:nvSpPr>
          <p:cNvPr id="18" name="TextBox 17">
            <a:extLst>
              <a:ext uri="{FF2B5EF4-FFF2-40B4-BE49-F238E27FC236}">
                <a16:creationId xmlns:a16="http://schemas.microsoft.com/office/drawing/2014/main" id="{A3A062DA-93BF-4842-B601-4404401BCCE3}"/>
              </a:ext>
            </a:extLst>
          </p:cNvPr>
          <p:cNvSpPr txBox="1"/>
          <p:nvPr/>
        </p:nvSpPr>
        <p:spPr>
          <a:xfrm>
            <a:off x="1937563" y="1449849"/>
            <a:ext cx="8194331" cy="954107"/>
          </a:xfrm>
          <a:prstGeom prst="rect">
            <a:avLst/>
          </a:prstGeom>
          <a:noFill/>
        </p:spPr>
        <p:txBody>
          <a:bodyPr wrap="square">
            <a:spAutoFit/>
          </a:bodyPr>
          <a:lstStyle/>
          <a:p>
            <a:r>
              <a:rPr lang="en-US" sz="2800" b="1">
                <a:latin typeface="Arial" pitchFamily="34" charset="0"/>
                <a:ea typeface="Times New Roman" panose="02020603050405020304" pitchFamily="18" charset="0"/>
                <a:cs typeface="Arial" pitchFamily="34" charset="0"/>
              </a:rPr>
              <a:t>? Tính một cách hợp lí</a:t>
            </a:r>
          </a:p>
          <a:p>
            <a:pPr marL="514350" indent="-514350">
              <a:buAutoNum type="alphaLcParenR"/>
            </a:pPr>
            <a:r>
              <a:rPr lang="en-US" sz="2800">
                <a:effectLst/>
                <a:latin typeface="Arial" pitchFamily="34" charset="0"/>
                <a:ea typeface="Times New Roman" panose="02020603050405020304" pitchFamily="18" charset="0"/>
                <a:cs typeface="Arial" pitchFamily="34" charset="0"/>
              </a:rPr>
              <a:t>58 + 76 + 42</a:t>
            </a:r>
            <a:r>
              <a:rPr lang="en-US" sz="2800">
                <a:latin typeface="Arial" pitchFamily="34" charset="0"/>
                <a:ea typeface="Times New Roman" panose="02020603050405020304" pitchFamily="18" charset="0"/>
                <a:cs typeface="Arial" pitchFamily="34" charset="0"/>
              </a:rPr>
              <a:t>                   b) 66 + 34 + 27</a:t>
            </a:r>
            <a:endParaRPr lang="en-US" sz="280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50164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c) Luyện tập 1</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9360176" cy="1815882"/>
          </a:xfrm>
          <a:prstGeom prst="rect">
            <a:avLst/>
          </a:prstGeom>
          <a:noFill/>
        </p:spPr>
        <p:txBody>
          <a:bodyPr wrap="square">
            <a:spAutoFit/>
          </a:bodyPr>
          <a:lstStyle/>
          <a:p>
            <a:r>
              <a:rPr lang="en-US" sz="2800" i="1">
                <a:latin typeface="Arial" pitchFamily="34" charset="0"/>
                <a:cs typeface="Arial" pitchFamily="34" charset="0"/>
              </a:rPr>
              <a:t>Mẹ An mua cho An một bộ đồng phục học sinh gồm: áo sơ mi giá 125 000 đồng, áo khoác giá 140 000 đồng, quần âu giá 160 000 đồng. Tính số tiền mẹ An đã mua đồng phục cho An.</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9809551" cy="2246769"/>
          </a:xfrm>
          <a:prstGeom prst="rect">
            <a:avLst/>
          </a:prstGeom>
          <a:noFill/>
        </p:spPr>
        <p:txBody>
          <a:bodyPr wrap="square">
            <a:spAutoFit/>
          </a:bodyPr>
          <a:lstStyle/>
          <a:p>
            <a:r>
              <a:rPr lang="en-US" sz="2800" u="sng">
                <a:solidFill>
                  <a:srgbClr val="1F4E79"/>
                </a:solidFill>
                <a:latin typeface="Arial" pitchFamily="34" charset="0"/>
                <a:cs typeface="Arial" pitchFamily="34" charset="0"/>
              </a:rPr>
              <a:t>Giải:</a:t>
            </a:r>
            <a:r>
              <a:rPr lang="en-US" sz="2800">
                <a:solidFill>
                  <a:srgbClr val="1F4E79"/>
                </a:solidFill>
                <a:latin typeface="Arial" pitchFamily="34" charset="0"/>
                <a:cs typeface="Arial" pitchFamily="34" charset="0"/>
              </a:rPr>
              <a:t> </a:t>
            </a:r>
            <a:r>
              <a:rPr lang="en-US" sz="2800">
                <a:latin typeface="Arial" pitchFamily="34" charset="0"/>
                <a:cs typeface="Arial" pitchFamily="34" charset="0"/>
              </a:rPr>
              <a:t>Số tiền mẹ An đã mua đồng phục cho An là:</a:t>
            </a:r>
          </a:p>
          <a:p>
            <a:r>
              <a:rPr lang="en-US" sz="2800">
                <a:effectLst/>
                <a:latin typeface="Arial" pitchFamily="34" charset="0"/>
                <a:ea typeface="Times New Roman" panose="02020603050405020304" pitchFamily="18" charset="0"/>
                <a:cs typeface="Arial" pitchFamily="34" charset="0"/>
              </a:rPr>
              <a:t>125 000 + 140 000 + 160 000</a:t>
            </a:r>
          </a:p>
          <a:p>
            <a:r>
              <a:rPr lang="en-US" sz="2800">
                <a:latin typeface="Arial" pitchFamily="34" charset="0"/>
                <a:ea typeface="Times New Roman" panose="02020603050405020304" pitchFamily="18" charset="0"/>
                <a:cs typeface="Arial" pitchFamily="34" charset="0"/>
              </a:rPr>
              <a:t>= 125 000 + (140 000 + 160 000)</a:t>
            </a:r>
          </a:p>
          <a:p>
            <a:r>
              <a:rPr lang="en-US" sz="2800">
                <a:effectLst/>
                <a:latin typeface="Arial" pitchFamily="34" charset="0"/>
                <a:ea typeface="Times New Roman" panose="02020603050405020304" pitchFamily="18" charset="0"/>
                <a:cs typeface="Arial" pitchFamily="34" charset="0"/>
              </a:rPr>
              <a:t>= 125 000 + 300 000</a:t>
            </a:r>
          </a:p>
          <a:p>
            <a:r>
              <a:rPr lang="en-US" sz="2800">
                <a:effectLst/>
                <a:latin typeface="Arial" pitchFamily="34" charset="0"/>
                <a:ea typeface="Times New Roman" panose="02020603050405020304" pitchFamily="18" charset="0"/>
                <a:cs typeface="Arial" pitchFamily="34" charset="0"/>
              </a:rPr>
              <a:t>= 425 000 (đồng)</a:t>
            </a:r>
          </a:p>
        </p:txBody>
      </p:sp>
      <p:pic>
        <p:nvPicPr>
          <p:cNvPr id="1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9265395" y="4907639"/>
            <a:ext cx="2010536" cy="2010536"/>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71144" y="5529726"/>
            <a:ext cx="1181515" cy="1181515"/>
          </a:xfrm>
          <a:prstGeom prst="rect">
            <a:avLst/>
          </a:prstGeom>
        </p:spPr>
      </p:pic>
    </p:spTree>
    <p:extLst>
      <p:ext uri="{BB962C8B-B14F-4D97-AF65-F5344CB8AC3E}">
        <p14:creationId xmlns:p14="http://schemas.microsoft.com/office/powerpoint/2010/main" val="1279987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803</TotalTime>
  <Words>1143</Words>
  <Application>Microsoft Office PowerPoint</Application>
  <PresentationFormat>Widescreen</PresentationFormat>
  <Paragraphs>144</Paragraphs>
  <Slides>20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1" baseType="lpstr">
      <vt:lpstr>Arial</vt:lpstr>
      <vt:lpstr>Calibri</vt:lpstr>
      <vt:lpstr>Calibri Light</vt:lpstr>
      <vt:lpstr>Cambria Math</vt:lpstr>
      <vt:lpstr>FrankRuehl</vt:lpstr>
      <vt:lpstr>Rockwell</vt:lpstr>
      <vt:lpstr>Tahoma</vt:lpstr>
      <vt:lpstr>Times New Roman</vt:lpstr>
      <vt:lpstr>Office Theme</vt:lpstr>
      <vt:lpstr>Equation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Administrator</cp:lastModifiedBy>
  <cp:revision>54</cp:revision>
  <dcterms:created xsi:type="dcterms:W3CDTF">2021-06-07T13:44:30Z</dcterms:created>
  <dcterms:modified xsi:type="dcterms:W3CDTF">2023-10-15T14:33:51Z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