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37"/>
  </p:notesMasterIdLst>
  <p:sldIdLst>
    <p:sldId id="268" r:id="rId3"/>
    <p:sldId id="256" r:id="rId4"/>
    <p:sldId id="258" r:id="rId5"/>
    <p:sldId id="260" r:id="rId6"/>
    <p:sldId id="257" r:id="rId7"/>
    <p:sldId id="316" r:id="rId8"/>
    <p:sldId id="262" r:id="rId9"/>
    <p:sldId id="317" r:id="rId10"/>
    <p:sldId id="318" r:id="rId11"/>
    <p:sldId id="319" r:id="rId12"/>
    <p:sldId id="320" r:id="rId13"/>
    <p:sldId id="321" r:id="rId14"/>
    <p:sldId id="259" r:id="rId15"/>
    <p:sldId id="301" r:id="rId16"/>
    <p:sldId id="302" r:id="rId17"/>
    <p:sldId id="303" r:id="rId18"/>
    <p:sldId id="322" r:id="rId19"/>
    <p:sldId id="323" r:id="rId20"/>
    <p:sldId id="324" r:id="rId21"/>
    <p:sldId id="309" r:id="rId22"/>
    <p:sldId id="310" r:id="rId23"/>
    <p:sldId id="312" r:id="rId24"/>
    <p:sldId id="311" r:id="rId25"/>
    <p:sldId id="313" r:id="rId26"/>
    <p:sldId id="325" r:id="rId27"/>
    <p:sldId id="327" r:id="rId28"/>
    <p:sldId id="328" r:id="rId29"/>
    <p:sldId id="326" r:id="rId30"/>
    <p:sldId id="266" r:id="rId31"/>
    <p:sldId id="315" r:id="rId32"/>
    <p:sldId id="329" r:id="rId33"/>
    <p:sldId id="264" r:id="rId34"/>
    <p:sldId id="314" r:id="rId35"/>
    <p:sldId id="291" r:id="rId36"/>
  </p:sldIdLst>
  <p:sldSz cx="9144000" cy="5143500" type="screen16x9"/>
  <p:notesSz cx="6858000" cy="9144000"/>
  <p:embeddedFontLst>
    <p:embeddedFont>
      <p:font typeface="#9Slide07 Cadena" panose="02000503000000020004" pitchFamily="2" charset="-93"/>
      <p:bold r:id="rId38"/>
    </p:embeddedFont>
    <p:embeddedFont>
      <p:font typeface="#9Slide07 IcielCadena" panose="02000503000000020004" pitchFamily="2" charset="-93"/>
      <p:bold r:id="rId39"/>
    </p:embeddedFont>
    <p:embeddedFont>
      <p:font typeface="Assistant" pitchFamily="2" charset="-79"/>
      <p:regular r:id="rId40"/>
      <p:bold r:id="rId41"/>
    </p:embeddedFont>
    <p:embeddedFont>
      <p:font typeface="Bebas Neue" panose="020B0606020202050201" pitchFamily="34" charset="0"/>
      <p:regular r:id="rId42"/>
    </p:embeddedFont>
    <p:embeddedFont>
      <p:font typeface="Calibri" panose="020F0502020204030204" pitchFamily="34" charset="0"/>
      <p:regular r:id="rId43"/>
      <p:bold r:id="rId44"/>
      <p:italic r:id="rId45"/>
      <p:boldItalic r:id="rId46"/>
    </p:embeddedFont>
    <p:embeddedFont>
      <p:font typeface="Dosis" pitchFamily="2" charset="0"/>
      <p:regular r:id="rId47"/>
      <p:bold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bold r:id="rId53"/>
      <p:boldItalic r:id="rId54"/>
    </p:embeddedFont>
    <p:embeddedFont>
      <p:font typeface="Roboto Condensed" panose="02000000000000000000" pitchFamily="2" charset="0"/>
      <p:regular r:id="rId55"/>
      <p:bold r:id="rId56"/>
    </p:embeddedFont>
    <p:embeddedFont>
      <p:font typeface="Roboto Condensed Light"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6C8"/>
    <a:srgbClr val="E3EEFF"/>
    <a:srgbClr val="EC6627"/>
    <a:srgbClr val="FFD15B"/>
    <a:srgbClr val="D4E5FF"/>
    <a:srgbClr val="424242"/>
    <a:srgbClr val="CDDFFB"/>
    <a:srgbClr val="FFFFFF"/>
    <a:srgbClr val="5B69EF"/>
    <a:srgbClr val="00E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4620C3-5C67-4EA3-8A32-53784FD53968}">
  <a:tblStyle styleId="{754620C3-5C67-4EA3-8A32-53784FD5396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512067D-E915-4CB9-9EF8-5FDCF28BA63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6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62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3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ede5f165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1" name="Google Shape;2891;gede5f165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31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58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5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ede5f16501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ede5f16501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27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55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51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ede5f165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ede5f165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44"/>
        <p:cNvGrpSpPr/>
        <p:nvPr/>
      </p:nvGrpSpPr>
      <p:grpSpPr>
        <a:xfrm>
          <a:off x="0" y="0"/>
          <a:ext cx="0" cy="0"/>
          <a:chOff x="0" y="0"/>
          <a:chExt cx="0" cy="0"/>
        </a:xfrm>
      </p:grpSpPr>
      <p:grpSp>
        <p:nvGrpSpPr>
          <p:cNvPr id="1445" name="Google Shape;1445;p25"/>
          <p:cNvGrpSpPr/>
          <p:nvPr/>
        </p:nvGrpSpPr>
        <p:grpSpPr>
          <a:xfrm>
            <a:off x="0" y="0"/>
            <a:ext cx="9143998" cy="5135415"/>
            <a:chOff x="0" y="0"/>
            <a:chExt cx="9143998" cy="5135415"/>
          </a:xfrm>
        </p:grpSpPr>
        <p:sp>
          <p:nvSpPr>
            <p:cNvPr id="1446" name="Google Shape;1446;p2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3" name="Google Shape;1453;p25"/>
          <p:cNvSpPr txBox="1">
            <a:spLocks noGrp="1"/>
          </p:cNvSpPr>
          <p:nvPr>
            <p:ph type="title"/>
          </p:nvPr>
        </p:nvSpPr>
        <p:spPr>
          <a:xfrm>
            <a:off x="1360711" y="1621934"/>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4" name="Google Shape;1454;p25"/>
          <p:cNvSpPr txBox="1">
            <a:spLocks noGrp="1"/>
          </p:cNvSpPr>
          <p:nvPr>
            <p:ph type="subTitle" idx="1"/>
          </p:nvPr>
        </p:nvSpPr>
        <p:spPr>
          <a:xfrm>
            <a:off x="1360711" y="2050733"/>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5"/>
          <p:cNvSpPr txBox="1">
            <a:spLocks noGrp="1"/>
          </p:cNvSpPr>
          <p:nvPr>
            <p:ph type="title" idx="2"/>
          </p:nvPr>
        </p:nvSpPr>
        <p:spPr>
          <a:xfrm>
            <a:off x="5805089" y="1621934"/>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6" name="Google Shape;1456;p25"/>
          <p:cNvSpPr txBox="1">
            <a:spLocks noGrp="1"/>
          </p:cNvSpPr>
          <p:nvPr>
            <p:ph type="subTitle" idx="3"/>
          </p:nvPr>
        </p:nvSpPr>
        <p:spPr>
          <a:xfrm>
            <a:off x="5805089" y="2050733"/>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7" name="Google Shape;1457;p25"/>
          <p:cNvSpPr txBox="1">
            <a:spLocks noGrp="1"/>
          </p:cNvSpPr>
          <p:nvPr>
            <p:ph type="title" idx="4"/>
          </p:nvPr>
        </p:nvSpPr>
        <p:spPr>
          <a:xfrm>
            <a:off x="1360711" y="3072952"/>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8" name="Google Shape;1458;p25"/>
          <p:cNvSpPr txBox="1">
            <a:spLocks noGrp="1"/>
          </p:cNvSpPr>
          <p:nvPr>
            <p:ph type="subTitle" idx="5"/>
          </p:nvPr>
        </p:nvSpPr>
        <p:spPr>
          <a:xfrm>
            <a:off x="1360711" y="3507077"/>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9" name="Google Shape;1459;p25"/>
          <p:cNvSpPr txBox="1">
            <a:spLocks noGrp="1"/>
          </p:cNvSpPr>
          <p:nvPr>
            <p:ph type="title" idx="6"/>
          </p:nvPr>
        </p:nvSpPr>
        <p:spPr>
          <a:xfrm>
            <a:off x="5805089" y="3072952"/>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60" name="Google Shape;1460;p25"/>
          <p:cNvSpPr txBox="1">
            <a:spLocks noGrp="1"/>
          </p:cNvSpPr>
          <p:nvPr>
            <p:ph type="subTitle" idx="7"/>
          </p:nvPr>
        </p:nvSpPr>
        <p:spPr>
          <a:xfrm>
            <a:off x="5805089" y="3507077"/>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1" name="Google Shape;1461;p25"/>
          <p:cNvSpPr txBox="1">
            <a:spLocks noGrp="1"/>
          </p:cNvSpPr>
          <p:nvPr>
            <p:ph type="title" idx="8"/>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462" name="Google Shape;1462;p25"/>
          <p:cNvGrpSpPr/>
          <p:nvPr/>
        </p:nvGrpSpPr>
        <p:grpSpPr>
          <a:xfrm>
            <a:off x="7362653" y="4007924"/>
            <a:ext cx="1875861" cy="1182997"/>
            <a:chOff x="3950825" y="2616175"/>
            <a:chExt cx="1119850" cy="706225"/>
          </a:xfrm>
        </p:grpSpPr>
        <p:sp>
          <p:nvSpPr>
            <p:cNvPr id="1463" name="Google Shape;1463;p25"/>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5"/>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5"/>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5"/>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5"/>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5"/>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5"/>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5"/>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5"/>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5"/>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5"/>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5"/>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5"/>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5"/>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5"/>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5"/>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5"/>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5"/>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5"/>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25"/>
          <p:cNvGrpSpPr/>
          <p:nvPr/>
        </p:nvGrpSpPr>
        <p:grpSpPr>
          <a:xfrm>
            <a:off x="8514785" y="3507073"/>
            <a:ext cx="495506" cy="558257"/>
            <a:chOff x="2625625" y="2522625"/>
            <a:chExt cx="431400" cy="486075"/>
          </a:xfrm>
        </p:grpSpPr>
        <p:sp>
          <p:nvSpPr>
            <p:cNvPr id="1515" name="Google Shape;1515;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5"/>
          <p:cNvGrpSpPr/>
          <p:nvPr/>
        </p:nvGrpSpPr>
        <p:grpSpPr>
          <a:xfrm>
            <a:off x="141915" y="558555"/>
            <a:ext cx="1142615" cy="785586"/>
            <a:chOff x="3057000" y="3451875"/>
            <a:chExt cx="652550" cy="448650"/>
          </a:xfrm>
        </p:grpSpPr>
        <p:sp>
          <p:nvSpPr>
            <p:cNvPr id="1520" name="Google Shape;1520;p25"/>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25"/>
          <p:cNvGrpSpPr/>
          <p:nvPr/>
        </p:nvGrpSpPr>
        <p:grpSpPr>
          <a:xfrm>
            <a:off x="248485" y="1394785"/>
            <a:ext cx="495506" cy="558257"/>
            <a:chOff x="2625625" y="2522625"/>
            <a:chExt cx="431400" cy="486075"/>
          </a:xfrm>
        </p:grpSpPr>
        <p:sp>
          <p:nvSpPr>
            <p:cNvPr id="1556" name="Google Shape;1556;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5"/>
          <p:cNvGrpSpPr/>
          <p:nvPr/>
        </p:nvGrpSpPr>
        <p:grpSpPr>
          <a:xfrm>
            <a:off x="713810" y="1492473"/>
            <a:ext cx="495506" cy="558257"/>
            <a:chOff x="2625625" y="2522625"/>
            <a:chExt cx="431400" cy="486075"/>
          </a:xfrm>
        </p:grpSpPr>
        <p:sp>
          <p:nvSpPr>
            <p:cNvPr id="1561" name="Google Shape;1561;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6400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0741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924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249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9232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93316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399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03"/>
        <p:cNvGrpSpPr/>
        <p:nvPr/>
      </p:nvGrpSpPr>
      <p:grpSpPr>
        <a:xfrm>
          <a:off x="0" y="0"/>
          <a:ext cx="0" cy="0"/>
          <a:chOff x="0" y="0"/>
          <a:chExt cx="0" cy="0"/>
        </a:xfrm>
      </p:grpSpPr>
      <p:grpSp>
        <p:nvGrpSpPr>
          <p:cNvPr id="904" name="Google Shape;904;p14"/>
          <p:cNvGrpSpPr/>
          <p:nvPr/>
        </p:nvGrpSpPr>
        <p:grpSpPr>
          <a:xfrm>
            <a:off x="0" y="0"/>
            <a:ext cx="9143998" cy="5135415"/>
            <a:chOff x="0" y="0"/>
            <a:chExt cx="9143998" cy="5135415"/>
          </a:xfrm>
        </p:grpSpPr>
        <p:sp>
          <p:nvSpPr>
            <p:cNvPr id="905" name="Google Shape;905;p1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14"/>
          <p:cNvSpPr txBox="1">
            <a:spLocks noGrp="1"/>
          </p:cNvSpPr>
          <p:nvPr>
            <p:ph type="title"/>
          </p:nvPr>
        </p:nvSpPr>
        <p:spPr>
          <a:xfrm>
            <a:off x="2904150" y="2477753"/>
            <a:ext cx="3335700" cy="82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913" name="Google Shape;913;p14"/>
          <p:cNvSpPr txBox="1">
            <a:spLocks noGrp="1"/>
          </p:cNvSpPr>
          <p:nvPr>
            <p:ph type="title" idx="2" hasCustomPrompt="1"/>
          </p:nvPr>
        </p:nvSpPr>
        <p:spPr>
          <a:xfrm>
            <a:off x="4069050" y="1495515"/>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914" name="Google Shape;914;p14"/>
          <p:cNvSpPr txBox="1">
            <a:spLocks noGrp="1"/>
          </p:cNvSpPr>
          <p:nvPr>
            <p:ph type="subTitle" idx="1"/>
          </p:nvPr>
        </p:nvSpPr>
        <p:spPr>
          <a:xfrm>
            <a:off x="2488950" y="3284234"/>
            <a:ext cx="4166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454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5"/>
        <p:cNvGrpSpPr/>
        <p:nvPr/>
      </p:nvGrpSpPr>
      <p:grpSpPr>
        <a:xfrm>
          <a:off x="0" y="0"/>
          <a:ext cx="0" cy="0"/>
          <a:chOff x="0" y="0"/>
          <a:chExt cx="0" cy="0"/>
        </a:xfrm>
      </p:grpSpPr>
      <p:grpSp>
        <p:nvGrpSpPr>
          <p:cNvPr id="916" name="Google Shape;916;p15"/>
          <p:cNvGrpSpPr/>
          <p:nvPr/>
        </p:nvGrpSpPr>
        <p:grpSpPr>
          <a:xfrm>
            <a:off x="0" y="0"/>
            <a:ext cx="9143998" cy="5135415"/>
            <a:chOff x="0" y="0"/>
            <a:chExt cx="9143998" cy="5135415"/>
          </a:xfrm>
        </p:grpSpPr>
        <p:sp>
          <p:nvSpPr>
            <p:cNvPr id="917" name="Google Shape;917;p1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5"/>
          <p:cNvSpPr txBox="1">
            <a:spLocks noGrp="1"/>
          </p:cNvSpPr>
          <p:nvPr>
            <p:ph type="title"/>
          </p:nvPr>
        </p:nvSpPr>
        <p:spPr>
          <a:xfrm>
            <a:off x="2976450" y="3100294"/>
            <a:ext cx="31911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Roboto Black" panose="02000000000000000000" pitchFamily="2"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25" name="Google Shape;925;p15"/>
          <p:cNvSpPr txBox="1">
            <a:spLocks noGrp="1"/>
          </p:cNvSpPr>
          <p:nvPr>
            <p:ph type="subTitle" idx="1"/>
          </p:nvPr>
        </p:nvSpPr>
        <p:spPr>
          <a:xfrm>
            <a:off x="1226400" y="1511306"/>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26" name="Google Shape;926;p15"/>
          <p:cNvGrpSpPr/>
          <p:nvPr/>
        </p:nvGrpSpPr>
        <p:grpSpPr>
          <a:xfrm>
            <a:off x="7144852" y="141402"/>
            <a:ext cx="1825029" cy="1452352"/>
            <a:chOff x="4189650" y="1358950"/>
            <a:chExt cx="1222800" cy="973100"/>
          </a:xfrm>
        </p:grpSpPr>
        <p:sp>
          <p:nvSpPr>
            <p:cNvPr id="927" name="Google Shape;927;p15"/>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5"/>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15"/>
          <p:cNvGrpSpPr/>
          <p:nvPr/>
        </p:nvGrpSpPr>
        <p:grpSpPr>
          <a:xfrm>
            <a:off x="6449220" y="117078"/>
            <a:ext cx="749859" cy="844847"/>
            <a:chOff x="2625625" y="2522625"/>
            <a:chExt cx="431400" cy="486075"/>
          </a:xfrm>
        </p:grpSpPr>
        <p:sp>
          <p:nvSpPr>
            <p:cNvPr id="979" name="Google Shape;979;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15"/>
          <p:cNvGrpSpPr/>
          <p:nvPr/>
        </p:nvGrpSpPr>
        <p:grpSpPr>
          <a:xfrm>
            <a:off x="8373203" y="1593739"/>
            <a:ext cx="518413" cy="584116"/>
            <a:chOff x="2625625" y="2522625"/>
            <a:chExt cx="431400" cy="486075"/>
          </a:xfrm>
        </p:grpSpPr>
        <p:sp>
          <p:nvSpPr>
            <p:cNvPr id="984" name="Google Shape;984;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5"/>
          <p:cNvGrpSpPr/>
          <p:nvPr/>
        </p:nvGrpSpPr>
        <p:grpSpPr>
          <a:xfrm>
            <a:off x="294695" y="3415201"/>
            <a:ext cx="959426" cy="929600"/>
            <a:chOff x="10401025" y="944500"/>
            <a:chExt cx="1235100" cy="1196704"/>
          </a:xfrm>
        </p:grpSpPr>
        <p:sp>
          <p:nvSpPr>
            <p:cNvPr id="989" name="Google Shape;989;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 name="Google Shape;990;p15"/>
            <p:cNvGrpSpPr/>
            <p:nvPr/>
          </p:nvGrpSpPr>
          <p:grpSpPr>
            <a:xfrm>
              <a:off x="10401025" y="944500"/>
              <a:ext cx="1235100" cy="1128725"/>
              <a:chOff x="2439475" y="238125"/>
              <a:chExt cx="1235100" cy="1128725"/>
            </a:xfrm>
          </p:grpSpPr>
          <p:sp>
            <p:nvSpPr>
              <p:cNvPr id="991" name="Google Shape;991;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9" name="Google Shape;999;p15"/>
          <p:cNvGrpSpPr/>
          <p:nvPr/>
        </p:nvGrpSpPr>
        <p:grpSpPr>
          <a:xfrm>
            <a:off x="172317" y="4470741"/>
            <a:ext cx="491076" cy="475810"/>
            <a:chOff x="10401025" y="944500"/>
            <a:chExt cx="1235100" cy="1196704"/>
          </a:xfrm>
        </p:grpSpPr>
        <p:sp>
          <p:nvSpPr>
            <p:cNvPr id="1000" name="Google Shape;1000;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15"/>
            <p:cNvGrpSpPr/>
            <p:nvPr/>
          </p:nvGrpSpPr>
          <p:grpSpPr>
            <a:xfrm>
              <a:off x="10401025" y="944500"/>
              <a:ext cx="1235100" cy="1128725"/>
              <a:chOff x="2439475" y="238125"/>
              <a:chExt cx="1235100" cy="1128725"/>
            </a:xfrm>
          </p:grpSpPr>
          <p:sp>
            <p:nvSpPr>
              <p:cNvPr id="1002" name="Google Shape;1002;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822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21150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4276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2"/>
        <p:cNvGrpSpPr/>
        <p:nvPr/>
      </p:nvGrpSpPr>
      <p:grpSpPr>
        <a:xfrm>
          <a:off x="0" y="0"/>
          <a:ext cx="0" cy="0"/>
          <a:chOff x="0" y="0"/>
          <a:chExt cx="0" cy="0"/>
        </a:xfrm>
      </p:grpSpPr>
      <p:grpSp>
        <p:nvGrpSpPr>
          <p:cNvPr id="1953" name="Google Shape;1953;p31"/>
          <p:cNvGrpSpPr/>
          <p:nvPr/>
        </p:nvGrpSpPr>
        <p:grpSpPr>
          <a:xfrm>
            <a:off x="0" y="0"/>
            <a:ext cx="9143998" cy="5135415"/>
            <a:chOff x="0" y="0"/>
            <a:chExt cx="9143998" cy="5135415"/>
          </a:xfrm>
        </p:grpSpPr>
        <p:sp>
          <p:nvSpPr>
            <p:cNvPr id="1954" name="Google Shape;1954;p31"/>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1"/>
          <p:cNvSpPr txBox="1">
            <a:spLocks noGrp="1"/>
          </p:cNvSpPr>
          <p:nvPr>
            <p:ph type="title"/>
          </p:nvPr>
        </p:nvSpPr>
        <p:spPr>
          <a:xfrm>
            <a:off x="2737650" y="591606"/>
            <a:ext cx="36687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2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62" name="Google Shape;1962;p31"/>
          <p:cNvSpPr txBox="1">
            <a:spLocks noGrp="1"/>
          </p:cNvSpPr>
          <p:nvPr>
            <p:ph type="subTitle" idx="1"/>
          </p:nvPr>
        </p:nvSpPr>
        <p:spPr>
          <a:xfrm>
            <a:off x="2854650" y="1698531"/>
            <a:ext cx="3434700" cy="9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3" name="Google Shape;1963;p31"/>
          <p:cNvSpPr txBox="1"/>
          <p:nvPr/>
        </p:nvSpPr>
        <p:spPr>
          <a:xfrm>
            <a:off x="2212650" y="3600231"/>
            <a:ext cx="4718700" cy="548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300">
                <a:solidFill>
                  <a:schemeClr val="lt2"/>
                </a:solidFill>
                <a:latin typeface="Assistant"/>
                <a:ea typeface="Assistant"/>
                <a:cs typeface="Assistant"/>
                <a:sym typeface="Assistant"/>
              </a:rPr>
              <a:t>CREDITS: This presentation template was created by </a:t>
            </a:r>
            <a:r>
              <a:rPr lang="en" sz="1300" b="1">
                <a:solidFill>
                  <a:schemeClr val="lt2"/>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300">
                <a:solidFill>
                  <a:schemeClr val="lt2"/>
                </a:solidFill>
                <a:latin typeface="Assistant"/>
                <a:ea typeface="Assistant"/>
                <a:cs typeface="Assistant"/>
                <a:sym typeface="Assistant"/>
              </a:rPr>
              <a:t>, including icons by </a:t>
            </a:r>
            <a:r>
              <a:rPr lang="en" sz="1300" b="1">
                <a:solidFill>
                  <a:schemeClr val="lt2"/>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300">
                <a:solidFill>
                  <a:schemeClr val="lt2"/>
                </a:solidFill>
                <a:latin typeface="Assistant"/>
                <a:ea typeface="Assistant"/>
                <a:cs typeface="Assistant"/>
                <a:sym typeface="Assistant"/>
              </a:rPr>
              <a:t>, and infographics &amp; images by </a:t>
            </a:r>
            <a:r>
              <a:rPr lang="en" sz="1300" b="1">
                <a:solidFill>
                  <a:schemeClr val="lt2"/>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300" b="1">
              <a:solidFill>
                <a:schemeClr val="lt2"/>
              </a:solidFill>
              <a:latin typeface="Assistant"/>
              <a:ea typeface="Assistant"/>
              <a:cs typeface="Assistant"/>
              <a:sym typeface="Assistant"/>
            </a:endParaRPr>
          </a:p>
        </p:txBody>
      </p:sp>
    </p:spTree>
    <p:extLst>
      <p:ext uri="{BB962C8B-B14F-4D97-AF65-F5344CB8AC3E}">
        <p14:creationId xmlns:p14="http://schemas.microsoft.com/office/powerpoint/2010/main" val="3484891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480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9" r:id="rId7"/>
    <p:sldLayoutId id="2147483662" r:id="rId8"/>
    <p:sldLayoutId id="2147483666" r:id="rId9"/>
    <p:sldLayoutId id="2147483671" r:id="rId10"/>
    <p:sldLayoutId id="214748367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47975420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5"/>
        <p:cNvGrpSpPr/>
        <p:nvPr/>
      </p:nvGrpSpPr>
      <p:grpSpPr>
        <a:xfrm>
          <a:off x="0" y="0"/>
          <a:ext cx="0" cy="0"/>
          <a:chOff x="0" y="0"/>
          <a:chExt cx="0" cy="0"/>
        </a:xfrm>
      </p:grpSpPr>
      <p:sp>
        <p:nvSpPr>
          <p:cNvPr id="7" name="Rectangle 6">
            <a:extLst>
              <a:ext uri="{FF2B5EF4-FFF2-40B4-BE49-F238E27FC236}">
                <a16:creationId xmlns:a16="http://schemas.microsoft.com/office/drawing/2014/main" id="{8B2F2FE9-D728-D1DE-8B12-AFEFFC6660F3}"/>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3BA66-6E6C-B8A3-84E6-AEBC412CA50A}"/>
              </a:ext>
            </a:extLst>
          </p:cNvPr>
          <p:cNvPicPr>
            <a:picLocks noChangeAspect="1"/>
          </p:cNvPicPr>
          <p:nvPr/>
        </p:nvPicPr>
        <p:blipFill>
          <a:blip r:embed="rId4"/>
          <a:stretch>
            <a:fillRect/>
          </a:stretch>
        </p:blipFill>
        <p:spPr>
          <a:xfrm>
            <a:off x="0" y="615359"/>
            <a:ext cx="5810333" cy="3912781"/>
          </a:xfrm>
          <a:prstGeom prst="rect">
            <a:avLst/>
          </a:prstGeom>
        </p:spPr>
      </p:pic>
      <p:sp>
        <p:nvSpPr>
          <p:cNvPr id="2966" name="Google Shape;2966;p49"/>
          <p:cNvSpPr/>
          <p:nvPr/>
        </p:nvSpPr>
        <p:spPr>
          <a:xfrm>
            <a:off x="5537135" y="0"/>
            <a:ext cx="3606865" cy="51435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9"/>
          <p:cNvSpPr txBox="1">
            <a:spLocks noGrp="1"/>
          </p:cNvSpPr>
          <p:nvPr>
            <p:ph type="title"/>
          </p:nvPr>
        </p:nvSpPr>
        <p:spPr>
          <a:xfrm>
            <a:off x="5754750" y="813833"/>
            <a:ext cx="3171633" cy="3515831"/>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vi-VN" dirty="0"/>
              <a:t>Tại sao khi đẩy nhẹ cửa, tay ta đặt xa các bản lề của cánh cửa (hình a) thì mở cửa sẽ dễ dàng hơn khi đặt tay gần bản lề (hình b)?</a:t>
            </a:r>
            <a:endParaRPr dirty="0"/>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A4146AC-68E2-9A3A-2256-16D1EB265EB9}"/>
              </a:ext>
            </a:extLst>
          </p:cNvPr>
          <p:cNvGrpSpPr/>
          <p:nvPr/>
        </p:nvGrpSpPr>
        <p:grpSpPr>
          <a:xfrm>
            <a:off x="548752" y="445575"/>
            <a:ext cx="4164498" cy="4464187"/>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4505093" y="1676812"/>
            <a:ext cx="3688711" cy="24194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sz="2400" dirty="0">
                <a:latin typeface="Roboto" panose="02000000000000000000" pitchFamily="2" charset="0"/>
              </a:rPr>
              <a:t>Trường hợp 18.2c lực tác dụng có giá không song song và không cắt trục quay có tác dụng làm quay cánh cửa.</a:t>
            </a:r>
            <a:endParaRPr lang="en-US" sz="2400" dirty="0">
              <a:latin typeface="Roboto" panose="02000000000000000000" pitchFamily="2" charset="0"/>
            </a:endParaRPr>
          </a:p>
        </p:txBody>
      </p:sp>
      <p:grpSp>
        <p:nvGrpSpPr>
          <p:cNvPr id="11" name="Group 10">
            <a:extLst>
              <a:ext uri="{FF2B5EF4-FFF2-40B4-BE49-F238E27FC236}">
                <a16:creationId xmlns:a16="http://schemas.microsoft.com/office/drawing/2014/main" id="{BB53FD4E-8B91-2F82-8B42-4011C4D57A58}"/>
              </a:ext>
            </a:extLst>
          </p:cNvPr>
          <p:cNvGrpSpPr/>
          <p:nvPr/>
        </p:nvGrpSpPr>
        <p:grpSpPr>
          <a:xfrm>
            <a:off x="4748564" y="829179"/>
            <a:ext cx="1277246" cy="425789"/>
            <a:chOff x="551554" y="829477"/>
            <a:chExt cx="1277246" cy="425789"/>
          </a:xfrm>
        </p:grpSpPr>
        <p:sp>
          <p:nvSpPr>
            <p:cNvPr id="13" name="Rectangle: Rounded Corners 12">
              <a:extLst>
                <a:ext uri="{FF2B5EF4-FFF2-40B4-BE49-F238E27FC236}">
                  <a16:creationId xmlns:a16="http://schemas.microsoft.com/office/drawing/2014/main" id="{0FE92F0D-70A3-DB0F-8F86-91739C45F876}"/>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428;p39">
              <a:extLst>
                <a:ext uri="{FF2B5EF4-FFF2-40B4-BE49-F238E27FC236}">
                  <a16:creationId xmlns:a16="http://schemas.microsoft.com/office/drawing/2014/main" id="{F04DB8CA-D8CA-BFBE-1A82-9B9302CA50B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15" name="Group 14">
            <a:extLst>
              <a:ext uri="{FF2B5EF4-FFF2-40B4-BE49-F238E27FC236}">
                <a16:creationId xmlns:a16="http://schemas.microsoft.com/office/drawing/2014/main" id="{26C6E311-EE4D-CC61-18C9-3A5D7289F0F0}"/>
              </a:ext>
            </a:extLst>
          </p:cNvPr>
          <p:cNvGrpSpPr/>
          <p:nvPr/>
        </p:nvGrpSpPr>
        <p:grpSpPr>
          <a:xfrm>
            <a:off x="4505093" y="819705"/>
            <a:ext cx="425790" cy="425790"/>
            <a:chOff x="3667971" y="2390066"/>
            <a:chExt cx="425790" cy="425790"/>
          </a:xfrm>
        </p:grpSpPr>
        <p:sp>
          <p:nvSpPr>
            <p:cNvPr id="23" name="Oval 22">
              <a:extLst>
                <a:ext uri="{FF2B5EF4-FFF2-40B4-BE49-F238E27FC236}">
                  <a16:creationId xmlns:a16="http://schemas.microsoft.com/office/drawing/2014/main" id="{CCCE15B8-C6E4-1380-645D-5B670621481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3EF8DF5-79AD-C397-449A-7C0F81F23DC0}"/>
                </a:ext>
              </a:extLst>
            </p:cNvPr>
            <p:cNvPicPr>
              <a:picLocks noChangeAspect="1"/>
            </p:cNvPicPr>
            <p:nvPr/>
          </p:nvPicPr>
          <p:blipFill>
            <a:blip r:embed="rId3"/>
            <a:stretch>
              <a:fillRect/>
            </a:stretch>
          </p:blipFill>
          <p:spPr>
            <a:xfrm>
              <a:off x="3726379" y="2426220"/>
              <a:ext cx="353482" cy="353482"/>
            </a:xfrm>
            <a:prstGeom prst="rect">
              <a:avLst/>
            </a:prstGeom>
          </p:spPr>
        </p:pic>
      </p:grpSp>
    </p:spTree>
    <p:extLst>
      <p:ext uri="{BB962C8B-B14F-4D97-AF65-F5344CB8AC3E}">
        <p14:creationId xmlns:p14="http://schemas.microsoft.com/office/powerpoint/2010/main" val="698839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12539" y="376853"/>
            <a:ext cx="1493469"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9069" y="367379"/>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69069" y="1106819"/>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18.3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491147" y="2598772"/>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47676" y="2589298"/>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69070" y="339578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B </a:t>
            </a:r>
            <a:r>
              <a:rPr lang="en-US" dirty="0" err="1">
                <a:latin typeface="Roboto" panose="02000000000000000000" pitchFamily="2" charset="0"/>
              </a:rPr>
              <a:t>và</a:t>
            </a:r>
            <a:r>
              <a:rPr lang="en-US" dirty="0">
                <a:latin typeface="Roboto" panose="02000000000000000000" pitchFamily="2" charset="0"/>
              </a:rPr>
              <a:t> C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
        <p:nvSpPr>
          <p:cNvPr id="43" name="Google Shape;2299;p37">
            <a:extLst>
              <a:ext uri="{FF2B5EF4-FFF2-40B4-BE49-F238E27FC236}">
                <a16:creationId xmlns:a16="http://schemas.microsoft.com/office/drawing/2014/main" id="{ACC65F16-9E2A-D09B-2E7A-56FC725D041D}"/>
              </a:ext>
            </a:extLst>
          </p:cNvPr>
          <p:cNvSpPr txBox="1">
            <a:spLocks/>
          </p:cNvSpPr>
          <p:nvPr/>
        </p:nvSpPr>
        <p:spPr>
          <a:xfrm>
            <a:off x="247676" y="423662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Tree>
    <p:extLst>
      <p:ext uri="{BB962C8B-B14F-4D97-AF65-F5344CB8AC3E}">
        <p14:creationId xmlns:p14="http://schemas.microsoft.com/office/powerpoint/2010/main" val="30911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195"/>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369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childTnLst>
                          </p:cTn>
                        </p:par>
                        <p:par>
                          <p:cTn id="39" fill="hold">
                            <p:stCondLst>
                              <p:cond delay="1000"/>
                            </p:stCondLst>
                            <p:childTnLst>
                              <p:par>
                                <p:cTn id="40" presetID="22" presetClass="entr" presetSubtype="1" fill="hold" grpId="0" nodeType="afterEffect">
                                  <p:stCondLst>
                                    <p:cond delay="0"/>
                                  </p:stCondLst>
                                  <p:iterate type="lt">
                                    <p:tmPct val="3000"/>
                                  </p:iterate>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2430"/>
                            </p:stCondLst>
                            <p:childTnLst>
                              <p:par>
                                <p:cTn id="44" presetID="22" presetClass="entr" presetSubtype="1" fill="hold" grpId="0" nodeType="afterEffect">
                                  <p:stCondLst>
                                    <p:cond delay="0"/>
                                  </p:stCondLst>
                                  <p:iterate type="lt">
                                    <p:tmPct val="3000"/>
                                  </p:iterate>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8" y="659350"/>
            <a:ext cx="1489455"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nào có thể làm cho tay nắm cửa quay dễ dàng hơn?</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C làm cho tay nắm cửa quay dễ dàng quanh trục hơn ở vị trí B vì vị trí C ở xa trục quay hơn vị trí B.</a:t>
            </a:r>
            <a:endParaRPr lang="en-US" sz="2000" dirty="0">
              <a:latin typeface="Roboto" panose="02000000000000000000" pitchFamily="2" charset="0"/>
            </a:endParaRPr>
          </a:p>
        </p:txBody>
      </p:sp>
    </p:spTree>
    <p:extLst>
      <p:ext uri="{BB962C8B-B14F-4D97-AF65-F5344CB8AC3E}">
        <p14:creationId xmlns:p14="http://schemas.microsoft.com/office/powerpoint/2010/main" val="27577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A7ACBB1-2F58-7254-F05A-D0F383E0E5E7}"/>
              </a:ext>
            </a:extLst>
          </p:cNvPr>
          <p:cNvSpPr/>
          <p:nvPr/>
        </p:nvSpPr>
        <p:spPr>
          <a:xfrm>
            <a:off x="1684257" y="623777"/>
            <a:ext cx="7169120" cy="4118344"/>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9" name="Google Shape;2449;p40"/>
          <p:cNvGrpSpPr/>
          <p:nvPr/>
        </p:nvGrpSpPr>
        <p:grpSpPr>
          <a:xfrm>
            <a:off x="-81572" y="1367689"/>
            <a:ext cx="2794465" cy="2223825"/>
            <a:chOff x="4189650" y="1358950"/>
            <a:chExt cx="1222800" cy="973100"/>
          </a:xfrm>
        </p:grpSpPr>
        <p:sp>
          <p:nvSpPr>
            <p:cNvPr id="2450" name="Google Shape;2450;p40"/>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0"/>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0"/>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0"/>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0"/>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0"/>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0"/>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0"/>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0"/>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0"/>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0"/>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0"/>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0"/>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0"/>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0"/>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0"/>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0"/>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0"/>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0"/>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0"/>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0"/>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0"/>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0"/>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0"/>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0"/>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0"/>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0"/>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0"/>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0"/>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0"/>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0"/>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0"/>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0"/>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0"/>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0"/>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0"/>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0"/>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0"/>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0"/>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0"/>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2505;p41">
            <a:extLst>
              <a:ext uri="{FF2B5EF4-FFF2-40B4-BE49-F238E27FC236}">
                <a16:creationId xmlns:a16="http://schemas.microsoft.com/office/drawing/2014/main" id="{1272052D-053F-8956-2658-128FBABD7677}"/>
              </a:ext>
            </a:extLst>
          </p:cNvPr>
          <p:cNvSpPr txBox="1">
            <a:spLocks noGrp="1"/>
          </p:cNvSpPr>
          <p:nvPr>
            <p:ph type="title"/>
          </p:nvPr>
        </p:nvSpPr>
        <p:spPr>
          <a:xfrm>
            <a:off x="2813532" y="934464"/>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8" name="Google Shape;2507;p41">
            <a:extLst>
              <a:ext uri="{FF2B5EF4-FFF2-40B4-BE49-F238E27FC236}">
                <a16:creationId xmlns:a16="http://schemas.microsoft.com/office/drawing/2014/main" id="{9467E896-706D-B81D-14D7-C98E063F94A9}"/>
              </a:ext>
            </a:extLst>
          </p:cNvPr>
          <p:cNvSpPr/>
          <p:nvPr/>
        </p:nvSpPr>
        <p:spPr>
          <a:xfrm>
            <a:off x="2249148" y="947491"/>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 name="Google Shape;2508;p41">
            <a:extLst>
              <a:ext uri="{FF2B5EF4-FFF2-40B4-BE49-F238E27FC236}">
                <a16:creationId xmlns:a16="http://schemas.microsoft.com/office/drawing/2014/main" id="{713EDC53-AC4B-8EF2-902B-95897348572C}"/>
              </a:ext>
            </a:extLst>
          </p:cNvPr>
          <p:cNvSpPr txBox="1">
            <a:spLocks/>
          </p:cNvSpPr>
          <p:nvPr/>
        </p:nvSpPr>
        <p:spPr>
          <a:xfrm>
            <a:off x="2249921" y="948121"/>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sp>
        <p:nvSpPr>
          <p:cNvPr id="10" name="Google Shape;2299;p37">
            <a:extLst>
              <a:ext uri="{FF2B5EF4-FFF2-40B4-BE49-F238E27FC236}">
                <a16:creationId xmlns:a16="http://schemas.microsoft.com/office/drawing/2014/main" id="{D7764EE0-FD3F-F9D3-8A1D-DA385DC84BD5}"/>
              </a:ext>
            </a:extLst>
          </p:cNvPr>
          <p:cNvSpPr txBox="1">
            <a:spLocks/>
          </p:cNvSpPr>
          <p:nvPr/>
        </p:nvSpPr>
        <p:spPr>
          <a:xfrm>
            <a:off x="2719577" y="1401914"/>
            <a:ext cx="5762073" cy="7710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indent="0">
              <a:lnSpc>
                <a:spcPct val="120000"/>
              </a:lnSpc>
              <a:buFont typeface="Assistant"/>
              <a:buNone/>
            </a:pPr>
            <a:r>
              <a:rPr lang="en-US" sz="2000" dirty="0">
                <a:solidFill>
                  <a:schemeClr val="tx2">
                    <a:lumMod val="50000"/>
                  </a:schemeClr>
                </a:solidFill>
                <a:latin typeface="Roboto" panose="02000000000000000000" pitchFamily="2" charset="0"/>
                <a:cs typeface="#9Slide03 Arima Madurai Black" panose="00000A00000000000000" pitchFamily="2" charset="-93"/>
              </a:rPr>
              <a:t>Khi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lực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tác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dụng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vào</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có</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giá</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song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song</a:t>
            </a:r>
            <a:r>
              <a:rPr lang="en-US" sz="2000" dirty="0">
                <a:solidFill>
                  <a:schemeClr val="tx2">
                    <a:lumMod val="50000"/>
                  </a:schemeClr>
                </a:solidFill>
                <a:latin typeface="Roboto" panose="02000000000000000000" pitchFamily="2" charset="0"/>
                <a:cs typeface="#9Slide03 Arima Madurai Black" panose="00000A00000000000000" pitchFamily="2" charset="-93"/>
              </a:rPr>
              <a:t> hay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cắt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trục</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thì</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sẽ</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làm</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endParaRPr lang="en-US" sz="2000" dirty="0">
              <a:solidFill>
                <a:schemeClr val="tx2">
                  <a:lumMod val="50000"/>
                </a:schemeClr>
              </a:solidFill>
              <a:latin typeface="Roboto" panose="02000000000000000000" pitchFamily="2" charset="0"/>
              <a:cs typeface="#9Slide03 Arima Madurai Black" panose="00000A00000000000000" pitchFamily="2" charset="-93"/>
            </a:endParaRPr>
          </a:p>
        </p:txBody>
      </p:sp>
      <p:grpSp>
        <p:nvGrpSpPr>
          <p:cNvPr id="11" name="Group 10">
            <a:extLst>
              <a:ext uri="{FF2B5EF4-FFF2-40B4-BE49-F238E27FC236}">
                <a16:creationId xmlns:a16="http://schemas.microsoft.com/office/drawing/2014/main" id="{490C4A88-4DE5-4E7A-36AB-3B03911A2795}"/>
              </a:ext>
            </a:extLst>
          </p:cNvPr>
          <p:cNvGrpSpPr/>
          <p:nvPr/>
        </p:nvGrpSpPr>
        <p:grpSpPr>
          <a:xfrm>
            <a:off x="3753821" y="2395836"/>
            <a:ext cx="3536623" cy="917097"/>
            <a:chOff x="466317" y="2863791"/>
            <a:chExt cx="5146266" cy="1334500"/>
          </a:xfrm>
          <a:effectLst>
            <a:glow rad="177800">
              <a:schemeClr val="bg1"/>
            </a:glow>
          </a:effectLst>
        </p:grpSpPr>
        <p:pic>
          <p:nvPicPr>
            <p:cNvPr id="12" name="Picture 11">
              <a:extLst>
                <a:ext uri="{FF2B5EF4-FFF2-40B4-BE49-F238E27FC236}">
                  <a16:creationId xmlns:a16="http://schemas.microsoft.com/office/drawing/2014/main" id="{3E4B58C9-D9F4-5708-9B64-FBD875123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3" name="Picture 12">
              <a:extLst>
                <a:ext uri="{FF2B5EF4-FFF2-40B4-BE49-F238E27FC236}">
                  <a16:creationId xmlns:a16="http://schemas.microsoft.com/office/drawing/2014/main" id="{41C04A14-E0F1-2871-F00D-FCB033B5C0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4" name="Picture 13">
              <a:extLst>
                <a:ext uri="{FF2B5EF4-FFF2-40B4-BE49-F238E27FC236}">
                  <a16:creationId xmlns:a16="http://schemas.microsoft.com/office/drawing/2014/main" id="{1B96EB40-B493-5D40-BF3A-39ECB1E38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5" name="Picture 14">
              <a:extLst>
                <a:ext uri="{FF2B5EF4-FFF2-40B4-BE49-F238E27FC236}">
                  <a16:creationId xmlns:a16="http://schemas.microsoft.com/office/drawing/2014/main" id="{43B38219-8D3A-2A16-3884-D5107EF2FC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grpSp>
        <p:nvGrpSpPr>
          <p:cNvPr id="16" name="Group 15">
            <a:extLst>
              <a:ext uri="{FF2B5EF4-FFF2-40B4-BE49-F238E27FC236}">
                <a16:creationId xmlns:a16="http://schemas.microsoft.com/office/drawing/2014/main" id="{A1F2136F-F677-CA04-1376-C66F441400A5}"/>
              </a:ext>
            </a:extLst>
          </p:cNvPr>
          <p:cNvGrpSpPr/>
          <p:nvPr/>
        </p:nvGrpSpPr>
        <p:grpSpPr>
          <a:xfrm>
            <a:off x="2335818" y="3596876"/>
            <a:ext cx="1418003" cy="970206"/>
            <a:chOff x="3676394" y="4394718"/>
            <a:chExt cx="2586103" cy="1769426"/>
          </a:xfrm>
        </p:grpSpPr>
        <p:pic>
          <p:nvPicPr>
            <p:cNvPr id="17" name="Picture 16">
              <a:extLst>
                <a:ext uri="{FF2B5EF4-FFF2-40B4-BE49-F238E27FC236}">
                  <a16:creationId xmlns:a16="http://schemas.microsoft.com/office/drawing/2014/main" id="{F9FE7329-BBE7-04FF-2615-BE2C3A8800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8" name="Oval 17">
              <a:extLst>
                <a:ext uri="{FF2B5EF4-FFF2-40B4-BE49-F238E27FC236}">
                  <a16:creationId xmlns:a16="http://schemas.microsoft.com/office/drawing/2014/main" id="{F61B53B4-0F78-191F-8826-A56F4255F7EA}"/>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9" name="Oval 18">
              <a:extLst>
                <a:ext uri="{FF2B5EF4-FFF2-40B4-BE49-F238E27FC236}">
                  <a16:creationId xmlns:a16="http://schemas.microsoft.com/office/drawing/2014/main" id="{F50F7827-3AA0-971E-2140-81FF27454E9E}"/>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20" name="Oval 19">
              <a:extLst>
                <a:ext uri="{FF2B5EF4-FFF2-40B4-BE49-F238E27FC236}">
                  <a16:creationId xmlns:a16="http://schemas.microsoft.com/office/drawing/2014/main" id="{64B60933-205F-8703-159F-283CBAF5F471}"/>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4DADC954-0401-40D9-64A7-C0E404D67635}"/>
                </a:ext>
              </a:extLst>
            </p:cNvPr>
            <p:cNvCxnSpPr>
              <a:cxnSpLocks/>
              <a:stCxn id="18" idx="4"/>
            </p:cNvCxnSpPr>
            <p:nvPr/>
          </p:nvCxnSpPr>
          <p:spPr>
            <a:xfrm flipH="1">
              <a:off x="4871513" y="5535928"/>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1175DA-6950-7AB3-9A76-3CDA23C06D22}"/>
                </a:ext>
              </a:extLst>
            </p:cNvPr>
            <p:cNvCxnSpPr>
              <a:cxnSpLocks/>
            </p:cNvCxnSpPr>
            <p:nvPr/>
          </p:nvCxnSpPr>
          <p:spPr>
            <a:xfrm flipH="1">
              <a:off x="5438320" y="5464531"/>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A2D4208-B284-B688-4DCB-CA5B2C99CB9A}"/>
                </a:ext>
              </a:extLst>
            </p:cNvPr>
            <p:cNvCxnSpPr>
              <a:cxnSpLocks/>
            </p:cNvCxnSpPr>
            <p:nvPr/>
          </p:nvCxnSpPr>
          <p:spPr>
            <a:xfrm flipH="1">
              <a:off x="6010289" y="5411999"/>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2E04C448-2A1F-0D5E-0FA3-E9BE25F9A70B}"/>
              </a:ext>
            </a:extLst>
          </p:cNvPr>
          <p:cNvGrpSpPr/>
          <p:nvPr/>
        </p:nvGrpSpPr>
        <p:grpSpPr>
          <a:xfrm>
            <a:off x="4159121" y="3589311"/>
            <a:ext cx="1340678" cy="1112465"/>
            <a:chOff x="9359635" y="2761507"/>
            <a:chExt cx="3128531" cy="2595987"/>
          </a:xfrm>
        </p:grpSpPr>
        <p:pic>
          <p:nvPicPr>
            <p:cNvPr id="25" name="Picture 24">
              <a:extLst>
                <a:ext uri="{FF2B5EF4-FFF2-40B4-BE49-F238E27FC236}">
                  <a16:creationId xmlns:a16="http://schemas.microsoft.com/office/drawing/2014/main" id="{5AC8D76A-8385-7DF9-78B4-17FC954D6930}"/>
                </a:ext>
              </a:extLst>
            </p:cNvPr>
            <p:cNvPicPr>
              <a:picLocks noChangeAspect="1"/>
            </p:cNvPicPr>
            <p:nvPr/>
          </p:nvPicPr>
          <p:blipFill>
            <a:blip r:embed="rId8" cstate="print">
              <a:extLst>
                <a:ext uri="{28A0092B-C50C-407E-A947-70E740481C1C}">
                  <a14:useLocalDpi xmlns:a14="http://schemas.microsoft.com/office/drawing/2010/main" val="0"/>
                </a:ext>
              </a:extLst>
            </a:blip>
            <a:srcRect t="3148" b="3148"/>
            <a:stretch/>
          </p:blipFill>
          <p:spPr>
            <a:xfrm>
              <a:off x="9359635" y="2874554"/>
              <a:ext cx="3128531" cy="2073663"/>
            </a:xfrm>
            <a:prstGeom prst="rect">
              <a:avLst/>
            </a:prstGeom>
            <a:effectLst>
              <a:softEdge rad="101600"/>
            </a:effectLst>
          </p:spPr>
        </p:pic>
        <p:grpSp>
          <p:nvGrpSpPr>
            <p:cNvPr id="26" name="Group 25">
              <a:extLst>
                <a:ext uri="{FF2B5EF4-FFF2-40B4-BE49-F238E27FC236}">
                  <a16:creationId xmlns:a16="http://schemas.microsoft.com/office/drawing/2014/main" id="{92AD42F8-A9F4-B0F0-750F-4BA7CD1769BA}"/>
                </a:ext>
              </a:extLst>
            </p:cNvPr>
            <p:cNvGrpSpPr/>
            <p:nvPr/>
          </p:nvGrpSpPr>
          <p:grpSpPr>
            <a:xfrm>
              <a:off x="10251440" y="2761507"/>
              <a:ext cx="1361440" cy="2595987"/>
              <a:chOff x="10251440" y="2761507"/>
              <a:chExt cx="1361440" cy="2595987"/>
            </a:xfrm>
          </p:grpSpPr>
          <p:cxnSp>
            <p:nvCxnSpPr>
              <p:cNvPr id="27" name="Straight Arrow Connector 26">
                <a:extLst>
                  <a:ext uri="{FF2B5EF4-FFF2-40B4-BE49-F238E27FC236}">
                    <a16:creationId xmlns:a16="http://schemas.microsoft.com/office/drawing/2014/main" id="{87A805A2-CA01-9F38-CFDB-50975BD2CE63}"/>
                  </a:ext>
                </a:extLst>
              </p:cNvPr>
              <p:cNvCxnSpPr/>
              <p:nvPr/>
            </p:nvCxnSpPr>
            <p:spPr>
              <a:xfrm>
                <a:off x="11612880" y="3616774"/>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A5AEB6-0686-DA1F-C39F-241BC40E6E59}"/>
                  </a:ext>
                </a:extLst>
              </p:cNvPr>
              <p:cNvCxnSpPr/>
              <p:nvPr/>
            </p:nvCxnSpPr>
            <p:spPr>
              <a:xfrm>
                <a:off x="10251440" y="4538939"/>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55E7F6F-1D8F-6373-3FE2-31D98AEAE4F6}"/>
                  </a:ext>
                </a:extLst>
              </p:cNvPr>
              <p:cNvCxnSpPr>
                <a:cxnSpLocks/>
              </p:cNvCxnSpPr>
              <p:nvPr/>
            </p:nvCxnSpPr>
            <p:spPr>
              <a:xfrm flipV="1">
                <a:off x="10251440" y="3686730"/>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30DCC0-3FF2-F344-91A7-62E7F7F9DC47}"/>
                  </a:ext>
                </a:extLst>
              </p:cNvPr>
              <p:cNvCxnSpPr>
                <a:cxnSpLocks/>
              </p:cNvCxnSpPr>
              <p:nvPr/>
            </p:nvCxnSpPr>
            <p:spPr>
              <a:xfrm flipH="1" flipV="1">
                <a:off x="11612880" y="2761507"/>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F448F5BF-FB13-3E54-79BE-F2620AA85F3E}"/>
              </a:ext>
            </a:extLst>
          </p:cNvPr>
          <p:cNvGrpSpPr/>
          <p:nvPr/>
        </p:nvGrpSpPr>
        <p:grpSpPr>
          <a:xfrm>
            <a:off x="5954448" y="3636716"/>
            <a:ext cx="1256277" cy="888632"/>
            <a:chOff x="9471710" y="2915436"/>
            <a:chExt cx="2966720" cy="2098520"/>
          </a:xfrm>
        </p:grpSpPr>
        <p:pic>
          <p:nvPicPr>
            <p:cNvPr id="2501" name="Picture 2500">
              <a:extLst>
                <a:ext uri="{FF2B5EF4-FFF2-40B4-BE49-F238E27FC236}">
                  <a16:creationId xmlns:a16="http://schemas.microsoft.com/office/drawing/2014/main" id="{824EE1C1-47EE-854B-9397-C6ED4BB53E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1710" y="2915436"/>
              <a:ext cx="2966720" cy="2098520"/>
            </a:xfrm>
            <a:prstGeom prst="rect">
              <a:avLst/>
            </a:prstGeom>
            <a:effectLst>
              <a:softEdge rad="101600"/>
            </a:effectLst>
          </p:spPr>
        </p:pic>
        <p:sp>
          <p:nvSpPr>
            <p:cNvPr id="2502" name="Arrow: Curved Left 2501">
              <a:extLst>
                <a:ext uri="{FF2B5EF4-FFF2-40B4-BE49-F238E27FC236}">
                  <a16:creationId xmlns:a16="http://schemas.microsoft.com/office/drawing/2014/main" id="{91808797-1BF0-0E99-521B-5EE0975DF9CF}"/>
                </a:ext>
              </a:extLst>
            </p:cNvPr>
            <p:cNvSpPr/>
            <p:nvPr/>
          </p:nvSpPr>
          <p:spPr>
            <a:xfrm rot="16200000" flipV="1">
              <a:off x="10857230" y="2839775"/>
              <a:ext cx="443038" cy="812935"/>
            </a:xfrm>
            <a:prstGeom prst="curved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black"/>
                </a:solidFill>
                <a:latin typeface="Calibri" panose="020F0502020204030204"/>
              </a:endParaRPr>
            </a:p>
          </p:txBody>
        </p:sp>
        <p:cxnSp>
          <p:nvCxnSpPr>
            <p:cNvPr id="2503" name="Straight Arrow Connector 2502">
              <a:extLst>
                <a:ext uri="{FF2B5EF4-FFF2-40B4-BE49-F238E27FC236}">
                  <a16:creationId xmlns:a16="http://schemas.microsoft.com/office/drawing/2014/main" id="{DDCA3646-B5F6-66B4-BDBB-AAE081182BF5}"/>
                </a:ext>
              </a:extLst>
            </p:cNvPr>
            <p:cNvCxnSpPr>
              <a:cxnSpLocks/>
            </p:cNvCxnSpPr>
            <p:nvPr/>
          </p:nvCxnSpPr>
          <p:spPr>
            <a:xfrm flipH="1" flipV="1">
              <a:off x="11191373" y="3309702"/>
              <a:ext cx="106547" cy="528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Straight Arrow Connector 2503">
              <a:extLst>
                <a:ext uri="{FF2B5EF4-FFF2-40B4-BE49-F238E27FC236}">
                  <a16:creationId xmlns:a16="http://schemas.microsoft.com/office/drawing/2014/main" id="{151A0052-A521-62FD-018A-9DD100167807}"/>
                </a:ext>
              </a:extLst>
            </p:cNvPr>
            <p:cNvCxnSpPr>
              <a:cxnSpLocks/>
            </p:cNvCxnSpPr>
            <p:nvPr/>
          </p:nvCxnSpPr>
          <p:spPr>
            <a:xfrm flipH="1" flipV="1">
              <a:off x="10475450" y="3359060"/>
              <a:ext cx="581957" cy="360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5" name="Straight Arrow Connector 2504">
              <a:extLst>
                <a:ext uri="{FF2B5EF4-FFF2-40B4-BE49-F238E27FC236}">
                  <a16:creationId xmlns:a16="http://schemas.microsoft.com/office/drawing/2014/main" id="{2FC033C6-09CB-C43B-CA7F-88BFD71AD08F}"/>
                </a:ext>
              </a:extLst>
            </p:cNvPr>
            <p:cNvCxnSpPr/>
            <p:nvPr/>
          </p:nvCxnSpPr>
          <p:spPr>
            <a:xfrm flipH="1">
              <a:off x="10292199" y="3834242"/>
              <a:ext cx="519092" cy="362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6" name="Straight Arrow Connector 2505">
              <a:extLst>
                <a:ext uri="{FF2B5EF4-FFF2-40B4-BE49-F238E27FC236}">
                  <a16:creationId xmlns:a16="http://schemas.microsoft.com/office/drawing/2014/main" id="{F8BCE8BF-F64D-7A27-6DE5-64C233265848}"/>
                </a:ext>
              </a:extLst>
            </p:cNvPr>
            <p:cNvCxnSpPr/>
            <p:nvPr/>
          </p:nvCxnSpPr>
          <p:spPr>
            <a:xfrm>
              <a:off x="10766428" y="4162741"/>
              <a:ext cx="300208" cy="597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7" name="Straight Arrow Connector 2506">
              <a:extLst>
                <a:ext uri="{FF2B5EF4-FFF2-40B4-BE49-F238E27FC236}">
                  <a16:creationId xmlns:a16="http://schemas.microsoft.com/office/drawing/2014/main" id="{60F1EB03-48BD-44E4-8E25-5FA43C03C38C}"/>
                </a:ext>
              </a:extLst>
            </p:cNvPr>
            <p:cNvCxnSpPr/>
            <p:nvPr/>
          </p:nvCxnSpPr>
          <p:spPr>
            <a:xfrm flipV="1">
              <a:off x="11078749" y="4220779"/>
              <a:ext cx="732251" cy="50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5703034" y="1080513"/>
            <a:ext cx="2859720" cy="29824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a:solidFill>
                  <a:schemeClr val="tx2">
                    <a:lumMod val="50000"/>
                  </a:schemeClr>
                </a:solidFill>
                <a:latin typeface="Roboto Condensed" panose="02000000000000000000" pitchFamily="2" charset="0"/>
              </a:rPr>
              <a:t>Tay </a:t>
            </a:r>
            <a:r>
              <a:rPr lang="en-US" sz="3600" dirty="0" err="1">
                <a:solidFill>
                  <a:schemeClr val="tx2">
                    <a:lumMod val="50000"/>
                  </a:schemeClr>
                </a:solidFill>
                <a:latin typeface="Roboto Condensed" panose="02000000000000000000" pitchFamily="2" charset="0"/>
              </a:rPr>
              <a:t>người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như</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thế</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nào</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thì</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cánh</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không</a:t>
            </a:r>
            <a:r>
              <a:rPr lang="en-US" sz="3600" dirty="0">
                <a:solidFill>
                  <a:schemeClr val="tx2">
                    <a:lumMod val="50000"/>
                  </a:schemeClr>
                </a:solidFill>
                <a:latin typeface="Roboto Condensed" panose="02000000000000000000" pitchFamily="2" charset="0"/>
              </a:rPr>
              <a:t> quay?</a:t>
            </a:r>
          </a:p>
        </p:txBody>
      </p:sp>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spTree>
    <p:extLst>
      <p:ext uri="{BB962C8B-B14F-4D97-AF65-F5344CB8AC3E}">
        <p14:creationId xmlns:p14="http://schemas.microsoft.com/office/powerpoint/2010/main" val="209308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cxnSp>
        <p:nvCxnSpPr>
          <p:cNvPr id="2" name="Straight Arrow Connector 1">
            <a:extLst>
              <a:ext uri="{FF2B5EF4-FFF2-40B4-BE49-F238E27FC236}">
                <a16:creationId xmlns:a16="http://schemas.microsoft.com/office/drawing/2014/main" id="{96A36E7F-3A8C-489E-CC02-88720812BF59}"/>
              </a:ext>
            </a:extLst>
          </p:cNvPr>
          <p:cNvCxnSpPr>
            <a:cxnSpLocks/>
          </p:cNvCxnSpPr>
          <p:nvPr/>
        </p:nvCxnSpPr>
        <p:spPr>
          <a:xfrm>
            <a:off x="3143243" y="2678954"/>
            <a:ext cx="0" cy="1269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AC00C9C-B3FE-8491-8C0A-A874C7D59044}"/>
              </a:ext>
            </a:extLst>
          </p:cNvPr>
          <p:cNvCxnSpPr>
            <a:cxnSpLocks/>
          </p:cNvCxnSpPr>
          <p:nvPr/>
        </p:nvCxnSpPr>
        <p:spPr>
          <a:xfrm flipH="1" flipV="1">
            <a:off x="2211572" y="2480930"/>
            <a:ext cx="878958" cy="198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2428;p39">
            <a:extLst>
              <a:ext uri="{FF2B5EF4-FFF2-40B4-BE49-F238E27FC236}">
                <a16:creationId xmlns:a16="http://schemas.microsoft.com/office/drawing/2014/main" id="{3C194103-AE80-804D-6B52-265C186F7DD3}"/>
              </a:ext>
            </a:extLst>
          </p:cNvPr>
          <p:cNvSpPr txBox="1">
            <a:spLocks/>
          </p:cNvSpPr>
          <p:nvPr/>
        </p:nvSpPr>
        <p:spPr>
          <a:xfrm>
            <a:off x="5814456" y="749329"/>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song </a:t>
            </a:r>
            <a:r>
              <a:rPr lang="en-US" sz="3600" dirty="0" err="1">
                <a:solidFill>
                  <a:schemeClr val="tx2">
                    <a:lumMod val="50000"/>
                  </a:schemeClr>
                </a:solidFill>
                <a:latin typeface="Roboto Condensed" panose="02000000000000000000" pitchFamily="2" charset="0"/>
              </a:rPr>
              <a:t>song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
        <p:nvSpPr>
          <p:cNvPr id="12" name="Google Shape;2428;p39">
            <a:extLst>
              <a:ext uri="{FF2B5EF4-FFF2-40B4-BE49-F238E27FC236}">
                <a16:creationId xmlns:a16="http://schemas.microsoft.com/office/drawing/2014/main" id="{A5224F3D-D13F-CBC7-DCA4-54A983D2E8C1}"/>
              </a:ext>
            </a:extLst>
          </p:cNvPr>
          <p:cNvSpPr txBox="1">
            <a:spLocks/>
          </p:cNvSpPr>
          <p:nvPr/>
        </p:nvSpPr>
        <p:spPr>
          <a:xfrm>
            <a:off x="5814456" y="2678954"/>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có</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giá</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cắt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Tree>
    <p:extLst>
      <p:ext uri="{BB962C8B-B14F-4D97-AF65-F5344CB8AC3E}">
        <p14:creationId xmlns:p14="http://schemas.microsoft.com/office/powerpoint/2010/main" val="370174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Moment </a:t>
            </a:r>
            <a:r>
              <a:rPr lang="en" dirty="0"/>
              <a:t>Lực</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02</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75749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829477"/>
            <a:ext cx="1781170"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74577"/>
            <a:ext cx="1738255" cy="540277"/>
            <a:chOff x="551554" y="714989"/>
            <a:chExt cx="1348906" cy="540277"/>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578369" y="714989"/>
              <a:ext cx="1288766"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Thanh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nhựa</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đục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lỗ</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cách</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đều</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1" y="4296479"/>
            <a:ext cx="1268228"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Quả</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nặng</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có</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móc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treo</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1738254"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Giá</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
        <p:nvSpPr>
          <p:cNvPr id="14" name="Google Shape;2505;p41">
            <a:extLst>
              <a:ext uri="{FF2B5EF4-FFF2-40B4-BE49-F238E27FC236}">
                <a16:creationId xmlns:a16="http://schemas.microsoft.com/office/drawing/2014/main" id="{D76D9C7D-C4DA-8567-5982-94EEB9B39AC2}"/>
              </a:ext>
            </a:extLst>
          </p:cNvPr>
          <p:cNvSpPr txBox="1">
            <a:spLocks noGrp="1"/>
          </p:cNvSpPr>
          <p:nvPr>
            <p:ph type="title"/>
          </p:nvPr>
        </p:nvSpPr>
        <p:spPr>
          <a:xfrm>
            <a:off x="919951" y="259623"/>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3" name="Google Shape;2507;p41">
            <a:extLst>
              <a:ext uri="{FF2B5EF4-FFF2-40B4-BE49-F238E27FC236}">
                <a16:creationId xmlns:a16="http://schemas.microsoft.com/office/drawing/2014/main" id="{ECA9A8F4-E0DE-C42B-C922-0BC7E18E79BA}"/>
              </a:ext>
            </a:extLst>
          </p:cNvPr>
          <p:cNvSpPr/>
          <p:nvPr/>
        </p:nvSpPr>
        <p:spPr>
          <a:xfrm>
            <a:off x="355567" y="24097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8;p41">
            <a:extLst>
              <a:ext uri="{FF2B5EF4-FFF2-40B4-BE49-F238E27FC236}">
                <a16:creationId xmlns:a16="http://schemas.microsoft.com/office/drawing/2014/main" id="{329CEBFB-7E0C-5CCE-E561-25F5E9D43204}"/>
              </a:ext>
            </a:extLst>
          </p:cNvPr>
          <p:cNvSpPr txBox="1">
            <a:spLocks/>
          </p:cNvSpPr>
          <p:nvPr/>
        </p:nvSpPr>
        <p:spPr>
          <a:xfrm>
            <a:off x="356340" y="24160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Tree>
    <p:extLst>
      <p:ext uri="{BB962C8B-B14F-4D97-AF65-F5344CB8AC3E}">
        <p14:creationId xmlns:p14="http://schemas.microsoft.com/office/powerpoint/2010/main" val="348109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505;p41">
            <a:extLst>
              <a:ext uri="{FF2B5EF4-FFF2-40B4-BE49-F238E27FC236}">
                <a16:creationId xmlns:a16="http://schemas.microsoft.com/office/drawing/2014/main" id="{2D89E9AC-6364-BB0C-006B-0096D63416E7}"/>
              </a:ext>
            </a:extLst>
          </p:cNvPr>
          <p:cNvSpPr txBox="1">
            <a:spLocks noGrp="1"/>
          </p:cNvSpPr>
          <p:nvPr>
            <p:ph type="title"/>
          </p:nvPr>
        </p:nvSpPr>
        <p:spPr>
          <a:xfrm>
            <a:off x="891075" y="395166"/>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8" name="Google Shape;2507;p41">
            <a:extLst>
              <a:ext uri="{FF2B5EF4-FFF2-40B4-BE49-F238E27FC236}">
                <a16:creationId xmlns:a16="http://schemas.microsoft.com/office/drawing/2014/main" id="{755AAE94-80A3-DB23-8A24-D224B31A02CB}"/>
              </a:ext>
            </a:extLst>
          </p:cNvPr>
          <p:cNvSpPr/>
          <p:nvPr/>
        </p:nvSpPr>
        <p:spPr>
          <a:xfrm>
            <a:off x="326691" y="376513"/>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08;p41">
            <a:extLst>
              <a:ext uri="{FF2B5EF4-FFF2-40B4-BE49-F238E27FC236}">
                <a16:creationId xmlns:a16="http://schemas.microsoft.com/office/drawing/2014/main" id="{5B420530-6E5C-9718-C452-97D8A9A1051C}"/>
              </a:ext>
            </a:extLst>
          </p:cNvPr>
          <p:cNvSpPr txBox="1">
            <a:spLocks/>
          </p:cNvSpPr>
          <p:nvPr/>
        </p:nvSpPr>
        <p:spPr>
          <a:xfrm>
            <a:off x="327464" y="377143"/>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graphicFrame>
        <p:nvGraphicFramePr>
          <p:cNvPr id="31" name="Table 2421">
            <a:extLst>
              <a:ext uri="{FF2B5EF4-FFF2-40B4-BE49-F238E27FC236}">
                <a16:creationId xmlns:a16="http://schemas.microsoft.com/office/drawing/2014/main" id="{8F3B108B-E278-E213-7C39-CC60ECB33226}"/>
              </a:ext>
            </a:extLst>
          </p:cNvPr>
          <p:cNvGraphicFramePr>
            <a:graphicFrameLocks noGrp="1"/>
          </p:cNvGraphicFramePr>
          <p:nvPr>
            <p:extLst>
              <p:ext uri="{D42A27DB-BD31-4B8C-83A1-F6EECF244321}">
                <p14:modId xmlns:p14="http://schemas.microsoft.com/office/powerpoint/2010/main" val="946886518"/>
              </p:ext>
            </p:extLst>
          </p:nvPr>
        </p:nvGraphicFramePr>
        <p:xfrm>
          <a:off x="94386" y="1075711"/>
          <a:ext cx="8816534" cy="3597066"/>
        </p:xfrm>
        <a:graphic>
          <a:graphicData uri="http://schemas.openxmlformats.org/drawingml/2006/table">
            <a:tbl>
              <a:tblPr firstRow="1" bandRow="1">
                <a:tableStyleId>{754620C3-5C67-4EA3-8A32-53784FD53968}</a:tableStyleId>
              </a:tblPr>
              <a:tblGrid>
                <a:gridCol w="6588141">
                  <a:extLst>
                    <a:ext uri="{9D8B030D-6E8A-4147-A177-3AD203B41FA5}">
                      <a16:colId xmlns:a16="http://schemas.microsoft.com/office/drawing/2014/main" val="716471903"/>
                    </a:ext>
                  </a:extLst>
                </a:gridCol>
                <a:gridCol w="2228393">
                  <a:extLst>
                    <a:ext uri="{9D8B030D-6E8A-4147-A177-3AD203B41FA5}">
                      <a16:colId xmlns:a16="http://schemas.microsoft.com/office/drawing/2014/main" val="2144893339"/>
                    </a:ext>
                  </a:extLst>
                </a:gridCol>
              </a:tblGrid>
              <a:tr h="1271411">
                <a:tc>
                  <a:txBody>
                    <a:bodyPr/>
                    <a:lstStyle/>
                    <a:p>
                      <a:pPr algn="ctr"/>
                      <a:r>
                        <a:rPr lang="en-US" sz="2400" dirty="0" err="1">
                          <a:latin typeface="Roboto Condensed" panose="02000000000000000000" pitchFamily="2" charset="0"/>
                          <a:cs typeface="#9Slide03 Arima Madurai Black" panose="00000A00000000000000" pitchFamily="2" charset="-93"/>
                        </a:rPr>
                        <a:t>Vị</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trí</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treo</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quả</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nặng</a:t>
                      </a:r>
                      <a:endParaRPr lang="en-US" sz="2400" dirty="0">
                        <a:latin typeface="Roboto Condensed" panose="02000000000000000000" pitchFamily="2" charset="0"/>
                        <a:cs typeface="#9Slide03 Arima Madurai Black" panose="00000A00000000000000" pitchFamily="2" charset="-93"/>
                      </a:endParaRPr>
                    </a:p>
                  </a:txBody>
                  <a:tcPr anchor="ctr"/>
                </a:tc>
                <a:tc>
                  <a:txBody>
                    <a:bodyPr/>
                    <a:lstStyle/>
                    <a:p>
                      <a:pPr algn="ctr"/>
                      <a:r>
                        <a:rPr lang="en-US" sz="2400" dirty="0" err="1">
                          <a:latin typeface="Roboto Condensed" panose="02000000000000000000" pitchFamily="2" charset="0"/>
                          <a:cs typeface="#9Slide03 Arima Madurai Black" panose="00000A00000000000000" pitchFamily="2" charset="-93"/>
                        </a:rPr>
                        <a:t>Trạng</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thái</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của</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thanh</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ngang</a:t>
                      </a:r>
                      <a:endParaRPr lang="en-US" sz="2400" dirty="0">
                        <a:latin typeface="Roboto Condensed"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3249398314"/>
                  </a:ext>
                </a:extLst>
              </a:tr>
              <a:tr h="819563">
                <a:tc>
                  <a:txBody>
                    <a:bodyPr/>
                    <a:lstStyle/>
                    <a:p>
                      <a:pPr algn="ctr"/>
                      <a:r>
                        <a:rPr lang="en-US" sz="1900" dirty="0">
                          <a:latin typeface="Roboto" panose="02000000000000000000" pitchFamily="2" charset="0"/>
                          <a:cs typeface="#9Slide03 Arima Madurai Black" panose="00000A00000000000000" pitchFamily="2" charset="-93"/>
                        </a:rPr>
                        <a:t>Treo </a:t>
                      </a:r>
                      <a:r>
                        <a:rPr lang="en-US" sz="1900" dirty="0" err="1">
                          <a:latin typeface="Roboto" panose="02000000000000000000" pitchFamily="2" charset="0"/>
                          <a:cs typeface="#9Slide03 Arima Madurai Black" panose="00000A00000000000000" pitchFamily="2" charset="-93"/>
                        </a:rPr>
                        <a:t>đồng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thời</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giống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nhau</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835182375"/>
                  </a:ext>
                </a:extLst>
              </a:tr>
              <a:tr h="753046">
                <a:tc>
                  <a:txBody>
                    <a:bodyPr/>
                    <a:lstStyle/>
                    <a:p>
                      <a:pPr algn="ctr"/>
                      <a:r>
                        <a:rPr lang="en-US" sz="1900" dirty="0">
                          <a:latin typeface="Roboto" panose="02000000000000000000" pitchFamily="2" charset="0"/>
                          <a:cs typeface="#9Slide03 Arima Madurai Black" panose="00000A00000000000000" pitchFamily="2" charset="-93"/>
                        </a:rPr>
                        <a:t>Treo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1474502276"/>
                  </a:ext>
                </a:extLst>
              </a:tr>
              <a:tr h="7530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latin typeface="Roboto" panose="02000000000000000000" pitchFamily="2" charset="0"/>
                          <a:cs typeface="#9Slide03 Arima Madurai Black" panose="00000A00000000000000" pitchFamily="2" charset="-93"/>
                        </a:rPr>
                        <a:t>Treo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B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2603411970"/>
                  </a:ext>
                </a:extLst>
              </a:tr>
            </a:tbl>
          </a:graphicData>
        </a:graphic>
      </p:graphicFrame>
      <p:sp>
        <p:nvSpPr>
          <p:cNvPr id="2423" name="TextBox 2422">
            <a:extLst>
              <a:ext uri="{FF2B5EF4-FFF2-40B4-BE49-F238E27FC236}">
                <a16:creationId xmlns:a16="http://schemas.microsoft.com/office/drawing/2014/main" id="{B6E7362E-0618-9F79-779F-452D38165FAC}"/>
              </a:ext>
            </a:extLst>
          </p:cNvPr>
          <p:cNvSpPr txBox="1"/>
          <p:nvPr/>
        </p:nvSpPr>
        <p:spPr>
          <a:xfrm>
            <a:off x="6962775" y="2508149"/>
            <a:ext cx="1948145" cy="461665"/>
          </a:xfrm>
          <a:prstGeom prst="rect">
            <a:avLst/>
          </a:prstGeom>
          <a:noFill/>
        </p:spPr>
        <p:txBody>
          <a:bodyPr wrap="square">
            <a:spAutoFit/>
          </a:bodyPr>
          <a:lstStyle/>
          <a:p>
            <a:pPr algn="ctr"/>
            <a:r>
              <a:rPr lang="en-US" sz="2400" dirty="0" err="1">
                <a:solidFill>
                  <a:srgbClr val="C00000"/>
                </a:solidFill>
                <a:latin typeface="Roboto Condensed" panose="02000000000000000000" pitchFamily="2" charset="0"/>
                <a:cs typeface="#9Slide03 Arima Madurai Black" panose="00000A00000000000000" pitchFamily="2" charset="-93"/>
              </a:rPr>
              <a:t>Cân</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bằng</a:t>
            </a:r>
            <a:endParaRPr lang="en-US" sz="2400" dirty="0">
              <a:solidFill>
                <a:srgbClr val="C00000"/>
              </a:solidFill>
              <a:latin typeface="Roboto Condensed" panose="02000000000000000000" pitchFamily="2" charset="0"/>
            </a:endParaRPr>
          </a:p>
        </p:txBody>
      </p:sp>
      <p:sp>
        <p:nvSpPr>
          <p:cNvPr id="2424" name="TextBox 2423">
            <a:extLst>
              <a:ext uri="{FF2B5EF4-FFF2-40B4-BE49-F238E27FC236}">
                <a16:creationId xmlns:a16="http://schemas.microsoft.com/office/drawing/2014/main" id="{BA16E022-49F2-C0C4-9A5C-3E81C8860F33}"/>
              </a:ext>
            </a:extLst>
          </p:cNvPr>
          <p:cNvSpPr txBox="1"/>
          <p:nvPr/>
        </p:nvSpPr>
        <p:spPr>
          <a:xfrm>
            <a:off x="6602142" y="3132524"/>
            <a:ext cx="2395091"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ngược</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
        <p:nvSpPr>
          <p:cNvPr id="2426" name="TextBox 2425">
            <a:extLst>
              <a:ext uri="{FF2B5EF4-FFF2-40B4-BE49-F238E27FC236}">
                <a16:creationId xmlns:a16="http://schemas.microsoft.com/office/drawing/2014/main" id="{5D829FC5-F08D-A67A-C1C4-E81C65D9F9B4}"/>
              </a:ext>
            </a:extLst>
          </p:cNvPr>
          <p:cNvSpPr txBox="1"/>
          <p:nvPr/>
        </p:nvSpPr>
        <p:spPr>
          <a:xfrm>
            <a:off x="6734784" y="3875170"/>
            <a:ext cx="2222465"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cùng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Tree>
    <p:extLst>
      <p:ext uri="{BB962C8B-B14F-4D97-AF65-F5344CB8AC3E}">
        <p14:creationId xmlns:p14="http://schemas.microsoft.com/office/powerpoint/2010/main" val="2584773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23"/>
                                        </p:tgtEl>
                                        <p:attrNameLst>
                                          <p:attrName>style.visibility</p:attrName>
                                        </p:attrNameLst>
                                      </p:cBhvr>
                                      <p:to>
                                        <p:strVal val="visible"/>
                                      </p:to>
                                    </p:set>
                                    <p:animEffect transition="in" filter="randombar(horizontal)">
                                      <p:cBhvr>
                                        <p:cTn id="7" dur="500"/>
                                        <p:tgtEl>
                                          <p:spTgt spid="24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24"/>
                                        </p:tgtEl>
                                        <p:attrNameLst>
                                          <p:attrName>style.visibility</p:attrName>
                                        </p:attrNameLst>
                                      </p:cBhvr>
                                      <p:to>
                                        <p:strVal val="visible"/>
                                      </p:to>
                                    </p:set>
                                    <p:animEffect transition="in" filter="randombar(horizontal)">
                                      <p:cBhvr>
                                        <p:cTn id="12" dur="500"/>
                                        <p:tgtEl>
                                          <p:spTgt spid="24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26"/>
                                        </p:tgtEl>
                                        <p:attrNameLst>
                                          <p:attrName>style.visibility</p:attrName>
                                        </p:attrNameLst>
                                      </p:cBhvr>
                                      <p:to>
                                        <p:strVal val="visible"/>
                                      </p:to>
                                    </p:set>
                                    <p:animEffect transition="in" filter="randombar(horizontal)">
                                      <p:cBhvr>
                                        <p:cTn id="17" dur="500"/>
                                        <p:tgtEl>
                                          <p:spTgt spid="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 grpId="0"/>
      <p:bldP spid="2424" grpId="0"/>
      <p:bldP spid="24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05106" y="339682"/>
            <a:ext cx="1515080"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1635" y="330208"/>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398795" y="793241"/>
            <a:ext cx="7907191"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Tác dụng làm quay của lực phụ thuộc vào độ lớn của lực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6" name="Group 35">
            <a:extLst>
              <a:ext uri="{FF2B5EF4-FFF2-40B4-BE49-F238E27FC236}">
                <a16:creationId xmlns:a16="http://schemas.microsoft.com/office/drawing/2014/main" id="{EEB04F3F-BBC1-DEFD-F809-F8714961CE2D}"/>
              </a:ext>
            </a:extLst>
          </p:cNvPr>
          <p:cNvGrpSpPr/>
          <p:nvPr/>
        </p:nvGrpSpPr>
        <p:grpSpPr>
          <a:xfrm>
            <a:off x="505106" y="1425321"/>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61635" y="1415847"/>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505107" y="1898780"/>
            <a:ext cx="6906738"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Độ</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 name="Group 2">
            <a:extLst>
              <a:ext uri="{FF2B5EF4-FFF2-40B4-BE49-F238E27FC236}">
                <a16:creationId xmlns:a16="http://schemas.microsoft.com/office/drawing/2014/main" id="{A0C976C3-D4E8-8808-44E6-018152AE558B}"/>
              </a:ext>
            </a:extLst>
          </p:cNvPr>
          <p:cNvGrpSpPr/>
          <p:nvPr/>
        </p:nvGrpSpPr>
        <p:grpSpPr>
          <a:xfrm>
            <a:off x="505104" y="2752973"/>
            <a:ext cx="1515081" cy="425789"/>
            <a:chOff x="551554" y="829477"/>
            <a:chExt cx="1277246" cy="425789"/>
          </a:xfrm>
        </p:grpSpPr>
        <p:sp>
          <p:nvSpPr>
            <p:cNvPr id="12" name="Rectangle: Rounded Corners 11">
              <a:extLst>
                <a:ext uri="{FF2B5EF4-FFF2-40B4-BE49-F238E27FC236}">
                  <a16:creationId xmlns:a16="http://schemas.microsoft.com/office/drawing/2014/main" id="{4CEE3D7F-0AB3-57E4-A06C-70D7E872DB4F}"/>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2428;p39">
              <a:extLst>
                <a:ext uri="{FF2B5EF4-FFF2-40B4-BE49-F238E27FC236}">
                  <a16:creationId xmlns:a16="http://schemas.microsoft.com/office/drawing/2014/main" id="{0039C8BC-A1B7-333F-7023-464B1ED3DD1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7" name="Group 16">
            <a:extLst>
              <a:ext uri="{FF2B5EF4-FFF2-40B4-BE49-F238E27FC236}">
                <a16:creationId xmlns:a16="http://schemas.microsoft.com/office/drawing/2014/main" id="{DDEC0378-71DA-FF3B-2472-E3C6F20DA9AD}"/>
              </a:ext>
            </a:extLst>
          </p:cNvPr>
          <p:cNvGrpSpPr/>
          <p:nvPr/>
        </p:nvGrpSpPr>
        <p:grpSpPr>
          <a:xfrm>
            <a:off x="261634" y="2707345"/>
            <a:ext cx="425790" cy="425790"/>
            <a:chOff x="4187992" y="2647399"/>
            <a:chExt cx="1038553" cy="1038553"/>
          </a:xfrm>
        </p:grpSpPr>
        <p:sp>
          <p:nvSpPr>
            <p:cNvPr id="18" name="Oval 17">
              <a:extLst>
                <a:ext uri="{FF2B5EF4-FFF2-40B4-BE49-F238E27FC236}">
                  <a16:creationId xmlns:a16="http://schemas.microsoft.com/office/drawing/2014/main" id="{6D7DDB45-3080-528F-03D9-321CE15281B9}"/>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2">
              <a:extLst>
                <a:ext uri="{FF2B5EF4-FFF2-40B4-BE49-F238E27FC236}">
                  <a16:creationId xmlns:a16="http://schemas.microsoft.com/office/drawing/2014/main" id="{FABBFBF1-5874-0794-0ED7-650A503E0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2299;p37">
            <a:extLst>
              <a:ext uri="{FF2B5EF4-FFF2-40B4-BE49-F238E27FC236}">
                <a16:creationId xmlns:a16="http://schemas.microsoft.com/office/drawing/2014/main" id="{648F847D-4460-135D-8177-F890384E909E}"/>
              </a:ext>
            </a:extLst>
          </p:cNvPr>
          <p:cNvSpPr txBox="1">
            <a:spLocks/>
          </p:cNvSpPr>
          <p:nvPr/>
        </p:nvSpPr>
        <p:spPr>
          <a:xfrm>
            <a:off x="225416" y="3178762"/>
            <a:ext cx="8678299"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Giá của lực càng xa trục quay thì tác dụng làm quay của lực thay đổi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21" name="Group 20">
            <a:extLst>
              <a:ext uri="{FF2B5EF4-FFF2-40B4-BE49-F238E27FC236}">
                <a16:creationId xmlns:a16="http://schemas.microsoft.com/office/drawing/2014/main" id="{D503C408-EC48-A70A-0307-00B7F1630175}"/>
              </a:ext>
            </a:extLst>
          </p:cNvPr>
          <p:cNvGrpSpPr/>
          <p:nvPr/>
        </p:nvGrpSpPr>
        <p:grpSpPr>
          <a:xfrm>
            <a:off x="505105" y="3802458"/>
            <a:ext cx="1277246" cy="425789"/>
            <a:chOff x="551554" y="829477"/>
            <a:chExt cx="1277246" cy="425789"/>
          </a:xfrm>
        </p:grpSpPr>
        <p:sp>
          <p:nvSpPr>
            <p:cNvPr id="22" name="Rectangle: Rounded Corners 21">
              <a:extLst>
                <a:ext uri="{FF2B5EF4-FFF2-40B4-BE49-F238E27FC236}">
                  <a16:creationId xmlns:a16="http://schemas.microsoft.com/office/drawing/2014/main" id="{98DB37B2-0BCF-2C10-F2BF-B44449009C54}"/>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Google Shape;2428;p39">
              <a:extLst>
                <a:ext uri="{FF2B5EF4-FFF2-40B4-BE49-F238E27FC236}">
                  <a16:creationId xmlns:a16="http://schemas.microsoft.com/office/drawing/2014/main" id="{F1CF4504-EBA3-454E-A620-D8FE4DA53F4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 name="Group 23">
            <a:extLst>
              <a:ext uri="{FF2B5EF4-FFF2-40B4-BE49-F238E27FC236}">
                <a16:creationId xmlns:a16="http://schemas.microsoft.com/office/drawing/2014/main" id="{0B13E74B-FA0F-027D-F5F4-30AEA0D70793}"/>
              </a:ext>
            </a:extLst>
          </p:cNvPr>
          <p:cNvGrpSpPr/>
          <p:nvPr/>
        </p:nvGrpSpPr>
        <p:grpSpPr>
          <a:xfrm>
            <a:off x="261634" y="3792984"/>
            <a:ext cx="425790" cy="425790"/>
            <a:chOff x="3667971" y="2390066"/>
            <a:chExt cx="425790" cy="425790"/>
          </a:xfrm>
        </p:grpSpPr>
        <p:sp>
          <p:nvSpPr>
            <p:cNvPr id="25" name="Oval 24">
              <a:extLst>
                <a:ext uri="{FF2B5EF4-FFF2-40B4-BE49-F238E27FC236}">
                  <a16:creationId xmlns:a16="http://schemas.microsoft.com/office/drawing/2014/main" id="{37CE84D0-10B6-4757-FFF0-9FABD780C2A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 name="Picture 26">
              <a:extLst>
                <a:ext uri="{FF2B5EF4-FFF2-40B4-BE49-F238E27FC236}">
                  <a16:creationId xmlns:a16="http://schemas.microsoft.com/office/drawing/2014/main" id="{129E9A38-3230-3DFE-8580-FE16FD6270C4}"/>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28" name="Google Shape;2299;p37">
            <a:extLst>
              <a:ext uri="{FF2B5EF4-FFF2-40B4-BE49-F238E27FC236}">
                <a16:creationId xmlns:a16="http://schemas.microsoft.com/office/drawing/2014/main" id="{C5DDA805-0470-2BB7-78BF-D11AD4CC23D0}"/>
              </a:ext>
            </a:extLst>
          </p:cNvPr>
          <p:cNvSpPr txBox="1">
            <a:spLocks/>
          </p:cNvSpPr>
          <p:nvPr/>
        </p:nvSpPr>
        <p:spPr>
          <a:xfrm>
            <a:off x="225416" y="4321544"/>
            <a:ext cx="7800880"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xa</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quay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68423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1" fill="hold" grpId="0" nodeType="afterEffect">
                                  <p:stCondLst>
                                    <p:cond delay="0"/>
                                  </p:stCondLst>
                                  <p:iterate type="lt">
                                    <p:tmPct val="3000"/>
                                  </p:iterate>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10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20"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37"/>
          <p:cNvSpPr txBox="1">
            <a:spLocks noGrp="1"/>
          </p:cNvSpPr>
          <p:nvPr>
            <p:ph type="ctrTitle"/>
          </p:nvPr>
        </p:nvSpPr>
        <p:spPr>
          <a:xfrm>
            <a:off x="1507033" y="942814"/>
            <a:ext cx="5885948" cy="2653147"/>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3600" dirty="0">
                <a:solidFill>
                  <a:schemeClr val="dk1"/>
                </a:solidFill>
              </a:rPr>
              <a:t>BÀI 18:</a:t>
            </a:r>
            <a:r>
              <a:rPr lang="en" sz="7200" dirty="0">
                <a:solidFill>
                  <a:schemeClr val="accent1"/>
                </a:solidFill>
              </a:rPr>
              <a:t> </a:t>
            </a:r>
            <a:br>
              <a:rPr lang="en" sz="6000" dirty="0">
                <a:solidFill>
                  <a:schemeClr val="accent1"/>
                </a:solidFill>
              </a:rPr>
            </a:br>
            <a:r>
              <a:rPr lang="en" sz="6000" dirty="0">
                <a:solidFill>
                  <a:schemeClr val="accent1"/>
                </a:solidFill>
              </a:rPr>
              <a:t>LỰC CÓ THỂ LÀM QUAY VẬT</a:t>
            </a:r>
            <a:endParaRPr sz="8500" dirty="0">
              <a:solidFill>
                <a:schemeClr val="accent1"/>
              </a:solidFill>
            </a:endParaRPr>
          </a:p>
        </p:txBody>
      </p:sp>
      <p:sp>
        <p:nvSpPr>
          <p:cNvPr id="2299" name="Google Shape;2299;p37"/>
          <p:cNvSpPr txBox="1">
            <a:spLocks noGrp="1"/>
          </p:cNvSpPr>
          <p:nvPr>
            <p:ph type="subTitle" idx="1"/>
          </p:nvPr>
        </p:nvSpPr>
        <p:spPr>
          <a:xfrm>
            <a:off x="2158745" y="3772376"/>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Roboto" panose="02000000000000000000" pitchFamily="2" charset="0"/>
                <a:cs typeface="#9Slide03 Arima Madurai Black" panose="00000A00000000000000" pitchFamily="2" charset="-93"/>
              </a:rPr>
              <a:t>Gi</a:t>
            </a:r>
            <a:r>
              <a:rPr lang="en" dirty="0">
                <a:latin typeface="Roboto" panose="02000000000000000000" pitchFamily="2" charset="0"/>
                <a:cs typeface="#9Slide03 Arima Madurai Black" panose="00000A00000000000000" pitchFamily="2" charset="-93"/>
              </a:rPr>
              <a:t>áo viên: </a:t>
            </a:r>
            <a:endParaRPr dirty="0">
              <a:latin typeface="Roboto" panose="02000000000000000000" pitchFamily="2" charset="0"/>
              <a:cs typeface="#9Slide03 Arima Madurai Black" panose="00000A00000000000000" pitchFamily="2" charset="-93"/>
            </a:endParaRPr>
          </a:p>
        </p:txBody>
      </p:sp>
      <p:grpSp>
        <p:nvGrpSpPr>
          <p:cNvPr id="2301" name="Google Shape;2301;p37"/>
          <p:cNvGrpSpPr/>
          <p:nvPr/>
        </p:nvGrpSpPr>
        <p:grpSpPr>
          <a:xfrm>
            <a:off x="172252" y="74727"/>
            <a:ext cx="1825029" cy="1452352"/>
            <a:chOff x="4189650" y="1358950"/>
            <a:chExt cx="1222800" cy="973100"/>
          </a:xfrm>
        </p:grpSpPr>
        <p:sp>
          <p:nvSpPr>
            <p:cNvPr id="2302" name="Google Shape;2302;p37"/>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7"/>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7"/>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7"/>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7"/>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7"/>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7"/>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7"/>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7"/>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7"/>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7"/>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7"/>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7"/>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7"/>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7"/>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7"/>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7"/>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7"/>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7"/>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7"/>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7"/>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7"/>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7"/>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7"/>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7"/>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7"/>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7"/>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7"/>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7"/>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7"/>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7"/>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7"/>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7"/>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7"/>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7"/>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3" name="Google Shape;2353;p37"/>
          <p:cNvGrpSpPr/>
          <p:nvPr/>
        </p:nvGrpSpPr>
        <p:grpSpPr>
          <a:xfrm>
            <a:off x="2430495" y="122351"/>
            <a:ext cx="959426" cy="929600"/>
            <a:chOff x="10401025" y="944500"/>
            <a:chExt cx="1235100" cy="1196704"/>
          </a:xfrm>
        </p:grpSpPr>
        <p:sp>
          <p:nvSpPr>
            <p:cNvPr id="2354" name="Google Shape;2354;p37"/>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37"/>
            <p:cNvGrpSpPr/>
            <p:nvPr/>
          </p:nvGrpSpPr>
          <p:grpSpPr>
            <a:xfrm>
              <a:off x="10401025" y="944500"/>
              <a:ext cx="1235100" cy="1128725"/>
              <a:chOff x="2439475" y="238125"/>
              <a:chExt cx="1235100" cy="1128725"/>
            </a:xfrm>
          </p:grpSpPr>
          <p:sp>
            <p:nvSpPr>
              <p:cNvPr id="2356" name="Google Shape;2356;p37"/>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7"/>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7"/>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7"/>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7"/>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7"/>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7"/>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7"/>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65CC70-FF90-0ABD-9A5F-7CB923EDA1F3}"/>
              </a:ext>
            </a:extLst>
          </p:cNvPr>
          <p:cNvSpPr/>
          <p:nvPr/>
        </p:nvSpPr>
        <p:spPr>
          <a:xfrm>
            <a:off x="301140" y="623776"/>
            <a:ext cx="8552237" cy="4366341"/>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2449;p40">
            <a:extLst>
              <a:ext uri="{FF2B5EF4-FFF2-40B4-BE49-F238E27FC236}">
                <a16:creationId xmlns:a16="http://schemas.microsoft.com/office/drawing/2014/main" id="{2D748D69-D328-FEB1-885C-C0B6121C1872}"/>
              </a:ext>
            </a:extLst>
          </p:cNvPr>
          <p:cNvGrpSpPr/>
          <p:nvPr/>
        </p:nvGrpSpPr>
        <p:grpSpPr>
          <a:xfrm>
            <a:off x="3716131" y="4175376"/>
            <a:ext cx="1458018" cy="1160286"/>
            <a:chOff x="4189650" y="1358950"/>
            <a:chExt cx="1222800" cy="973100"/>
          </a:xfrm>
        </p:grpSpPr>
        <p:sp>
          <p:nvSpPr>
            <p:cNvPr id="5" name="Google Shape;2450;p40">
              <a:extLst>
                <a:ext uri="{FF2B5EF4-FFF2-40B4-BE49-F238E27FC236}">
                  <a16:creationId xmlns:a16="http://schemas.microsoft.com/office/drawing/2014/main" id="{4CD64D4E-D4BA-A354-26F9-43812B1FDD51}"/>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451;p40">
              <a:extLst>
                <a:ext uri="{FF2B5EF4-FFF2-40B4-BE49-F238E27FC236}">
                  <a16:creationId xmlns:a16="http://schemas.microsoft.com/office/drawing/2014/main" id="{BDCE9FE2-4914-AE3E-9F01-B239B465A360}"/>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452;p40">
              <a:extLst>
                <a:ext uri="{FF2B5EF4-FFF2-40B4-BE49-F238E27FC236}">
                  <a16:creationId xmlns:a16="http://schemas.microsoft.com/office/drawing/2014/main" id="{51A44FEC-98D9-3735-7129-CCF8CF1B126F}"/>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453;p40">
              <a:extLst>
                <a:ext uri="{FF2B5EF4-FFF2-40B4-BE49-F238E27FC236}">
                  <a16:creationId xmlns:a16="http://schemas.microsoft.com/office/drawing/2014/main" id="{236D9F26-7CB9-F199-9C3A-24A4B1ED4AE0}"/>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454;p40">
              <a:extLst>
                <a:ext uri="{FF2B5EF4-FFF2-40B4-BE49-F238E27FC236}">
                  <a16:creationId xmlns:a16="http://schemas.microsoft.com/office/drawing/2014/main" id="{3EDBFFD6-A007-4EB6-0DA1-F2E207DF5350}"/>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455;p40">
              <a:extLst>
                <a:ext uri="{FF2B5EF4-FFF2-40B4-BE49-F238E27FC236}">
                  <a16:creationId xmlns:a16="http://schemas.microsoft.com/office/drawing/2014/main" id="{EB53DA00-B630-15AD-9081-135439302EFD}"/>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56;p40">
              <a:extLst>
                <a:ext uri="{FF2B5EF4-FFF2-40B4-BE49-F238E27FC236}">
                  <a16:creationId xmlns:a16="http://schemas.microsoft.com/office/drawing/2014/main" id="{51F84663-B932-9F21-B2E5-6F5E17B9B7F1}"/>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57;p40">
              <a:extLst>
                <a:ext uri="{FF2B5EF4-FFF2-40B4-BE49-F238E27FC236}">
                  <a16:creationId xmlns:a16="http://schemas.microsoft.com/office/drawing/2014/main" id="{0438A52C-866B-1919-F151-25EC63B5C7EE}"/>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58;p40">
              <a:extLst>
                <a:ext uri="{FF2B5EF4-FFF2-40B4-BE49-F238E27FC236}">
                  <a16:creationId xmlns:a16="http://schemas.microsoft.com/office/drawing/2014/main" id="{BA6C8845-31AB-D54F-D792-C3B83911C532}"/>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59;p40">
              <a:extLst>
                <a:ext uri="{FF2B5EF4-FFF2-40B4-BE49-F238E27FC236}">
                  <a16:creationId xmlns:a16="http://schemas.microsoft.com/office/drawing/2014/main" id="{34803003-04BF-02A3-F57C-2C33CC6D269D}"/>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60;p40">
              <a:extLst>
                <a:ext uri="{FF2B5EF4-FFF2-40B4-BE49-F238E27FC236}">
                  <a16:creationId xmlns:a16="http://schemas.microsoft.com/office/drawing/2014/main" id="{E85AF03F-063D-CCCA-DFAF-583CEAECEF83}"/>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61;p40">
              <a:extLst>
                <a:ext uri="{FF2B5EF4-FFF2-40B4-BE49-F238E27FC236}">
                  <a16:creationId xmlns:a16="http://schemas.microsoft.com/office/drawing/2014/main" id="{5AD47817-FD9C-6DF7-494A-C09EB9033850}"/>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62;p40">
              <a:extLst>
                <a:ext uri="{FF2B5EF4-FFF2-40B4-BE49-F238E27FC236}">
                  <a16:creationId xmlns:a16="http://schemas.microsoft.com/office/drawing/2014/main" id="{8AD97156-87A3-2449-6CD4-1662E8FA6608}"/>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63;p40">
              <a:extLst>
                <a:ext uri="{FF2B5EF4-FFF2-40B4-BE49-F238E27FC236}">
                  <a16:creationId xmlns:a16="http://schemas.microsoft.com/office/drawing/2014/main" id="{57DCBEA7-2D1C-5EFF-9EEB-A21021029553}"/>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64;p40">
              <a:extLst>
                <a:ext uri="{FF2B5EF4-FFF2-40B4-BE49-F238E27FC236}">
                  <a16:creationId xmlns:a16="http://schemas.microsoft.com/office/drawing/2014/main" id="{14F4BCCF-FB68-4290-E7F8-8C2F29246AED}"/>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65;p40">
              <a:extLst>
                <a:ext uri="{FF2B5EF4-FFF2-40B4-BE49-F238E27FC236}">
                  <a16:creationId xmlns:a16="http://schemas.microsoft.com/office/drawing/2014/main" id="{F5131FF2-F63C-7FA2-45C8-C35AEF5297AA}"/>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466;p40">
              <a:extLst>
                <a:ext uri="{FF2B5EF4-FFF2-40B4-BE49-F238E27FC236}">
                  <a16:creationId xmlns:a16="http://schemas.microsoft.com/office/drawing/2014/main" id="{621373EC-3E62-6508-8600-8A52A9EC35A8}"/>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467;p40">
              <a:extLst>
                <a:ext uri="{FF2B5EF4-FFF2-40B4-BE49-F238E27FC236}">
                  <a16:creationId xmlns:a16="http://schemas.microsoft.com/office/drawing/2014/main" id="{0D169321-E7E8-6727-6321-E9D3052ACEBE}"/>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68;p40">
              <a:extLst>
                <a:ext uri="{FF2B5EF4-FFF2-40B4-BE49-F238E27FC236}">
                  <a16:creationId xmlns:a16="http://schemas.microsoft.com/office/drawing/2014/main" id="{6D566DA2-DE01-5EEF-9D5B-57AF51F3F8C8}"/>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69;p40">
              <a:extLst>
                <a:ext uri="{FF2B5EF4-FFF2-40B4-BE49-F238E27FC236}">
                  <a16:creationId xmlns:a16="http://schemas.microsoft.com/office/drawing/2014/main" id="{10DDD44C-21D5-CE59-1405-D9892496B1E3}"/>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70;p40">
              <a:extLst>
                <a:ext uri="{FF2B5EF4-FFF2-40B4-BE49-F238E27FC236}">
                  <a16:creationId xmlns:a16="http://schemas.microsoft.com/office/drawing/2014/main" id="{BE3B8506-B1F2-1FAE-8AAC-362887B70F00}"/>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471;p40">
              <a:extLst>
                <a:ext uri="{FF2B5EF4-FFF2-40B4-BE49-F238E27FC236}">
                  <a16:creationId xmlns:a16="http://schemas.microsoft.com/office/drawing/2014/main" id="{1F26D24A-E85D-5336-A6A1-58FE189C3E5F}"/>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472;p40">
              <a:extLst>
                <a:ext uri="{FF2B5EF4-FFF2-40B4-BE49-F238E27FC236}">
                  <a16:creationId xmlns:a16="http://schemas.microsoft.com/office/drawing/2014/main" id="{6DFE2B49-DB13-1A5E-A32B-4C5E419A1CE4}"/>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73;p40">
              <a:extLst>
                <a:ext uri="{FF2B5EF4-FFF2-40B4-BE49-F238E27FC236}">
                  <a16:creationId xmlns:a16="http://schemas.microsoft.com/office/drawing/2014/main" id="{5E1BDB02-77BF-1C88-EE98-7A13EC7B43E4}"/>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474;p40">
              <a:extLst>
                <a:ext uri="{FF2B5EF4-FFF2-40B4-BE49-F238E27FC236}">
                  <a16:creationId xmlns:a16="http://schemas.microsoft.com/office/drawing/2014/main" id="{A4E65162-BC24-0D1B-F1D8-6FF2E57D0791}"/>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475;p40">
              <a:extLst>
                <a:ext uri="{FF2B5EF4-FFF2-40B4-BE49-F238E27FC236}">
                  <a16:creationId xmlns:a16="http://schemas.microsoft.com/office/drawing/2014/main" id="{96691E38-4A82-D624-960C-3C74EA3421E4}"/>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476;p40">
              <a:extLst>
                <a:ext uri="{FF2B5EF4-FFF2-40B4-BE49-F238E27FC236}">
                  <a16:creationId xmlns:a16="http://schemas.microsoft.com/office/drawing/2014/main" id="{C550234E-9272-9AB0-04EF-47411C3CD3EB}"/>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77;p40">
              <a:extLst>
                <a:ext uri="{FF2B5EF4-FFF2-40B4-BE49-F238E27FC236}">
                  <a16:creationId xmlns:a16="http://schemas.microsoft.com/office/drawing/2014/main" id="{7AE9F011-2387-CC7A-8A2A-88878ABDF1C8}"/>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78;p40">
              <a:extLst>
                <a:ext uri="{FF2B5EF4-FFF2-40B4-BE49-F238E27FC236}">
                  <a16:creationId xmlns:a16="http://schemas.microsoft.com/office/drawing/2014/main" id="{33EA7566-E14A-EB63-ADDB-1018CD1BDE81}"/>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79;p40">
              <a:extLst>
                <a:ext uri="{FF2B5EF4-FFF2-40B4-BE49-F238E27FC236}">
                  <a16:creationId xmlns:a16="http://schemas.microsoft.com/office/drawing/2014/main" id="{B1490828-36BD-376E-802C-AB75F94BB96F}"/>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0;p40">
              <a:extLst>
                <a:ext uri="{FF2B5EF4-FFF2-40B4-BE49-F238E27FC236}">
                  <a16:creationId xmlns:a16="http://schemas.microsoft.com/office/drawing/2014/main" id="{45D34E84-683E-34A1-262C-15458A763597}"/>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1;p40">
              <a:extLst>
                <a:ext uri="{FF2B5EF4-FFF2-40B4-BE49-F238E27FC236}">
                  <a16:creationId xmlns:a16="http://schemas.microsoft.com/office/drawing/2014/main" id="{5A4C3557-0671-4E7B-74DC-96CE63311CAC}"/>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82;p40">
              <a:extLst>
                <a:ext uri="{FF2B5EF4-FFF2-40B4-BE49-F238E27FC236}">
                  <a16:creationId xmlns:a16="http://schemas.microsoft.com/office/drawing/2014/main" id="{E2443BD3-E3E6-6609-9B71-8E80CDA0615C}"/>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83;p40">
              <a:extLst>
                <a:ext uri="{FF2B5EF4-FFF2-40B4-BE49-F238E27FC236}">
                  <a16:creationId xmlns:a16="http://schemas.microsoft.com/office/drawing/2014/main" id="{C14CA82C-A89C-899A-734B-7FF65106B79B}"/>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84;p40">
              <a:extLst>
                <a:ext uri="{FF2B5EF4-FFF2-40B4-BE49-F238E27FC236}">
                  <a16:creationId xmlns:a16="http://schemas.microsoft.com/office/drawing/2014/main" id="{36F983BA-CD14-6E31-094B-38A01EC3CF01}"/>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85;p40">
              <a:extLst>
                <a:ext uri="{FF2B5EF4-FFF2-40B4-BE49-F238E27FC236}">
                  <a16:creationId xmlns:a16="http://schemas.microsoft.com/office/drawing/2014/main" id="{844A8D8F-61D8-990B-1AF9-B63742C1B4F3}"/>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86;p40">
              <a:extLst>
                <a:ext uri="{FF2B5EF4-FFF2-40B4-BE49-F238E27FC236}">
                  <a16:creationId xmlns:a16="http://schemas.microsoft.com/office/drawing/2014/main" id="{9856BB61-BDE4-61B7-E9BC-A579EA632EA7}"/>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87;p40">
              <a:extLst>
                <a:ext uri="{FF2B5EF4-FFF2-40B4-BE49-F238E27FC236}">
                  <a16:creationId xmlns:a16="http://schemas.microsoft.com/office/drawing/2014/main" id="{7A1DABB3-E8A6-73B3-0E5C-EC499557FC72}"/>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88;p40">
              <a:extLst>
                <a:ext uri="{FF2B5EF4-FFF2-40B4-BE49-F238E27FC236}">
                  <a16:creationId xmlns:a16="http://schemas.microsoft.com/office/drawing/2014/main" id="{1F2A0AF2-B734-D59A-311A-01C3014AC58E}"/>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89;p40">
              <a:extLst>
                <a:ext uri="{FF2B5EF4-FFF2-40B4-BE49-F238E27FC236}">
                  <a16:creationId xmlns:a16="http://schemas.microsoft.com/office/drawing/2014/main" id="{8A3F8F49-B7AE-A5A4-8B71-E88564B7B77B}"/>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0;p40">
              <a:extLst>
                <a:ext uri="{FF2B5EF4-FFF2-40B4-BE49-F238E27FC236}">
                  <a16:creationId xmlns:a16="http://schemas.microsoft.com/office/drawing/2014/main" id="{6A23F102-7A5E-959C-B768-B275369EB91D}"/>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1;p40">
              <a:extLst>
                <a:ext uri="{FF2B5EF4-FFF2-40B4-BE49-F238E27FC236}">
                  <a16:creationId xmlns:a16="http://schemas.microsoft.com/office/drawing/2014/main" id="{A49A13EC-B95F-D89D-914F-9DD52BA4F0C0}"/>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492;p40">
              <a:extLst>
                <a:ext uri="{FF2B5EF4-FFF2-40B4-BE49-F238E27FC236}">
                  <a16:creationId xmlns:a16="http://schemas.microsoft.com/office/drawing/2014/main" id="{B8DF9CDC-0970-E13C-31B8-8DFA72479D50}"/>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493;p40">
              <a:extLst>
                <a:ext uri="{FF2B5EF4-FFF2-40B4-BE49-F238E27FC236}">
                  <a16:creationId xmlns:a16="http://schemas.microsoft.com/office/drawing/2014/main" id="{34EFC139-52B9-7F5C-9946-8A149EAAEC22}"/>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494;p40">
              <a:extLst>
                <a:ext uri="{FF2B5EF4-FFF2-40B4-BE49-F238E27FC236}">
                  <a16:creationId xmlns:a16="http://schemas.microsoft.com/office/drawing/2014/main" id="{54FECB17-C193-C109-3104-6C19A892B1AE}"/>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95;p40">
              <a:extLst>
                <a:ext uri="{FF2B5EF4-FFF2-40B4-BE49-F238E27FC236}">
                  <a16:creationId xmlns:a16="http://schemas.microsoft.com/office/drawing/2014/main" id="{5B296909-61CF-8563-51F7-8614812D9875}"/>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96;p40">
              <a:extLst>
                <a:ext uri="{FF2B5EF4-FFF2-40B4-BE49-F238E27FC236}">
                  <a16:creationId xmlns:a16="http://schemas.microsoft.com/office/drawing/2014/main" id="{EACB52AD-A2D1-3D90-7A7E-8CFBC4C1B914}"/>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497;p40">
              <a:extLst>
                <a:ext uri="{FF2B5EF4-FFF2-40B4-BE49-F238E27FC236}">
                  <a16:creationId xmlns:a16="http://schemas.microsoft.com/office/drawing/2014/main" id="{E24CEF29-0D86-E626-E475-268934394E1B}"/>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498;p40">
              <a:extLst>
                <a:ext uri="{FF2B5EF4-FFF2-40B4-BE49-F238E27FC236}">
                  <a16:creationId xmlns:a16="http://schemas.microsoft.com/office/drawing/2014/main" id="{FCCCAA43-AE84-4B18-C624-ECA4E1294C8C}"/>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499;p40">
              <a:extLst>
                <a:ext uri="{FF2B5EF4-FFF2-40B4-BE49-F238E27FC236}">
                  <a16:creationId xmlns:a16="http://schemas.microsoft.com/office/drawing/2014/main" id="{87A5CAB7-274A-54D4-780A-56554A2F3748}"/>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00;p40">
              <a:extLst>
                <a:ext uri="{FF2B5EF4-FFF2-40B4-BE49-F238E27FC236}">
                  <a16:creationId xmlns:a16="http://schemas.microsoft.com/office/drawing/2014/main" id="{343C2574-F151-A274-EF8A-6BA9473BBB52}"/>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2505;p41">
            <a:extLst>
              <a:ext uri="{FF2B5EF4-FFF2-40B4-BE49-F238E27FC236}">
                <a16:creationId xmlns:a16="http://schemas.microsoft.com/office/drawing/2014/main" id="{0C291FDC-B6F2-0222-9C85-D681DD273F4F}"/>
              </a:ext>
            </a:extLst>
          </p:cNvPr>
          <p:cNvSpPr txBox="1">
            <a:spLocks noGrp="1"/>
          </p:cNvSpPr>
          <p:nvPr>
            <p:ph type="title"/>
          </p:nvPr>
        </p:nvSpPr>
        <p:spPr>
          <a:xfrm>
            <a:off x="1402599" y="673368"/>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57" name="Google Shape;2507;p41">
            <a:extLst>
              <a:ext uri="{FF2B5EF4-FFF2-40B4-BE49-F238E27FC236}">
                <a16:creationId xmlns:a16="http://schemas.microsoft.com/office/drawing/2014/main" id="{EE97633E-E6FC-77E7-A49A-18DD89339578}"/>
              </a:ext>
            </a:extLst>
          </p:cNvPr>
          <p:cNvSpPr/>
          <p:nvPr/>
        </p:nvSpPr>
        <p:spPr>
          <a:xfrm>
            <a:off x="838215" y="654715"/>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08;p41">
            <a:extLst>
              <a:ext uri="{FF2B5EF4-FFF2-40B4-BE49-F238E27FC236}">
                <a16:creationId xmlns:a16="http://schemas.microsoft.com/office/drawing/2014/main" id="{2B9150FB-ADBF-2CB9-9B35-842413A9E1E9}"/>
              </a:ext>
            </a:extLst>
          </p:cNvPr>
          <p:cNvSpPr txBox="1">
            <a:spLocks/>
          </p:cNvSpPr>
          <p:nvPr/>
        </p:nvSpPr>
        <p:spPr>
          <a:xfrm>
            <a:off x="838988" y="655345"/>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
        <p:nvSpPr>
          <p:cNvPr id="59" name="Google Shape;2299;p37">
            <a:extLst>
              <a:ext uri="{FF2B5EF4-FFF2-40B4-BE49-F238E27FC236}">
                <a16:creationId xmlns:a16="http://schemas.microsoft.com/office/drawing/2014/main" id="{FD5A57D5-8EC9-2E12-062C-438E0815B800}"/>
              </a:ext>
            </a:extLst>
          </p:cNvPr>
          <p:cNvSpPr txBox="1">
            <a:spLocks/>
          </p:cNvSpPr>
          <p:nvPr/>
        </p:nvSpPr>
        <p:spPr>
          <a:xfrm>
            <a:off x="364932" y="1071891"/>
            <a:ext cx="7937921" cy="831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lên</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vật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quanh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hay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điểm</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cố</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định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được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đặc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trưng</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bằng</a:t>
            </a:r>
            <a:r>
              <a:rPr lang="en-US" sz="2000" dirty="0">
                <a:solidFill>
                  <a:srgbClr val="424242">
                    <a:lumMod val="50000"/>
                  </a:srgbClr>
                </a:solidFill>
                <a:latin typeface="Roboto" panose="02000000000000000000" pitchFamily="2" charset="0"/>
                <a:cs typeface="#9Slide03 Arima Madurai Black" panose="00000A00000000000000" pitchFamily="2" charset="-93"/>
              </a:rPr>
              <a:t> moment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lực</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
        <p:nvSpPr>
          <p:cNvPr id="60" name="Google Shape;2299;p37">
            <a:extLst>
              <a:ext uri="{FF2B5EF4-FFF2-40B4-BE49-F238E27FC236}">
                <a16:creationId xmlns:a16="http://schemas.microsoft.com/office/drawing/2014/main" id="{23630CAF-EE25-5864-5E12-59E5121E22B2}"/>
              </a:ext>
            </a:extLst>
          </p:cNvPr>
          <p:cNvSpPr txBox="1">
            <a:spLocks/>
          </p:cNvSpPr>
          <p:nvPr/>
        </p:nvSpPr>
        <p:spPr>
          <a:xfrm>
            <a:off x="339065" y="2048476"/>
            <a:ext cx="3931566" cy="6593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pic>
        <p:nvPicPr>
          <p:cNvPr id="64" name="Picture 63">
            <a:extLst>
              <a:ext uri="{FF2B5EF4-FFF2-40B4-BE49-F238E27FC236}">
                <a16:creationId xmlns:a16="http://schemas.microsoft.com/office/drawing/2014/main" id="{FCF42C96-F997-EAF3-20D5-8686F269ADC8}"/>
              </a:ext>
            </a:extLst>
          </p:cNvPr>
          <p:cNvPicPr>
            <a:picLocks noChangeAspect="1"/>
          </p:cNvPicPr>
          <p:nvPr/>
        </p:nvPicPr>
        <p:blipFill rotWithShape="1">
          <a:blip r:embed="rId2"/>
          <a:srcRect t="7659" b="22914"/>
          <a:stretch/>
        </p:blipFill>
        <p:spPr>
          <a:xfrm>
            <a:off x="5343328" y="3348692"/>
            <a:ext cx="3275541" cy="1371390"/>
          </a:xfrm>
          <a:prstGeom prst="rect">
            <a:avLst/>
          </a:prstGeom>
          <a:ln>
            <a:solidFill>
              <a:srgbClr val="C00000"/>
            </a:solidFill>
          </a:ln>
        </p:spPr>
      </p:pic>
      <p:pic>
        <p:nvPicPr>
          <p:cNvPr id="66" name="Picture 65">
            <a:extLst>
              <a:ext uri="{FF2B5EF4-FFF2-40B4-BE49-F238E27FC236}">
                <a16:creationId xmlns:a16="http://schemas.microsoft.com/office/drawing/2014/main" id="{CE634FB4-75AA-EACE-2993-A50074734D98}"/>
              </a:ext>
            </a:extLst>
          </p:cNvPr>
          <p:cNvPicPr>
            <a:picLocks noChangeAspect="1"/>
          </p:cNvPicPr>
          <p:nvPr/>
        </p:nvPicPr>
        <p:blipFill rotWithShape="1">
          <a:blip r:embed="rId3"/>
          <a:srcRect t="9061" b="6721"/>
          <a:stretch/>
        </p:blipFill>
        <p:spPr>
          <a:xfrm>
            <a:off x="585148" y="3026130"/>
            <a:ext cx="3239593" cy="1729389"/>
          </a:xfrm>
          <a:prstGeom prst="rect">
            <a:avLst/>
          </a:prstGeom>
          <a:ln>
            <a:solidFill>
              <a:srgbClr val="C00000"/>
            </a:solidFill>
          </a:ln>
        </p:spPr>
      </p:pic>
      <p:sp>
        <p:nvSpPr>
          <p:cNvPr id="67" name="Google Shape;2299;p37">
            <a:extLst>
              <a:ext uri="{FF2B5EF4-FFF2-40B4-BE49-F238E27FC236}">
                <a16:creationId xmlns:a16="http://schemas.microsoft.com/office/drawing/2014/main" id="{EC432D70-4381-D8A7-004A-EDCC146E2BEF}"/>
              </a:ext>
            </a:extLst>
          </p:cNvPr>
          <p:cNvSpPr txBox="1">
            <a:spLocks/>
          </p:cNvSpPr>
          <p:nvPr/>
        </p:nvSpPr>
        <p:spPr>
          <a:xfrm>
            <a:off x="5242630" y="2061314"/>
            <a:ext cx="3476936" cy="991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lvl="0" indent="0">
              <a:lnSpc>
                <a:spcPct val="120000"/>
              </a:lnSpc>
              <a:buNone/>
              <a:defRPr/>
            </a:pP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Giá</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xa</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quay, </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Tree>
    <p:extLst>
      <p:ext uri="{BB962C8B-B14F-4D97-AF65-F5344CB8AC3E}">
        <p14:creationId xmlns:p14="http://schemas.microsoft.com/office/powerpoint/2010/main" val="33357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1220"/>
                            </p:stCondLst>
                            <p:childTnLst>
                              <p:par>
                                <p:cTn id="14" presetID="14" presetClass="entr" presetSubtype="10"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3000"/>
                                  </p:iterate>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childTnLst>
                          </p:cTn>
                        </p:par>
                        <p:par>
                          <p:cTn id="22" fill="hold">
                            <p:stCondLst>
                              <p:cond delay="1355"/>
                            </p:stCondLst>
                            <p:childTnLst>
                              <p:par>
                                <p:cTn id="23" presetID="14" presetClass="entr" presetSubtype="1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randombar(horizontal)">
                                      <p:cBhvr>
                                        <p:cTn id="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3491460" y="283536"/>
            <a:ext cx="5425712" cy="10544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Nêu</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ví</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dụ</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trong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tế</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cần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làm</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momentlực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bằng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t>
            </a:r>
          </a:p>
        </p:txBody>
      </p:sp>
      <p:pic>
        <p:nvPicPr>
          <p:cNvPr id="5" name="Picture 4">
            <a:extLst>
              <a:ext uri="{FF2B5EF4-FFF2-40B4-BE49-F238E27FC236}">
                <a16:creationId xmlns:a16="http://schemas.microsoft.com/office/drawing/2014/main" id="{92D96F89-23EA-136A-2D1E-972FC2275B1C}"/>
              </a:ext>
            </a:extLst>
          </p:cNvPr>
          <p:cNvPicPr>
            <a:picLocks noChangeAspect="1"/>
          </p:cNvPicPr>
          <p:nvPr/>
        </p:nvPicPr>
        <p:blipFill>
          <a:blip r:embed="rId2"/>
          <a:stretch>
            <a:fillRect/>
          </a:stretch>
        </p:blipFill>
        <p:spPr>
          <a:xfrm>
            <a:off x="131575" y="467833"/>
            <a:ext cx="4602129" cy="4602129"/>
          </a:xfrm>
          <a:prstGeom prst="rect">
            <a:avLst/>
          </a:prstGeom>
        </p:spPr>
      </p:pic>
      <p:sp>
        <p:nvSpPr>
          <p:cNvPr id="2" name="Google Shape;2428;p39">
            <a:extLst>
              <a:ext uri="{FF2B5EF4-FFF2-40B4-BE49-F238E27FC236}">
                <a16:creationId xmlns:a16="http://schemas.microsoft.com/office/drawing/2014/main" id="{B0847509-B383-0732-15FC-5F821E177C12}"/>
              </a:ext>
            </a:extLst>
          </p:cNvPr>
          <p:cNvSpPr txBox="1">
            <a:spLocks/>
          </p:cNvSpPr>
          <p:nvPr/>
        </p:nvSpPr>
        <p:spPr>
          <a:xfrm>
            <a:off x="4330993" y="1442485"/>
            <a:ext cx="4160876" cy="5777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độ</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lớn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của</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lực</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4" name="Google Shape;2428;p39">
            <a:extLst>
              <a:ext uri="{FF2B5EF4-FFF2-40B4-BE49-F238E27FC236}">
                <a16:creationId xmlns:a16="http://schemas.microsoft.com/office/drawing/2014/main" id="{AA8ACAE4-77CD-1048-839A-80642D3D27FB}"/>
              </a:ext>
            </a:extLst>
          </p:cNvPr>
          <p:cNvSpPr txBox="1">
            <a:spLocks/>
          </p:cNvSpPr>
          <p:nvPr/>
        </p:nvSpPr>
        <p:spPr>
          <a:xfrm>
            <a:off x="4330993" y="2174319"/>
            <a:ext cx="4160876" cy="11031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b)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khoảng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từ</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trục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quay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đến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giá</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6" name="Google Shape;2428;p39">
            <a:extLst>
              <a:ext uri="{FF2B5EF4-FFF2-40B4-BE49-F238E27FC236}">
                <a16:creationId xmlns:a16="http://schemas.microsoft.com/office/drawing/2014/main" id="{9BA2BE40-B55C-5617-3410-8EE06CA3D832}"/>
              </a:ext>
            </a:extLst>
          </p:cNvPr>
          <p:cNvSpPr txBox="1">
            <a:spLocks/>
          </p:cNvSpPr>
          <p:nvPr/>
        </p:nvSpPr>
        <p:spPr>
          <a:xfrm>
            <a:off x="4380612" y="3328008"/>
            <a:ext cx="4160876" cy="648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c)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đồng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thời</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cả</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hai</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Tree>
    <p:extLst>
      <p:ext uri="{BB962C8B-B14F-4D97-AF65-F5344CB8AC3E}">
        <p14:creationId xmlns:p14="http://schemas.microsoft.com/office/powerpoint/2010/main" val="2729650600"/>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799368"/>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lớn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292301" y="1084589"/>
            <a:ext cx="8559396" cy="2219574"/>
            <a:chOff x="466317" y="2863791"/>
            <a:chExt cx="5146266" cy="1334500"/>
          </a:xfrm>
          <a:effectLst>
            <a:glow rad="177800">
              <a:schemeClr val="bg1"/>
            </a:glow>
          </a:effectLst>
        </p:grpSpPr>
        <p:pic>
          <p:nvPicPr>
            <p:cNvPr id="13" name="Picture 12">
              <a:extLst>
                <a:ext uri="{FF2B5EF4-FFF2-40B4-BE49-F238E27FC236}">
                  <a16:creationId xmlns:a16="http://schemas.microsoft.com/office/drawing/2014/main" id="{8C5558F6-DE7D-EBED-F268-BA2AC5FA7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6" name="Picture 15">
              <a:extLst>
                <a:ext uri="{FF2B5EF4-FFF2-40B4-BE49-F238E27FC236}">
                  <a16:creationId xmlns:a16="http://schemas.microsoft.com/office/drawing/2014/main" id="{AC10C55E-D463-47F3-BD2C-DC1C03656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spTree>
    <p:extLst>
      <p:ext uri="{BB962C8B-B14F-4D97-AF65-F5344CB8AC3E}">
        <p14:creationId xmlns:p14="http://schemas.microsoft.com/office/powerpoint/2010/main" val="226259778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4274287"/>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xoay</a:t>
            </a:r>
            <a:r>
              <a:rPr lang="en-US" sz="3600" dirty="0">
                <a:solidFill>
                  <a:schemeClr val="tx2">
                    <a:lumMod val="50000"/>
                  </a:schemeClr>
                </a:solidFill>
                <a:latin typeface="Roboto Condensed" panose="02000000000000000000" pitchFamily="2" charset="0"/>
              </a:rPr>
              <a:t> </a:t>
            </a:r>
          </a:p>
        </p:txBody>
      </p:sp>
      <p:grpSp>
        <p:nvGrpSpPr>
          <p:cNvPr id="2" name="Group 1">
            <a:extLst>
              <a:ext uri="{FF2B5EF4-FFF2-40B4-BE49-F238E27FC236}">
                <a16:creationId xmlns:a16="http://schemas.microsoft.com/office/drawing/2014/main" id="{EFAE807E-D2EC-59CB-7A4A-7D023EEE0DD9}"/>
              </a:ext>
            </a:extLst>
          </p:cNvPr>
          <p:cNvGrpSpPr/>
          <p:nvPr/>
        </p:nvGrpSpPr>
        <p:grpSpPr>
          <a:xfrm>
            <a:off x="1546345" y="248090"/>
            <a:ext cx="5884482" cy="4026197"/>
            <a:chOff x="3676394" y="4394718"/>
            <a:chExt cx="2586103" cy="1769426"/>
          </a:xfrm>
        </p:grpSpPr>
        <p:pic>
          <p:nvPicPr>
            <p:cNvPr id="5" name="Picture 4">
              <a:extLst>
                <a:ext uri="{FF2B5EF4-FFF2-40B4-BE49-F238E27FC236}">
                  <a16:creationId xmlns:a16="http://schemas.microsoft.com/office/drawing/2014/main" id="{8C0968AE-ADE4-D001-262D-691A2DBB1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6" name="Oval 5">
              <a:extLst>
                <a:ext uri="{FF2B5EF4-FFF2-40B4-BE49-F238E27FC236}">
                  <a16:creationId xmlns:a16="http://schemas.microsoft.com/office/drawing/2014/main" id="{2584646A-CE63-14D2-83B3-4DDD6864B864}"/>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7" name="Oval 6">
              <a:extLst>
                <a:ext uri="{FF2B5EF4-FFF2-40B4-BE49-F238E27FC236}">
                  <a16:creationId xmlns:a16="http://schemas.microsoft.com/office/drawing/2014/main" id="{42BFCB6E-1FCA-AECC-7D7A-30B1DF231ED3}"/>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8" name="Oval 7">
              <a:extLst>
                <a:ext uri="{FF2B5EF4-FFF2-40B4-BE49-F238E27FC236}">
                  <a16:creationId xmlns:a16="http://schemas.microsoft.com/office/drawing/2014/main" id="{4C83F0ED-68F5-FB4A-EEFA-3EB969C5AE5A}"/>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CF3A40E6-5066-0A16-F770-9C0AEF0D56A0}"/>
                </a:ext>
              </a:extLst>
            </p:cNvPr>
            <p:cNvCxnSpPr>
              <a:cxnSpLocks/>
            </p:cNvCxnSpPr>
            <p:nvPr/>
          </p:nvCxnSpPr>
          <p:spPr>
            <a:xfrm flipH="1">
              <a:off x="6010289" y="5411999"/>
              <a:ext cx="1" cy="36195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7948278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693042"/>
            <a:ext cx="7070213" cy="10632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tăng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đặt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bản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lề</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824051" y="630931"/>
            <a:ext cx="7680194" cy="2792751"/>
            <a:chOff x="1364540" y="2863791"/>
            <a:chExt cx="3669938" cy="1334500"/>
          </a:xfrm>
          <a:effectLst>
            <a:glow rad="177800">
              <a:schemeClr val="bg1"/>
            </a:glow>
          </a:effectLst>
        </p:grpSpPr>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3789566"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051"/>
            <a:stretch/>
          </p:blipFill>
          <p:spPr>
            <a:xfrm>
              <a:off x="1364540" y="2863791"/>
              <a:ext cx="1225322" cy="1334500"/>
            </a:xfrm>
            <a:prstGeom prst="rect">
              <a:avLst/>
            </a:prstGeom>
          </p:spPr>
        </p:pic>
      </p:grpSp>
    </p:spTree>
    <p:extLst>
      <p:ext uri="{BB962C8B-B14F-4D97-AF65-F5344CB8AC3E}">
        <p14:creationId xmlns:p14="http://schemas.microsoft.com/office/powerpoint/2010/main" val="277100323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491146" y="212175"/>
            <a:ext cx="1493597"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47676" y="202701"/>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190290" y="770916"/>
            <a:ext cx="8763419" cy="505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So </a:t>
            </a:r>
            <a:r>
              <a:rPr lang="en-US" dirty="0" err="1">
                <a:latin typeface="Roboto" panose="02000000000000000000" pitchFamily="2" charset="0"/>
              </a:rPr>
              <a:t>sánh</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1</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18.4a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a:blip r:embed="rId3"/>
          <a:stretch>
            <a:fillRect/>
          </a:stretch>
        </p:blipFill>
        <p:spPr>
          <a:xfrm>
            <a:off x="275754" y="1494867"/>
            <a:ext cx="8526516" cy="2758579"/>
          </a:xfrm>
          <a:prstGeom prst="rect">
            <a:avLst/>
          </a:prstGeom>
        </p:spPr>
      </p:pic>
      <p:grpSp>
        <p:nvGrpSpPr>
          <p:cNvPr id="33" name="Group 32">
            <a:extLst>
              <a:ext uri="{FF2B5EF4-FFF2-40B4-BE49-F238E27FC236}">
                <a16:creationId xmlns:a16="http://schemas.microsoft.com/office/drawing/2014/main" id="{2DDB4483-F58E-32B2-8386-A2BD7E732B07}"/>
              </a:ext>
            </a:extLst>
          </p:cNvPr>
          <p:cNvGrpSpPr/>
          <p:nvPr/>
        </p:nvGrpSpPr>
        <p:grpSpPr>
          <a:xfrm>
            <a:off x="3900389" y="4046213"/>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18.4</a:t>
              </a:r>
            </a:p>
          </p:txBody>
        </p:sp>
      </p:grpSp>
    </p:spTree>
    <p:extLst>
      <p:ext uri="{BB962C8B-B14F-4D97-AF65-F5344CB8AC3E}">
        <p14:creationId xmlns:p14="http://schemas.microsoft.com/office/powerpoint/2010/main" val="264827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2445"/>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94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r="54467"/>
          <a:stretch/>
        </p:blipFill>
        <p:spPr>
          <a:xfrm>
            <a:off x="2526056" y="323939"/>
            <a:ext cx="3882364" cy="2758579"/>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vi-VN" sz="2000" baseline="-25000" dirty="0">
                <a:latin typeface="Roboto" panose="02000000000000000000" pitchFamily="2" charset="0"/>
              </a:rPr>
              <a:t>1</a:t>
            </a:r>
            <a:r>
              <a:rPr lang="vi-VN" sz="2000" dirty="0">
                <a:latin typeface="Roboto" panose="02000000000000000000" pitchFamily="2" charset="0"/>
              </a:rPr>
              <a:t> = F</a:t>
            </a:r>
            <a:r>
              <a:rPr lang="vi-VN" sz="2000" baseline="-25000" dirty="0">
                <a:latin typeface="Roboto" panose="02000000000000000000" pitchFamily="2" charset="0"/>
              </a:rPr>
              <a:t>2</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 xa trục quay hơn lực F</a:t>
            </a:r>
            <a:r>
              <a:rPr lang="vi-VN" sz="2000" baseline="-25000" dirty="0">
                <a:latin typeface="Roboto" panose="02000000000000000000" pitchFamily="2" charset="0"/>
              </a:rPr>
              <a:t>1</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393299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l="60978" r="133"/>
          <a:stretch/>
        </p:blipFill>
        <p:spPr>
          <a:xfrm>
            <a:off x="3055433" y="428017"/>
            <a:ext cx="3538655" cy="2943970"/>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en-US" sz="2000" baseline="-25000" dirty="0">
                <a:latin typeface="Roboto" panose="02000000000000000000" pitchFamily="2" charset="0"/>
              </a:rPr>
              <a:t>2</a:t>
            </a:r>
            <a:r>
              <a:rPr lang="vi-VN" sz="2000" dirty="0">
                <a:latin typeface="Roboto" panose="02000000000000000000" pitchFamily="2" charset="0"/>
              </a:rPr>
              <a:t> </a:t>
            </a:r>
            <a:r>
              <a:rPr lang="en-US" sz="2000" dirty="0">
                <a:latin typeface="Roboto" panose="02000000000000000000" pitchFamily="2" charset="0"/>
              </a:rPr>
              <a:t>&gt;</a:t>
            </a:r>
            <a:r>
              <a:rPr lang="vi-VN" sz="2000" dirty="0">
                <a:latin typeface="Roboto" panose="02000000000000000000" pitchFamily="2" charset="0"/>
              </a:rPr>
              <a:t> F</a:t>
            </a:r>
            <a:r>
              <a:rPr lang="en-US" sz="2000" baseline="-25000" dirty="0">
                <a:latin typeface="Roboto" panose="02000000000000000000" pitchFamily="2" charset="0"/>
              </a:rPr>
              <a:t>1</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a:t>
            </a:r>
            <a:r>
              <a:rPr lang="en-US" sz="2000" dirty="0">
                <a:latin typeface="Roboto" panose="02000000000000000000" pitchFamily="2" charset="0"/>
              </a:rPr>
              <a:t> </a:t>
            </a:r>
            <a:r>
              <a:rPr lang="vi-VN" sz="2000" dirty="0">
                <a:latin typeface="Roboto" panose="02000000000000000000" pitchFamily="2" charset="0"/>
              </a:rPr>
              <a:t>trục quay </a:t>
            </a:r>
            <a:r>
              <a:rPr lang="en-US" sz="2000" dirty="0" err="1">
                <a:latin typeface="Roboto" panose="02000000000000000000" pitchFamily="2" charset="0"/>
              </a:rPr>
              <a:t>bằng</a:t>
            </a:r>
            <a:r>
              <a:rPr lang="en-US" sz="2000" dirty="0">
                <a:latin typeface="Roboto" panose="02000000000000000000" pitchFamily="2" charset="0"/>
              </a:rPr>
              <a:t> </a:t>
            </a:r>
            <a:r>
              <a:rPr lang="en-US" sz="2000" dirty="0" err="1">
                <a:latin typeface="Roboto" panose="02000000000000000000" pitchFamily="2" charset="0"/>
              </a:rPr>
              <a:t>giá</a:t>
            </a:r>
            <a:r>
              <a:rPr lang="en-US" sz="2000" dirty="0">
                <a:latin typeface="Roboto" panose="02000000000000000000" pitchFamily="2" charset="0"/>
              </a:rPr>
              <a:t> </a:t>
            </a:r>
            <a:r>
              <a:rPr lang="en-US" sz="2000" dirty="0" err="1">
                <a:latin typeface="Roboto" panose="02000000000000000000" pitchFamily="2" charset="0"/>
              </a:rPr>
              <a:t>của</a:t>
            </a:r>
            <a:r>
              <a:rPr lang="vi-VN" sz="2000" dirty="0">
                <a:latin typeface="Roboto" panose="02000000000000000000" pitchFamily="2" charset="0"/>
              </a:rPr>
              <a:t> lực F</a:t>
            </a:r>
            <a:r>
              <a:rPr lang="vi-VN" sz="2000" baseline="-25000" dirty="0">
                <a:latin typeface="Roboto" panose="02000000000000000000" pitchFamily="2" charset="0"/>
              </a:rPr>
              <a:t>1</a:t>
            </a:r>
            <a:r>
              <a:rPr lang="en-US" sz="2000" baseline="-25000" dirty="0">
                <a:latin typeface="Roboto" panose="02000000000000000000" pitchFamily="2" charset="0"/>
              </a:rPr>
              <a:t> </a:t>
            </a:r>
            <a:r>
              <a:rPr lang="vi-VN" sz="2000" dirty="0">
                <a:latin typeface="Roboto" panose="02000000000000000000" pitchFamily="2" charset="0"/>
              </a:rPr>
              <a:t>cách</a:t>
            </a:r>
            <a:r>
              <a:rPr lang="en-US" sz="2000" dirty="0">
                <a:latin typeface="Roboto" panose="02000000000000000000" pitchFamily="2" charset="0"/>
              </a:rPr>
              <a:t> </a:t>
            </a:r>
            <a:r>
              <a:rPr lang="vi-VN" sz="2000" dirty="0">
                <a:latin typeface="Roboto" panose="02000000000000000000" pitchFamily="2" charset="0"/>
              </a:rPr>
              <a:t>trục quay </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757405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9" y="659350"/>
            <a:ext cx="1454014"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nào có thể làm cho tay nắm cửa quay dễ dàng hơn?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A</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B</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C</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375575" cy="425789"/>
            <a:chOff x="551554" y="829477"/>
            <a:chExt cx="1375575"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27724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C làm cho tay nắm cửa quay dễ dàng quanh trục hơn ở vị trí B vì vị trí C ở xa trục quay hơn vị trí 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336400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893" name="Google Shape;2893;p47"/>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VẬN DỤNG</a:t>
            </a:r>
            <a:endParaRPr dirty="0"/>
          </a:p>
        </p:txBody>
      </p:sp>
      <p:grpSp>
        <p:nvGrpSpPr>
          <p:cNvPr id="2894" name="Google Shape;2894;p47"/>
          <p:cNvGrpSpPr/>
          <p:nvPr/>
        </p:nvGrpSpPr>
        <p:grpSpPr>
          <a:xfrm>
            <a:off x="3634070" y="3836399"/>
            <a:ext cx="1875861" cy="1182997"/>
            <a:chOff x="3950825" y="2616175"/>
            <a:chExt cx="1119850" cy="706225"/>
          </a:xfrm>
        </p:grpSpPr>
        <p:sp>
          <p:nvSpPr>
            <p:cNvPr id="2895" name="Google Shape;2895;p47"/>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7"/>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7"/>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7"/>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7"/>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7"/>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7"/>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7"/>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7"/>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7"/>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7"/>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7"/>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7"/>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7"/>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7"/>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7"/>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7"/>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7"/>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7"/>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7"/>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7"/>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7"/>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7"/>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7"/>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7"/>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7"/>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7"/>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7"/>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7"/>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7"/>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7"/>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7"/>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7"/>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7"/>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7"/>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7"/>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7"/>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7"/>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7"/>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7"/>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7"/>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7"/>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7"/>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7"/>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7"/>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7"/>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7"/>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7"/>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7"/>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7"/>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7"/>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6" name="Google Shape;2946;p47"/>
          <p:cNvGrpSpPr/>
          <p:nvPr/>
        </p:nvGrpSpPr>
        <p:grpSpPr>
          <a:xfrm>
            <a:off x="3017650" y="4046130"/>
            <a:ext cx="491063" cy="553299"/>
            <a:chOff x="2625625" y="2522625"/>
            <a:chExt cx="431400" cy="486075"/>
          </a:xfrm>
        </p:grpSpPr>
        <p:sp>
          <p:nvSpPr>
            <p:cNvPr id="2947" name="Google Shape;2947;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47"/>
          <p:cNvGrpSpPr/>
          <p:nvPr/>
        </p:nvGrpSpPr>
        <p:grpSpPr>
          <a:xfrm>
            <a:off x="3143000" y="4398555"/>
            <a:ext cx="491063" cy="553299"/>
            <a:chOff x="2625625" y="2522625"/>
            <a:chExt cx="431400" cy="486075"/>
          </a:xfrm>
        </p:grpSpPr>
        <p:sp>
          <p:nvSpPr>
            <p:cNvPr id="2952" name="Google Shape;2952;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39"/>
          <p:cNvSpPr txBox="1">
            <a:spLocks noGrp="1"/>
          </p:cNvSpPr>
          <p:nvPr>
            <p:ph type="title" idx="15"/>
          </p:nvPr>
        </p:nvSpPr>
        <p:spPr>
          <a:xfrm>
            <a:off x="673067" y="5838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NỘI DUNG BÀI HỌC</a:t>
            </a:r>
            <a:endParaRPr sz="4400" dirty="0"/>
          </a:p>
        </p:txBody>
      </p:sp>
      <p:sp>
        <p:nvSpPr>
          <p:cNvPr id="2428" name="Google Shape;2428;p39"/>
          <p:cNvSpPr txBox="1">
            <a:spLocks noGrp="1"/>
          </p:cNvSpPr>
          <p:nvPr>
            <p:ph type="title"/>
          </p:nvPr>
        </p:nvSpPr>
        <p:spPr>
          <a:xfrm>
            <a:off x="2542754" y="2126480"/>
            <a:ext cx="466612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err="1">
                <a:latin typeface="Roboto Condensed" panose="02000000000000000000" pitchFamily="2" charset="0"/>
              </a:rPr>
              <a:t>Lực</a:t>
            </a:r>
            <a:r>
              <a:rPr lang="en-US" sz="3200" dirty="0">
                <a:latin typeface="Roboto Condensed" panose="02000000000000000000" pitchFamily="2" charset="0"/>
              </a:rPr>
              <a:t> </a:t>
            </a:r>
            <a:r>
              <a:rPr lang="en-US" sz="3200" dirty="0" err="1">
                <a:latin typeface="Roboto Condensed" panose="02000000000000000000" pitchFamily="2" charset="0"/>
              </a:rPr>
              <a:t>Có</a:t>
            </a:r>
            <a:r>
              <a:rPr lang="en-US" sz="3200" dirty="0">
                <a:latin typeface="Roboto Condensed" panose="02000000000000000000" pitchFamily="2" charset="0"/>
              </a:rPr>
              <a:t> </a:t>
            </a:r>
            <a:r>
              <a:rPr lang="en-US" sz="3200" dirty="0" err="1">
                <a:latin typeface="Roboto Condensed" panose="02000000000000000000" pitchFamily="2" charset="0"/>
              </a:rPr>
              <a:t>Thể</a:t>
            </a:r>
            <a:r>
              <a:rPr lang="en-US" sz="3200" dirty="0">
                <a:latin typeface="Roboto Condensed" panose="02000000000000000000" pitchFamily="2" charset="0"/>
              </a:rPr>
              <a:t> </a:t>
            </a:r>
            <a:r>
              <a:rPr lang="en-US" sz="3200" dirty="0" err="1">
                <a:latin typeface="Roboto Condensed" panose="02000000000000000000" pitchFamily="2" charset="0"/>
              </a:rPr>
              <a:t>Làm</a:t>
            </a:r>
            <a:r>
              <a:rPr lang="en-US" sz="3200" dirty="0">
                <a:latin typeface="Roboto Condensed" panose="02000000000000000000" pitchFamily="2" charset="0"/>
              </a:rPr>
              <a:t> Quay </a:t>
            </a:r>
            <a:r>
              <a:rPr lang="en-US" sz="3200" dirty="0" err="1">
                <a:latin typeface="Roboto Condensed" panose="02000000000000000000" pitchFamily="2" charset="0"/>
              </a:rPr>
              <a:t>Vật</a:t>
            </a:r>
            <a:endParaRPr sz="3200" dirty="0">
              <a:latin typeface="Roboto Condensed" panose="02000000000000000000" pitchFamily="2" charset="0"/>
            </a:endParaRPr>
          </a:p>
        </p:txBody>
      </p:sp>
      <p:sp>
        <p:nvSpPr>
          <p:cNvPr id="2430" name="Google Shape;2430;p39"/>
          <p:cNvSpPr txBox="1">
            <a:spLocks noGrp="1"/>
          </p:cNvSpPr>
          <p:nvPr>
            <p:ph type="title" idx="2"/>
          </p:nvPr>
        </p:nvSpPr>
        <p:spPr>
          <a:xfrm>
            <a:off x="5219775" y="3573383"/>
            <a:ext cx="2322253"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latin typeface="Roboto Condensed" panose="02000000000000000000" pitchFamily="2" charset="0"/>
              </a:rPr>
              <a:t>Moment </a:t>
            </a:r>
            <a:r>
              <a:rPr lang="en" sz="3200" dirty="0">
                <a:latin typeface="Roboto Condensed" panose="02000000000000000000" pitchFamily="2" charset="0"/>
              </a:rPr>
              <a:t>Lực</a:t>
            </a:r>
            <a:endParaRPr sz="3200" dirty="0">
              <a:latin typeface="Roboto Condensed" panose="02000000000000000000" pitchFamily="2" charset="0"/>
            </a:endParaRPr>
          </a:p>
        </p:txBody>
      </p:sp>
      <p:sp>
        <p:nvSpPr>
          <p:cNvPr id="2437" name="Google Shape;2437;p39"/>
          <p:cNvSpPr/>
          <p:nvPr/>
        </p:nvSpPr>
        <p:spPr>
          <a:xfrm>
            <a:off x="1549695" y="183761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8" name="Google Shape;2438;p39"/>
          <p:cNvSpPr/>
          <p:nvPr/>
        </p:nvSpPr>
        <p:spPr>
          <a:xfrm>
            <a:off x="4193185" y="331239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p>
        </p:txBody>
      </p:sp>
      <p:sp>
        <p:nvSpPr>
          <p:cNvPr id="2439" name="Google Shape;2439;p39"/>
          <p:cNvSpPr txBox="1">
            <a:spLocks noGrp="1"/>
          </p:cNvSpPr>
          <p:nvPr>
            <p:ph type="title" idx="8"/>
          </p:nvPr>
        </p:nvSpPr>
        <p:spPr>
          <a:xfrm>
            <a:off x="1545494" y="1835517"/>
            <a:ext cx="906697" cy="90669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200" dirty="0"/>
              <a:t>01</a:t>
            </a:r>
            <a:endParaRPr sz="3200" dirty="0"/>
          </a:p>
        </p:txBody>
      </p:sp>
      <p:sp>
        <p:nvSpPr>
          <p:cNvPr id="2440" name="Google Shape;2440;p39"/>
          <p:cNvSpPr txBox="1">
            <a:spLocks noGrp="1"/>
          </p:cNvSpPr>
          <p:nvPr>
            <p:ph type="title" idx="13"/>
          </p:nvPr>
        </p:nvSpPr>
        <p:spPr>
          <a:xfrm>
            <a:off x="4318862" y="3420047"/>
            <a:ext cx="658500" cy="65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02</a:t>
            </a:r>
            <a:endParaRPr sz="3200" dirty="0"/>
          </a:p>
        </p:txBody>
      </p:sp>
      <p:grpSp>
        <p:nvGrpSpPr>
          <p:cNvPr id="2" name="Google Shape;2449;p40">
            <a:extLst>
              <a:ext uri="{FF2B5EF4-FFF2-40B4-BE49-F238E27FC236}">
                <a16:creationId xmlns:a16="http://schemas.microsoft.com/office/drawing/2014/main" id="{6F41891C-B820-FF84-FBA1-98A39997D3CA}"/>
              </a:ext>
            </a:extLst>
          </p:cNvPr>
          <p:cNvGrpSpPr/>
          <p:nvPr/>
        </p:nvGrpSpPr>
        <p:grpSpPr>
          <a:xfrm>
            <a:off x="-60734" y="3005471"/>
            <a:ext cx="2769746" cy="2204154"/>
            <a:chOff x="4189650" y="1358950"/>
            <a:chExt cx="1222800" cy="973100"/>
          </a:xfrm>
        </p:grpSpPr>
        <p:sp>
          <p:nvSpPr>
            <p:cNvPr id="3" name="Google Shape;2450;p40">
              <a:extLst>
                <a:ext uri="{FF2B5EF4-FFF2-40B4-BE49-F238E27FC236}">
                  <a16:creationId xmlns:a16="http://schemas.microsoft.com/office/drawing/2014/main" id="{CC0417DB-E6F4-63AA-EB9E-86BF48F0AF77}"/>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451;p40">
              <a:extLst>
                <a:ext uri="{FF2B5EF4-FFF2-40B4-BE49-F238E27FC236}">
                  <a16:creationId xmlns:a16="http://schemas.microsoft.com/office/drawing/2014/main" id="{C21F5BF9-9ACA-1B2C-3FA0-9FC486835A27}"/>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452;p40">
              <a:extLst>
                <a:ext uri="{FF2B5EF4-FFF2-40B4-BE49-F238E27FC236}">
                  <a16:creationId xmlns:a16="http://schemas.microsoft.com/office/drawing/2014/main" id="{47C523D0-7B1A-01B7-F554-81573E5ADFC8}"/>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53;p40">
              <a:extLst>
                <a:ext uri="{FF2B5EF4-FFF2-40B4-BE49-F238E27FC236}">
                  <a16:creationId xmlns:a16="http://schemas.microsoft.com/office/drawing/2014/main" id="{609D59E0-0DC4-B4AF-2F80-203B9ADAEE0E}"/>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54;p40">
              <a:extLst>
                <a:ext uri="{FF2B5EF4-FFF2-40B4-BE49-F238E27FC236}">
                  <a16:creationId xmlns:a16="http://schemas.microsoft.com/office/drawing/2014/main" id="{86666346-A00A-98BF-F457-EA87D9A476D7}"/>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55;p40">
              <a:extLst>
                <a:ext uri="{FF2B5EF4-FFF2-40B4-BE49-F238E27FC236}">
                  <a16:creationId xmlns:a16="http://schemas.microsoft.com/office/drawing/2014/main" id="{59266573-4BAD-FFCC-2D03-11EAE8A5747E}"/>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56;p40">
              <a:extLst>
                <a:ext uri="{FF2B5EF4-FFF2-40B4-BE49-F238E27FC236}">
                  <a16:creationId xmlns:a16="http://schemas.microsoft.com/office/drawing/2014/main" id="{96B29CE1-AA90-4452-19E4-33734D907406}"/>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57;p40">
              <a:extLst>
                <a:ext uri="{FF2B5EF4-FFF2-40B4-BE49-F238E27FC236}">
                  <a16:creationId xmlns:a16="http://schemas.microsoft.com/office/drawing/2014/main" id="{0A766621-FD96-D54B-A9E5-DE0E233707F7}"/>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58;p40">
              <a:extLst>
                <a:ext uri="{FF2B5EF4-FFF2-40B4-BE49-F238E27FC236}">
                  <a16:creationId xmlns:a16="http://schemas.microsoft.com/office/drawing/2014/main" id="{BC87B1D2-5CF2-B90C-1472-904F839A83A3}"/>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59;p40">
              <a:extLst>
                <a:ext uri="{FF2B5EF4-FFF2-40B4-BE49-F238E27FC236}">
                  <a16:creationId xmlns:a16="http://schemas.microsoft.com/office/drawing/2014/main" id="{2F03CD93-8084-4888-46AB-C3FEB37400A5}"/>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0;p40">
              <a:extLst>
                <a:ext uri="{FF2B5EF4-FFF2-40B4-BE49-F238E27FC236}">
                  <a16:creationId xmlns:a16="http://schemas.microsoft.com/office/drawing/2014/main" id="{05E97885-E76E-E46D-F90E-FB4ACCB8534C}"/>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61;p40">
              <a:extLst>
                <a:ext uri="{FF2B5EF4-FFF2-40B4-BE49-F238E27FC236}">
                  <a16:creationId xmlns:a16="http://schemas.microsoft.com/office/drawing/2014/main" id="{BB40148B-8E2B-A0CF-549F-100CDCDCB14D}"/>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62;p40">
              <a:extLst>
                <a:ext uri="{FF2B5EF4-FFF2-40B4-BE49-F238E27FC236}">
                  <a16:creationId xmlns:a16="http://schemas.microsoft.com/office/drawing/2014/main" id="{02A1F105-D6C0-9558-A35C-14F7BED3A8CE}"/>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3;p40">
              <a:extLst>
                <a:ext uri="{FF2B5EF4-FFF2-40B4-BE49-F238E27FC236}">
                  <a16:creationId xmlns:a16="http://schemas.microsoft.com/office/drawing/2014/main" id="{72249523-3164-625C-359F-6A55E4758CCE}"/>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4;p40">
              <a:extLst>
                <a:ext uri="{FF2B5EF4-FFF2-40B4-BE49-F238E27FC236}">
                  <a16:creationId xmlns:a16="http://schemas.microsoft.com/office/drawing/2014/main" id="{EAF418F0-4647-99EF-2AC5-07BA3D0DD443}"/>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5;p40">
              <a:extLst>
                <a:ext uri="{FF2B5EF4-FFF2-40B4-BE49-F238E27FC236}">
                  <a16:creationId xmlns:a16="http://schemas.microsoft.com/office/drawing/2014/main" id="{48C95C43-5037-8765-7A23-ED6F232E2CB1}"/>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6;p40">
              <a:extLst>
                <a:ext uri="{FF2B5EF4-FFF2-40B4-BE49-F238E27FC236}">
                  <a16:creationId xmlns:a16="http://schemas.microsoft.com/office/drawing/2014/main" id="{439B79DF-CFF3-80C0-2419-D9D769473827}"/>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7;p40">
              <a:extLst>
                <a:ext uri="{FF2B5EF4-FFF2-40B4-BE49-F238E27FC236}">
                  <a16:creationId xmlns:a16="http://schemas.microsoft.com/office/drawing/2014/main" id="{40083A9E-8DFA-CAEE-36F6-11E79E01652C}"/>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68;p40">
              <a:extLst>
                <a:ext uri="{FF2B5EF4-FFF2-40B4-BE49-F238E27FC236}">
                  <a16:creationId xmlns:a16="http://schemas.microsoft.com/office/drawing/2014/main" id="{01AA04D5-E6B3-D598-1D96-F3F1B68C4DB4}"/>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69;p40">
              <a:extLst>
                <a:ext uri="{FF2B5EF4-FFF2-40B4-BE49-F238E27FC236}">
                  <a16:creationId xmlns:a16="http://schemas.microsoft.com/office/drawing/2014/main" id="{D0602F43-8571-2BE0-5ABD-7DE5D0329E47}"/>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0;p40">
              <a:extLst>
                <a:ext uri="{FF2B5EF4-FFF2-40B4-BE49-F238E27FC236}">
                  <a16:creationId xmlns:a16="http://schemas.microsoft.com/office/drawing/2014/main" id="{E15DD326-57E8-282D-6C7E-539E307685AD}"/>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1;p40">
              <a:extLst>
                <a:ext uri="{FF2B5EF4-FFF2-40B4-BE49-F238E27FC236}">
                  <a16:creationId xmlns:a16="http://schemas.microsoft.com/office/drawing/2014/main" id="{97AB019E-CB8A-F2FF-F579-21538539FD27}"/>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2;p40">
              <a:extLst>
                <a:ext uri="{FF2B5EF4-FFF2-40B4-BE49-F238E27FC236}">
                  <a16:creationId xmlns:a16="http://schemas.microsoft.com/office/drawing/2014/main" id="{A8EACCE6-4682-E1B7-CED4-B3F1EC53EF49}"/>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3;p40">
              <a:extLst>
                <a:ext uri="{FF2B5EF4-FFF2-40B4-BE49-F238E27FC236}">
                  <a16:creationId xmlns:a16="http://schemas.microsoft.com/office/drawing/2014/main" id="{78102370-5368-715B-0EC3-538896D495DB}"/>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4;p40">
              <a:extLst>
                <a:ext uri="{FF2B5EF4-FFF2-40B4-BE49-F238E27FC236}">
                  <a16:creationId xmlns:a16="http://schemas.microsoft.com/office/drawing/2014/main" id="{3396D9D1-1178-298A-0470-0C3A107026BB}"/>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5;p40">
              <a:extLst>
                <a:ext uri="{FF2B5EF4-FFF2-40B4-BE49-F238E27FC236}">
                  <a16:creationId xmlns:a16="http://schemas.microsoft.com/office/drawing/2014/main" id="{D1BC113E-6464-9C33-1257-593230CFE0A5}"/>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6;p40">
              <a:extLst>
                <a:ext uri="{FF2B5EF4-FFF2-40B4-BE49-F238E27FC236}">
                  <a16:creationId xmlns:a16="http://schemas.microsoft.com/office/drawing/2014/main" id="{B75B361F-5498-2176-B044-940D8E57F81A}"/>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7;p40">
              <a:extLst>
                <a:ext uri="{FF2B5EF4-FFF2-40B4-BE49-F238E27FC236}">
                  <a16:creationId xmlns:a16="http://schemas.microsoft.com/office/drawing/2014/main" id="{500B2D3B-8EF3-BD03-DBCA-515053631443}"/>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78;p40">
              <a:extLst>
                <a:ext uri="{FF2B5EF4-FFF2-40B4-BE49-F238E27FC236}">
                  <a16:creationId xmlns:a16="http://schemas.microsoft.com/office/drawing/2014/main" id="{5DD23FD9-AA1E-CD41-B3B8-BC02C9C17B57}"/>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79;p40">
              <a:extLst>
                <a:ext uri="{FF2B5EF4-FFF2-40B4-BE49-F238E27FC236}">
                  <a16:creationId xmlns:a16="http://schemas.microsoft.com/office/drawing/2014/main" id="{925FFCDC-A077-9FE6-39FD-660F1769391D}"/>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80;p40">
              <a:extLst>
                <a:ext uri="{FF2B5EF4-FFF2-40B4-BE49-F238E27FC236}">
                  <a16:creationId xmlns:a16="http://schemas.microsoft.com/office/drawing/2014/main" id="{AAD3377D-4D6E-09DA-8B17-B92390C76C7A}"/>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81;p40">
              <a:extLst>
                <a:ext uri="{FF2B5EF4-FFF2-40B4-BE49-F238E27FC236}">
                  <a16:creationId xmlns:a16="http://schemas.microsoft.com/office/drawing/2014/main" id="{57D0D2BF-272D-1ECD-FD5D-CF41619A6679}"/>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82;p40">
              <a:extLst>
                <a:ext uri="{FF2B5EF4-FFF2-40B4-BE49-F238E27FC236}">
                  <a16:creationId xmlns:a16="http://schemas.microsoft.com/office/drawing/2014/main" id="{3338789E-2740-E26C-B5C9-944931FB8A9B}"/>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83;p40">
              <a:extLst>
                <a:ext uri="{FF2B5EF4-FFF2-40B4-BE49-F238E27FC236}">
                  <a16:creationId xmlns:a16="http://schemas.microsoft.com/office/drawing/2014/main" id="{5B80E436-AFE6-B3EB-4A78-C7800B38EEAF}"/>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84;p40">
              <a:extLst>
                <a:ext uri="{FF2B5EF4-FFF2-40B4-BE49-F238E27FC236}">
                  <a16:creationId xmlns:a16="http://schemas.microsoft.com/office/drawing/2014/main" id="{003616CA-0BF6-A0D1-0A0B-A794260945AD}"/>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85;p40">
              <a:extLst>
                <a:ext uri="{FF2B5EF4-FFF2-40B4-BE49-F238E27FC236}">
                  <a16:creationId xmlns:a16="http://schemas.microsoft.com/office/drawing/2014/main" id="{EDE2F616-2A64-024E-90B4-1FD16F3CF861}"/>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86;p40">
              <a:extLst>
                <a:ext uri="{FF2B5EF4-FFF2-40B4-BE49-F238E27FC236}">
                  <a16:creationId xmlns:a16="http://schemas.microsoft.com/office/drawing/2014/main" id="{F5CC6981-580E-60F2-2D3C-F4510AC32B2E}"/>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87;p40">
              <a:extLst>
                <a:ext uri="{FF2B5EF4-FFF2-40B4-BE49-F238E27FC236}">
                  <a16:creationId xmlns:a16="http://schemas.microsoft.com/office/drawing/2014/main" id="{A47FEA26-9495-DCCE-C1AD-F3945CFDF2D4}"/>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88;p40">
              <a:extLst>
                <a:ext uri="{FF2B5EF4-FFF2-40B4-BE49-F238E27FC236}">
                  <a16:creationId xmlns:a16="http://schemas.microsoft.com/office/drawing/2014/main" id="{19A49CC0-CAFB-1D5F-8080-C64D0928B5ED}"/>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89;p40">
              <a:extLst>
                <a:ext uri="{FF2B5EF4-FFF2-40B4-BE49-F238E27FC236}">
                  <a16:creationId xmlns:a16="http://schemas.microsoft.com/office/drawing/2014/main" id="{0248B719-7DCD-3E2C-917D-EC88D0D76725}"/>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90;p40">
              <a:extLst>
                <a:ext uri="{FF2B5EF4-FFF2-40B4-BE49-F238E27FC236}">
                  <a16:creationId xmlns:a16="http://schemas.microsoft.com/office/drawing/2014/main" id="{19623966-86E5-0D6E-EA96-CA1D180678C2}"/>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91;p40">
              <a:extLst>
                <a:ext uri="{FF2B5EF4-FFF2-40B4-BE49-F238E27FC236}">
                  <a16:creationId xmlns:a16="http://schemas.microsoft.com/office/drawing/2014/main" id="{BA29B476-0716-3C3A-F26C-C9F0A552C294}"/>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92;p40">
              <a:extLst>
                <a:ext uri="{FF2B5EF4-FFF2-40B4-BE49-F238E27FC236}">
                  <a16:creationId xmlns:a16="http://schemas.microsoft.com/office/drawing/2014/main" id="{32511C2A-E030-8C2B-D83E-165461725E76}"/>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93;p40">
              <a:extLst>
                <a:ext uri="{FF2B5EF4-FFF2-40B4-BE49-F238E27FC236}">
                  <a16:creationId xmlns:a16="http://schemas.microsoft.com/office/drawing/2014/main" id="{143F45B9-392F-C0DC-456A-DFBFE84040EF}"/>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94;p40">
              <a:extLst>
                <a:ext uri="{FF2B5EF4-FFF2-40B4-BE49-F238E27FC236}">
                  <a16:creationId xmlns:a16="http://schemas.microsoft.com/office/drawing/2014/main" id="{F6A7CD02-A79D-3982-8A6A-19B22E3B915B}"/>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95;p40">
              <a:extLst>
                <a:ext uri="{FF2B5EF4-FFF2-40B4-BE49-F238E27FC236}">
                  <a16:creationId xmlns:a16="http://schemas.microsoft.com/office/drawing/2014/main" id="{5EEF2451-3AC0-178B-C356-7B078E49832C}"/>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96;p40">
              <a:extLst>
                <a:ext uri="{FF2B5EF4-FFF2-40B4-BE49-F238E27FC236}">
                  <a16:creationId xmlns:a16="http://schemas.microsoft.com/office/drawing/2014/main" id="{93ED001A-56AD-0CD7-8688-C38201C33679}"/>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97;p40">
              <a:extLst>
                <a:ext uri="{FF2B5EF4-FFF2-40B4-BE49-F238E27FC236}">
                  <a16:creationId xmlns:a16="http://schemas.microsoft.com/office/drawing/2014/main" id="{BE18CB29-8A7E-FBA2-CF02-4981C73A2FF5}"/>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98;p40">
              <a:extLst>
                <a:ext uri="{FF2B5EF4-FFF2-40B4-BE49-F238E27FC236}">
                  <a16:creationId xmlns:a16="http://schemas.microsoft.com/office/drawing/2014/main" id="{73E79DBF-932B-F038-4F5F-C3A0CD54A145}"/>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99;p40">
              <a:extLst>
                <a:ext uri="{FF2B5EF4-FFF2-40B4-BE49-F238E27FC236}">
                  <a16:creationId xmlns:a16="http://schemas.microsoft.com/office/drawing/2014/main" id="{69DFDC84-B025-CF17-1833-09FE90A20425}"/>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500;p40">
              <a:extLst>
                <a:ext uri="{FF2B5EF4-FFF2-40B4-BE49-F238E27FC236}">
                  <a16:creationId xmlns:a16="http://schemas.microsoft.com/office/drawing/2014/main" id="{886A6357-183E-5528-C60D-51A42AA3BAB8}"/>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223274" y="697655"/>
            <a:ext cx="6914178" cy="82146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latin typeface="Roboto Condensed" panose="02000000000000000000" pitchFamily="2" charset="0"/>
              </a:rPr>
              <a:t>Câu 2: </a:t>
            </a:r>
            <a:r>
              <a:rPr lang="vi-VN" dirty="0">
                <a:latin typeface="Roboto Condensed" panose="02000000000000000000" pitchFamily="2" charset="0"/>
              </a:rPr>
              <a:t>Giải thích cách tác dụng lực khi bắt đầu đạp pê – đan để xe đạp có thể chuyển động.</a:t>
            </a:r>
            <a:endParaRPr dirty="0">
              <a:latin typeface="Roboto Condensed" panose="02000000000000000000" pitchFamily="2" charset="0"/>
            </a:endParaRPr>
          </a:p>
        </p:txBody>
      </p:sp>
      <p:pic>
        <p:nvPicPr>
          <p:cNvPr id="1026" name="Picture 2" descr="Pedal xe đạp là gì? Gồm những loại nào?">
            <a:extLst>
              <a:ext uri="{FF2B5EF4-FFF2-40B4-BE49-F238E27FC236}">
                <a16:creationId xmlns:a16="http://schemas.microsoft.com/office/drawing/2014/main" id="{737DD954-F14A-7CC0-728B-5C93ABA4E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253" y="1634234"/>
            <a:ext cx="5734219" cy="322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143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3" name="Google Shape;2702;p45">
            <a:extLst>
              <a:ext uri="{FF2B5EF4-FFF2-40B4-BE49-F238E27FC236}">
                <a16:creationId xmlns:a16="http://schemas.microsoft.com/office/drawing/2014/main" id="{9EBAA5CE-F9C3-995C-7882-58AD94B908DE}"/>
              </a:ext>
            </a:extLst>
          </p:cNvPr>
          <p:cNvSpPr txBox="1">
            <a:spLocks/>
          </p:cNvSpPr>
          <p:nvPr/>
        </p:nvSpPr>
        <p:spPr>
          <a:xfrm>
            <a:off x="1427183" y="402820"/>
            <a:ext cx="7107217" cy="19315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1"/>
              </a:buClr>
              <a:buSzPts val="2800"/>
              <a:buFont typeface="Dosis"/>
              <a:buNone/>
              <a:defRPr sz="2800" b="1">
                <a:solidFill>
                  <a:schemeClr val="tx2">
                    <a:lumMod val="50000"/>
                  </a:schemeClr>
                </a:solidFill>
                <a:latin typeface="#9Slide07 IcielBaliho Script" pitchFamily="2" charset="-93"/>
                <a:ea typeface="Dosis"/>
                <a:cs typeface="Dosis"/>
              </a:defRPr>
            </a:lvl1pPr>
            <a:lvl2pPr algn="ctr">
              <a:buClr>
                <a:schemeClr val="dk1"/>
              </a:buClr>
              <a:buSzPts val="3500"/>
              <a:buFont typeface="Bebas Neue"/>
              <a:buNone/>
              <a:defRPr sz="3500">
                <a:solidFill>
                  <a:schemeClr val="dk1"/>
                </a:solidFill>
                <a:latin typeface="Bebas Neue"/>
                <a:ea typeface="Bebas Neue"/>
                <a:cs typeface="Bebas Neue"/>
              </a:defRPr>
            </a:lvl2pPr>
            <a:lvl3pPr algn="ctr">
              <a:buClr>
                <a:schemeClr val="dk1"/>
              </a:buClr>
              <a:buSzPts val="3500"/>
              <a:buFont typeface="Bebas Neue"/>
              <a:buNone/>
              <a:defRPr sz="3500">
                <a:solidFill>
                  <a:schemeClr val="dk1"/>
                </a:solidFill>
                <a:latin typeface="Bebas Neue"/>
                <a:ea typeface="Bebas Neue"/>
                <a:cs typeface="Bebas Neue"/>
              </a:defRPr>
            </a:lvl3pPr>
            <a:lvl4pPr algn="ctr">
              <a:buClr>
                <a:schemeClr val="dk1"/>
              </a:buClr>
              <a:buSzPts val="3500"/>
              <a:buFont typeface="Bebas Neue"/>
              <a:buNone/>
              <a:defRPr sz="3500">
                <a:solidFill>
                  <a:schemeClr val="dk1"/>
                </a:solidFill>
                <a:latin typeface="Bebas Neue"/>
                <a:ea typeface="Bebas Neue"/>
                <a:cs typeface="Bebas Neue"/>
              </a:defRPr>
            </a:lvl4pPr>
            <a:lvl5pPr algn="ctr">
              <a:buClr>
                <a:schemeClr val="dk1"/>
              </a:buClr>
              <a:buSzPts val="3500"/>
              <a:buFont typeface="Bebas Neue"/>
              <a:buNone/>
              <a:defRPr sz="3500">
                <a:solidFill>
                  <a:schemeClr val="dk1"/>
                </a:solidFill>
                <a:latin typeface="Bebas Neue"/>
                <a:ea typeface="Bebas Neue"/>
                <a:cs typeface="Bebas Neue"/>
              </a:defRPr>
            </a:lvl5pPr>
            <a:lvl6pPr algn="ctr">
              <a:buClr>
                <a:schemeClr val="dk1"/>
              </a:buClr>
              <a:buSzPts val="3500"/>
              <a:buFont typeface="Bebas Neue"/>
              <a:buNone/>
              <a:defRPr sz="3500">
                <a:solidFill>
                  <a:schemeClr val="dk1"/>
                </a:solidFill>
                <a:latin typeface="Bebas Neue"/>
                <a:ea typeface="Bebas Neue"/>
                <a:cs typeface="Bebas Neue"/>
              </a:defRPr>
            </a:lvl6pPr>
            <a:lvl7pPr algn="ctr">
              <a:buClr>
                <a:schemeClr val="dk1"/>
              </a:buClr>
              <a:buSzPts val="3500"/>
              <a:buFont typeface="Bebas Neue"/>
              <a:buNone/>
              <a:defRPr sz="3500">
                <a:solidFill>
                  <a:schemeClr val="dk1"/>
                </a:solidFill>
                <a:latin typeface="Bebas Neue"/>
                <a:ea typeface="Bebas Neue"/>
                <a:cs typeface="Bebas Neue"/>
              </a:defRPr>
            </a:lvl7pPr>
            <a:lvl8pPr algn="ctr">
              <a:buClr>
                <a:schemeClr val="dk1"/>
              </a:buClr>
              <a:buSzPts val="3500"/>
              <a:buFont typeface="Bebas Neue"/>
              <a:buNone/>
              <a:defRPr sz="3500">
                <a:solidFill>
                  <a:schemeClr val="dk1"/>
                </a:solidFill>
                <a:latin typeface="Bebas Neue"/>
                <a:ea typeface="Bebas Neue"/>
                <a:cs typeface="Bebas Neue"/>
              </a:defRPr>
            </a:lvl8pPr>
            <a:lvl9pPr algn="ctr">
              <a:buClr>
                <a:schemeClr val="dk1"/>
              </a:buClr>
              <a:buSzPts val="3500"/>
              <a:buFont typeface="Bebas Neue"/>
              <a:buNone/>
              <a:defRPr sz="3500">
                <a:solidFill>
                  <a:schemeClr val="dk1"/>
                </a:solidFill>
                <a:latin typeface="Bebas Neue"/>
                <a:ea typeface="Bebas Neue"/>
                <a:cs typeface="Bebas Neue"/>
              </a:defRPr>
            </a:lvl9pPr>
          </a:lstStyle>
          <a:p>
            <a:r>
              <a:rPr lang="vi-VN" b="0" dirty="0">
                <a:latin typeface="Roboto Condensed" panose="02000000000000000000" pitchFamily="2" charset="0"/>
              </a:rPr>
              <a:t>Chân tác dụng lên pê – đan một lực có phương thẳng đứng hướng xuống dưới, vuông góc với pê – đan làm đùi đĩa quay quanh trục, giúp đĩa và xích chuyển động kéo theo bánh líp xe chuyển động làm bánh xe quay.</a:t>
            </a:r>
            <a:endParaRPr lang="vi-VN" dirty="0">
              <a:latin typeface="Roboto Condensed" panose="02000000000000000000" pitchFamily="2" charset="0"/>
            </a:endParaRPr>
          </a:p>
        </p:txBody>
      </p:sp>
      <p:pic>
        <p:nvPicPr>
          <p:cNvPr id="5" name="Picture 4">
            <a:extLst>
              <a:ext uri="{FF2B5EF4-FFF2-40B4-BE49-F238E27FC236}">
                <a16:creationId xmlns:a16="http://schemas.microsoft.com/office/drawing/2014/main" id="{A0485950-6493-E222-2747-E241E84CBDF1}"/>
              </a:ext>
            </a:extLst>
          </p:cNvPr>
          <p:cNvPicPr>
            <a:picLocks noChangeAspect="1"/>
          </p:cNvPicPr>
          <p:nvPr/>
        </p:nvPicPr>
        <p:blipFill>
          <a:blip r:embed="rId3"/>
          <a:stretch>
            <a:fillRect/>
          </a:stretch>
        </p:blipFill>
        <p:spPr>
          <a:xfrm>
            <a:off x="2036869" y="2466904"/>
            <a:ext cx="5070261" cy="2535131"/>
          </a:xfrm>
          <a:prstGeom prst="rect">
            <a:avLst/>
          </a:prstGeom>
        </p:spPr>
      </p:pic>
    </p:spTree>
    <p:extLst>
      <p:ext uri="{BB962C8B-B14F-4D97-AF65-F5344CB8AC3E}">
        <p14:creationId xmlns:p14="http://schemas.microsoft.com/office/powerpoint/2010/main" val="1058939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372130" y="123497"/>
            <a:ext cx="6914178" cy="8214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rPr>
              <a:t>Câu 2: Khi tháo các đai ốc ở các máy móc, thiết bị người thợ cần dùng dụng cụ gọi là cờ lê</a:t>
            </a:r>
            <a:endParaRPr dirty="0">
              <a:latin typeface="Roboto Condensed" panose="02000000000000000000" pitchFamily="2" charset="0"/>
            </a:endParaRPr>
          </a:p>
        </p:txBody>
      </p:sp>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1655" y="3310442"/>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a) </a:t>
            </a:r>
            <a:r>
              <a:rPr lang="en-US" dirty="0" err="1">
                <a:latin typeface="Roboto Condensed" panose="02000000000000000000" pitchFamily="2" charset="0"/>
              </a:rPr>
              <a:t>Chỉ</a:t>
            </a:r>
            <a:r>
              <a:rPr lang="en-US" dirty="0">
                <a:latin typeface="Roboto Condensed" panose="02000000000000000000" pitchFamily="2" charset="0"/>
              </a:rPr>
              <a:t> </a:t>
            </a:r>
            <a:r>
              <a:rPr lang="en-US" dirty="0" err="1">
                <a:latin typeface="Roboto Condensed" panose="02000000000000000000" pitchFamily="2" charset="0"/>
              </a:rPr>
              <a:t>ra</a:t>
            </a:r>
            <a:r>
              <a:rPr lang="en-US" dirty="0">
                <a:latin typeface="Roboto Condensed" panose="02000000000000000000" pitchFamily="2" charset="0"/>
              </a:rPr>
              <a:t>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chịu</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tác</a:t>
            </a:r>
            <a:r>
              <a:rPr lang="en-US" dirty="0">
                <a:latin typeface="Roboto Condensed" panose="02000000000000000000" pitchFamily="2" charset="0"/>
              </a:rPr>
              <a:t> </a:t>
            </a:r>
            <a:r>
              <a:rPr lang="en-US" dirty="0" err="1">
                <a:latin typeface="Roboto Condensed" panose="02000000000000000000" pitchFamily="2" charset="0"/>
              </a:rPr>
              <a:t>dụng</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và</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trong</a:t>
            </a:r>
            <a:r>
              <a:rPr lang="en-US" dirty="0">
                <a:latin typeface="Roboto Condensed" panose="02000000000000000000" pitchFamily="2" charset="0"/>
              </a:rPr>
              <a:t> </a:t>
            </a:r>
            <a:r>
              <a:rPr lang="en-US" dirty="0" err="1">
                <a:latin typeface="Roboto Condensed" panose="02000000000000000000" pitchFamily="2" charset="0"/>
              </a:rPr>
              <a:t>trường</a:t>
            </a:r>
            <a:r>
              <a:rPr lang="en-US" dirty="0">
                <a:latin typeface="Roboto Condensed" panose="02000000000000000000" pitchFamily="2" charset="0"/>
              </a:rPr>
              <a:t> </a:t>
            </a:r>
            <a:r>
              <a:rPr lang="en-US" dirty="0" err="1">
                <a:latin typeface="Roboto Condensed" panose="02000000000000000000" pitchFamily="2" charset="0"/>
              </a:rPr>
              <a:t>hợp</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2655911" y="1011590"/>
            <a:ext cx="3832177" cy="216355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51655" y="4131910"/>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b) </a:t>
            </a:r>
            <a:r>
              <a:rPr lang="en-US" dirty="0" err="1">
                <a:latin typeface="Roboto Condensed" panose="02000000000000000000" pitchFamily="2" charset="0"/>
              </a:rPr>
              <a:t>Nếu</a:t>
            </a:r>
            <a:r>
              <a:rPr lang="en-US" dirty="0">
                <a:latin typeface="Roboto Condensed" panose="02000000000000000000" pitchFamily="2" charset="0"/>
              </a:rPr>
              <a:t> </a:t>
            </a:r>
            <a:r>
              <a:rPr lang="en-US" dirty="0" err="1">
                <a:latin typeface="Roboto Condensed" panose="02000000000000000000" pitchFamily="2" charset="0"/>
              </a:rPr>
              <a:t>ốc</a:t>
            </a:r>
            <a:r>
              <a:rPr lang="en-US" dirty="0">
                <a:latin typeface="Roboto Condensed" panose="02000000000000000000" pitchFamily="2" charset="0"/>
              </a:rPr>
              <a:t> </a:t>
            </a:r>
            <a:r>
              <a:rPr lang="en-US" dirty="0" err="1">
                <a:latin typeface="Roboto Condensed" panose="02000000000000000000" pitchFamily="2" charset="0"/>
              </a:rPr>
              <a:t>quá</a:t>
            </a:r>
            <a:r>
              <a:rPr lang="en-US" dirty="0">
                <a:latin typeface="Roboto Condensed" panose="02000000000000000000" pitchFamily="2" charset="0"/>
              </a:rPr>
              <a:t> </a:t>
            </a:r>
            <a:r>
              <a:rPr lang="en-US" dirty="0" err="1">
                <a:latin typeface="Roboto Condensed" panose="02000000000000000000" pitchFamily="2" charset="0"/>
              </a:rPr>
              <a:t>chặt</a:t>
            </a:r>
            <a:r>
              <a:rPr lang="en-US" dirty="0">
                <a:latin typeface="Roboto Condensed" panose="02000000000000000000" pitchFamily="2" charset="0"/>
              </a:rPr>
              <a:t> </a:t>
            </a:r>
            <a:r>
              <a:rPr lang="en-US" dirty="0" err="1">
                <a:latin typeface="Roboto Condensed" panose="02000000000000000000" pitchFamily="2" charset="0"/>
              </a:rPr>
              <a:t>cần</a:t>
            </a:r>
            <a:r>
              <a:rPr lang="en-US" dirty="0">
                <a:latin typeface="Roboto Condensed" panose="02000000000000000000" pitchFamily="2" charset="0"/>
              </a:rPr>
              <a:t> </a:t>
            </a:r>
            <a:r>
              <a:rPr lang="en-US" dirty="0" err="1">
                <a:latin typeface="Roboto Condensed" panose="02000000000000000000" pitchFamily="2" charset="0"/>
              </a:rPr>
              <a:t>gắn</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1 </a:t>
            </a:r>
            <a:r>
              <a:rPr lang="en-US" dirty="0" err="1">
                <a:latin typeface="Roboto Condensed" panose="02000000000000000000" pitchFamily="2" charset="0"/>
              </a:rPr>
              <a:t>đoạn</a:t>
            </a:r>
            <a:r>
              <a:rPr lang="en-US" dirty="0">
                <a:latin typeface="Roboto Condensed" panose="02000000000000000000" pitchFamily="2" charset="0"/>
              </a:rPr>
              <a:t> </a:t>
            </a:r>
            <a:r>
              <a:rPr lang="en-US" dirty="0" err="1">
                <a:latin typeface="Roboto Condensed" panose="02000000000000000000" pitchFamily="2" charset="0"/>
              </a:rPr>
              <a:t>ống</a:t>
            </a:r>
            <a:r>
              <a:rPr lang="en-US" dirty="0">
                <a:latin typeface="Roboto Condensed" panose="02000000000000000000" pitchFamily="2" charset="0"/>
              </a:rPr>
              <a:t> </a:t>
            </a:r>
            <a:r>
              <a:rPr lang="en-US" dirty="0" err="1">
                <a:latin typeface="Roboto Condensed" panose="02000000000000000000" pitchFamily="2" charset="0"/>
              </a:rPr>
              <a:t>thép</a:t>
            </a:r>
            <a:r>
              <a:rPr lang="en-US" dirty="0">
                <a:latin typeface="Roboto Condensed" panose="02000000000000000000" pitchFamily="2" charset="0"/>
              </a:rPr>
              <a:t> </a:t>
            </a:r>
            <a:r>
              <a:rPr lang="en-US" dirty="0" err="1">
                <a:latin typeface="Roboto Condensed" panose="02000000000000000000" pitchFamily="2" charset="0"/>
              </a:rPr>
              <a:t>để</a:t>
            </a:r>
            <a:r>
              <a:rPr lang="en-US" dirty="0">
                <a:latin typeface="Roboto Condensed" panose="02000000000000000000" pitchFamily="2" charset="0"/>
              </a:rPr>
              <a:t> </a:t>
            </a:r>
            <a:r>
              <a:rPr lang="en-US" dirty="0" err="1">
                <a:latin typeface="Roboto Condensed" panose="02000000000000000000" pitchFamily="2" charset="0"/>
              </a:rPr>
              <a:t>nối</a:t>
            </a:r>
            <a:r>
              <a:rPr lang="en-US" dirty="0">
                <a:latin typeface="Roboto Condensed" panose="02000000000000000000" pitchFamily="2" charset="0"/>
              </a:rPr>
              <a:t> </a:t>
            </a:r>
            <a:r>
              <a:rPr lang="en-US" dirty="0" err="1">
                <a:latin typeface="Roboto Condensed" panose="02000000000000000000" pitchFamily="2" charset="0"/>
              </a:rPr>
              <a:t>dài</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a:t>
            </a:r>
            <a:r>
              <a:rPr lang="en-US" dirty="0" err="1">
                <a:latin typeface="Roboto Condensed" panose="02000000000000000000" pitchFamily="2" charset="0"/>
              </a:rPr>
              <a:t>cán</a:t>
            </a:r>
            <a:r>
              <a:rPr lang="en-US" dirty="0">
                <a:latin typeface="Roboto Condensed" panose="02000000000000000000" pitchFamily="2" charset="0"/>
              </a:rPr>
              <a:t> </a:t>
            </a:r>
            <a:r>
              <a:rPr lang="en-US" dirty="0" err="1">
                <a:latin typeface="Roboto Condensed" panose="02000000000000000000" pitchFamily="2" charset="0"/>
              </a:rPr>
              <a:t>cờ</a:t>
            </a:r>
            <a:r>
              <a:rPr lang="en-US" dirty="0">
                <a:latin typeface="Roboto Condensed" panose="02000000000000000000" pitchFamily="2" charset="0"/>
              </a:rPr>
              <a:t> </a:t>
            </a:r>
            <a:r>
              <a:rPr lang="en-US" dirty="0" err="1">
                <a:latin typeface="Roboto Condensed" panose="02000000000000000000" pitchFamily="2" charset="0"/>
              </a:rPr>
              <a:t>lê</a:t>
            </a:r>
            <a:r>
              <a:rPr lang="en-US" dirty="0">
                <a:latin typeface="Roboto Condensed" panose="02000000000000000000" pitchFamily="2" charset="0"/>
              </a:rPr>
              <a:t>. </a:t>
            </a:r>
            <a:r>
              <a:rPr lang="en-US" dirty="0" err="1">
                <a:latin typeface="Roboto Condensed" panose="02000000000000000000" pitchFamily="2" charset="0"/>
              </a:rPr>
              <a:t>Giải</a:t>
            </a:r>
            <a:r>
              <a:rPr lang="en-US" dirty="0">
                <a:latin typeface="Roboto Condensed" panose="02000000000000000000" pitchFamily="2" charset="0"/>
              </a:rPr>
              <a:t> </a:t>
            </a:r>
            <a:r>
              <a:rPr lang="en-US" dirty="0" err="1">
                <a:latin typeface="Roboto Condensed" panose="02000000000000000000" pitchFamily="2" charset="0"/>
              </a:rPr>
              <a:t>thích</a:t>
            </a:r>
            <a:r>
              <a:rPr lang="en-US" dirty="0">
                <a:latin typeface="Roboto Condensed" panose="02000000000000000000" pitchFamily="2" charset="0"/>
              </a:rPr>
              <a:t> </a:t>
            </a:r>
            <a:r>
              <a:rPr lang="en-US" dirty="0" err="1">
                <a:latin typeface="Roboto Condensed" panose="02000000000000000000" pitchFamily="2" charset="0"/>
              </a:rPr>
              <a:t>cách</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601850" y="216966"/>
            <a:ext cx="3386206"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a) </a:t>
            </a:r>
          </a:p>
          <a:p>
            <a:pPr algn="l"/>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chịu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endParaRPr lang="vi-VN" dirty="0">
              <a:solidFill>
                <a:schemeClr val="tx2">
                  <a:lumMod val="50000"/>
                </a:schemeClr>
              </a:solidFill>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0" y="63329"/>
            <a:ext cx="5502369" cy="310650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289796" y="3413896"/>
            <a:ext cx="7873144"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b) </a:t>
            </a:r>
            <a:r>
              <a:rPr lang="en-US" dirty="0" err="1">
                <a:solidFill>
                  <a:schemeClr val="tx2">
                    <a:lumMod val="50000"/>
                  </a:schemeClr>
                </a:solidFill>
                <a:latin typeface="Roboto Condensed" panose="02000000000000000000" pitchFamily="2" charset="0"/>
              </a:rPr>
              <a:t>Nếu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quá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chặt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cần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gắn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1 </a:t>
            </a:r>
            <a:r>
              <a:rPr lang="en-US" dirty="0" err="1">
                <a:solidFill>
                  <a:schemeClr val="tx2">
                    <a:lumMod val="50000"/>
                  </a:schemeClr>
                </a:solidFill>
                <a:latin typeface="Roboto Condensed" panose="02000000000000000000" pitchFamily="2" charset="0"/>
              </a:rPr>
              <a:t>đoạn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thép</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nối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dài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khoảng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cách</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từ</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trục</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đến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giá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momentlực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dễ</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tháo</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endParaRPr lang="vi-VN" dirty="0">
              <a:solidFill>
                <a:schemeClr val="tx2">
                  <a:lumMod val="50000"/>
                </a:schemeClr>
              </a:solidFill>
              <a:latin typeface="Roboto Condensed" panose="02000000000000000000" pitchFamily="2" charset="0"/>
            </a:endParaRPr>
          </a:p>
        </p:txBody>
      </p:sp>
      <p:sp>
        <p:nvSpPr>
          <p:cNvPr id="4" name="Google Shape;2702;p45">
            <a:extLst>
              <a:ext uri="{FF2B5EF4-FFF2-40B4-BE49-F238E27FC236}">
                <a16:creationId xmlns:a16="http://schemas.microsoft.com/office/drawing/2014/main" id="{6C82D2CE-2704-D287-E7EA-4F075D3DDA86}"/>
              </a:ext>
            </a:extLst>
          </p:cNvPr>
          <p:cNvSpPr txBox="1">
            <a:spLocks/>
          </p:cNvSpPr>
          <p:nvPr/>
        </p:nvSpPr>
        <p:spPr>
          <a:xfrm>
            <a:off x="5601850" y="2031742"/>
            <a:ext cx="3258615"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tay</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người</a:t>
            </a:r>
            <a:r>
              <a:rPr lang="en-US" dirty="0">
                <a:solidFill>
                  <a:schemeClr val="tx2">
                    <a:lumMod val="50000"/>
                  </a:schemeClr>
                </a:solidFill>
                <a:latin typeface="Roboto Condensed" panose="02000000000000000000" pitchFamily="2" charset="0"/>
              </a:rPr>
              <a:t> </a:t>
            </a:r>
            <a:endParaRPr lang="vi-VN" dirty="0">
              <a:solidFill>
                <a:schemeClr val="tx2">
                  <a:lumMod val="50000"/>
                </a:schemeClr>
              </a:solidFill>
              <a:latin typeface="Roboto Condensed" panose="02000000000000000000" pitchFamily="2" charset="0"/>
            </a:endParaRPr>
          </a:p>
        </p:txBody>
      </p:sp>
    </p:spTree>
    <p:extLst>
      <p:ext uri="{BB962C8B-B14F-4D97-AF65-F5344CB8AC3E}">
        <p14:creationId xmlns:p14="http://schemas.microsoft.com/office/powerpoint/2010/main" val="2182774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08"/>
        <p:cNvGrpSpPr/>
        <p:nvPr/>
      </p:nvGrpSpPr>
      <p:grpSpPr>
        <a:xfrm>
          <a:off x="0" y="0"/>
          <a:ext cx="0" cy="0"/>
          <a:chOff x="0" y="0"/>
          <a:chExt cx="0" cy="0"/>
        </a:xfrm>
      </p:grpSpPr>
      <p:grpSp>
        <p:nvGrpSpPr>
          <p:cNvPr id="4209" name="Google Shape;4209;p72"/>
          <p:cNvGrpSpPr/>
          <p:nvPr/>
        </p:nvGrpSpPr>
        <p:grpSpPr>
          <a:xfrm>
            <a:off x="228602" y="2843027"/>
            <a:ext cx="1825029" cy="1452352"/>
            <a:chOff x="4189650" y="1358950"/>
            <a:chExt cx="1222800" cy="973100"/>
          </a:xfrm>
        </p:grpSpPr>
        <p:sp>
          <p:nvSpPr>
            <p:cNvPr id="4210" name="Google Shape;4210;p7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7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2" name="Google Shape;4212;p7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3" name="Google Shape;4213;p7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4" name="Google Shape;4214;p7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5" name="Google Shape;4215;p7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6" name="Google Shape;4216;p7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7" name="Google Shape;4217;p7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8" name="Google Shape;4218;p7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9" name="Google Shape;4219;p7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0" name="Google Shape;4220;p7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1" name="Google Shape;4221;p7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7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3" name="Google Shape;4223;p7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4" name="Google Shape;4224;p7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5" name="Google Shape;4225;p7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4226;p7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4227;p7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4228;p7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9" name="Google Shape;4229;p7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4230;p7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1" name="Google Shape;4231;p7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2" name="Google Shape;4232;p7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4233;p7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4234;p7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4235;p7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4236;p7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4237;p7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4238;p7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4239;p7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0" name="Google Shape;4240;p7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1" name="Google Shape;4241;p7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2" name="Google Shape;4242;p7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3" name="Google Shape;4243;p7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4" name="Google Shape;4244;p7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5" name="Google Shape;4245;p7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6" name="Google Shape;4246;p7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7" name="Google Shape;4247;p7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8" name="Google Shape;4248;p7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9" name="Google Shape;4249;p7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0" name="Google Shape;4250;p7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1" name="Google Shape;4251;p7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2" name="Google Shape;4252;p7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3" name="Google Shape;4253;p7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4" name="Google Shape;4254;p7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5" name="Google Shape;4255;p7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6" name="Google Shape;4256;p7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7" name="Google Shape;4257;p7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8" name="Google Shape;4258;p7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9" name="Google Shape;4259;p7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0" name="Google Shape;4260;p7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62" name="Google Shape;4262;p72"/>
          <p:cNvSpPr txBox="1">
            <a:spLocks noGrp="1"/>
          </p:cNvSpPr>
          <p:nvPr>
            <p:ph type="title"/>
          </p:nvPr>
        </p:nvSpPr>
        <p:spPr>
          <a:xfrm>
            <a:off x="2116720" y="2223043"/>
            <a:ext cx="5392888"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grpSp>
        <p:nvGrpSpPr>
          <p:cNvPr id="4276" name="Google Shape;4276;p72"/>
          <p:cNvGrpSpPr/>
          <p:nvPr/>
        </p:nvGrpSpPr>
        <p:grpSpPr>
          <a:xfrm>
            <a:off x="410378" y="3606479"/>
            <a:ext cx="749848" cy="1182972"/>
            <a:chOff x="1527950" y="2052325"/>
            <a:chExt cx="440750" cy="695375"/>
          </a:xfrm>
        </p:grpSpPr>
        <p:sp>
          <p:nvSpPr>
            <p:cNvPr id="4277" name="Google Shape;4277;p7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4278;p7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4279;p7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4280;p7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4281;p7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4282;p7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4283;p7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4284;p7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4285;p7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6" name="Google Shape;4286;p7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87" name="Google Shape;4287;p72"/>
          <p:cNvGrpSpPr/>
          <p:nvPr/>
        </p:nvGrpSpPr>
        <p:grpSpPr>
          <a:xfrm>
            <a:off x="7150978" y="175749"/>
            <a:ext cx="1875861" cy="1182997"/>
            <a:chOff x="3950825" y="2616175"/>
            <a:chExt cx="1119850" cy="706225"/>
          </a:xfrm>
        </p:grpSpPr>
        <p:sp>
          <p:nvSpPr>
            <p:cNvPr id="4288" name="Google Shape;4288;p7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9" name="Google Shape;4289;p7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0" name="Google Shape;4290;p7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1" name="Google Shape;4291;p7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2" name="Google Shape;4292;p7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3" name="Google Shape;4293;p7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4" name="Google Shape;4294;p7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5" name="Google Shape;4295;p7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6" name="Google Shape;4296;p7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7" name="Google Shape;4297;p7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8" name="Google Shape;4298;p7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9" name="Google Shape;4299;p7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1" name="Google Shape;4301;p7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2" name="Google Shape;4302;p7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3" name="Google Shape;4303;p7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4" name="Google Shape;4304;p7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5" name="Google Shape;4305;p7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6" name="Google Shape;4306;p7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7" name="Google Shape;4307;p7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8" name="Google Shape;4308;p7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9" name="Google Shape;4309;p7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0" name="Google Shape;4310;p7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1" name="Google Shape;4311;p7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2" name="Google Shape;4312;p7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3" name="Google Shape;4313;p7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4" name="Google Shape;4314;p7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5" name="Google Shape;4315;p7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6" name="Google Shape;4316;p7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7" name="Google Shape;4317;p7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8" name="Google Shape;4318;p7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9" name="Google Shape;4319;p7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0" name="Google Shape;4320;p7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1" name="Google Shape;4321;p7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2" name="Google Shape;4322;p7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3" name="Google Shape;4323;p7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4" name="Google Shape;4324;p7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5" name="Google Shape;4325;p7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6" name="Google Shape;4326;p7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7" name="Google Shape;4327;p7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8" name="Google Shape;4328;p7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9" name="Google Shape;4329;p7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0" name="Google Shape;4330;p7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1" name="Google Shape;4331;p7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2" name="Google Shape;4332;p7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3" name="Google Shape;4333;p7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4" name="Google Shape;4334;p7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5" name="Google Shape;4335;p7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6" name="Google Shape;4336;p7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7" name="Google Shape;4337;p7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8" name="Google Shape;4338;p7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9" name="Google Shape;4339;p72"/>
          <p:cNvGrpSpPr/>
          <p:nvPr/>
        </p:nvGrpSpPr>
        <p:grpSpPr>
          <a:xfrm>
            <a:off x="8606700" y="1166555"/>
            <a:ext cx="491063" cy="553299"/>
            <a:chOff x="2625625" y="2522625"/>
            <a:chExt cx="431400" cy="486075"/>
          </a:xfrm>
        </p:grpSpPr>
        <p:sp>
          <p:nvSpPr>
            <p:cNvPr id="4340" name="Google Shape;434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1" name="Google Shape;434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2" name="Google Shape;434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3" name="Google Shape;434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4" name="Google Shape;4344;p72"/>
          <p:cNvGrpSpPr/>
          <p:nvPr/>
        </p:nvGrpSpPr>
        <p:grpSpPr>
          <a:xfrm>
            <a:off x="8168550" y="1348180"/>
            <a:ext cx="491063" cy="553299"/>
            <a:chOff x="2625625" y="2522625"/>
            <a:chExt cx="431400" cy="486075"/>
          </a:xfrm>
        </p:grpSpPr>
        <p:sp>
          <p:nvSpPr>
            <p:cNvPr id="4345" name="Google Shape;434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6" name="Google Shape;434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7" name="Google Shape;434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8" name="Google Shape;434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9" name="Google Shape;4349;p72"/>
          <p:cNvGrpSpPr/>
          <p:nvPr/>
        </p:nvGrpSpPr>
        <p:grpSpPr>
          <a:xfrm>
            <a:off x="1284100" y="4322780"/>
            <a:ext cx="491063" cy="553299"/>
            <a:chOff x="2625625" y="2522625"/>
            <a:chExt cx="431400" cy="486075"/>
          </a:xfrm>
        </p:grpSpPr>
        <p:sp>
          <p:nvSpPr>
            <p:cNvPr id="4350" name="Google Shape;435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1" name="Google Shape;435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2" name="Google Shape;435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3" name="Google Shape;435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4" name="Google Shape;4354;p72"/>
          <p:cNvGrpSpPr/>
          <p:nvPr/>
        </p:nvGrpSpPr>
        <p:grpSpPr>
          <a:xfrm>
            <a:off x="228600" y="2551130"/>
            <a:ext cx="491063" cy="553299"/>
            <a:chOff x="2625625" y="2522625"/>
            <a:chExt cx="431400" cy="486075"/>
          </a:xfrm>
        </p:grpSpPr>
        <p:sp>
          <p:nvSpPr>
            <p:cNvPr id="4355" name="Google Shape;435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6" name="Google Shape;435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7" name="Google Shape;435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8" name="Google Shape;435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9" name="Google Shape;4359;p72"/>
          <p:cNvGrpSpPr/>
          <p:nvPr/>
        </p:nvGrpSpPr>
        <p:grpSpPr>
          <a:xfrm>
            <a:off x="1740819" y="1712346"/>
            <a:ext cx="491076" cy="475810"/>
            <a:chOff x="10401025" y="944500"/>
            <a:chExt cx="1235100" cy="1196704"/>
          </a:xfrm>
        </p:grpSpPr>
        <p:sp>
          <p:nvSpPr>
            <p:cNvPr id="4360" name="Google Shape;4360;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61" name="Google Shape;4361;p72"/>
            <p:cNvGrpSpPr/>
            <p:nvPr/>
          </p:nvGrpSpPr>
          <p:grpSpPr>
            <a:xfrm>
              <a:off x="10401025" y="944500"/>
              <a:ext cx="1235100" cy="1128725"/>
              <a:chOff x="2439475" y="238125"/>
              <a:chExt cx="1235100" cy="1128725"/>
            </a:xfrm>
          </p:grpSpPr>
          <p:sp>
            <p:nvSpPr>
              <p:cNvPr id="4362" name="Google Shape;4362;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3" name="Google Shape;4363;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4" name="Google Shape;4364;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5" name="Google Shape;4365;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6" name="Google Shape;4366;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7" name="Google Shape;4367;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8" name="Google Shape;4368;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9" name="Google Shape;4369;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370" name="Google Shape;4370;p72"/>
          <p:cNvGrpSpPr/>
          <p:nvPr/>
        </p:nvGrpSpPr>
        <p:grpSpPr>
          <a:xfrm>
            <a:off x="7382540" y="3182263"/>
            <a:ext cx="491076" cy="475810"/>
            <a:chOff x="10401025" y="944500"/>
            <a:chExt cx="1235100" cy="1196704"/>
          </a:xfrm>
        </p:grpSpPr>
        <p:sp>
          <p:nvSpPr>
            <p:cNvPr id="4371" name="Google Shape;4371;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72" name="Google Shape;4372;p72"/>
            <p:cNvGrpSpPr/>
            <p:nvPr/>
          </p:nvGrpSpPr>
          <p:grpSpPr>
            <a:xfrm>
              <a:off x="10401025" y="944500"/>
              <a:ext cx="1235100" cy="1128725"/>
              <a:chOff x="2439475" y="238125"/>
              <a:chExt cx="1235100" cy="1128725"/>
            </a:xfrm>
          </p:grpSpPr>
          <p:sp>
            <p:nvSpPr>
              <p:cNvPr id="4373" name="Google Shape;4373;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4" name="Google Shape;4374;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5" name="Google Shape;4375;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6" name="Google Shape;4376;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7" name="Google Shape;4377;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8" name="Google Shape;4378;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9" name="Google Shape;4379;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0" name="Google Shape;4380;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7581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Lực</a:t>
            </a:r>
            <a:r>
              <a:rPr lang="en-US" dirty="0"/>
              <a:t> </a:t>
            </a:r>
            <a:r>
              <a:rPr lang="en-US" dirty="0" err="1"/>
              <a:t>Có</a:t>
            </a:r>
            <a:r>
              <a:rPr lang="en-US" dirty="0"/>
              <a:t> </a:t>
            </a:r>
            <a:r>
              <a:rPr lang="en-US" dirty="0" err="1"/>
              <a:t>Thể</a:t>
            </a:r>
            <a:r>
              <a:rPr lang="en-US" dirty="0"/>
              <a:t> </a:t>
            </a:r>
            <a:r>
              <a:rPr lang="en-US" dirty="0" err="1"/>
              <a:t>Làm</a:t>
            </a:r>
            <a:r>
              <a:rPr lang="en-US" dirty="0"/>
              <a:t> Quay </a:t>
            </a:r>
            <a:r>
              <a:rPr lang="en-US" dirty="0" err="1"/>
              <a:t>Vật</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01</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3" y="829477"/>
            <a:ext cx="2008373"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82032"/>
            <a:ext cx="1985136" cy="532822"/>
            <a:chOff x="551554" y="722444"/>
            <a:chExt cx="1360831" cy="532822"/>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668763" y="722444"/>
              <a:ext cx="1243622"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a:solidFill>
                    <a:srgbClr val="424242"/>
                  </a:solidFill>
                  <a:latin typeface="Roboto Condensed" panose="02000000000000000000" pitchFamily="2" charset="0"/>
                </a:rPr>
                <a:t>Thanh </a:t>
              </a:r>
              <a:r>
                <a:rPr lang="en-US" sz="2000" dirty="0" err="1">
                  <a:solidFill>
                    <a:srgbClr val="424242"/>
                  </a:solidFill>
                  <a:latin typeface="Roboto Condensed" panose="02000000000000000000" pitchFamily="2" charset="0"/>
                </a:rPr>
                <a:t>nhựa</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đục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lỗ</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cách</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đều</a:t>
              </a:r>
              <a:endParaRPr lang="en-US" sz="2000" dirty="0">
                <a:solidFill>
                  <a:srgbClr val="424242"/>
                </a:solidFill>
                <a:latin typeface="Roboto Condensed" panose="02000000000000000000" pitchFamily="2" charset="0"/>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0" y="4296479"/>
            <a:ext cx="1522213"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err="1">
                  <a:solidFill>
                    <a:srgbClr val="424242"/>
                  </a:solidFill>
                  <a:latin typeface="Roboto Condensed" panose="02000000000000000000" pitchFamily="2" charset="0"/>
                </a:rPr>
                <a:t>Quả</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nặng</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có</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móc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treo</a:t>
              </a:r>
              <a:endParaRPr lang="en-US" sz="2000" dirty="0">
                <a:solidFill>
                  <a:srgbClr val="424242"/>
                </a:solidFill>
                <a:latin typeface="Roboto Condensed" panose="02000000000000000000" pitchFamily="2" charset="0"/>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2123998"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000" dirty="0" err="1">
                  <a:solidFill>
                    <a:srgbClr val="424242"/>
                  </a:solidFill>
                  <a:latin typeface="Roboto Condensed" panose="02000000000000000000" pitchFamily="2" charset="0"/>
                </a:rPr>
                <a:t>Giá</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thí</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nghiệm</a:t>
              </a:r>
              <a:endParaRPr lang="en-US" sz="2000" dirty="0">
                <a:solidFill>
                  <a:srgbClr val="424242"/>
                </a:solidFill>
                <a:latin typeface="Roboto Condensed" panose="02000000000000000000" pitchFamily="2" charset="0"/>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1037761"/>
            <a:ext cx="1844316"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1033972"/>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0" name="Google Shape;2299;p37">
            <a:extLst>
              <a:ext uri="{FF2B5EF4-FFF2-40B4-BE49-F238E27FC236}">
                <a16:creationId xmlns:a16="http://schemas.microsoft.com/office/drawing/2014/main" id="{CB0264F4-F133-50EB-5432-145FC9079D20}"/>
              </a:ext>
            </a:extLst>
          </p:cNvPr>
          <p:cNvSpPr txBox="1">
            <a:spLocks/>
          </p:cNvSpPr>
          <p:nvPr/>
        </p:nvSpPr>
        <p:spPr>
          <a:xfrm>
            <a:off x="434731" y="1760891"/>
            <a:ext cx="4271071" cy="934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B1: </a:t>
            </a:r>
            <a:r>
              <a:rPr lang="vi-VN" dirty="0">
                <a:latin typeface="Roboto" panose="02000000000000000000" pitchFamily="2" charset="0"/>
              </a:rPr>
              <a:t>Gắn thanh nhựa lên giá tại trục quay O sao cho thanh nằm cân bằng theo phương ngang</a:t>
            </a:r>
            <a:endParaRPr lang="en-US" dirty="0">
              <a:latin typeface="Roboto" panose="02000000000000000000" pitchFamily="2" charset="0"/>
            </a:endParaRPr>
          </a:p>
        </p:txBody>
      </p:sp>
      <p:sp>
        <p:nvSpPr>
          <p:cNvPr id="2433" name="Google Shape;2299;p37">
            <a:extLst>
              <a:ext uri="{FF2B5EF4-FFF2-40B4-BE49-F238E27FC236}">
                <a16:creationId xmlns:a16="http://schemas.microsoft.com/office/drawing/2014/main" id="{BE6DB164-A2A4-CA71-DC18-D19273109850}"/>
              </a:ext>
            </a:extLst>
          </p:cNvPr>
          <p:cNvSpPr txBox="1">
            <a:spLocks/>
          </p:cNvSpPr>
          <p:nvPr/>
        </p:nvSpPr>
        <p:spPr>
          <a:xfrm>
            <a:off x="470317" y="2638303"/>
            <a:ext cx="3880206" cy="1383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B2: </a:t>
            </a:r>
            <a:r>
              <a:rPr lang="vi-VN" dirty="0">
                <a:latin typeface="Roboto" panose="02000000000000000000" pitchFamily="2" charset="0"/>
              </a:rPr>
              <a:t>Lần lượt treo quả nặng vào các vị trí A, O, C trên thanh</a:t>
            </a:r>
            <a:endParaRPr lang="en-US" dirty="0">
              <a:latin typeface="Roboto" panose="02000000000000000000" pitchFamily="2" charset="0"/>
            </a:endParaRPr>
          </a:p>
        </p:txBody>
      </p:sp>
      <p:pic>
        <p:nvPicPr>
          <p:cNvPr id="2" name="Picture 1">
            <a:extLst>
              <a:ext uri="{FF2B5EF4-FFF2-40B4-BE49-F238E27FC236}">
                <a16:creationId xmlns:a16="http://schemas.microsoft.com/office/drawing/2014/main" id="{271D6A4D-356A-E1E8-609F-D1C0260D2E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D5E75A56-0405-E5D2-11C2-338B5EC3DB0F}"/>
              </a:ext>
            </a:extLst>
          </p:cNvPr>
          <p:cNvGrpSpPr/>
          <p:nvPr/>
        </p:nvGrpSpPr>
        <p:grpSpPr>
          <a:xfrm>
            <a:off x="4960436" y="1465685"/>
            <a:ext cx="376643" cy="634836"/>
            <a:chOff x="3976031" y="4807205"/>
            <a:chExt cx="293688" cy="495015"/>
          </a:xfrm>
        </p:grpSpPr>
        <p:sp>
          <p:nvSpPr>
            <p:cNvPr id="4" name="AutoShape 45">
              <a:extLst>
                <a:ext uri="{FF2B5EF4-FFF2-40B4-BE49-F238E27FC236}">
                  <a16:creationId xmlns:a16="http://schemas.microsoft.com/office/drawing/2014/main" id="{1807DAC2-9933-D818-4641-1CAA656D226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5" name="Oval 46">
              <a:extLst>
                <a:ext uri="{FF2B5EF4-FFF2-40B4-BE49-F238E27FC236}">
                  <a16:creationId xmlns:a16="http://schemas.microsoft.com/office/drawing/2014/main" id="{DC96187C-0048-7777-D622-8C57F93B6725}"/>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6" name="Text Box 51">
              <a:extLst>
                <a:ext uri="{FF2B5EF4-FFF2-40B4-BE49-F238E27FC236}">
                  <a16:creationId xmlns:a16="http://schemas.microsoft.com/office/drawing/2014/main" id="{889FB2D0-E122-F1A7-0FBA-0BB485EA976A}"/>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9" name="Group 8">
            <a:extLst>
              <a:ext uri="{FF2B5EF4-FFF2-40B4-BE49-F238E27FC236}">
                <a16:creationId xmlns:a16="http://schemas.microsoft.com/office/drawing/2014/main" id="{61AA1CDF-7236-EC10-3336-C5D0CFDEB7B9}"/>
              </a:ext>
            </a:extLst>
          </p:cNvPr>
          <p:cNvGrpSpPr/>
          <p:nvPr/>
        </p:nvGrpSpPr>
        <p:grpSpPr>
          <a:xfrm>
            <a:off x="6479290" y="1431599"/>
            <a:ext cx="376643" cy="634836"/>
            <a:chOff x="3976031" y="4807205"/>
            <a:chExt cx="293688" cy="495015"/>
          </a:xfrm>
        </p:grpSpPr>
        <p:sp>
          <p:nvSpPr>
            <p:cNvPr id="10" name="AutoShape 45">
              <a:extLst>
                <a:ext uri="{FF2B5EF4-FFF2-40B4-BE49-F238E27FC236}">
                  <a16:creationId xmlns:a16="http://schemas.microsoft.com/office/drawing/2014/main" id="{E995357C-E20E-CEAD-F6AD-E212F8AE2B17}"/>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4" name="Oval 46">
              <a:extLst>
                <a:ext uri="{FF2B5EF4-FFF2-40B4-BE49-F238E27FC236}">
                  <a16:creationId xmlns:a16="http://schemas.microsoft.com/office/drawing/2014/main" id="{561493D6-5BE7-B51B-7B43-839B0E061867}"/>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 name="Text Box 51">
              <a:extLst>
                <a:ext uri="{FF2B5EF4-FFF2-40B4-BE49-F238E27FC236}">
                  <a16:creationId xmlns:a16="http://schemas.microsoft.com/office/drawing/2014/main" id="{454277CA-CB04-41FE-3CCF-F333623717E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26" name="Group 25">
            <a:extLst>
              <a:ext uri="{FF2B5EF4-FFF2-40B4-BE49-F238E27FC236}">
                <a16:creationId xmlns:a16="http://schemas.microsoft.com/office/drawing/2014/main" id="{5CE4B7BA-610D-2C2D-2E68-C11C6E3B961E}"/>
              </a:ext>
            </a:extLst>
          </p:cNvPr>
          <p:cNvGrpSpPr/>
          <p:nvPr/>
        </p:nvGrpSpPr>
        <p:grpSpPr>
          <a:xfrm>
            <a:off x="8047496" y="1409387"/>
            <a:ext cx="376643" cy="634836"/>
            <a:chOff x="3976031" y="4807205"/>
            <a:chExt cx="293688" cy="495015"/>
          </a:xfrm>
        </p:grpSpPr>
        <p:sp>
          <p:nvSpPr>
            <p:cNvPr id="2368" name="AutoShape 45">
              <a:extLst>
                <a:ext uri="{FF2B5EF4-FFF2-40B4-BE49-F238E27FC236}">
                  <a16:creationId xmlns:a16="http://schemas.microsoft.com/office/drawing/2014/main" id="{59249A9E-5AAB-0935-D99A-C77A7013EC19}"/>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69" name="Oval 46">
              <a:extLst>
                <a:ext uri="{FF2B5EF4-FFF2-40B4-BE49-F238E27FC236}">
                  <a16:creationId xmlns:a16="http://schemas.microsoft.com/office/drawing/2014/main" id="{ECEC1BFF-A26C-46B7-E67B-9B90E4569252}"/>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434" name="Text Box 51">
              <a:extLst>
                <a:ext uri="{FF2B5EF4-FFF2-40B4-BE49-F238E27FC236}">
                  <a16:creationId xmlns:a16="http://schemas.microsoft.com/office/drawing/2014/main" id="{42C5EA6D-4B70-884E-3BCA-E39D6472B08D}"/>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spTree>
    <p:extLst>
      <p:ext uri="{BB962C8B-B14F-4D97-AF65-F5344CB8AC3E}">
        <p14:creationId xmlns:p14="http://schemas.microsoft.com/office/powerpoint/2010/main" val="3242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3000"/>
                                  </p:iterate>
                                  <p:childTnLst>
                                    <p:set>
                                      <p:cBhvr>
                                        <p:cTn id="6" dur="1" fill="hold">
                                          <p:stCondLst>
                                            <p:cond delay="0"/>
                                          </p:stCondLst>
                                        </p:cTn>
                                        <p:tgtEl>
                                          <p:spTgt spid="2430"/>
                                        </p:tgtEl>
                                        <p:attrNameLst>
                                          <p:attrName>style.visibility</p:attrName>
                                        </p:attrNameLst>
                                      </p:cBhvr>
                                      <p:to>
                                        <p:strVal val="visible"/>
                                      </p:to>
                                    </p:set>
                                    <p:animEffect transition="in" filter="wipe(up)">
                                      <p:cBhvr>
                                        <p:cTn id="7" dur="500"/>
                                        <p:tgtEl>
                                          <p:spTgt spid="24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2433"/>
                                        </p:tgtEl>
                                        <p:attrNameLst>
                                          <p:attrName>style.visibility</p:attrName>
                                        </p:attrNameLst>
                                      </p:cBhvr>
                                      <p:to>
                                        <p:strVal val="visible"/>
                                      </p:to>
                                    </p:set>
                                    <p:animEffect transition="in" filter="wipe(up)">
                                      <p:cBhvr>
                                        <p:cTn id="12" dur="500"/>
                                        <p:tgtEl>
                                          <p:spTgt spid="24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0"/>
                            </p:stCondLst>
                            <p:childTnLst>
                              <p:par>
                                <p:cTn id="31" presetID="47"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0"/>
                            </p:stCondLst>
                            <p:childTnLst>
                              <p:par>
                                <p:cTn id="41" presetID="47"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0" grpId="0"/>
      <p:bldP spid="24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3911442" y="397086"/>
            <a:ext cx="153951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3667971" y="387612"/>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4093761" y="1072712"/>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1: Treo </a:t>
            </a:r>
            <a:r>
              <a:rPr lang="en-US" sz="2000" dirty="0" err="1">
                <a:latin typeface="Roboto" panose="02000000000000000000" pitchFamily="2" charset="0"/>
              </a:rPr>
              <a:t>quả</a:t>
            </a:r>
            <a:r>
              <a:rPr lang="en-US" sz="2000" dirty="0">
                <a:latin typeface="Roboto" panose="02000000000000000000" pitchFamily="2" charset="0"/>
              </a:rPr>
              <a:t> </a:t>
            </a:r>
            <a:r>
              <a:rPr lang="en-US" sz="2000" dirty="0" err="1">
                <a:latin typeface="Roboto" panose="02000000000000000000" pitchFamily="2" charset="0"/>
              </a:rPr>
              <a:t>nặng</a:t>
            </a:r>
            <a:r>
              <a:rPr lang="en-US" sz="2000" dirty="0">
                <a:latin typeface="Roboto" panose="02000000000000000000" pitchFamily="2" charset="0"/>
              </a:rPr>
              <a:t>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trí</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quay,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a:t>
            </a:r>
            <a:r>
              <a:rPr lang="en-US" sz="2000" dirty="0" err="1">
                <a:latin typeface="Roboto" panose="02000000000000000000" pitchFamily="2" charset="0"/>
              </a:rPr>
              <a:t>không</a:t>
            </a:r>
            <a:r>
              <a:rPr lang="en-US" sz="2000" dirty="0">
                <a:latin typeface="Roboto" panose="02000000000000000000" pitchFamily="2" charset="0"/>
              </a:rPr>
              <a:t> quay?</a:t>
            </a:r>
          </a:p>
        </p:txBody>
      </p:sp>
      <p:grpSp>
        <p:nvGrpSpPr>
          <p:cNvPr id="9" name="Group 8">
            <a:extLst>
              <a:ext uri="{FF2B5EF4-FFF2-40B4-BE49-F238E27FC236}">
                <a16:creationId xmlns:a16="http://schemas.microsoft.com/office/drawing/2014/main" id="{490512C6-856D-8B4D-44C9-B5B49FD97DEE}"/>
              </a:ext>
            </a:extLst>
          </p:cNvPr>
          <p:cNvGrpSpPr/>
          <p:nvPr/>
        </p:nvGrpSpPr>
        <p:grpSpPr>
          <a:xfrm>
            <a:off x="82956" y="1194831"/>
            <a:ext cx="4039372" cy="4132498"/>
            <a:chOff x="4793479" y="691911"/>
            <a:chExt cx="4039372" cy="4132498"/>
          </a:xfrm>
        </p:grpSpPr>
        <p:pic>
          <p:nvPicPr>
            <p:cNvPr id="4" name="Picture 3">
              <a:extLst>
                <a:ext uri="{FF2B5EF4-FFF2-40B4-BE49-F238E27FC236}">
                  <a16:creationId xmlns:a16="http://schemas.microsoft.com/office/drawing/2014/main" id="{1B3DCF11-8FF4-2B72-3475-D3A2FC4884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5" name="Group 4">
              <a:extLst>
                <a:ext uri="{FF2B5EF4-FFF2-40B4-BE49-F238E27FC236}">
                  <a16:creationId xmlns:a16="http://schemas.microsoft.com/office/drawing/2014/main" id="{618770C4-2873-9BF1-F412-7285A305A8BB}"/>
                </a:ext>
              </a:extLst>
            </p:cNvPr>
            <p:cNvGrpSpPr/>
            <p:nvPr/>
          </p:nvGrpSpPr>
          <p:grpSpPr>
            <a:xfrm>
              <a:off x="6479290" y="1431599"/>
              <a:ext cx="376643" cy="634836"/>
              <a:chOff x="3976031" y="4807205"/>
              <a:chExt cx="293688" cy="495015"/>
            </a:xfrm>
          </p:grpSpPr>
          <p:sp>
            <p:nvSpPr>
              <p:cNvPr id="6" name="AutoShape 45">
                <a:extLst>
                  <a:ext uri="{FF2B5EF4-FFF2-40B4-BE49-F238E27FC236}">
                    <a16:creationId xmlns:a16="http://schemas.microsoft.com/office/drawing/2014/main" id="{753E463A-DEAC-C5ED-D9E4-29DE8B57599E}"/>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7" name="Oval 46">
                <a:extLst>
                  <a:ext uri="{FF2B5EF4-FFF2-40B4-BE49-F238E27FC236}">
                    <a16:creationId xmlns:a16="http://schemas.microsoft.com/office/drawing/2014/main" id="{3D82E961-8B73-8F96-4B36-9DDE373C0559}"/>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8" name="Text Box 51">
                <a:extLst>
                  <a:ext uri="{FF2B5EF4-FFF2-40B4-BE49-F238E27FC236}">
                    <a16:creationId xmlns:a16="http://schemas.microsoft.com/office/drawing/2014/main" id="{80062CC9-E00C-0747-17D4-4C20B0D19C0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grpSp>
        <p:nvGrpSpPr>
          <p:cNvPr id="21" name="Group 20">
            <a:extLst>
              <a:ext uri="{FF2B5EF4-FFF2-40B4-BE49-F238E27FC236}">
                <a16:creationId xmlns:a16="http://schemas.microsoft.com/office/drawing/2014/main" id="{9C109FF4-084D-05C3-24A0-D4E145CF584B}"/>
              </a:ext>
            </a:extLst>
          </p:cNvPr>
          <p:cNvGrpSpPr/>
          <p:nvPr/>
        </p:nvGrpSpPr>
        <p:grpSpPr>
          <a:xfrm>
            <a:off x="3911442" y="2399540"/>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3667971" y="2390066"/>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6"/>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4079861" y="299514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 C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quay.</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4093761" y="365646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a:t>
            </a:r>
            <a:endParaRPr lang="en-US" sz="2000" dirty="0">
              <a:latin typeface="Roboto"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1" fill="hold" grpId="0" nodeType="withEffect">
                                  <p:stCondLst>
                                    <p:cond delay="0"/>
                                  </p:stCondLst>
                                  <p:iterate type="lt">
                                    <p:tmPct val="3000"/>
                                  </p:iterate>
                                  <p:childTnLst>
                                    <p:set>
                                      <p:cBhvr>
                                        <p:cTn id="29" dur="1" fill="hold">
                                          <p:stCondLst>
                                            <p:cond delay="0"/>
                                          </p:stCondLst>
                                        </p:cTn>
                                        <p:tgtEl>
                                          <p:spTgt spid="1024"/>
                                        </p:tgtEl>
                                        <p:attrNameLst>
                                          <p:attrName>style.visibility</p:attrName>
                                        </p:attrNameLst>
                                      </p:cBhvr>
                                      <p:to>
                                        <p:strVal val="visible"/>
                                      </p:to>
                                    </p:set>
                                    <p:animEffect transition="in" filter="wipe(up)">
                                      <p:cBhvr>
                                        <p:cTn id="30" dur="500"/>
                                        <p:tgtEl>
                                          <p:spTgt spid="1024"/>
                                        </p:tgtEl>
                                      </p:cBhvr>
                                    </p:animEffect>
                                  </p:childTnLst>
                                </p:cTn>
                              </p:par>
                              <p:par>
                                <p:cTn id="31" presetID="22" presetClass="entr" presetSubtype="1" fill="hold" grpId="0" nodeType="withEffect">
                                  <p:stCondLst>
                                    <p:cond delay="0"/>
                                  </p:stCondLst>
                                  <p:iterate type="lt">
                                    <p:tmPct val="3000"/>
                                  </p:iterate>
                                  <p:childTnLst>
                                    <p:set>
                                      <p:cBhvr>
                                        <p:cTn id="32" dur="1" fill="hold">
                                          <p:stCondLst>
                                            <p:cond delay="0"/>
                                          </p:stCondLst>
                                        </p:cTn>
                                        <p:tgtEl>
                                          <p:spTgt spid="1025"/>
                                        </p:tgtEl>
                                        <p:attrNameLst>
                                          <p:attrName>style.visibility</p:attrName>
                                        </p:attrNameLst>
                                      </p:cBhvr>
                                      <p:to>
                                        <p:strVal val="visible"/>
                                      </p:to>
                                    </p:set>
                                    <p:animEffect transition="in" filter="wipe(up)">
                                      <p:cBhvr>
                                        <p:cTn id="33"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472308" y="739111"/>
            <a:ext cx="146990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228837" y="729637"/>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654627" y="1155427"/>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2: </a:t>
            </a:r>
            <a:r>
              <a:rPr lang="en-US" dirty="0" err="1">
                <a:latin typeface="Roboto" panose="02000000000000000000" pitchFamily="2" charset="0"/>
              </a:rPr>
              <a:t>Mô</a:t>
            </a:r>
            <a:r>
              <a:rPr lang="en-US" dirty="0">
                <a:latin typeface="Roboto" panose="02000000000000000000" pitchFamily="2" charset="0"/>
              </a:rPr>
              <a:t> </a:t>
            </a:r>
            <a:r>
              <a:rPr lang="en-US" dirty="0" err="1">
                <a:latin typeface="Roboto" panose="02000000000000000000" pitchFamily="2" charset="0"/>
              </a:rPr>
              <a:t>tả</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điểm</a:t>
            </a:r>
            <a:r>
              <a:rPr lang="en-US" dirty="0">
                <a:latin typeface="Roboto" panose="02000000000000000000" pitchFamily="2" charset="0"/>
              </a:rPr>
              <a:t> C.</a:t>
            </a:r>
            <a:endParaRPr lang="en-US" sz="2000" dirty="0">
              <a:latin typeface="Roboto" panose="02000000000000000000" pitchFamily="2" charset="0"/>
            </a:endParaRPr>
          </a:p>
        </p:txBody>
      </p:sp>
      <p:grpSp>
        <p:nvGrpSpPr>
          <p:cNvPr id="21" name="Group 20">
            <a:extLst>
              <a:ext uri="{FF2B5EF4-FFF2-40B4-BE49-F238E27FC236}">
                <a16:creationId xmlns:a16="http://schemas.microsoft.com/office/drawing/2014/main" id="{9C109FF4-084D-05C3-24A0-D4E145CF584B}"/>
              </a:ext>
            </a:extLst>
          </p:cNvPr>
          <p:cNvGrpSpPr/>
          <p:nvPr/>
        </p:nvGrpSpPr>
        <p:grpSpPr>
          <a:xfrm>
            <a:off x="472308" y="2238496"/>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228837" y="2229022"/>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654626" y="295077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Khi treo quả nặng vào điểm A thanh quay ngược chiều kim đồng hồ quanh trục O.</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654627" y="3790942"/>
            <a:ext cx="4635216"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Khi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C </a:t>
            </a:r>
            <a:r>
              <a:rPr lang="en-US" dirty="0" err="1">
                <a:latin typeface="Roboto" panose="02000000000000000000" pitchFamily="2" charset="0"/>
              </a:rPr>
              <a:t>thanh</a:t>
            </a:r>
            <a:r>
              <a:rPr lang="en-US" dirty="0">
                <a:latin typeface="Roboto" panose="02000000000000000000" pitchFamily="2" charset="0"/>
              </a:rPr>
              <a:t> quay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chiều</a:t>
            </a:r>
            <a:r>
              <a:rPr lang="en-US" dirty="0">
                <a:latin typeface="Roboto" panose="02000000000000000000" pitchFamily="2" charset="0"/>
              </a:rPr>
              <a:t> </a:t>
            </a:r>
            <a:r>
              <a:rPr lang="en-US" dirty="0" err="1">
                <a:latin typeface="Roboto" panose="02000000000000000000" pitchFamily="2" charset="0"/>
              </a:rPr>
              <a:t>kim</a:t>
            </a:r>
            <a:r>
              <a:rPr lang="en-US" dirty="0">
                <a:latin typeface="Roboto" panose="02000000000000000000" pitchFamily="2" charset="0"/>
              </a:rPr>
              <a:t> </a:t>
            </a:r>
            <a:r>
              <a:rPr lang="en-US" dirty="0" err="1">
                <a:latin typeface="Roboto" panose="02000000000000000000" pitchFamily="2" charset="0"/>
              </a:rPr>
              <a:t>đồng</a:t>
            </a:r>
            <a:r>
              <a:rPr lang="en-US" dirty="0">
                <a:latin typeface="Roboto" panose="02000000000000000000" pitchFamily="2" charset="0"/>
              </a:rPr>
              <a:t> </a:t>
            </a:r>
            <a:r>
              <a:rPr lang="en-US" dirty="0" err="1">
                <a:latin typeface="Roboto" panose="02000000000000000000" pitchFamily="2" charset="0"/>
              </a:rPr>
              <a:t>hồ</a:t>
            </a:r>
            <a:r>
              <a:rPr lang="en-US" dirty="0">
                <a:latin typeface="Roboto" panose="02000000000000000000" pitchFamily="2" charset="0"/>
              </a:rPr>
              <a:t>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O.</a:t>
            </a:r>
            <a:endParaRPr lang="en-US" sz="2000" dirty="0">
              <a:latin typeface="Roboto" panose="02000000000000000000" pitchFamily="2" charset="0"/>
            </a:endParaRPr>
          </a:p>
        </p:txBody>
      </p:sp>
      <p:grpSp>
        <p:nvGrpSpPr>
          <p:cNvPr id="26" name="Group 25">
            <a:extLst>
              <a:ext uri="{FF2B5EF4-FFF2-40B4-BE49-F238E27FC236}">
                <a16:creationId xmlns:a16="http://schemas.microsoft.com/office/drawing/2014/main" id="{FC15B2B6-D4F8-C69C-44F8-0A8AD5A830BE}"/>
              </a:ext>
            </a:extLst>
          </p:cNvPr>
          <p:cNvGrpSpPr/>
          <p:nvPr/>
        </p:nvGrpSpPr>
        <p:grpSpPr>
          <a:xfrm>
            <a:off x="5006839" y="701996"/>
            <a:ext cx="4039372" cy="4132498"/>
            <a:chOff x="4793479" y="691911"/>
            <a:chExt cx="4039372" cy="4132498"/>
          </a:xfrm>
        </p:grpSpPr>
        <p:pic>
          <p:nvPicPr>
            <p:cNvPr id="2" name="Picture 1">
              <a:extLst>
                <a:ext uri="{FF2B5EF4-FFF2-40B4-BE49-F238E27FC236}">
                  <a16:creationId xmlns:a16="http://schemas.microsoft.com/office/drawing/2014/main" id="{E4A45692-822F-33E2-112A-7762D324EB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08D409AE-507E-9B0B-A1F4-EDA15C09A28C}"/>
                </a:ext>
              </a:extLst>
            </p:cNvPr>
            <p:cNvGrpSpPr/>
            <p:nvPr/>
          </p:nvGrpSpPr>
          <p:grpSpPr>
            <a:xfrm>
              <a:off x="4960436" y="1465685"/>
              <a:ext cx="376643" cy="634836"/>
              <a:chOff x="3976031" y="4807205"/>
              <a:chExt cx="293688" cy="495015"/>
            </a:xfrm>
          </p:grpSpPr>
          <p:sp>
            <p:nvSpPr>
              <p:cNvPr id="10" name="AutoShape 45">
                <a:extLst>
                  <a:ext uri="{FF2B5EF4-FFF2-40B4-BE49-F238E27FC236}">
                    <a16:creationId xmlns:a16="http://schemas.microsoft.com/office/drawing/2014/main" id="{6845659D-95AC-E6D3-D793-EF86738F2B50}"/>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 name="Oval 46">
                <a:extLst>
                  <a:ext uri="{FF2B5EF4-FFF2-40B4-BE49-F238E27FC236}">
                    <a16:creationId xmlns:a16="http://schemas.microsoft.com/office/drawing/2014/main" id="{49F6C32F-7866-3A2D-CDCA-EF46DB0FDE3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2" name="Text Box 51">
                <a:extLst>
                  <a:ext uri="{FF2B5EF4-FFF2-40B4-BE49-F238E27FC236}">
                    <a16:creationId xmlns:a16="http://schemas.microsoft.com/office/drawing/2014/main" id="{0587EE70-D9F5-7942-3689-E4D44B6708B4}"/>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6" name="Group 15">
              <a:extLst>
                <a:ext uri="{FF2B5EF4-FFF2-40B4-BE49-F238E27FC236}">
                  <a16:creationId xmlns:a16="http://schemas.microsoft.com/office/drawing/2014/main" id="{E98223F9-130C-99CC-D78C-A0C77CE70842}"/>
                </a:ext>
              </a:extLst>
            </p:cNvPr>
            <p:cNvGrpSpPr/>
            <p:nvPr/>
          </p:nvGrpSpPr>
          <p:grpSpPr>
            <a:xfrm>
              <a:off x="8047496" y="1409387"/>
              <a:ext cx="376643" cy="634836"/>
              <a:chOff x="3976031" y="4807205"/>
              <a:chExt cx="293688" cy="495015"/>
            </a:xfrm>
          </p:grpSpPr>
          <p:sp>
            <p:nvSpPr>
              <p:cNvPr id="18" name="AutoShape 45">
                <a:extLst>
                  <a:ext uri="{FF2B5EF4-FFF2-40B4-BE49-F238E27FC236}">
                    <a16:creationId xmlns:a16="http://schemas.microsoft.com/office/drawing/2014/main" id="{2422A431-7237-3B90-5329-C670AF64F62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9" name="Oval 46">
                <a:extLst>
                  <a:ext uri="{FF2B5EF4-FFF2-40B4-BE49-F238E27FC236}">
                    <a16:creationId xmlns:a16="http://schemas.microsoft.com/office/drawing/2014/main" id="{215B5D3C-D981-F8DB-2990-E7292A7C1AC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0" name="Text Box 51">
                <a:extLst>
                  <a:ext uri="{FF2B5EF4-FFF2-40B4-BE49-F238E27FC236}">
                    <a16:creationId xmlns:a16="http://schemas.microsoft.com/office/drawing/2014/main" id="{33429347-72AA-169C-87CD-AD396F67DED8}"/>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spTree>
    <p:extLst>
      <p:ext uri="{BB962C8B-B14F-4D97-AF65-F5344CB8AC3E}">
        <p14:creationId xmlns:p14="http://schemas.microsoft.com/office/powerpoint/2010/main" val="341300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10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024"/>
                                        </p:tgtEl>
                                        <p:attrNameLst>
                                          <p:attrName>style.visibility</p:attrName>
                                        </p:attrNameLst>
                                      </p:cBhvr>
                                      <p:to>
                                        <p:strVal val="visible"/>
                                      </p:to>
                                    </p:set>
                                    <p:animEffect transition="in" filter="wipe(up)">
                                      <p:cBhvr>
                                        <p:cTn id="31" dur="500"/>
                                        <p:tgtEl>
                                          <p:spTgt spid="1024"/>
                                        </p:tgtEl>
                                      </p:cBhvr>
                                    </p:animEffect>
                                  </p:childTnLst>
                                </p:cTn>
                              </p:par>
                            </p:childTnLst>
                          </p:cTn>
                        </p:par>
                        <p:par>
                          <p:cTn id="32" fill="hold">
                            <p:stCondLst>
                              <p:cond delay="24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1025"/>
                                        </p:tgtEl>
                                        <p:attrNameLst>
                                          <p:attrName>style.visibility</p:attrName>
                                        </p:attrNameLst>
                                      </p:cBhvr>
                                      <p:to>
                                        <p:strVal val="visible"/>
                                      </p:to>
                                    </p:set>
                                    <p:animEffect transition="in" filter="wipe(up)">
                                      <p:cBhvr>
                                        <p:cTn id="35"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323625" y="144378"/>
            <a:ext cx="1490998"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80154" y="134904"/>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534511" y="514564"/>
            <a:ext cx="8156692"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dirty="0">
                <a:latin typeface="Roboto" panose="02000000000000000000" pitchFamily="2" charset="0"/>
              </a:rPr>
              <a:t>Lấy tay tác dụng vào cánh cửa các lực khác nhau theo chiều mũi tên biểu diễn như </a:t>
            </a:r>
            <a:r>
              <a:rPr lang="en-US" dirty="0" err="1">
                <a:latin typeface="Roboto" panose="02000000000000000000" pitchFamily="2" charset="0"/>
              </a:rPr>
              <a:t>hình</a:t>
            </a:r>
            <a:r>
              <a:rPr lang="vi-VN" dirty="0">
                <a:latin typeface="Roboto" panose="02000000000000000000" pitchFamily="2" charset="0"/>
              </a:rPr>
              <a:t>. Đường chứa mũi tên biểu diễn lực còn gọi là giá của lực. Trường hợp nào lực làm quay cánh cửa?</a:t>
            </a:r>
            <a:endParaRPr lang="en-US" sz="2000" dirty="0">
              <a:latin typeface="Roboto" panose="02000000000000000000" pitchFamily="2" charset="0"/>
            </a:endParaRPr>
          </a:p>
        </p:txBody>
      </p:sp>
      <p:grpSp>
        <p:nvGrpSpPr>
          <p:cNvPr id="16" name="Group 15">
            <a:extLst>
              <a:ext uri="{FF2B5EF4-FFF2-40B4-BE49-F238E27FC236}">
                <a16:creationId xmlns:a16="http://schemas.microsoft.com/office/drawing/2014/main" id="{AAAA970A-AEC8-8533-8F38-C96B614D8FED}"/>
              </a:ext>
            </a:extLst>
          </p:cNvPr>
          <p:cNvGrpSpPr/>
          <p:nvPr/>
        </p:nvGrpSpPr>
        <p:grpSpPr>
          <a:xfrm>
            <a:off x="534511" y="1793550"/>
            <a:ext cx="2373728" cy="2544548"/>
            <a:chOff x="608740" y="2383180"/>
            <a:chExt cx="2373728" cy="2544548"/>
          </a:xfrm>
        </p:grpSpPr>
        <p:pic>
          <p:nvPicPr>
            <p:cNvPr id="3" name="Picture 2">
              <a:extLst>
                <a:ext uri="{FF2B5EF4-FFF2-40B4-BE49-F238E27FC236}">
                  <a16:creationId xmlns:a16="http://schemas.microsoft.com/office/drawing/2014/main" id="{FA9EC39A-0EC6-3C66-0172-93F51F847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2" name="Straight Arrow Connector 11">
              <a:extLst>
                <a:ext uri="{FF2B5EF4-FFF2-40B4-BE49-F238E27FC236}">
                  <a16:creationId xmlns:a16="http://schemas.microsoft.com/office/drawing/2014/main" id="{C1AABD94-F1AB-02E6-87CD-D099C4E93A57}"/>
                </a:ext>
              </a:extLst>
            </p:cNvPr>
            <p:cNvCxnSpPr>
              <a:cxnSpLocks/>
            </p:cNvCxnSpPr>
            <p:nvPr/>
          </p:nvCxnSpPr>
          <p:spPr>
            <a:xfrm flipH="1" flipV="1">
              <a:off x="1199901" y="3501483"/>
              <a:ext cx="400970" cy="96644"/>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12AE24-3589-7A8D-8F96-A520C6A08835}"/>
              </a:ext>
            </a:extLst>
          </p:cNvPr>
          <p:cNvGrpSpPr/>
          <p:nvPr/>
        </p:nvGrpSpPr>
        <p:grpSpPr>
          <a:xfrm>
            <a:off x="3385136" y="1736223"/>
            <a:ext cx="2373728" cy="2544548"/>
            <a:chOff x="608740" y="2383180"/>
            <a:chExt cx="2373728" cy="2544548"/>
          </a:xfrm>
        </p:grpSpPr>
        <p:pic>
          <p:nvPicPr>
            <p:cNvPr id="18" name="Picture 17">
              <a:extLst>
                <a:ext uri="{FF2B5EF4-FFF2-40B4-BE49-F238E27FC236}">
                  <a16:creationId xmlns:a16="http://schemas.microsoft.com/office/drawing/2014/main" id="{9ACC1B73-835A-7854-49A0-033AEE485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9" name="Straight Arrow Connector 18">
              <a:extLst>
                <a:ext uri="{FF2B5EF4-FFF2-40B4-BE49-F238E27FC236}">
                  <a16:creationId xmlns:a16="http://schemas.microsoft.com/office/drawing/2014/main" id="{C6CC091C-AF77-69EA-3596-85DAB6A4C0D5}"/>
                </a:ext>
              </a:extLst>
            </p:cNvPr>
            <p:cNvCxnSpPr>
              <a:cxnSpLocks/>
            </p:cNvCxnSpPr>
            <p:nvPr/>
          </p:nvCxnSpPr>
          <p:spPr>
            <a:xfrm flipV="1">
              <a:off x="1600871" y="3112761"/>
              <a:ext cx="0" cy="485366"/>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A4146AC-68E2-9A3A-2256-16D1EB265EB9}"/>
              </a:ext>
            </a:extLst>
          </p:cNvPr>
          <p:cNvGrpSpPr/>
          <p:nvPr/>
        </p:nvGrpSpPr>
        <p:grpSpPr>
          <a:xfrm>
            <a:off x="6399425" y="1678896"/>
            <a:ext cx="2373728" cy="2544548"/>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Google Shape;2299;p37">
            <a:extLst>
              <a:ext uri="{FF2B5EF4-FFF2-40B4-BE49-F238E27FC236}">
                <a16:creationId xmlns:a16="http://schemas.microsoft.com/office/drawing/2014/main" id="{4E3863C0-3D89-B195-0355-A41AF25FAFE9}"/>
              </a:ext>
            </a:extLst>
          </p:cNvPr>
          <p:cNvSpPr txBox="1">
            <a:spLocks/>
          </p:cNvSpPr>
          <p:nvPr/>
        </p:nvSpPr>
        <p:spPr>
          <a:xfrm>
            <a:off x="505944" y="4374851"/>
            <a:ext cx="1962192"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a)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8" name="Google Shape;2299;p37">
            <a:extLst>
              <a:ext uri="{FF2B5EF4-FFF2-40B4-BE49-F238E27FC236}">
                <a16:creationId xmlns:a16="http://schemas.microsoft.com/office/drawing/2014/main" id="{5A4A79F1-253D-B2AC-7507-5062A82827B5}"/>
              </a:ext>
            </a:extLst>
          </p:cNvPr>
          <p:cNvSpPr txBox="1">
            <a:spLocks/>
          </p:cNvSpPr>
          <p:nvPr/>
        </p:nvSpPr>
        <p:spPr>
          <a:xfrm>
            <a:off x="3268962" y="4374851"/>
            <a:ext cx="2246346"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b)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5827426" y="4338098"/>
            <a:ext cx="3071675"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c)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Tree>
    <p:extLst>
      <p:ext uri="{BB962C8B-B14F-4D97-AF65-F5344CB8AC3E}">
        <p14:creationId xmlns:p14="http://schemas.microsoft.com/office/powerpoint/2010/main" val="304847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615"/>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4115"/>
                            </p:stCondLst>
                            <p:childTnLst>
                              <p:par>
                                <p:cTn id="35" presetID="22" presetClass="entr" presetSubtype="1" fill="hold" grpId="0" nodeType="afterEffect">
                                  <p:stCondLst>
                                    <p:cond delay="0"/>
                                  </p:stCondLst>
                                  <p:iterate type="lt">
                                    <p:tmPct val="3000"/>
                                  </p:iterate>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1" fill="hold" grpId="0" nodeType="withEffect">
                                  <p:stCondLst>
                                    <p:cond delay="0"/>
                                  </p:stCondLst>
                                  <p:iterate type="lt">
                                    <p:tmPct val="3000"/>
                                  </p:iterate>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iterate type="lt">
                                    <p:tmPct val="3000"/>
                                  </p:iterate>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Lst>
  </p:timing>
</p:sld>
</file>

<file path=ppt/theme/theme1.xml><?xml version="1.0" encoding="utf-8"?>
<a:theme xmlns:a="http://schemas.openxmlformats.org/drawingml/2006/main" name="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2358</TotalTime>
  <Words>1250</Words>
  <Application>Microsoft Office PowerPoint</Application>
  <PresentationFormat>On-screen Show (16:9)</PresentationFormat>
  <Paragraphs>131</Paragraphs>
  <Slides>34</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Roboto Condensed Light</vt:lpstr>
      <vt:lpstr>Roboto Black</vt:lpstr>
      <vt:lpstr>Calibri</vt:lpstr>
      <vt:lpstr>#9Slide07 IcielCadena</vt:lpstr>
      <vt:lpstr>Roboto</vt:lpstr>
      <vt:lpstr>VNI-Avo</vt:lpstr>
      <vt:lpstr>Assistant</vt:lpstr>
      <vt:lpstr>Times New Roman</vt:lpstr>
      <vt:lpstr>Bebas Neue</vt:lpstr>
      <vt:lpstr>Arial</vt:lpstr>
      <vt:lpstr>Roboto Condensed</vt:lpstr>
      <vt:lpstr>#9Slide07 Cadena</vt:lpstr>
      <vt:lpstr>Dosis</vt:lpstr>
      <vt:lpstr>Science Subject for Elementary - 2nd Grade: Science Fair by Slidesgo</vt:lpstr>
      <vt:lpstr>1_Science Subject for Elementary - 2nd Grade: Science Fair by Slidesgo</vt:lpstr>
      <vt:lpstr>Tại sao khi đẩy nhẹ cửa, tay ta đặt xa các bản lề của cánh cửa (hình a) thì mở cửa sẽ dễ dàng hơn khi đặt tay gần bản lề (hình b)?</vt:lpstr>
      <vt:lpstr>BÀI 18:  LỰC CÓ THỂ LÀM QUAY VẬT</vt:lpstr>
      <vt:lpstr>NỘI DUNG BÀI HỌC</vt:lpstr>
      <vt:lpstr>Lực Có Thể Làm Quay Vật</vt:lpstr>
      <vt:lpstr>Lực Có Thể Làm Quay Vật</vt:lpstr>
      <vt:lpstr>Lực Có Thể Làm Quay Vật</vt:lpstr>
      <vt:lpstr>PowerPoint Presentation</vt:lpstr>
      <vt:lpstr>PowerPoint Presentation</vt:lpstr>
      <vt:lpstr>PowerPoint Presentation</vt:lpstr>
      <vt:lpstr>PowerPoint Presentation</vt:lpstr>
      <vt:lpstr>PowerPoint Presentation</vt:lpstr>
      <vt:lpstr>PowerPoint Presentation</vt:lpstr>
      <vt:lpstr>Lực Có Thể Làm Quay Vật</vt:lpstr>
      <vt:lpstr>PowerPoint Presentation</vt:lpstr>
      <vt:lpstr>PowerPoint Presentation</vt:lpstr>
      <vt:lpstr>Moment Lực</vt:lpstr>
      <vt:lpstr>Moment lực</vt:lpstr>
      <vt:lpstr>Moment lực</vt:lpstr>
      <vt:lpstr>PowerPoint Presentation</vt:lpstr>
      <vt:lpstr>Moment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Câu 2: Giải thích cách tác dụng lực khi bắt đầu đạp pê – đan để xe đạp có thể chuyển động.</vt:lpstr>
      <vt:lpstr>PowerPoint Presentation</vt:lpstr>
      <vt:lpstr>Câu 2: Khi tháo các đai ốc ở các máy móc, thiết bị người thợ cần dùng dụng cụ gọi là cờ lê</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18:  LỰC CÓ THỂ LÀM QUAY VẬT</dc:title>
  <dc:creator>Hoàng Long</dc:creator>
  <cp:lastModifiedBy>Oanh</cp:lastModifiedBy>
  <cp:revision>14</cp:revision>
  <dcterms:modified xsi:type="dcterms:W3CDTF">2023-05-04T08:29:34Z</dcterms:modified>
</cp:coreProperties>
</file>