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9"/>
  </p:notesMasterIdLst>
  <p:handoutMasterIdLst>
    <p:handoutMasterId r:id="rId20"/>
  </p:handoutMasterIdLst>
  <p:sldIdLst>
    <p:sldId id="362" r:id="rId2"/>
    <p:sldId id="337" r:id="rId3"/>
    <p:sldId id="352" r:id="rId4"/>
    <p:sldId id="351" r:id="rId5"/>
    <p:sldId id="353" r:id="rId6"/>
    <p:sldId id="354" r:id="rId7"/>
    <p:sldId id="356" r:id="rId8"/>
    <p:sldId id="355" r:id="rId9"/>
    <p:sldId id="357" r:id="rId10"/>
    <p:sldId id="358" r:id="rId11"/>
    <p:sldId id="360" r:id="rId12"/>
    <p:sldId id="361" r:id="rId13"/>
    <p:sldId id="333" r:id="rId14"/>
    <p:sldId id="305" r:id="rId15"/>
    <p:sldId id="346" r:id="rId16"/>
    <p:sldId id="312" r:id="rId17"/>
    <p:sldId id="348" r:id="rId18"/>
  </p:sldIdLst>
  <p:sldSz cx="9144000" cy="6858000" type="screen4x3"/>
  <p:notesSz cx="6858000" cy="9144000"/>
  <p:custDataLst>
    <p:tags r:id="rId21"/>
  </p:custDataLst>
  <p:defaultTextStyle>
    <a:defPPr>
      <a:defRPr lang="en-US"/>
    </a:defPPr>
    <a:lvl1pPr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8C723"/>
    <a:srgbClr val="CCFF66"/>
    <a:srgbClr val="9A55AF"/>
    <a:srgbClr val="FF00FF"/>
    <a:srgbClr val="FF0066"/>
    <a:srgbClr val="0033CC"/>
    <a:srgbClr val="E2F80C"/>
    <a:srgbClr val="D0F70D"/>
    <a:srgbClr val="60A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8" autoAdjust="0"/>
    <p:restoredTop sz="94669" autoAdjust="0"/>
  </p:normalViewPr>
  <p:slideViewPr>
    <p:cSldViewPr snapToObjects="1">
      <p:cViewPr varScale="1">
        <p:scale>
          <a:sx n="115" d="100"/>
          <a:sy n="115" d="100"/>
        </p:scale>
        <p:origin x="1662" y="114"/>
      </p:cViewPr>
      <p:guideLst>
        <p:guide orient="horz" pos="2160"/>
        <p:guide pos="2880"/>
      </p:guideLst>
    </p:cSldViewPr>
  </p:slideViewPr>
  <p:outlineViewPr>
    <p:cViewPr>
      <p:scale>
        <a:sx n="33" d="100"/>
        <a:sy n="33" d="100"/>
      </p:scale>
      <p:origin x="258" y="11292"/>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C108677-1942-D66C-BEE2-8993CA5AB82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7" name="Rectangle 3">
            <a:extLst>
              <a:ext uri="{FF2B5EF4-FFF2-40B4-BE49-F238E27FC236}">
                <a16:creationId xmlns:a16="http://schemas.microsoft.com/office/drawing/2014/main" id="{6F3E2E45-C7C0-B3D9-53A1-49E5A766C8DC}"/>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26628" name="Rectangle 4">
            <a:extLst>
              <a:ext uri="{FF2B5EF4-FFF2-40B4-BE49-F238E27FC236}">
                <a16:creationId xmlns:a16="http://schemas.microsoft.com/office/drawing/2014/main" id="{FD577E5D-96B8-54D3-9B26-F15FBE099F69}"/>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9" name="Rectangle 5">
            <a:extLst>
              <a:ext uri="{FF2B5EF4-FFF2-40B4-BE49-F238E27FC236}">
                <a16:creationId xmlns:a16="http://schemas.microsoft.com/office/drawing/2014/main" id="{1DF2D0B8-95BF-5F5D-90C0-BCAE7598001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CB3424-211D-492B-A3BF-5E9A893B58A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0CD97A6-2B21-1583-76D9-9D8F9C20DD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79" name="Rectangle 3">
            <a:extLst>
              <a:ext uri="{FF2B5EF4-FFF2-40B4-BE49-F238E27FC236}">
                <a16:creationId xmlns:a16="http://schemas.microsoft.com/office/drawing/2014/main" id="{0B82DBF0-68C3-9376-CCD6-44610D071C9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30724" name="Rectangle 4">
            <a:extLst>
              <a:ext uri="{FF2B5EF4-FFF2-40B4-BE49-F238E27FC236}">
                <a16:creationId xmlns:a16="http://schemas.microsoft.com/office/drawing/2014/main" id="{53ACA61B-D115-02EA-53AB-D3D6813B6B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B017E1EC-F041-1B47-2333-9A296877401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582" name="Rectangle 6">
            <a:extLst>
              <a:ext uri="{FF2B5EF4-FFF2-40B4-BE49-F238E27FC236}">
                <a16:creationId xmlns:a16="http://schemas.microsoft.com/office/drawing/2014/main" id="{04CB84FB-6CF1-E16C-782F-502146904C9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83" name="Rectangle 7">
            <a:extLst>
              <a:ext uri="{FF2B5EF4-FFF2-40B4-BE49-F238E27FC236}">
                <a16:creationId xmlns:a16="http://schemas.microsoft.com/office/drawing/2014/main" id="{47E1B155-96FB-4759-A01D-B12FD1C3908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842726F-55A5-4E14-8716-81BEC206DA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027E39F-B98D-94B3-4608-94FB6F32369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9A63F91-9F74-4C2A-A3A7-616A9BD67263}" type="datetimeFigureOut">
              <a:rPr lang="en-US"/>
              <a:pPr>
                <a:defRPr/>
              </a:pPr>
              <a:t>12/03/2023</a:t>
            </a:fld>
            <a:endParaRPr lang="en-US"/>
          </a:p>
        </p:txBody>
      </p:sp>
      <p:sp>
        <p:nvSpPr>
          <p:cNvPr id="5" name="Footer Placeholder 4">
            <a:extLst>
              <a:ext uri="{FF2B5EF4-FFF2-40B4-BE49-F238E27FC236}">
                <a16:creationId xmlns:a16="http://schemas.microsoft.com/office/drawing/2014/main" id="{F1064A16-61A5-988C-87B6-BDB2E1B8889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6545E33-ECFA-92D0-8F82-493B62FDB2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51307E7-2297-43B7-8998-94C5D9DFA1DB}" type="slidenum">
              <a:rPr lang="en-US" altLang="en-US"/>
              <a:pPr/>
              <a:t>‹#›</a:t>
            </a:fld>
            <a:endParaRPr lang="en-US" altLang="en-US"/>
          </a:p>
        </p:txBody>
      </p:sp>
    </p:spTree>
    <p:extLst>
      <p:ext uri="{BB962C8B-B14F-4D97-AF65-F5344CB8AC3E}">
        <p14:creationId xmlns:p14="http://schemas.microsoft.com/office/powerpoint/2010/main" val="267819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E2DE6-894B-853A-9BB8-3EA633CA327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7CFA7EF-FC52-44DE-854C-C7ECBD3C8FEC}" type="datetimeFigureOut">
              <a:rPr lang="en-US"/>
              <a:pPr>
                <a:defRPr/>
              </a:pPr>
              <a:t>12/03/2023</a:t>
            </a:fld>
            <a:endParaRPr lang="en-US"/>
          </a:p>
        </p:txBody>
      </p:sp>
      <p:sp>
        <p:nvSpPr>
          <p:cNvPr id="5" name="Footer Placeholder 4">
            <a:extLst>
              <a:ext uri="{FF2B5EF4-FFF2-40B4-BE49-F238E27FC236}">
                <a16:creationId xmlns:a16="http://schemas.microsoft.com/office/drawing/2014/main" id="{A04F0BE8-C16A-81A8-BD3C-B9ABA93B2BE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0656425-9668-D1C7-FD39-9FDE3D86EE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C3EB4F2-CC93-4ECA-970E-6BDF0DD8E1A7}" type="slidenum">
              <a:rPr lang="en-US" altLang="en-US"/>
              <a:pPr/>
              <a:t>‹#›</a:t>
            </a:fld>
            <a:endParaRPr lang="en-US" altLang="en-US"/>
          </a:p>
        </p:txBody>
      </p:sp>
    </p:spTree>
    <p:extLst>
      <p:ext uri="{BB962C8B-B14F-4D97-AF65-F5344CB8AC3E}">
        <p14:creationId xmlns:p14="http://schemas.microsoft.com/office/powerpoint/2010/main" val="241183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35809-E0EC-CD22-73E9-43A1FD0323E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B645997-3073-4E0D-87F8-2EFB0689FDDB}" type="datetimeFigureOut">
              <a:rPr lang="en-US"/>
              <a:pPr>
                <a:defRPr/>
              </a:pPr>
              <a:t>12/03/2023</a:t>
            </a:fld>
            <a:endParaRPr lang="en-US"/>
          </a:p>
        </p:txBody>
      </p:sp>
      <p:sp>
        <p:nvSpPr>
          <p:cNvPr id="5" name="Footer Placeholder 4">
            <a:extLst>
              <a:ext uri="{FF2B5EF4-FFF2-40B4-BE49-F238E27FC236}">
                <a16:creationId xmlns:a16="http://schemas.microsoft.com/office/drawing/2014/main" id="{59D366DE-BD21-8291-00F2-FB70821E503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F0D5746-4B1E-A325-55F2-8D78DCCDD5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6D085C-B675-40C1-9C76-9D708B46589C}" type="slidenum">
              <a:rPr lang="en-US" altLang="en-US"/>
              <a:pPr/>
              <a:t>‹#›</a:t>
            </a:fld>
            <a:endParaRPr lang="en-US" altLang="en-US"/>
          </a:p>
        </p:txBody>
      </p:sp>
    </p:spTree>
    <p:extLst>
      <p:ext uri="{BB962C8B-B14F-4D97-AF65-F5344CB8AC3E}">
        <p14:creationId xmlns:p14="http://schemas.microsoft.com/office/powerpoint/2010/main" val="2335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4C92D-A9B9-717E-2588-651D51859FD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8FF4005-BC8A-4D7D-BEE3-C8CBD33DA2EE}" type="datetimeFigureOut">
              <a:rPr lang="en-US"/>
              <a:pPr>
                <a:defRPr/>
              </a:pPr>
              <a:t>12/03/2023</a:t>
            </a:fld>
            <a:endParaRPr lang="en-US"/>
          </a:p>
        </p:txBody>
      </p:sp>
      <p:sp>
        <p:nvSpPr>
          <p:cNvPr id="5" name="Footer Placeholder 4">
            <a:extLst>
              <a:ext uri="{FF2B5EF4-FFF2-40B4-BE49-F238E27FC236}">
                <a16:creationId xmlns:a16="http://schemas.microsoft.com/office/drawing/2014/main" id="{C169141B-34E5-33F4-265D-32CED7A1765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471CB17-195F-E325-4380-6991FBE142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8ECCBDA-8AC6-437A-AD52-D264EF84828D}" type="slidenum">
              <a:rPr lang="en-US" altLang="en-US"/>
              <a:pPr/>
              <a:t>‹#›</a:t>
            </a:fld>
            <a:endParaRPr lang="en-US" altLang="en-US"/>
          </a:p>
        </p:txBody>
      </p:sp>
    </p:spTree>
    <p:extLst>
      <p:ext uri="{BB962C8B-B14F-4D97-AF65-F5344CB8AC3E}">
        <p14:creationId xmlns:p14="http://schemas.microsoft.com/office/powerpoint/2010/main" val="4267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C7F10-EC65-BE68-D083-92AFCEFD78D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B21FFBF-B5F9-49B2-950D-0D2F9811B61E}" type="datetimeFigureOut">
              <a:rPr lang="en-US"/>
              <a:pPr>
                <a:defRPr/>
              </a:pPr>
              <a:t>12/03/2023</a:t>
            </a:fld>
            <a:endParaRPr lang="en-US"/>
          </a:p>
        </p:txBody>
      </p:sp>
      <p:sp>
        <p:nvSpPr>
          <p:cNvPr id="5" name="Footer Placeholder 4">
            <a:extLst>
              <a:ext uri="{FF2B5EF4-FFF2-40B4-BE49-F238E27FC236}">
                <a16:creationId xmlns:a16="http://schemas.microsoft.com/office/drawing/2014/main" id="{25C0EC53-BAA8-3B66-5F79-7FBEFE084A3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38EDE53-6664-E017-AF6D-964F8B4055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A66813-D912-4519-9E07-637C2EAFE7CC}" type="slidenum">
              <a:rPr lang="en-US" altLang="en-US"/>
              <a:pPr/>
              <a:t>‹#›</a:t>
            </a:fld>
            <a:endParaRPr lang="en-US" altLang="en-US"/>
          </a:p>
        </p:txBody>
      </p:sp>
    </p:spTree>
    <p:extLst>
      <p:ext uri="{BB962C8B-B14F-4D97-AF65-F5344CB8AC3E}">
        <p14:creationId xmlns:p14="http://schemas.microsoft.com/office/powerpoint/2010/main" val="8192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2F171-1849-E49F-C203-7F783FA22AD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1C06ACA-6D15-4A3A-9469-161E0EB1EDB4}" type="datetimeFigureOut">
              <a:rPr lang="en-US"/>
              <a:pPr>
                <a:defRPr/>
              </a:pPr>
              <a:t>12/03/2023</a:t>
            </a:fld>
            <a:endParaRPr lang="en-US"/>
          </a:p>
        </p:txBody>
      </p:sp>
      <p:sp>
        <p:nvSpPr>
          <p:cNvPr id="6" name="Footer Placeholder 5">
            <a:extLst>
              <a:ext uri="{FF2B5EF4-FFF2-40B4-BE49-F238E27FC236}">
                <a16:creationId xmlns:a16="http://schemas.microsoft.com/office/drawing/2014/main" id="{EA3E2597-291B-4440-F79C-E2A71D529F9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C1D7BE2-525B-365E-8023-918248B540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162F44A-97BD-482F-98E9-74363AA0273B}" type="slidenum">
              <a:rPr lang="en-US" altLang="en-US"/>
              <a:pPr/>
              <a:t>‹#›</a:t>
            </a:fld>
            <a:endParaRPr lang="en-US" altLang="en-US"/>
          </a:p>
        </p:txBody>
      </p:sp>
    </p:spTree>
    <p:extLst>
      <p:ext uri="{BB962C8B-B14F-4D97-AF65-F5344CB8AC3E}">
        <p14:creationId xmlns:p14="http://schemas.microsoft.com/office/powerpoint/2010/main" val="355153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3505C-9CFE-3611-5B82-4E9922661B3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A9FB21C7-118C-4C1E-B229-058CEDD4AFCF}" type="datetimeFigureOut">
              <a:rPr lang="en-US"/>
              <a:pPr>
                <a:defRPr/>
              </a:pPr>
              <a:t>12/03/2023</a:t>
            </a:fld>
            <a:endParaRPr lang="en-US"/>
          </a:p>
        </p:txBody>
      </p:sp>
      <p:sp>
        <p:nvSpPr>
          <p:cNvPr id="8" name="Footer Placeholder 7">
            <a:extLst>
              <a:ext uri="{FF2B5EF4-FFF2-40B4-BE49-F238E27FC236}">
                <a16:creationId xmlns:a16="http://schemas.microsoft.com/office/drawing/2014/main" id="{AB372FE2-2C99-6BC6-06BC-165A727C57D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F50CD965-F184-E142-C6E9-59BB3BEBDB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7725DDC-0729-4A5F-B7F3-BC031E22B2BA}" type="slidenum">
              <a:rPr lang="en-US" altLang="en-US"/>
              <a:pPr/>
              <a:t>‹#›</a:t>
            </a:fld>
            <a:endParaRPr lang="en-US" altLang="en-US"/>
          </a:p>
        </p:txBody>
      </p:sp>
    </p:spTree>
    <p:extLst>
      <p:ext uri="{BB962C8B-B14F-4D97-AF65-F5344CB8AC3E}">
        <p14:creationId xmlns:p14="http://schemas.microsoft.com/office/powerpoint/2010/main" val="323916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9284D0-384A-20E1-B89B-E8A222FA089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A86876-698F-4B9E-A7AE-74CDEA073792}" type="datetimeFigureOut">
              <a:rPr lang="en-US"/>
              <a:pPr>
                <a:defRPr/>
              </a:pPr>
              <a:t>12/03/2023</a:t>
            </a:fld>
            <a:endParaRPr lang="en-US"/>
          </a:p>
        </p:txBody>
      </p:sp>
      <p:sp>
        <p:nvSpPr>
          <p:cNvPr id="4" name="Footer Placeholder 3">
            <a:extLst>
              <a:ext uri="{FF2B5EF4-FFF2-40B4-BE49-F238E27FC236}">
                <a16:creationId xmlns:a16="http://schemas.microsoft.com/office/drawing/2014/main" id="{7E38172A-74E5-1E62-DFD3-8E8DA2C461F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B1635E7E-E10E-BEE4-0C68-7891B46D62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8E78EE7-D586-4A42-9CE8-9EB5091B0D62}" type="slidenum">
              <a:rPr lang="en-US" altLang="en-US"/>
              <a:pPr/>
              <a:t>‹#›</a:t>
            </a:fld>
            <a:endParaRPr lang="en-US" altLang="en-US"/>
          </a:p>
        </p:txBody>
      </p:sp>
    </p:spTree>
    <p:extLst>
      <p:ext uri="{BB962C8B-B14F-4D97-AF65-F5344CB8AC3E}">
        <p14:creationId xmlns:p14="http://schemas.microsoft.com/office/powerpoint/2010/main" val="48530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B822D-8392-07CC-8BC9-60CBAD4E927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64B89F7-6EE6-4506-8AA4-D0DDFCD0A902}" type="datetimeFigureOut">
              <a:rPr lang="en-US"/>
              <a:pPr>
                <a:defRPr/>
              </a:pPr>
              <a:t>12/03/2023</a:t>
            </a:fld>
            <a:endParaRPr lang="en-US"/>
          </a:p>
        </p:txBody>
      </p:sp>
      <p:sp>
        <p:nvSpPr>
          <p:cNvPr id="3" name="Footer Placeholder 2">
            <a:extLst>
              <a:ext uri="{FF2B5EF4-FFF2-40B4-BE49-F238E27FC236}">
                <a16:creationId xmlns:a16="http://schemas.microsoft.com/office/drawing/2014/main" id="{FF166D2C-7A15-FC04-43DA-0DD1AFB3BE2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F41855C-2C4C-17E4-922B-787D858A751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53380E6-8E7E-4323-8297-DAA0AC361004}" type="slidenum">
              <a:rPr lang="en-US" altLang="en-US"/>
              <a:pPr/>
              <a:t>‹#›</a:t>
            </a:fld>
            <a:endParaRPr lang="en-US" altLang="en-US"/>
          </a:p>
        </p:txBody>
      </p:sp>
    </p:spTree>
    <p:extLst>
      <p:ext uri="{BB962C8B-B14F-4D97-AF65-F5344CB8AC3E}">
        <p14:creationId xmlns:p14="http://schemas.microsoft.com/office/powerpoint/2010/main" val="287301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518035-7188-1B37-CEE1-43A02642770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80F7D92-9B07-49CB-BF1D-AB9F7FA6BB5A}" type="datetimeFigureOut">
              <a:rPr lang="en-US"/>
              <a:pPr>
                <a:defRPr/>
              </a:pPr>
              <a:t>12/03/2023</a:t>
            </a:fld>
            <a:endParaRPr lang="en-US"/>
          </a:p>
        </p:txBody>
      </p:sp>
      <p:sp>
        <p:nvSpPr>
          <p:cNvPr id="6" name="Footer Placeholder 5">
            <a:extLst>
              <a:ext uri="{FF2B5EF4-FFF2-40B4-BE49-F238E27FC236}">
                <a16:creationId xmlns:a16="http://schemas.microsoft.com/office/drawing/2014/main" id="{43AE2003-7A9B-DF4B-5357-51C5485BB43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6841562-4340-2863-5ED1-A1CBD71B4E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115F4F-96B0-4A2E-A5E2-562C6F24ECAB}" type="slidenum">
              <a:rPr lang="en-US" altLang="en-US"/>
              <a:pPr/>
              <a:t>‹#›</a:t>
            </a:fld>
            <a:endParaRPr lang="en-US" altLang="en-US"/>
          </a:p>
        </p:txBody>
      </p:sp>
    </p:spTree>
    <p:extLst>
      <p:ext uri="{BB962C8B-B14F-4D97-AF65-F5344CB8AC3E}">
        <p14:creationId xmlns:p14="http://schemas.microsoft.com/office/powerpoint/2010/main" val="32753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0448605-5149-F5DE-6C1A-BFDA7207C69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E209693-282C-4982-9CEC-3BD11936597F}" type="datetimeFigureOut">
              <a:rPr lang="en-US"/>
              <a:pPr>
                <a:defRPr/>
              </a:pPr>
              <a:t>12/03/2023</a:t>
            </a:fld>
            <a:endParaRPr lang="en-US"/>
          </a:p>
        </p:txBody>
      </p:sp>
      <p:sp>
        <p:nvSpPr>
          <p:cNvPr id="6" name="Footer Placeholder 5">
            <a:extLst>
              <a:ext uri="{FF2B5EF4-FFF2-40B4-BE49-F238E27FC236}">
                <a16:creationId xmlns:a16="http://schemas.microsoft.com/office/drawing/2014/main" id="{99DEFEA6-E178-1668-44F7-CB726C60AF5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FA5B1F6-B631-7AC0-0B4C-2E8D6B078F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C90EC98-C2AE-4096-A03D-4E49597E793B}" type="slidenum">
              <a:rPr lang="en-US" altLang="en-US"/>
              <a:pPr/>
              <a:t>‹#›</a:t>
            </a:fld>
            <a:endParaRPr lang="en-US" altLang="en-US"/>
          </a:p>
        </p:txBody>
      </p:sp>
    </p:spTree>
    <p:extLst>
      <p:ext uri="{BB962C8B-B14F-4D97-AF65-F5344CB8AC3E}">
        <p14:creationId xmlns:p14="http://schemas.microsoft.com/office/powerpoint/2010/main" val="133703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49BCC3-211D-3D4B-2F0D-574565D0BB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111FF1-91F3-2EF9-F601-7BCA525547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9F074E-A1CC-6827-A9B7-613D798D58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4B72C3D-6086-4B3E-AD40-42229EB7F671}" type="datetimeFigureOut">
              <a:rPr lang="en-US"/>
              <a:pPr>
                <a:defRPr/>
              </a:pPr>
              <a:t>12/03/2023</a:t>
            </a:fld>
            <a:endParaRPr lang="en-US"/>
          </a:p>
        </p:txBody>
      </p:sp>
      <p:sp>
        <p:nvSpPr>
          <p:cNvPr id="5" name="Footer Placeholder 4">
            <a:extLst>
              <a:ext uri="{FF2B5EF4-FFF2-40B4-BE49-F238E27FC236}">
                <a16:creationId xmlns:a16="http://schemas.microsoft.com/office/drawing/2014/main" id="{63D932E3-7864-9209-53AE-CE3D3C3DB5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8292AD7-B2C1-941B-28CA-A9FC7ED093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38A42D6-679D-470D-A7BA-694F35F34E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jfif"/><Relationship Id="rId3" Type="http://schemas.openxmlformats.org/officeDocument/2006/relationships/image" Target="../media/image11.jfif"/><Relationship Id="rId7" Type="http://schemas.openxmlformats.org/officeDocument/2006/relationships/image" Target="../media/image15.jfif"/><Relationship Id="rId2" Type="http://schemas.openxmlformats.org/officeDocument/2006/relationships/image" Target="../media/image10.jfif"/><Relationship Id="rId1" Type="http://schemas.openxmlformats.org/officeDocument/2006/relationships/slideLayout" Target="../slideLayouts/slideLayout7.xml"/><Relationship Id="rId6" Type="http://schemas.openxmlformats.org/officeDocument/2006/relationships/image" Target="../media/image14.jfif"/><Relationship Id="rId5" Type="http://schemas.openxmlformats.org/officeDocument/2006/relationships/image" Target="../media/image13.jfif"/><Relationship Id="rId4" Type="http://schemas.openxmlformats.org/officeDocument/2006/relationships/image" Target="../media/image12.jfif"/><Relationship Id="rId9" Type="http://schemas.openxmlformats.org/officeDocument/2006/relationships/image" Target="../media/image17.jfi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file:///C:\Users\admin\Downloads\Nh&#7841;c%20Qu&#7843;n%20Tr&#242;%20-%20Q.%20Ti&#7871;n%20-%20CLB%20YMT%20&#272;H%20NL%20Tp.HCM%20%5b360p%5d.mp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D:\KHTN%202022-2023\Ti&#7871;ng%20v&#7885;ng%20c&#7911;a%20n&#250;i%20-%20The%20echo%20of%20the%20mountain%20-%20Ti&#7871;ng%20Vi&#7879;t%201,%20t&#7853;p%202%20-%20K&#7871;t%20n&#7889;i%20tri%20th&#7913;c%20v&#7899;i%20cu&#7897;c%20s&#7889;ng.mp4" TargetMode="External"/><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5"/>
          <p:cNvSpPr txBox="1">
            <a:spLocks noChangeArrowheads="1"/>
          </p:cNvSpPr>
          <p:nvPr/>
        </p:nvSpPr>
        <p:spPr bwMode="auto">
          <a:xfrm>
            <a:off x="1721367" y="2043113"/>
            <a:ext cx="5796522"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800" b="1" dirty="0">
                <a:solidFill>
                  <a:srgbClr val="FF0000"/>
                </a:solidFill>
                <a:cs typeface="Times New Roman" panose="02020603050405020304" pitchFamily="18" charset="0"/>
              </a:rPr>
              <a:t>BÀI GIẢNG ĐIỆN TỬ MÔN KHOA HỌC TỰ NHIÊN 7</a:t>
            </a:r>
          </a:p>
          <a:p>
            <a:pPr algn="ctr"/>
            <a:endParaRPr lang="en-US" altLang="en-US" sz="2100" b="1" dirty="0">
              <a:solidFill>
                <a:srgbClr val="FF0000"/>
              </a:solidFill>
              <a:cs typeface="Times New Roman" panose="02020603050405020304" pitchFamily="18" charset="0"/>
            </a:endParaRPr>
          </a:p>
          <a:p>
            <a:pPr algn="ctr"/>
            <a:r>
              <a:rPr lang="en-US" altLang="en-US" sz="2400" b="1" dirty="0">
                <a:solidFill>
                  <a:srgbClr val="FFFF00"/>
                </a:solidFill>
                <a:cs typeface="Times New Roman" panose="02020603050405020304" pitchFamily="18" charset="0"/>
              </a:rPr>
              <a:t>BÀI </a:t>
            </a:r>
            <a:r>
              <a:rPr lang="en-US" altLang="en-US" sz="2400" b="1" dirty="0" smtClean="0">
                <a:solidFill>
                  <a:srgbClr val="FFFF00"/>
                </a:solidFill>
                <a:cs typeface="Times New Roman" panose="02020603050405020304" pitchFamily="18" charset="0"/>
              </a:rPr>
              <a:t>14. PHẢN XẠ ÂM</a:t>
            </a:r>
            <a:r>
              <a:rPr lang="en-US" altLang="en-US" sz="2400" b="1" smtClean="0">
                <a:solidFill>
                  <a:srgbClr val="FFFF00"/>
                </a:solidFill>
                <a:cs typeface="Times New Roman" panose="02020603050405020304" pitchFamily="18" charset="0"/>
              </a:rPr>
              <a:t>. </a:t>
            </a:r>
          </a:p>
          <a:p>
            <a:pPr algn="ctr"/>
            <a:r>
              <a:rPr lang="en-US" altLang="en-US" sz="2400" b="1" smtClean="0">
                <a:solidFill>
                  <a:srgbClr val="FFFF00"/>
                </a:solidFill>
                <a:cs typeface="Times New Roman" panose="02020603050405020304" pitchFamily="18" charset="0"/>
              </a:rPr>
              <a:t>CHỐNG Ô NHIỄM TIẾNG ỒN</a:t>
            </a:r>
            <a:endParaRPr lang="LID4096" altLang="en-US" sz="2400" b="1" dirty="0">
              <a:solidFill>
                <a:srgbClr val="FFFF00"/>
              </a:solidFill>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513" y="3527425"/>
            <a:ext cx="2735262" cy="739775"/>
          </a:xfrm>
          <a:prstGeom prst="rect">
            <a:avLst/>
          </a:prstGeom>
          <a:noFill/>
        </p:spPr>
        <p:txBody>
          <a:bodyPr wrap="none">
            <a:spAutoFit/>
          </a:bodyPr>
          <a:lstStyle/>
          <a:p>
            <a:pPr>
              <a:defRPr/>
            </a:pPr>
            <a:r>
              <a:rPr lang="en-US" sz="2100" b="1" dirty="0">
                <a:ln w="38100">
                  <a:noFill/>
                </a:ln>
                <a:solidFill>
                  <a:schemeClr val="accent5">
                    <a:lumMod val="20000"/>
                    <a:lumOff val="80000"/>
                  </a:schemeClr>
                </a:solidFill>
                <a:cs typeface="Times New Roman" panose="02020603050405020304" pitchFamily="18" charset="0"/>
              </a:rPr>
              <a:t>GV: Nguyễn Thị Loan</a:t>
            </a:r>
          </a:p>
          <a:p>
            <a:pPr>
              <a:defRPr/>
            </a:pPr>
            <a:r>
              <a:rPr lang="en-US" sz="2100" b="1" dirty="0">
                <a:ln w="38100">
                  <a:noFill/>
                </a:ln>
                <a:solidFill>
                  <a:schemeClr val="accent5">
                    <a:lumMod val="20000"/>
                    <a:lumOff val="80000"/>
                  </a:schemeClr>
                </a:solidFill>
                <a:cs typeface="Times New Roman" panose="02020603050405020304" pitchFamily="18" charset="0"/>
              </a:rPr>
              <a:t>Tổ Tự nhiên</a:t>
            </a:r>
            <a:endParaRPr lang="en-VN" sz="2100" b="1" dirty="0">
              <a:ln w="38100">
                <a:noFill/>
              </a:ln>
              <a:solidFill>
                <a:schemeClr val="accent5">
                  <a:lumMod val="20000"/>
                  <a:lumOff val="80000"/>
                </a:schemeClr>
              </a:solidFill>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2075" y="1319213"/>
            <a:ext cx="4022725" cy="439737"/>
          </a:xfrm>
          <a:prstGeom prst="rect">
            <a:avLst/>
          </a:prstGeom>
          <a:noFill/>
        </p:spPr>
        <p:txBody>
          <a:bodyPr wrap="none">
            <a:spAutoFit/>
          </a:bodyPr>
          <a:lstStyle/>
          <a:p>
            <a:pPr>
              <a:defRPr/>
            </a:pPr>
            <a:r>
              <a:rPr lang="en-US" sz="2250" b="1">
                <a:ln w="38100">
                  <a:noFill/>
                </a:ln>
                <a:solidFill>
                  <a:schemeClr val="bg1"/>
                </a:solidFill>
                <a:cs typeface="Times New Roman" panose="02020603050405020304" pitchFamily="18" charset="0"/>
              </a:rPr>
              <a:t>TRƯỜNG THCS LONG BIÊN</a:t>
            </a:r>
            <a:endParaRPr lang="en-VN" sz="2250" b="1" dirty="0">
              <a:ln w="38100">
                <a:noFill/>
              </a:ln>
              <a:solidFill>
                <a:schemeClr val="bg1"/>
              </a:solidFill>
              <a:cs typeface="Times New Roman" panose="02020603050405020304" pitchFamily="18" charset="0"/>
            </a:endParaRPr>
          </a:p>
        </p:txBody>
      </p:sp>
    </p:spTree>
    <p:extLst>
      <p:ext uri="{BB962C8B-B14F-4D97-AF65-F5344CB8AC3E}">
        <p14:creationId xmlns:p14="http://schemas.microsoft.com/office/powerpoint/2010/main" val="24943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439" y="0"/>
            <a:ext cx="4419600" cy="3287306"/>
          </a:xfrm>
          <a:prstGeom prst="rect">
            <a:avLst/>
          </a:prstGeom>
        </p:spPr>
      </p:pic>
      <p:sp>
        <p:nvSpPr>
          <p:cNvPr id="17" name="TextBox 16">
            <a:extLst>
              <a:ext uri="{FF2B5EF4-FFF2-40B4-BE49-F238E27FC236}">
                <a16:creationId xmlns:a16="http://schemas.microsoft.com/office/drawing/2014/main" id="{D339129D-9395-9A7F-C49E-8B5412A8404C}"/>
              </a:ext>
            </a:extLst>
          </p:cNvPr>
          <p:cNvSpPr txBox="1"/>
          <p:nvPr/>
        </p:nvSpPr>
        <p:spPr>
          <a:xfrm>
            <a:off x="218767" y="22995"/>
            <a:ext cx="4370439" cy="3268652"/>
          </a:xfrm>
          <a:prstGeom prst="rect">
            <a:avLst/>
          </a:prstGeom>
          <a:noFill/>
        </p:spPr>
        <p:txBody>
          <a:bodyPr wrap="square" rtlCol="0">
            <a:spAutoFit/>
          </a:bodyPr>
          <a:lstStyle/>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Dụng cụ:</a:t>
            </a:r>
          </a:p>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Hộp làm bằng vật liệu cách âm (1); 1 tấm gỗ nhẵn, 1 tấm gỗ sần sùi, 1 tấm xốp mềm hình chữ nhật cùng kích cỡ dùng làm tấm phản xạ âm (2); 1 chiếc đồng hồ để bàn nhỏ làm nguồn âm (3); giá đỡ tấm phản xạ âm (4).</a:t>
            </a:r>
          </a:p>
        </p:txBody>
      </p:sp>
      <p:sp>
        <p:nvSpPr>
          <p:cNvPr id="20" name="TextBox 19">
            <a:extLst>
              <a:ext uri="{FF2B5EF4-FFF2-40B4-BE49-F238E27FC236}">
                <a16:creationId xmlns:a16="http://schemas.microsoft.com/office/drawing/2014/main" id="{0FCEDF1F-9E3C-789B-B5D0-73E2B1A43B5F}"/>
              </a:ext>
            </a:extLst>
          </p:cNvPr>
          <p:cNvSpPr txBox="1"/>
          <p:nvPr/>
        </p:nvSpPr>
        <p:spPr>
          <a:xfrm>
            <a:off x="381000" y="3429000"/>
            <a:ext cx="8610600" cy="2806987"/>
          </a:xfrm>
          <a:prstGeom prst="rect">
            <a:avLst/>
          </a:prstGeom>
          <a:noFill/>
        </p:spPr>
        <p:txBody>
          <a:bodyPr wrap="square" rtlCol="0">
            <a:spAutoFit/>
          </a:bodyPr>
          <a:lstStyle/>
          <a:p>
            <a:pPr>
              <a:lnSpc>
                <a:spcPct val="150000"/>
              </a:lnSpc>
            </a:pPr>
            <a:r>
              <a:rPr lang="vi-VN" sz="2000">
                <a:solidFill>
                  <a:srgbClr val="0000FF"/>
                </a:solidFill>
                <a:latin typeface="Times New Roman" panose="02020603050405020304" pitchFamily="18" charset="0"/>
                <a:cs typeface="Times New Roman" panose="02020603050405020304" pitchFamily="18" charset="0"/>
              </a:rPr>
              <a:t>Tiến hành:</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Tree>
    <p:extLst>
      <p:ext uri="{BB962C8B-B14F-4D97-AF65-F5344CB8AC3E}">
        <p14:creationId xmlns:p14="http://schemas.microsoft.com/office/powerpoint/2010/main" val="163687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39129D-9395-9A7F-C49E-8B5412A8404C}"/>
              </a:ext>
            </a:extLst>
          </p:cNvPr>
          <p:cNvSpPr txBox="1"/>
          <p:nvPr/>
        </p:nvSpPr>
        <p:spPr>
          <a:xfrm>
            <a:off x="-2458" y="0"/>
            <a:ext cx="8610600" cy="579967"/>
          </a:xfrm>
          <a:prstGeom prst="rect">
            <a:avLst/>
          </a:prstGeom>
          <a:noFill/>
        </p:spPr>
        <p:txBody>
          <a:bodyPr wrap="square" rtlCol="0">
            <a:spAutoFit/>
          </a:bodyPr>
          <a:lstStyle/>
          <a:p>
            <a:pPr>
              <a:lnSpc>
                <a:spcPct val="150000"/>
              </a:lnSpc>
            </a:pPr>
            <a:r>
              <a:rPr lang="en-US" sz="2400" b="1" u="sng">
                <a:solidFill>
                  <a:srgbClr val="FF0000"/>
                </a:solidFill>
                <a:latin typeface="Times New Roman" panose="02020603050405020304" pitchFamily="18" charset="0"/>
                <a:cs typeface="Times New Roman" panose="02020603050405020304" pitchFamily="18" charset="0"/>
              </a:rPr>
              <a:t>NHẬN XÉT</a:t>
            </a:r>
            <a:endParaRPr lang="vi-VN" sz="2400" b="1" u="sng">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FCEDF1F-9E3C-789B-B5D0-73E2B1A43B5F}"/>
              </a:ext>
            </a:extLst>
          </p:cNvPr>
          <p:cNvSpPr txBox="1"/>
          <p:nvPr/>
        </p:nvSpPr>
        <p:spPr>
          <a:xfrm>
            <a:off x="501445" y="457200"/>
            <a:ext cx="8610600" cy="1133965"/>
          </a:xfrm>
          <a:prstGeom prst="rect">
            <a:avLst/>
          </a:prstGeom>
          <a:noFill/>
        </p:spPr>
        <p:txBody>
          <a:bodyPr wrap="square" rtlCol="0">
            <a:spAutoFit/>
          </a:bodyPr>
          <a:lstStyle/>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tốt là vật có bề mặt nhẵn, cứng</a:t>
            </a:r>
          </a:p>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kém là vật có bề mặt sần sùi, mềm xốp</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1F27E-8FA5-6231-FBAE-AC0398F2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1764737"/>
            <a:ext cx="2143125" cy="2143125"/>
          </a:xfrm>
          <a:prstGeom prst="rect">
            <a:avLst/>
          </a:prstGeom>
        </p:spPr>
      </p:pic>
      <p:pic>
        <p:nvPicPr>
          <p:cNvPr id="5" name="Picture 4">
            <a:extLst>
              <a:ext uri="{FF2B5EF4-FFF2-40B4-BE49-F238E27FC236}">
                <a16:creationId xmlns:a16="http://schemas.microsoft.com/office/drawing/2014/main" id="{53B09125-1FEB-AAF3-222A-6046522E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1764736"/>
            <a:ext cx="2143125" cy="2143125"/>
          </a:xfrm>
          <a:prstGeom prst="rect">
            <a:avLst/>
          </a:prstGeom>
        </p:spPr>
      </p:pic>
      <p:pic>
        <p:nvPicPr>
          <p:cNvPr id="8" name="Picture 7">
            <a:extLst>
              <a:ext uri="{FF2B5EF4-FFF2-40B4-BE49-F238E27FC236}">
                <a16:creationId xmlns:a16="http://schemas.microsoft.com/office/drawing/2014/main" id="{FD049CF7-8F63-3D45-F182-21E17E1116AC}"/>
              </a:ext>
            </a:extLst>
          </p:cNvPr>
          <p:cNvPicPr>
            <a:picLocks noChangeAspect="1"/>
          </p:cNvPicPr>
          <p:nvPr/>
        </p:nvPicPr>
        <p:blipFill rotWithShape="1">
          <a:blip r:embed="rId4">
            <a:extLst>
              <a:ext uri="{28A0092B-C50C-407E-A947-70E740481C1C}">
                <a14:useLocalDpi xmlns:a14="http://schemas.microsoft.com/office/drawing/2010/main" val="0"/>
              </a:ext>
            </a:extLst>
          </a:blip>
          <a:srcRect t="27026" b="18919"/>
          <a:stretch/>
        </p:blipFill>
        <p:spPr>
          <a:xfrm>
            <a:off x="4953000" y="1764737"/>
            <a:ext cx="2143125" cy="2143125"/>
          </a:xfrm>
          <a:prstGeom prst="rect">
            <a:avLst/>
          </a:prstGeom>
        </p:spPr>
      </p:pic>
      <p:pic>
        <p:nvPicPr>
          <p:cNvPr id="10" name="Picture 9">
            <a:extLst>
              <a:ext uri="{FF2B5EF4-FFF2-40B4-BE49-F238E27FC236}">
                <a16:creationId xmlns:a16="http://schemas.microsoft.com/office/drawing/2014/main" id="{E349E988-1A4C-3398-AE8A-4D9BE45A6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333" y="1764737"/>
            <a:ext cx="1727712" cy="2143124"/>
          </a:xfrm>
          <a:prstGeom prst="rect">
            <a:avLst/>
          </a:prstGeom>
        </p:spPr>
      </p:pic>
      <p:pic>
        <p:nvPicPr>
          <p:cNvPr id="12" name="Picture 11">
            <a:extLst>
              <a:ext uri="{FF2B5EF4-FFF2-40B4-BE49-F238E27FC236}">
                <a16:creationId xmlns:a16="http://schemas.microsoft.com/office/drawing/2014/main" id="{FB09A7DE-E5C1-70F8-D98F-6194B36D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333" y="4267200"/>
            <a:ext cx="2143125" cy="2286000"/>
          </a:xfrm>
          <a:prstGeom prst="rect">
            <a:avLst/>
          </a:prstGeom>
        </p:spPr>
      </p:pic>
      <p:pic>
        <p:nvPicPr>
          <p:cNvPr id="14" name="Picture 13">
            <a:extLst>
              <a:ext uri="{FF2B5EF4-FFF2-40B4-BE49-F238E27FC236}">
                <a16:creationId xmlns:a16="http://schemas.microsoft.com/office/drawing/2014/main" id="{0F38B582-1B7B-AA49-F92E-8B81720CD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178" y="4286865"/>
            <a:ext cx="2143125" cy="2266335"/>
          </a:xfrm>
          <a:prstGeom prst="rect">
            <a:avLst/>
          </a:prstGeom>
        </p:spPr>
      </p:pic>
      <p:pic>
        <p:nvPicPr>
          <p:cNvPr id="16" name="Picture 15">
            <a:extLst>
              <a:ext uri="{FF2B5EF4-FFF2-40B4-BE49-F238E27FC236}">
                <a16:creationId xmlns:a16="http://schemas.microsoft.com/office/drawing/2014/main" id="{FCAD250F-1AFC-20E8-EFB7-6628E3571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67200"/>
            <a:ext cx="2140667" cy="2286000"/>
          </a:xfrm>
          <a:prstGeom prst="rect">
            <a:avLst/>
          </a:prstGeom>
        </p:spPr>
      </p:pic>
      <p:pic>
        <p:nvPicPr>
          <p:cNvPr id="19" name="Picture 18">
            <a:extLst>
              <a:ext uri="{FF2B5EF4-FFF2-40B4-BE49-F238E27FC236}">
                <a16:creationId xmlns:a16="http://schemas.microsoft.com/office/drawing/2014/main" id="{DFE6042D-A58E-66EE-4E25-793DD49A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7295" y="4264742"/>
            <a:ext cx="1786705" cy="2288458"/>
          </a:xfrm>
          <a:prstGeom prst="rect">
            <a:avLst/>
          </a:prstGeom>
        </p:spPr>
      </p:pic>
    </p:spTree>
    <p:extLst>
      <p:ext uri="{BB962C8B-B14F-4D97-AF65-F5344CB8AC3E}">
        <p14:creationId xmlns:p14="http://schemas.microsoft.com/office/powerpoint/2010/main" val="797051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a:solidFill>
                  <a:srgbClr val="FFFF00"/>
                </a:solidFill>
                <a:latin typeface="Times New Roman" pitchFamily="18" charset="0"/>
                <a:cs typeface="Times New Roman" pitchFamily="18" charset="0"/>
              </a:rPr>
              <a:t>III. CHỐNG Ô NHIỄM TIẾNG ỒN</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883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tiếng ồn đã sắp xếp">
            <a:hlinkClick r:id="" action="ppaction://media"/>
            <a:extLst>
              <a:ext uri="{FF2B5EF4-FFF2-40B4-BE49-F238E27FC236}">
                <a16:creationId xmlns:a16="http://schemas.microsoft.com/office/drawing/2014/main" id="{BFCEFBF1-309B-7F13-E271-1A88228E7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666"/>
            <a:ext cx="9144000" cy="6877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5F9436-1959-4294-8717-1A43E855C9F9}"/>
              </a:ext>
            </a:extLst>
          </p:cNvPr>
          <p:cNvSpPr>
            <a:spLocks noGrp="1"/>
          </p:cNvSpPr>
          <p:nvPr>
            <p:ph type="subTitle" idx="1"/>
          </p:nvPr>
        </p:nvSpPr>
        <p:spPr>
          <a:xfrm>
            <a:off x="0" y="76200"/>
            <a:ext cx="9190038" cy="1219200"/>
          </a:xfrm>
          <a:solidFill>
            <a:schemeClr val="bg1"/>
          </a:solidFill>
        </p:spPr>
        <p:txBody>
          <a:bodyPr/>
          <a:lstStyle/>
          <a:p>
            <a:pPr eaLnBrk="1" hangingPunct="1"/>
            <a:r>
              <a:rPr lang="en-US" altLang="en-US" sz="2400">
                <a:solidFill>
                  <a:schemeClr val="tx1"/>
                </a:solidFill>
                <a:latin typeface="Times New Roman" panose="02020603050405020304" pitchFamily="18" charset="0"/>
                <a:cs typeface="Times New Roman" panose="02020603050405020304" pitchFamily="18" charset="0"/>
              </a:rPr>
              <a:t>PHÂN LOẠI ÂM THANH VỪA NGHE ĐƯỢC THEO CÁC ĐẶC ĐIỂM SAU VÀ DÁN LÊN BẢNG PHỤ</a:t>
            </a:r>
          </a:p>
        </p:txBody>
      </p:sp>
      <p:sp>
        <p:nvSpPr>
          <p:cNvPr id="5" name="TextBox 4">
            <a:extLst>
              <a:ext uri="{FF2B5EF4-FFF2-40B4-BE49-F238E27FC236}">
                <a16:creationId xmlns:a16="http://schemas.microsoft.com/office/drawing/2014/main" id="{409ABD64-0E83-7E06-8159-082EE9F4D2F5}"/>
              </a:ext>
            </a:extLst>
          </p:cNvPr>
          <p:cNvSpPr txBox="1">
            <a:spLocks noChangeArrowheads="1"/>
          </p:cNvSpPr>
          <p:nvPr/>
        </p:nvSpPr>
        <p:spPr bwMode="auto">
          <a:xfrm>
            <a:off x="304800" y="1295400"/>
            <a:ext cx="2590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NHỎ</a:t>
            </a:r>
          </a:p>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4BBBF6A-AED9-D260-4633-47A9F3E171E9}"/>
              </a:ext>
            </a:extLst>
          </p:cNvPr>
          <p:cNvSpPr txBox="1">
            <a:spLocks noChangeArrowheads="1"/>
          </p:cNvSpPr>
          <p:nvPr/>
        </p:nvSpPr>
        <p:spPr bwMode="auto">
          <a:xfrm>
            <a:off x="3124200" y="1295400"/>
            <a:ext cx="2590800"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NGẮN</a:t>
            </a:r>
          </a:p>
        </p:txBody>
      </p:sp>
      <p:sp>
        <p:nvSpPr>
          <p:cNvPr id="7" name="TextBox 6">
            <a:extLst>
              <a:ext uri="{FF2B5EF4-FFF2-40B4-BE49-F238E27FC236}">
                <a16:creationId xmlns:a16="http://schemas.microsoft.com/office/drawing/2014/main" id="{60ADDA9D-4F16-9206-C045-EAA894D36EA5}"/>
              </a:ext>
            </a:extLst>
          </p:cNvPr>
          <p:cNvSpPr txBox="1">
            <a:spLocks noChangeArrowheads="1"/>
          </p:cNvSpPr>
          <p:nvPr/>
        </p:nvSpPr>
        <p:spPr bwMode="auto">
          <a:xfrm>
            <a:off x="5943600" y="1309688"/>
            <a:ext cx="2590800" cy="9223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KÉO DÀI</a:t>
            </a:r>
          </a:p>
        </p:txBody>
      </p:sp>
      <p:sp>
        <p:nvSpPr>
          <p:cNvPr id="9" name="TextBox 8">
            <a:extLst>
              <a:ext uri="{FF2B5EF4-FFF2-40B4-BE49-F238E27FC236}">
                <a16:creationId xmlns:a16="http://schemas.microsoft.com/office/drawing/2014/main" id="{5706967F-0EF9-1F24-3D4F-66529AD559C7}"/>
              </a:ext>
            </a:extLst>
          </p:cNvPr>
          <p:cNvSpPr txBox="1">
            <a:spLocks noChangeArrowheads="1"/>
          </p:cNvSpPr>
          <p:nvPr/>
        </p:nvSpPr>
        <p:spPr bwMode="auto">
          <a:xfrm>
            <a:off x="989013" y="276225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SẤM SÉT</a:t>
            </a:r>
          </a:p>
        </p:txBody>
      </p:sp>
      <p:sp>
        <p:nvSpPr>
          <p:cNvPr id="11" name="TextBox 10">
            <a:extLst>
              <a:ext uri="{FF2B5EF4-FFF2-40B4-BE49-F238E27FC236}">
                <a16:creationId xmlns:a16="http://schemas.microsoft.com/office/drawing/2014/main" id="{2C5FD1D3-8783-5B06-B9FB-E503C786D4C1}"/>
              </a:ext>
            </a:extLst>
          </p:cNvPr>
          <p:cNvSpPr txBox="1">
            <a:spLocks noChangeArrowheads="1"/>
          </p:cNvSpPr>
          <p:nvPr/>
        </p:nvSpPr>
        <p:spPr bwMode="auto">
          <a:xfrm>
            <a:off x="4044950" y="4537075"/>
            <a:ext cx="2813050" cy="368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CƯA MÁY</a:t>
            </a:r>
          </a:p>
        </p:txBody>
      </p:sp>
      <p:sp>
        <p:nvSpPr>
          <p:cNvPr id="13" name="TextBox 12">
            <a:extLst>
              <a:ext uri="{FF2B5EF4-FFF2-40B4-BE49-F238E27FC236}">
                <a16:creationId xmlns:a16="http://schemas.microsoft.com/office/drawing/2014/main" id="{F6119FBD-2F76-6016-B90E-5921E52B59D7}"/>
              </a:ext>
            </a:extLst>
          </p:cNvPr>
          <p:cNvSpPr txBox="1">
            <a:spLocks noChangeArrowheads="1"/>
          </p:cNvSpPr>
          <p:nvPr/>
        </p:nvSpPr>
        <p:spPr bwMode="auto">
          <a:xfrm>
            <a:off x="4043363" y="3981450"/>
            <a:ext cx="2798762"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XAY XÁT</a:t>
            </a:r>
          </a:p>
        </p:txBody>
      </p:sp>
      <p:sp>
        <p:nvSpPr>
          <p:cNvPr id="15" name="TextBox 14">
            <a:extLst>
              <a:ext uri="{FF2B5EF4-FFF2-40B4-BE49-F238E27FC236}">
                <a16:creationId xmlns:a16="http://schemas.microsoft.com/office/drawing/2014/main" id="{726C76F5-756A-D8A7-5C42-2CAFC3A6CFD0}"/>
              </a:ext>
            </a:extLst>
          </p:cNvPr>
          <p:cNvSpPr txBox="1">
            <a:spLocks noChangeArrowheads="1"/>
          </p:cNvSpPr>
          <p:nvPr/>
        </p:nvSpPr>
        <p:spPr bwMode="auto">
          <a:xfrm>
            <a:off x="4017963" y="3352800"/>
            <a:ext cx="281305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XE CỘ</a:t>
            </a:r>
          </a:p>
        </p:txBody>
      </p:sp>
      <p:sp>
        <p:nvSpPr>
          <p:cNvPr id="17" name="TextBox 16">
            <a:extLst>
              <a:ext uri="{FF2B5EF4-FFF2-40B4-BE49-F238E27FC236}">
                <a16:creationId xmlns:a16="http://schemas.microsoft.com/office/drawing/2014/main" id="{8A7848B3-ABA9-A99D-5BE3-5BD56A090161}"/>
              </a:ext>
            </a:extLst>
          </p:cNvPr>
          <p:cNvSpPr txBox="1">
            <a:spLocks noChangeArrowheads="1"/>
          </p:cNvSpPr>
          <p:nvPr/>
        </p:nvSpPr>
        <p:spPr bwMode="auto">
          <a:xfrm>
            <a:off x="4071938" y="5130800"/>
            <a:ext cx="27590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BAY</a:t>
            </a:r>
          </a:p>
        </p:txBody>
      </p:sp>
      <p:sp>
        <p:nvSpPr>
          <p:cNvPr id="19" name="TextBox 18">
            <a:extLst>
              <a:ext uri="{FF2B5EF4-FFF2-40B4-BE49-F238E27FC236}">
                <a16:creationId xmlns:a16="http://schemas.microsoft.com/office/drawing/2014/main" id="{A773B0B5-643B-5281-FECE-12467D3D21DB}"/>
              </a:ext>
            </a:extLst>
          </p:cNvPr>
          <p:cNvSpPr txBox="1">
            <a:spLocks noChangeArrowheads="1"/>
          </p:cNvSpPr>
          <p:nvPr/>
        </p:nvSpPr>
        <p:spPr bwMode="auto">
          <a:xfrm>
            <a:off x="4017963" y="2744788"/>
            <a:ext cx="28130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   TIẾNG NƯỚC CHẢY</a:t>
            </a:r>
          </a:p>
        </p:txBody>
      </p:sp>
      <p:sp>
        <p:nvSpPr>
          <p:cNvPr id="20" name="TextBox 19">
            <a:extLst>
              <a:ext uri="{FF2B5EF4-FFF2-40B4-BE49-F238E27FC236}">
                <a16:creationId xmlns:a16="http://schemas.microsoft.com/office/drawing/2014/main" id="{1D7317E8-264F-F35E-F052-32F28F2D682D}"/>
              </a:ext>
            </a:extLst>
          </p:cNvPr>
          <p:cNvSpPr txBox="1">
            <a:spLocks noChangeArrowheads="1"/>
          </p:cNvSpPr>
          <p:nvPr/>
        </p:nvSpPr>
        <p:spPr bwMode="auto">
          <a:xfrm>
            <a:off x="989013" y="335280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HÉT TO</a:t>
            </a:r>
          </a:p>
        </p:txBody>
      </p:sp>
      <p:sp>
        <p:nvSpPr>
          <p:cNvPr id="21" name="TextBox 20">
            <a:extLst>
              <a:ext uri="{FF2B5EF4-FFF2-40B4-BE49-F238E27FC236}">
                <a16:creationId xmlns:a16="http://schemas.microsoft.com/office/drawing/2014/main" id="{D51B33CC-5A6E-4D7C-B7A1-B89796A20F18}"/>
              </a:ext>
            </a:extLst>
          </p:cNvPr>
          <p:cNvSpPr txBox="1">
            <a:spLocks noChangeArrowheads="1"/>
          </p:cNvSpPr>
          <p:nvPr/>
        </p:nvSpPr>
        <p:spPr bwMode="auto">
          <a:xfrm>
            <a:off x="998538" y="5130800"/>
            <a:ext cx="25812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CHIM HÓT</a:t>
            </a:r>
          </a:p>
        </p:txBody>
      </p:sp>
      <p:sp>
        <p:nvSpPr>
          <p:cNvPr id="22" name="TextBox 21">
            <a:extLst>
              <a:ext uri="{FF2B5EF4-FFF2-40B4-BE49-F238E27FC236}">
                <a16:creationId xmlns:a16="http://schemas.microsoft.com/office/drawing/2014/main" id="{DEBCEC90-2308-AB5A-66AB-81A758DEAD44}"/>
              </a:ext>
            </a:extLst>
          </p:cNvPr>
          <p:cNvSpPr txBox="1">
            <a:spLocks noChangeArrowheads="1"/>
          </p:cNvSpPr>
          <p:nvPr/>
        </p:nvSpPr>
        <p:spPr bwMode="auto">
          <a:xfrm>
            <a:off x="946150" y="4560888"/>
            <a:ext cx="2633663"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TÀU HỎA</a:t>
            </a:r>
          </a:p>
        </p:txBody>
      </p:sp>
      <p:sp>
        <p:nvSpPr>
          <p:cNvPr id="23" name="TextBox 22">
            <a:extLst>
              <a:ext uri="{FF2B5EF4-FFF2-40B4-BE49-F238E27FC236}">
                <a16:creationId xmlns:a16="http://schemas.microsoft.com/office/drawing/2014/main" id="{11CDC40B-8985-4741-11DD-5AB6C1775BEE}"/>
              </a:ext>
            </a:extLst>
          </p:cNvPr>
          <p:cNvSpPr txBox="1">
            <a:spLocks noChangeArrowheads="1"/>
          </p:cNvSpPr>
          <p:nvPr/>
        </p:nvSpPr>
        <p:spPr bwMode="auto">
          <a:xfrm>
            <a:off x="962025" y="3981450"/>
            <a:ext cx="2617788"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RƠI VỠ</a:t>
            </a:r>
          </a:p>
        </p:txBody>
      </p:sp>
      <p:pic>
        <p:nvPicPr>
          <p:cNvPr id="2" name="Nhạc Quản Trò - Q. Tiến - CLB YMT ĐH NL Tp.HCM [360p].mp4">
            <a:hlinkClick r:id="" action="ppaction://media"/>
            <a:extLst>
              <a:ext uri="{FF2B5EF4-FFF2-40B4-BE49-F238E27FC236}">
                <a16:creationId xmlns:a16="http://schemas.microsoft.com/office/drawing/2014/main" id="{230CC7B7-8899-70EF-1C6C-A04735A85BD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415338" y="6299200"/>
            <a:ext cx="7286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mediacall" presetSubtype="0" fill="hold" nodeType="clickEffect">
                                  <p:stCondLst>
                                    <p:cond delay="0"/>
                                  </p:stCondLst>
                                  <p:childTnLst>
                                    <p:cmd type="call" cmd="playFrom(0.0)">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childTnLst>
        </p:cTn>
      </p:par>
    </p:tnLst>
    <p:bldLst>
      <p:bldP spid="3" grpId="0" build="p" animBg="1"/>
      <p:bldP spid="5" grpId="0" animBg="1"/>
      <p:bldP spid="6" grpId="0" animBg="1"/>
      <p:bldP spid="7" grpId="0" animBg="1"/>
      <p:bldP spid="9" grpId="0" animBg="1"/>
      <p:bldP spid="11" grpId="0" animBg="1"/>
      <p:bldP spid="13" grpId="0" animBg="1"/>
      <p:bldP spid="15" grpId="0" animBg="1"/>
      <p:bldP spid="17"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304800" y="1704975"/>
          <a:ext cx="8458200" cy="4848226"/>
        </p:xfrm>
        <a:graphic>
          <a:graphicData uri="http://schemas.openxmlformats.org/drawingml/2006/table">
            <a:tbl>
              <a:tblPr firstRow="1" bandRow="1">
                <a:tableStyleId>{5C22544A-7EE6-4342-B048-85BDC9FD1C3A}</a:tableStyleId>
              </a:tblPr>
              <a:tblGrid>
                <a:gridCol w="3498972">
                  <a:extLst>
                    <a:ext uri="{9D8B030D-6E8A-4147-A177-3AD203B41FA5}">
                      <a16:colId xmlns:a16="http://schemas.microsoft.com/office/drawing/2014/main" val="20000"/>
                    </a:ext>
                  </a:extLst>
                </a:gridCol>
                <a:gridCol w="4959228">
                  <a:extLst>
                    <a:ext uri="{9D8B030D-6E8A-4147-A177-3AD203B41FA5}">
                      <a16:colId xmlns:a16="http://schemas.microsoft.com/office/drawing/2014/main" val="20001"/>
                    </a:ext>
                  </a:extLst>
                </a:gridCol>
              </a:tblGrid>
              <a:tr h="838237">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1336663">
                <a:tc>
                  <a:txBody>
                    <a:bodyPr/>
                    <a:lstStyle/>
                    <a:p>
                      <a:endParaRPr lang="en-US" sz="1800" dirty="0"/>
                    </a:p>
                    <a:p>
                      <a:r>
                        <a:rPr lang="en-US" sz="1800" dirty="0"/>
                        <a:t>1. </a:t>
                      </a:r>
                      <a:r>
                        <a:rPr lang="en-US" sz="1800" dirty="0" err="1"/>
                        <a:t>Tác</a:t>
                      </a:r>
                      <a:r>
                        <a:rPr lang="en-US" sz="1800" baseline="0" dirty="0"/>
                        <a:t> </a:t>
                      </a:r>
                      <a:r>
                        <a:rPr lang="en-US" sz="1800" baseline="0" dirty="0" err="1"/>
                        <a:t>động</a:t>
                      </a:r>
                      <a:r>
                        <a:rPr lang="en-US" sz="1800" baseline="0" dirty="0"/>
                        <a:t> </a:t>
                      </a:r>
                      <a:r>
                        <a:rPr lang="en-US" sz="1800" baseline="0" dirty="0" err="1"/>
                        <a:t>vào</a:t>
                      </a:r>
                      <a:r>
                        <a:rPr lang="en-US" sz="1800" baseline="0" dirty="0"/>
                        <a:t> </a:t>
                      </a:r>
                      <a:r>
                        <a:rPr lang="en-US" sz="1800" baseline="0" dirty="0" err="1"/>
                        <a:t>nguồn</a:t>
                      </a:r>
                      <a:r>
                        <a:rPr lang="en-US" sz="1800" baseline="0" dirty="0"/>
                        <a:t> </a:t>
                      </a:r>
                      <a:r>
                        <a:rPr lang="en-US" sz="1800" baseline="0" dirty="0" err="1"/>
                        <a:t>âm</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336663">
                <a:tc>
                  <a:txBody>
                    <a:bodyPr/>
                    <a:lstStyle/>
                    <a:p>
                      <a:endParaRPr lang="en-US" sz="1800" dirty="0"/>
                    </a:p>
                    <a:p>
                      <a:r>
                        <a:rPr lang="en-US" sz="1800" dirty="0"/>
                        <a:t>2. </a:t>
                      </a:r>
                      <a:r>
                        <a:rPr lang="en-US" sz="1800" dirty="0" err="1"/>
                        <a:t>Phân</a:t>
                      </a:r>
                      <a:r>
                        <a:rPr lang="en-US" sz="1800" baseline="0" dirty="0"/>
                        <a:t> </a:t>
                      </a:r>
                      <a:r>
                        <a:rPr lang="en-US" sz="1800" baseline="0" dirty="0" err="1"/>
                        <a:t>tán</a:t>
                      </a:r>
                      <a:r>
                        <a:rPr lang="en-US" sz="1800" baseline="0" dirty="0"/>
                        <a:t> </a:t>
                      </a:r>
                      <a:r>
                        <a:rPr lang="en-US" sz="1800" baseline="0" dirty="0" err="1"/>
                        <a:t>âm</a:t>
                      </a:r>
                      <a:r>
                        <a:rPr lang="en-US" sz="1800" baseline="0" dirty="0"/>
                        <a:t> </a:t>
                      </a:r>
                      <a:r>
                        <a:rPr lang="en-US" sz="1800" baseline="0" dirty="0" err="1"/>
                        <a:t>trên</a:t>
                      </a:r>
                      <a:r>
                        <a:rPr lang="en-US" sz="1800" baseline="0" dirty="0"/>
                        <a:t> </a:t>
                      </a:r>
                      <a:r>
                        <a:rPr lang="en-US" sz="1800" baseline="0" dirty="0" err="1"/>
                        <a:t>đường</a:t>
                      </a:r>
                      <a:r>
                        <a:rPr lang="en-US" sz="1800" baseline="0" dirty="0"/>
                        <a:t> </a:t>
                      </a:r>
                      <a:r>
                        <a:rPr lang="en-US" sz="1800" baseline="0" dirty="0" err="1"/>
                        <a:t>truyền</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336663">
                <a:tc>
                  <a:txBody>
                    <a:bodyPr/>
                    <a:lstStyle/>
                    <a:p>
                      <a:endParaRPr lang="en-US" sz="1800" dirty="0"/>
                    </a:p>
                    <a:p>
                      <a:r>
                        <a:rPr lang="en-US" sz="1800" dirty="0"/>
                        <a:t>3. </a:t>
                      </a:r>
                      <a:r>
                        <a:rPr lang="en-US" sz="1800" dirty="0" err="1"/>
                        <a:t>Ngăn</a:t>
                      </a:r>
                      <a:r>
                        <a:rPr lang="en-US" sz="1800" baseline="0" dirty="0"/>
                        <a:t> </a:t>
                      </a:r>
                      <a:r>
                        <a:rPr lang="en-US" sz="1800" baseline="0" dirty="0" err="1"/>
                        <a:t>không</a:t>
                      </a:r>
                      <a:r>
                        <a:rPr lang="en-US" sz="1800" baseline="0" dirty="0"/>
                        <a:t> </a:t>
                      </a:r>
                      <a:r>
                        <a:rPr lang="en-US" sz="1800" baseline="0" dirty="0" err="1"/>
                        <a:t>cho</a:t>
                      </a:r>
                      <a:r>
                        <a:rPr lang="en-US" sz="1800" baseline="0" dirty="0"/>
                        <a:t> </a:t>
                      </a:r>
                      <a:r>
                        <a:rPr lang="en-US" sz="1800" baseline="0" dirty="0" err="1"/>
                        <a:t>âm</a:t>
                      </a:r>
                      <a:r>
                        <a:rPr lang="en-US" sz="1800" baseline="0" dirty="0"/>
                        <a:t> </a:t>
                      </a:r>
                      <a:r>
                        <a:rPr lang="en-US" sz="1800" baseline="0" dirty="0" err="1"/>
                        <a:t>truyền</a:t>
                      </a:r>
                      <a:r>
                        <a:rPr lang="en-US" sz="1800" baseline="0" dirty="0"/>
                        <a:t> </a:t>
                      </a:r>
                      <a:r>
                        <a:rPr lang="en-US" sz="1800" baseline="0" dirty="0" err="1"/>
                        <a:t>tới</a:t>
                      </a:r>
                      <a:r>
                        <a:rPr lang="en-US" sz="1800" baseline="0" dirty="0"/>
                        <a:t> tai</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19200" y="0"/>
            <a:ext cx="6553200" cy="584200"/>
          </a:xfrm>
        </p:spPr>
        <p:style>
          <a:lnRef idx="2">
            <a:schemeClr val="accent1"/>
          </a:lnRef>
          <a:fillRef idx="1">
            <a:schemeClr val="lt1"/>
          </a:fillRef>
          <a:effectRef idx="0">
            <a:schemeClr val="accent1"/>
          </a:effectRef>
          <a:fontRef idx="minor">
            <a:schemeClr val="dk1"/>
          </a:fontRef>
        </p:style>
        <p:txBody>
          <a:bodyPr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52400" y="7397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Em hãy nêu các biện pháp chống ô nhiễm tiếng ồn mà em biết vào chỗ trống trong bảng dưới đây cho phù hợp: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a:t>
            </a:r>
            <a:r>
              <a:rPr lang="en-US" sz="2400">
                <a:latin typeface="Times New Roman" panose="02020603050405020304" pitchFamily="18" charset="0"/>
                <a:cs typeface="Times New Roman" panose="02020603050405020304" pitchFamily="18" charset="0"/>
              </a:rPr>
              <a:t>HOẠT CỦA CON NGƯỜI</a:t>
            </a:r>
            <a:endParaRPr lang="en-US" sz="2400" dirty="0">
              <a:latin typeface="Times New Roman" panose="02020603050405020304" pitchFamily="18" charset="0"/>
              <a:cs typeface="Times New Roman" panose="02020603050405020304" pitchFamily="18" charset="0"/>
            </a:endParaRP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6DD04949-81E5-9ADC-9D4D-26AE37C0E548}"/>
              </a:ext>
            </a:extLst>
          </p:cNvPr>
          <p:cNvSpPr txBox="1">
            <a:spLocks noChangeArrowheads="1"/>
          </p:cNvSpPr>
          <p:nvPr/>
        </p:nvSpPr>
        <p:spPr bwMode="auto">
          <a:xfrm>
            <a:off x="300038" y="2514600"/>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cs typeface="Times New Roman" panose="02020603050405020304" pitchFamily="18" charset="0"/>
              </a:rPr>
              <a:t>Xin chân thành cảm ơn quý thầy cô giáo và các em học sinh! </a:t>
            </a:r>
          </a:p>
        </p:txBody>
      </p:sp>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F254CD4-51C6-5030-DCE0-7B89A078030B}"/>
              </a:ext>
            </a:extLst>
          </p:cNvPr>
          <p:cNvSpPr txBox="1">
            <a:spLocks noChangeArrowheads="1"/>
          </p:cNvSpPr>
          <p:nvPr/>
        </p:nvSpPr>
        <p:spPr bwMode="auto">
          <a:xfrm>
            <a:off x="3239729" y="260978"/>
            <a:ext cx="2590800" cy="430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2200" b="1">
                <a:solidFill>
                  <a:srgbClr val="FF0000"/>
                </a:solidFill>
                <a:latin typeface="Times New Roman" pitchFamily="18" charset="0"/>
                <a:cs typeface="Times New Roman" pitchFamily="18" charset="0"/>
              </a:rPr>
              <a:t>NỘI DUNG</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A00D8C-64C4-900C-1424-991A8B336AC8}"/>
              </a:ext>
            </a:extLst>
          </p:cNvPr>
          <p:cNvSpPr txBox="1">
            <a:spLocks noChangeArrowheads="1"/>
          </p:cNvSpPr>
          <p:nvPr/>
        </p:nvSpPr>
        <p:spPr bwMode="auto">
          <a:xfrm>
            <a:off x="895350" y="4887186"/>
            <a:ext cx="7353300" cy="7694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III. CHỐNG Ô NHIỄM TIẾNG ỒN</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0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6EDE67C-FC85-E290-2ED1-5AE360075F50}"/>
              </a:ext>
            </a:extLst>
          </p:cNvPr>
          <p:cNvSpPr txBox="1">
            <a:spLocks noChangeArrowheads="1"/>
          </p:cNvSpPr>
          <p:nvPr/>
        </p:nvSpPr>
        <p:spPr bwMode="auto">
          <a:xfrm>
            <a:off x="858479" y="3007586"/>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 VẬT PHẢN XẠ ÂM TỐT, VẬT PHẢN XẠ ÂM KÉM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858479" y="1196720"/>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 PHẢN XẠ ÂM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ếng vọng của núi - The echo of the mountain - Tiếng Việt 1, tập 2 - Kết nối tri thức với cuộc sống">
            <a:hlinkClick r:id="" action="ppaction://media"/>
            <a:extLst>
              <a:ext uri="{FF2B5EF4-FFF2-40B4-BE49-F238E27FC236}">
                <a16:creationId xmlns:a16="http://schemas.microsoft.com/office/drawing/2014/main" id="{8CFE9BB5-AB8B-5C96-4A21-4B90E9C6FAB1}"/>
              </a:ext>
            </a:extLst>
          </p:cNvPr>
          <p:cNvPicPr>
            <a:picLocks noChangeAspect="1"/>
          </p:cNvPicPr>
          <p:nvPr>
            <a:videoFile r:link="rId1"/>
            <p:extLst>
              <p:ext uri="{DAA4B4D4-6D71-4841-9C94-3DE7FCFB9230}">
                <p14:media xmlns:p14="http://schemas.microsoft.com/office/powerpoint/2010/main" r:link="rId2">
                  <p14:trim st="7627" end="2729"/>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629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a:solidFill>
                  <a:srgbClr val="FFFF00"/>
                </a:solidFill>
                <a:latin typeface="Times New Roman" pitchFamily="18" charset="0"/>
                <a:cs typeface="Times New Roman" pitchFamily="18" charset="0"/>
              </a:rPr>
              <a:t>I. PHẢN XẠ ÂM</a:t>
            </a:r>
            <a:endParaRPr lang="en-US" altLang="en-US" sz="40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FF"/>
                </a:solidFill>
                <a:latin typeface="Times New Roman" panose="02020603050405020304" pitchFamily="18" charset="0"/>
                <a:cs typeface="Times New Roman" panose="02020603050405020304" pitchFamily="18" charset="0"/>
              </a:rPr>
              <a:t>Phản xạ âm là gì?</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Phản xạ âm là hiện tượng âm được dội lại khi gặp một mặt chắn</a:t>
            </a:r>
          </a:p>
        </p:txBody>
      </p:sp>
    </p:spTree>
    <p:extLst>
      <p:ext uri="{BB962C8B-B14F-4D97-AF65-F5344CB8AC3E}">
        <p14:creationId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29885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B94A9-59B0-5396-B610-6239153E2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6"/>
            <a:ext cx="9144000" cy="6862916"/>
          </a:xfrm>
          <a:prstGeom prst="rect">
            <a:avLst/>
          </a:prstGeom>
        </p:spPr>
      </p:pic>
    </p:spTree>
    <p:extLst>
      <p:ext uri="{BB962C8B-B14F-4D97-AF65-F5344CB8AC3E}">
        <p14:creationId xmlns:p14="http://schemas.microsoft.com/office/powerpoint/2010/main" val="30867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07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a:solidFill>
                  <a:srgbClr val="FFFF00"/>
                </a:solidFill>
                <a:latin typeface="Times New Roman" pitchFamily="18" charset="0"/>
                <a:cs typeface="Times New Roman" pitchFamily="18" charset="0"/>
              </a:rPr>
              <a:t>II. VẬT PHẢN XẠ ÂM TỐT, VẬT PHẢN XẠ ÂM KÉM</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961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645&quot;&gt;&lt;object type=&quot;3&quot; unique_id=&quot;11080&quot;&gt;&lt;property id=&quot;20148&quot; value=&quot;5&quot;/&gt;&lt;property id=&quot;20300&quot; value=&quot;Slide 5&quot;/&gt;&lt;property id=&quot;20307&quot; value=&quot;305&quot;/&gt;&lt;/object&gt;&lt;object type=&quot;3&quot; unique_id=&quot;11081&quot;&gt;&lt;property id=&quot;20148&quot; value=&quot;5&quot;/&gt;&lt;property id=&quot;20300&quot; value=&quot;Slide 2&quot;/&gt;&lt;property id=&quot;20307&quot; value=&quot;306&quot;/&gt;&lt;/object&gt;&lt;object type=&quot;3&quot; unique_id=&quot;11087&quot;&gt;&lt;property id=&quot;20148&quot; value=&quot;5&quot;/&gt;&lt;property id=&quot;20300&quot; value=&quot;Slide 14&quot;/&gt;&lt;property id=&quot;20307&quot; value=&quot;312&quot;/&gt;&lt;/object&gt;&lt;object type=&quot;3&quot; unique_id=&quot;11956&quot;&gt;&lt;property id=&quot;20148&quot; value=&quot;5&quot;/&gt;&lt;property id=&quot;20300&quot; value=&quot;Slide 8&quot;/&gt;&lt;property id=&quot;20307&quot; value=&quot;320&quot;/&gt;&lt;/object&gt;&lt;object type=&quot;3&quot; unique_id=&quot;11961&quot;&gt;&lt;property id=&quot;20148&quot; value=&quot;5&quot;/&gt;&lt;property id=&quot;20300&quot; value=&quot;Slide 16&quot;/&gt;&lt;property id=&quot;20307&quot; value=&quot;327&quot;/&gt;&lt;/object&gt;&lt;object type=&quot;3&quot; unique_id=&quot;12395&quot;&gt;&lt;property id=&quot;20148&quot; value=&quot;5&quot;/&gt;&lt;property id=&quot;20300&quot; value=&quot;Slide 7&quot;/&gt;&lt;property id=&quot;20307&quot; value=&quot;331&quot;/&gt;&lt;/object&gt;&lt;object type=&quot;3&quot; unique_id=&quot;12560&quot;&gt;&lt;property id=&quot;20148&quot; value=&quot;5&quot;/&gt;&lt;property id=&quot;20300&quot; value=&quot;Slide 4&quot;/&gt;&lt;property id=&quot;20307&quot; value=&quot;333&quot;/&gt;&lt;/object&gt;&lt;object type=&quot;3&quot; unique_id=&quot;12561&quot;&gt;&lt;property id=&quot;20148&quot; value=&quot;5&quot;/&gt;&lt;property id=&quot;20300&quot; value=&quot;Slide 11&quot;/&gt;&lt;property id=&quot;20307&quot; value=&quot;335&quot;/&gt;&lt;/object&gt;&lt;object type=&quot;3&quot; unique_id=&quot;12562&quot;&gt;&lt;property id=&quot;20148&quot; value=&quot;5&quot;/&gt;&lt;property id=&quot;20300&quot; value=&quot;Slide 13&quot;/&gt;&lt;property id=&quot;20307&quot; value=&quot;336&quot;/&gt;&lt;/object&gt;&lt;object type=&quot;3&quot; unique_id=&quot;12691&quot;&gt;&lt;property id=&quot;20148&quot; value=&quot;5&quot;/&gt;&lt;property id=&quot;20300&quot; value=&quot;Slide 3&quot;/&gt;&lt;property id=&quot;20307&quot; value=&quot;337&quot;/&gt;&lt;/object&gt;&lt;object type=&quot;3&quot; unique_id=&quot;12785&quot;&gt;&lt;property id=&quot;20148&quot; value=&quot;5&quot;/&gt;&lt;property id=&quot;20300&quot; value=&quot;Slide 6&quot;/&gt;&lt;property id=&quot;20307&quot; value=&quot;339&quot;/&gt;&lt;/object&gt;&lt;object type=&quot;3&quot; unique_id=&quot;12924&quot;&gt;&lt;property id=&quot;20148&quot; value=&quot;5&quot;/&gt;&lt;property id=&quot;20300&quot; value=&quot;Slide 1&quot;/&gt;&lt;property id=&quot;20307&quot; value=&quot;344&quot;/&gt;&lt;/object&gt;&lt;object type=&quot;3&quot; unique_id=&quot;12925&quot;&gt;&lt;property id=&quot;20148&quot; value=&quot;5&quot;/&gt;&lt;property id=&quot;20300&quot; value=&quot;Slide 12 - &amp;quot;PHIẾU HỌC TẬP&amp;quot;&quot;/&gt;&lt;property id=&quot;20307&quot; value=&quot;346&quot;/&gt;&lt;/object&gt;&lt;object type=&quot;3&quot; unique_id=&quot;12926&quot;&gt;&lt;property id=&quot;20148&quot; value=&quot;5&quot;/&gt;&lt;property id=&quot;20300&quot; value=&quot;Slide 15&quot;/&gt;&lt;property id=&quot;20307&quot; value=&quot;347&quot;/&gt;&lt;/object&gt;&lt;object type=&quot;3&quot; unique_id=&quot;12927&quot;&gt;&lt;property id=&quot;20148&quot; value=&quot;5&quot;/&gt;&lt;property id=&quot;20300&quot; value=&quot;Slide 17 - &amp;quot; &amp;quot;&quot;/&gt;&lt;property id=&quot;20307&quot; value=&quot;348&quot;/&gt;&lt;/object&gt;&lt;object type=&quot;3&quot; unique_id=&quot;13001&quot;&gt;&lt;property id=&quot;20148&quot; value=&quot;5&quot;/&gt;&lt;property id=&quot;20300&quot; value=&quot;Slide 9&quot;/&gt;&lt;property id=&quot;20307&quot; value=&quot;349&quot;/&gt;&lt;/object&gt;&lt;object type=&quot;3&quot; unique_id=&quot;13002&quot;&gt;&lt;property id=&quot;20148&quot; value=&quot;5&quot;/&gt;&lt;property id=&quot;20300&quot; value=&quot;Slide 10&quot;/&gt;&lt;property id=&quot;20307&quot; value=&quot;350&quot;/&gt;&lt;/object&gt;&lt;/object&gt;&lt;object type=&quot;8&quot; unique_id=&quot;10705&quot;&gt;&lt;/object&gt;&lt;/object&gt;&lt;/database&gt;"/>
  <p:tag name="SECTOMILLISECCONVERTED" val="1"/>
</p:tagLst>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7523</TotalTime>
  <Words>476</Words>
  <Application>Microsoft Office PowerPoint</Application>
  <PresentationFormat>On-screen Show (4:3)</PresentationFormat>
  <Paragraphs>73</Paragraphs>
  <Slides>17</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 </vt:lpstr>
    </vt:vector>
  </TitlesOfParts>
  <Company>Sang Tao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ha tang</dc:creator>
  <cp:lastModifiedBy>ADMIN</cp:lastModifiedBy>
  <cp:revision>197</cp:revision>
  <dcterms:created xsi:type="dcterms:W3CDTF">2004-11-16T12:05:33Z</dcterms:created>
  <dcterms:modified xsi:type="dcterms:W3CDTF">2023-03-12T16:00:04Z</dcterms:modified>
</cp:coreProperties>
</file>