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60"/>
  </p:notesMasterIdLst>
  <p:sldIdLst>
    <p:sldId id="591" r:id="rId3"/>
    <p:sldId id="257" r:id="rId4"/>
    <p:sldId id="256" r:id="rId5"/>
    <p:sldId id="258" r:id="rId6"/>
    <p:sldId id="261" r:id="rId7"/>
    <p:sldId id="311" r:id="rId8"/>
    <p:sldId id="317" r:id="rId9"/>
    <p:sldId id="319" r:id="rId10"/>
    <p:sldId id="316" r:id="rId11"/>
    <p:sldId id="314" r:id="rId12"/>
    <p:sldId id="315" r:id="rId13"/>
    <p:sldId id="320" r:id="rId14"/>
    <p:sldId id="321" r:id="rId15"/>
    <p:sldId id="323" r:id="rId16"/>
    <p:sldId id="324" r:id="rId17"/>
    <p:sldId id="325" r:id="rId18"/>
    <p:sldId id="327" r:id="rId19"/>
    <p:sldId id="328" r:id="rId20"/>
    <p:sldId id="329" r:id="rId21"/>
    <p:sldId id="336" r:id="rId22"/>
    <p:sldId id="338" r:id="rId23"/>
    <p:sldId id="332" r:id="rId24"/>
    <p:sldId id="333" r:id="rId25"/>
    <p:sldId id="334" r:id="rId26"/>
    <p:sldId id="335" r:id="rId27"/>
    <p:sldId id="339" r:id="rId28"/>
    <p:sldId id="340" r:id="rId29"/>
    <p:sldId id="342" r:id="rId30"/>
    <p:sldId id="341" r:id="rId31"/>
    <p:sldId id="584" r:id="rId32"/>
    <p:sldId id="585" r:id="rId33"/>
    <p:sldId id="343" r:id="rId34"/>
    <p:sldId id="344" r:id="rId35"/>
    <p:sldId id="586" r:id="rId36"/>
    <p:sldId id="587" r:id="rId37"/>
    <p:sldId id="345" r:id="rId38"/>
    <p:sldId id="588" r:id="rId39"/>
    <p:sldId id="589" r:id="rId40"/>
    <p:sldId id="590" r:id="rId41"/>
    <p:sldId id="351" r:id="rId42"/>
    <p:sldId id="346" r:id="rId43"/>
    <p:sldId id="347" r:id="rId44"/>
    <p:sldId id="348" r:id="rId45"/>
    <p:sldId id="349" r:id="rId46"/>
    <p:sldId id="352" r:id="rId47"/>
    <p:sldId id="353" r:id="rId48"/>
    <p:sldId id="354" r:id="rId49"/>
    <p:sldId id="355" r:id="rId50"/>
    <p:sldId id="574" r:id="rId51"/>
    <p:sldId id="575" r:id="rId52"/>
    <p:sldId id="578" r:id="rId53"/>
    <p:sldId id="288" r:id="rId54"/>
    <p:sldId id="577" r:id="rId55"/>
    <p:sldId id="580" r:id="rId56"/>
    <p:sldId id="582" r:id="rId57"/>
    <p:sldId id="583" r:id="rId58"/>
    <p:sldId id="287" r:id="rId59"/>
  </p:sldIdLst>
  <p:sldSz cx="9144000" cy="5143500" type="screen16x9"/>
  <p:notesSz cx="6858000" cy="9144000"/>
  <p:embeddedFontLst>
    <p:embeddedFont>
      <p:font typeface="#9Slide03 HelveBold" panose="02040603050506020204" charset="0"/>
      <p:bold r:id="rId61"/>
    </p:embeddedFont>
    <p:embeddedFont>
      <p:font typeface="Overpass Black" panose="020B0604020202020204" charset="0"/>
      <p:bold r:id="rId62"/>
      <p:boldItalic r:id="rId63"/>
    </p:embeddedFont>
    <p:embeddedFont>
      <p:font typeface="Open Sans" panose="020B0604020202020204" charset="0"/>
      <p:regular r:id="rId64"/>
      <p:bold r:id="rId65"/>
      <p:italic r:id="rId66"/>
      <p:boldItalic r:id="rId67"/>
    </p:embeddedFont>
    <p:embeddedFont>
      <p:font typeface="#9Slide07 IcielCadena" panose="020B0604020202020204" charset="0"/>
      <p:bold r:id="rId68"/>
    </p:embeddedFont>
    <p:embeddedFont>
      <p:font typeface="Calibri" panose="020F0502020204030204" pitchFamily="34" charset="0"/>
      <p:regular r:id="rId69"/>
      <p:bold r:id="rId70"/>
      <p:italic r:id="rId71"/>
      <p:boldItalic r:id="rId72"/>
    </p:embeddedFont>
    <p:embeddedFont>
      <p:font typeface="#9Slide07 Cadena" panose="020B0604020202020204" charset="0"/>
      <p:bold r:id="rId73"/>
    </p:embeddedFont>
    <p:embeddedFont>
      <p:font typeface="#9Slide05 Voyage" panose="020B0604020202020204" charset="0"/>
      <p:regular r:id="rId74"/>
    </p:embeddedFont>
    <p:embeddedFont>
      <p:font typeface="Chewy" panose="020B0604020202020204" charset="0"/>
      <p:regular r:id="rId75"/>
    </p:embeddedFont>
    <p:embeddedFont>
      <p:font typeface="#9Slide07 IcielBaliho Script" panose="020B0604020202020204" charset="0"/>
      <p:regular r:id="rId76"/>
    </p:embeddedFont>
    <p:embeddedFont>
      <p:font typeface="Open Sans SemiBold" panose="020B0604020202020204" charset="0"/>
      <p:regular r:id="rId77"/>
      <p:bold r:id="rId78"/>
      <p:italic r:id="rId79"/>
      <p:boldItalic r:id="rId80"/>
    </p:embeddedFont>
    <p:embeddedFont>
      <p:font typeface="Fira Sans Extra Condensed Medium" panose="020B0604020202020204" charset="0"/>
      <p:regular r:id="rId81"/>
      <p:bold r:id="rId82"/>
      <p:italic r:id="rId83"/>
      <p:boldItalic r:id="rId84"/>
    </p:embeddedFont>
    <p:embeddedFont>
      <p:font typeface="#9Slide03 Arima Madurai Black" panose="020B0604020202020204" charset="0"/>
      <p:bold r:id="rId85"/>
    </p:embeddedFont>
    <p:embeddedFont>
      <p:font typeface="Cambria Math" panose="02040503050406030204" pitchFamily="18" charset="0"/>
      <p:regular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149" d="100"/>
          <a:sy n="149" d="100"/>
        </p:scale>
        <p:origin x="5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81261db1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81261db1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81261db18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81261db1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81261db18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81261db18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724cc345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724cc34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261db1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261db18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81261db18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c81261db18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81261db18_0_1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81261db18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freepik.com/" TargetMode="External"/><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atin typeface="#9Slide07 IcielCadena" panose="02000503000000020004"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2"/>
                </a:solidFill>
                <a:latin typeface="Open Sans SemiBold"/>
                <a:ea typeface="Open Sans SemiBold"/>
                <a:cs typeface="Open Sans SemiBold"/>
                <a:sym typeface="Open Sans SemiBold"/>
              </a:rPr>
              <a:t>CREDITS: This presentation template was created</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5">
                  <a:extLst>
                    <a:ext uri="{A12FA001-AC4F-418D-AE19-62706E023703}">
                      <ahyp:hlinkClr xmlns="" xmlns:ahyp="http://schemas.microsoft.com/office/drawing/2018/hyperlinkcolor" val="tx"/>
                    </a:ext>
                  </a:extLst>
                </a:hlinkClick>
              </a:rPr>
              <a:t>by Slidesgo,</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dirty="0">
                <a:solidFill>
                  <a:schemeClr val="dk2"/>
                </a:solidFill>
                <a:latin typeface="Open Sans SemiBold"/>
                <a:ea typeface="Open Sans SemiBold"/>
                <a:cs typeface="Open Sans SemiBold"/>
                <a:sym typeface="Open Sans SemiBold"/>
              </a:rPr>
              <a:t>including icons</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6">
                  <a:extLst>
                    <a:ext uri="{A12FA001-AC4F-418D-AE19-62706E023703}">
                      <ahyp:hlinkClr xmlns="" xmlns:ahyp="http://schemas.microsoft.com/office/drawing/2018/hyperlinkcolor" val="tx"/>
                    </a:ext>
                  </a:extLst>
                </a:hlinkClick>
              </a:rPr>
              <a:t>by Flaticon,</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i</a:t>
            </a:r>
            <a:r>
              <a:rPr lang="en" sz="1200" dirty="0">
                <a:solidFill>
                  <a:schemeClr val="dk2"/>
                </a:solidFill>
                <a:latin typeface="Open Sans SemiBold"/>
                <a:ea typeface="Open Sans SemiBold"/>
                <a:cs typeface="Open Sans SemiBold"/>
                <a:sym typeface="Open Sans SemiBold"/>
              </a:rPr>
              <a:t>nfographics &amp; images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7">
                  <a:extLst>
                    <a:ext uri="{A12FA001-AC4F-418D-AE19-62706E023703}">
                      <ahyp:hlinkClr xmlns="" xmlns:ahyp="http://schemas.microsoft.com/office/drawing/2018/hyperlinkcolor" val="tx"/>
                    </a:ext>
                  </a:extLst>
                </a:hlinkClick>
              </a:rPr>
              <a:t>by Freepik</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endParaRPr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10/04/2023</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8587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6000"/>
          </a:blip>
          <a:stretch>
            <a:fillRect/>
          </a:stretch>
        </p:blipFill>
        <p:spPr>
          <a:xfrm>
            <a:off x="-3674375" y="-1675870"/>
            <a:ext cx="8158656" cy="3038275"/>
          </a:xfrm>
          <a:prstGeom prst="rect">
            <a:avLst/>
          </a:prstGeom>
          <a:noFill/>
          <a:ln>
            <a:noFill/>
          </a:ln>
        </p:spPr>
      </p:pic>
      <p:pic>
        <p:nvPicPr>
          <p:cNvPr id="10" name="Google Shape;10;p2"/>
          <p:cNvPicPr preferRelativeResize="0"/>
          <p:nvPr/>
        </p:nvPicPr>
        <p:blipFill>
          <a:blip r:embed="rId2">
            <a:alphaModFix amt="76000"/>
          </a:blip>
          <a:stretch>
            <a:fillRect/>
          </a:stretch>
        </p:blipFill>
        <p:spPr>
          <a:xfrm>
            <a:off x="2511925" y="3324755"/>
            <a:ext cx="8158656" cy="3038275"/>
          </a:xfrm>
          <a:prstGeom prst="rect">
            <a:avLst/>
          </a:prstGeom>
          <a:noFill/>
          <a:ln>
            <a:noFill/>
          </a:ln>
        </p:spPr>
      </p:pic>
      <p:pic>
        <p:nvPicPr>
          <p:cNvPr id="11" name="Google Shape;11;p2"/>
          <p:cNvPicPr preferRelativeResize="0"/>
          <p:nvPr/>
        </p:nvPicPr>
        <p:blipFill>
          <a:blip r:embed="rId3">
            <a:alphaModFix amt="47000"/>
          </a:blip>
          <a:stretch>
            <a:fillRect/>
          </a:stretch>
        </p:blipFill>
        <p:spPr>
          <a:xfrm>
            <a:off x="1630989" y="143889"/>
            <a:ext cx="5882026" cy="4855727"/>
          </a:xfrm>
          <a:prstGeom prst="rect">
            <a:avLst/>
          </a:prstGeom>
          <a:noFill/>
          <a:ln>
            <a:noFill/>
          </a:ln>
        </p:spPr>
      </p:pic>
      <p:grpSp>
        <p:nvGrpSpPr>
          <p:cNvPr id="12" name="Google Shape;12;p2"/>
          <p:cNvGrpSpPr/>
          <p:nvPr/>
        </p:nvGrpSpPr>
        <p:grpSpPr>
          <a:xfrm rot="-2700000">
            <a:off x="491281" y="2848237"/>
            <a:ext cx="1344349" cy="2469678"/>
            <a:chOff x="272875" y="1419395"/>
            <a:chExt cx="255950" cy="563168"/>
          </a:xfrm>
        </p:grpSpPr>
        <p:sp>
          <p:nvSpPr>
            <p:cNvPr id="13" name="Google Shape;1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 name="Google Shape;48;p2"/>
          <p:cNvGrpSpPr/>
          <p:nvPr/>
        </p:nvGrpSpPr>
        <p:grpSpPr>
          <a:xfrm rot="-2700000">
            <a:off x="7759814" y="-211916"/>
            <a:ext cx="1344349" cy="1995327"/>
            <a:chOff x="272875" y="1527563"/>
            <a:chExt cx="255950" cy="455000"/>
          </a:xfrm>
        </p:grpSpPr>
        <p:sp>
          <p:nvSpPr>
            <p:cNvPr id="49" name="Google Shape;49;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2"/>
          <p:cNvSpPr txBox="1">
            <a:spLocks noGrp="1"/>
          </p:cNvSpPr>
          <p:nvPr>
            <p:ph type="ctrTitle"/>
          </p:nvPr>
        </p:nvSpPr>
        <p:spPr>
          <a:xfrm>
            <a:off x="1065750" y="844275"/>
            <a:ext cx="7012500" cy="3040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6600" b="0">
                <a:solidFill>
                  <a:srgbClr val="073763"/>
                </a:solidFill>
                <a:latin typeface="#9Slide07 IcielBaliho Script" pitchFamily="2" charset="0"/>
                <a:ea typeface="#9Slide07 IcielBaliho Script" pitchFamily="2" charset="0"/>
                <a:cs typeface="#9Slide07 IcielBaliho Script" pitchFamily="2" charset="0"/>
                <a:sym typeface="Overpass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85" name="Google Shape;85;p2"/>
          <p:cNvSpPr/>
          <p:nvPr/>
        </p:nvSpPr>
        <p:spPr>
          <a:xfrm rot="10800000">
            <a:off x="6879575" y="4111675"/>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txBox="1">
            <a:spLocks noGrp="1"/>
          </p:cNvSpPr>
          <p:nvPr>
            <p:ph type="subTitle" idx="1"/>
          </p:nvPr>
        </p:nvSpPr>
        <p:spPr>
          <a:xfrm>
            <a:off x="2254200" y="4077225"/>
            <a:ext cx="4635600" cy="22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1600">
                <a:solidFill>
                  <a:srgbClr val="073763"/>
                </a:solidFill>
                <a:latin typeface="#9Slide03 Arima Madurai Black" panose="00000A00000000000000" pitchFamily="2" charset="0"/>
                <a:ea typeface="Open Sans"/>
                <a:cs typeface="#9Slide03 Arima Madurai Black" panose="00000A00000000000000" pitchFamily="2" charset="0"/>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75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14587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28108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
        <p:nvSpPr>
          <p:cNvPr id="95" name="Google Shape;9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3410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38500" y="533400"/>
            <a:ext cx="8067000" cy="2901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2700">
                <a:solidFill>
                  <a:schemeClr val="dk2"/>
                </a:solidFill>
                <a:latin typeface="Overpass"/>
                <a:ea typeface="Overpass"/>
                <a:cs typeface="Overpass"/>
                <a:sym typeface="Overpas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8" name="Google Shape;98;p6"/>
          <p:cNvPicPr preferRelativeResize="0"/>
          <p:nvPr/>
        </p:nvPicPr>
        <p:blipFill>
          <a:blip r:embed="rId2">
            <a:alphaModFix amt="67000"/>
          </a:blip>
          <a:stretch>
            <a:fillRect/>
          </a:stretch>
        </p:blipFill>
        <p:spPr>
          <a:xfrm rot="5400000" flipH="1">
            <a:off x="7268415" y="-515250"/>
            <a:ext cx="2894875" cy="2593326"/>
          </a:xfrm>
          <a:prstGeom prst="rect">
            <a:avLst/>
          </a:prstGeom>
          <a:noFill/>
          <a:ln>
            <a:noFill/>
          </a:ln>
        </p:spPr>
      </p:pic>
      <p:pic>
        <p:nvPicPr>
          <p:cNvPr id="99" name="Google Shape;99;p6"/>
          <p:cNvPicPr preferRelativeResize="0"/>
          <p:nvPr/>
        </p:nvPicPr>
        <p:blipFill>
          <a:blip r:embed="rId3">
            <a:alphaModFix amt="66000"/>
          </a:blip>
          <a:stretch>
            <a:fillRect/>
          </a:stretch>
        </p:blipFill>
        <p:spPr>
          <a:xfrm rot="5547182" flipH="1">
            <a:off x="-2645444" y="2413034"/>
            <a:ext cx="3297391" cy="2276632"/>
          </a:xfrm>
          <a:prstGeom prst="rect">
            <a:avLst/>
          </a:prstGeom>
          <a:noFill/>
          <a:ln>
            <a:noFill/>
          </a:ln>
        </p:spPr>
      </p:pic>
      <p:pic>
        <p:nvPicPr>
          <p:cNvPr id="100" name="Google Shape;100;p6"/>
          <p:cNvPicPr preferRelativeResize="0"/>
          <p:nvPr/>
        </p:nvPicPr>
        <p:blipFill>
          <a:blip r:embed="rId4">
            <a:alphaModFix amt="82000"/>
          </a:blip>
          <a:stretch>
            <a:fillRect/>
          </a:stretch>
        </p:blipFill>
        <p:spPr>
          <a:xfrm rot="7617396">
            <a:off x="6623177" y="3577650"/>
            <a:ext cx="3632874" cy="2999026"/>
          </a:xfrm>
          <a:prstGeom prst="rect">
            <a:avLst/>
          </a:prstGeom>
          <a:noFill/>
          <a:ln>
            <a:noFill/>
          </a:ln>
        </p:spPr>
      </p:pic>
      <p:grpSp>
        <p:nvGrpSpPr>
          <p:cNvPr id="101" name="Google Shape;101;p6"/>
          <p:cNvGrpSpPr/>
          <p:nvPr/>
        </p:nvGrpSpPr>
        <p:grpSpPr>
          <a:xfrm>
            <a:off x="-624369" y="1725784"/>
            <a:ext cx="1344377" cy="1995312"/>
            <a:chOff x="272875" y="1527563"/>
            <a:chExt cx="255950" cy="455000"/>
          </a:xfrm>
        </p:grpSpPr>
        <p:sp>
          <p:nvSpPr>
            <p:cNvPr id="102" name="Google Shape;102;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 name="Google Shape;137;p6"/>
          <p:cNvSpPr/>
          <p:nvPr/>
        </p:nvSpPr>
        <p:spPr>
          <a:xfrm rot="2491995">
            <a:off x="6614062" y="40478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38" name="Google Shape;138;p6"/>
          <p:cNvPicPr preferRelativeResize="0"/>
          <p:nvPr/>
        </p:nvPicPr>
        <p:blipFill>
          <a:blip r:embed="rId5">
            <a:alphaModFix amt="83000"/>
          </a:blip>
          <a:stretch>
            <a:fillRect/>
          </a:stretch>
        </p:blipFill>
        <p:spPr>
          <a:xfrm>
            <a:off x="-335353" y="-401174"/>
            <a:ext cx="1212974" cy="1020309"/>
          </a:xfrm>
          <a:prstGeom prst="rect">
            <a:avLst/>
          </a:prstGeom>
          <a:noFill/>
          <a:ln>
            <a:noFill/>
          </a:ln>
        </p:spPr>
      </p:pic>
    </p:spTree>
    <p:extLst>
      <p:ext uri="{BB962C8B-B14F-4D97-AF65-F5344CB8AC3E}">
        <p14:creationId xmlns:p14="http://schemas.microsoft.com/office/powerpoint/2010/main" val="15592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142374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68004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48" name="Google Shape;1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78506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
        <p:cNvGrpSpPr/>
        <p:nvPr/>
      </p:nvGrpSpPr>
      <p:grpSpPr>
        <a:xfrm>
          <a:off x="0" y="0"/>
          <a:ext cx="0" cy="0"/>
          <a:chOff x="0" y="0"/>
          <a:chExt cx="0" cy="0"/>
        </a:xfrm>
      </p:grpSpPr>
      <p:sp>
        <p:nvSpPr>
          <p:cNvPr id="150" name="Google Shape;1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atin typeface="#9Slide03 Arima Madurai Black" panose="00000A00000000000000" pitchFamily="2" charset="0"/>
                <a:cs typeface="#9Slide03 Arima Madurai Black" panose="00000A00000000000000" pitchFamily="2" charset="0"/>
              </a:defRPr>
            </a:lvl1pPr>
          </a:lstStyle>
          <a:p>
            <a:endParaRPr dirty="0"/>
          </a:p>
        </p:txBody>
      </p:sp>
    </p:spTree>
    <p:extLst>
      <p:ext uri="{BB962C8B-B14F-4D97-AF65-F5344CB8AC3E}">
        <p14:creationId xmlns:p14="http://schemas.microsoft.com/office/powerpoint/2010/main" val="92465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04900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
        <p:nvSpPr>
          <p:cNvPr id="155" name="Google Shape;155;p12"/>
          <p:cNvSpPr/>
          <p:nvPr/>
        </p:nvSpPr>
        <p:spPr>
          <a:xfrm>
            <a:off x="0" y="-9525"/>
            <a:ext cx="9144000" cy="51435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178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a:solidFill>
                  <a:schemeClr val="dk2"/>
                </a:solidFill>
                <a:latin typeface="Overpass"/>
                <a:ea typeface="Overpass"/>
                <a:cs typeface="Overpass"/>
                <a:sym typeface="Overpas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74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latin typeface="#9Slide03 Arima Madurai Black" panose="00000A00000000000000" pitchFamily="2" charset="0"/>
                <a:cs typeface="#9Slide03 Arima Madurai Black" panose="00000A00000000000000" pitchFamily="2" charset="0"/>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dirty="0"/>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59" r:id="rId5"/>
    <p:sldLayoutId id="2147483661" r:id="rId6"/>
    <p:sldLayoutId id="2147483663" r:id="rId7"/>
    <p:sldLayoutId id="2147483669" r:id="rId8"/>
    <p:sldLayoutId id="2147483675" r:id="rId9"/>
    <p:sldLayoutId id="2147483676" r:id="rId10"/>
    <p:sldLayoutId id="2147483677" r:id="rId11"/>
    <p:sldLayoutId id="2147483680" r:id="rId12"/>
    <p:sldLayoutId id="2147483681" r:id="rId13"/>
    <p:sldLayoutId id="214748369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verpass"/>
              <a:buNone/>
              <a:defRPr sz="3000" b="1">
                <a:solidFill>
                  <a:schemeClr val="dk2"/>
                </a:solidFill>
                <a:latin typeface="Overpass"/>
                <a:ea typeface="Overpass"/>
                <a:cs typeface="Overpass"/>
                <a:sym typeface="Overpass"/>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1748652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9.png"/><Relationship Id="rId7" Type="http://schemas.openxmlformats.org/officeDocument/2006/relationships/image" Target="../media/image32.jp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31.jpg"/><Relationship Id="rId4" Type="http://schemas.microsoft.com/office/2007/relationships/hdphoto" Target="../media/hdphoto1.wdp"/><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2.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5.png"/><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2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4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3.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55.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55.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2.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39.png"/><Relationship Id="rId7" Type="http://schemas.openxmlformats.org/officeDocument/2006/relationships/image" Target="../media/image25.jpg"/><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0.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66.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0.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0.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66.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438506" y="1185379"/>
            <a:ext cx="6362639" cy="955646"/>
          </a:xfrm>
          <a:prstGeom prst="rect">
            <a:avLst/>
          </a:prstGeom>
          <a:noFill/>
        </p:spPr>
        <p:txBody>
          <a:bodyPr wrap="none" rtlCol="0">
            <a:spAutoFit/>
          </a:bodyPr>
          <a:lstStyle/>
          <a:p>
            <a:pPr algn="ctr"/>
            <a:r>
              <a:rPr lang="en-US" sz="1800" b="1" dirty="0">
                <a:ln w="38100">
                  <a:noFill/>
                </a:ln>
                <a:solidFill>
                  <a:srgbClr val="FF0000"/>
                </a:solidFill>
                <a:latin typeface="Times New Roman" panose="02020603050405020304" pitchFamily="18" charset="0"/>
                <a:cs typeface="Times New Roman" panose="02020603050405020304" pitchFamily="18" charset="0"/>
              </a:rPr>
              <a:t>BÀI GIẢNG ĐIỆN TỬ MÔN KHOA HỌC TỰ NHIÊN 7</a:t>
            </a:r>
          </a:p>
          <a:p>
            <a:pPr algn="ctr"/>
            <a:endParaRPr lang="en-US" sz="1050" b="1" dirty="0">
              <a:ln w="38100">
                <a:noFill/>
              </a:ln>
              <a:solidFill>
                <a:srgbClr val="FF0000"/>
              </a:solidFill>
              <a:latin typeface="Times New Roman" panose="02020603050405020304" pitchFamily="18" charset="0"/>
              <a:cs typeface="Times New Roman" panose="02020603050405020304" pitchFamily="18" charset="0"/>
            </a:endParaRPr>
          </a:p>
          <a:p>
            <a:pPr>
              <a:lnSpc>
                <a:spcPct val="115000"/>
              </a:lnSpc>
            </a:pPr>
            <a:r>
              <a:rPr lang="en-US" sz="2400" b="1" dirty="0">
                <a:ln w="38100">
                  <a:noFill/>
                </a:ln>
                <a:solidFill>
                  <a:srgbClr val="FFFF00"/>
                </a:solidFill>
                <a:latin typeface="Times New Roman" panose="02020603050405020304" pitchFamily="18" charset="0"/>
                <a:cs typeface="Times New Roman" panose="02020603050405020304" pitchFamily="18" charset="0"/>
              </a:rPr>
              <a:t>BÀI </a:t>
            </a:r>
            <a:r>
              <a:rPr lang="en-US" sz="2400" b="1" dirty="0" smtClean="0">
                <a:ln w="38100">
                  <a:noFill/>
                </a:ln>
                <a:solidFill>
                  <a:srgbClr val="FFFF00"/>
                </a:solidFill>
                <a:latin typeface="Times New Roman" panose="02020603050405020304" pitchFamily="18" charset="0"/>
                <a:cs typeface="Times New Roman" panose="02020603050405020304" pitchFamily="18" charset="0"/>
              </a:rPr>
              <a:t>16. PHẢN XẠ ÁNH SÁNG</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2670797"/>
            <a:ext cx="2763898"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Nguyễn Thị Loan</a:t>
            </a:r>
          </a:p>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Tự nhiên</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92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7D19-6395-EFFE-4F46-BF8E58847A54}"/>
              </a:ext>
            </a:extLst>
          </p:cNvPr>
          <p:cNvPicPr>
            <a:picLocks noChangeAspect="1"/>
          </p:cNvPicPr>
          <p:nvPr/>
        </p:nvPicPr>
        <p:blipFill rotWithShape="1">
          <a:blip r:embed="rId2"/>
          <a:srcRect t="7780" b="7780"/>
          <a:stretch/>
        </p:blipFill>
        <p:spPr>
          <a:xfrm>
            <a:off x="0" y="-1"/>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Ảnh của một vật hiện trên mặt nước</a:t>
            </a:r>
            <a:endParaRPr lang="en-US" sz="2000" dirty="0"/>
          </a:p>
        </p:txBody>
      </p:sp>
    </p:spTree>
    <p:extLst>
      <p:ext uri="{BB962C8B-B14F-4D97-AF65-F5344CB8AC3E}">
        <p14:creationId xmlns:p14="http://schemas.microsoft.com/office/powerpoint/2010/main" val="5742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gh self-esteem man looking into the mirror Free Vector">
            <a:extLst>
              <a:ext uri="{FF2B5EF4-FFF2-40B4-BE49-F238E27FC236}">
                <a16:creationId xmlns:a16="http://schemas.microsoft.com/office/drawing/2014/main" id="{77692415-ED93-7B9E-C295-5388837B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Soi gương</a:t>
            </a:r>
            <a:endParaRPr lang="en-US" sz="2000" dirty="0"/>
          </a:p>
        </p:txBody>
      </p:sp>
    </p:spTree>
    <p:extLst>
      <p:ext uri="{BB962C8B-B14F-4D97-AF65-F5344CB8AC3E}">
        <p14:creationId xmlns:p14="http://schemas.microsoft.com/office/powerpoint/2010/main" val="280731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xmlns="">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sáng tới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Mặt trời">
            <a:extLst>
              <a:ext uri="{FF2B5EF4-FFF2-40B4-BE49-F238E27FC236}">
                <a16:creationId xmlns:a16="http://schemas.microsoft.com/office/drawing/2014/main" id="{2E0DA0FF-7D29-70B8-B452-2431B278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86" y="3478964"/>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anim calcmode="lin" valueType="num">
                                      <p:cBhvr>
                                        <p:cTn id="173" dur="500" fill="hold"/>
                                        <p:tgtEl>
                                          <p:spTgt spid="92"/>
                                        </p:tgtEl>
                                        <p:attrNameLst>
                                          <p:attrName>ppt_x</p:attrName>
                                        </p:attrNameLst>
                                      </p:cBhvr>
                                      <p:tavLst>
                                        <p:tav tm="0">
                                          <p:val>
                                            <p:strVal val="#ppt_x"/>
                                          </p:val>
                                        </p:tav>
                                        <p:tav tm="100000">
                                          <p:val>
                                            <p:strVal val="#ppt_x"/>
                                          </p:val>
                                        </p:tav>
                                      </p:tavLst>
                                    </p:anim>
                                    <p:anim calcmode="lin" valueType="num">
                                      <p:cBhvr>
                                        <p:cTn id="17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pic>
        <p:nvPicPr>
          <p:cNvPr id="3" name="Picture 2">
            <a:extLst>
              <a:ext uri="{FF2B5EF4-FFF2-40B4-BE49-F238E27FC236}">
                <a16:creationId xmlns:a16="http://schemas.microsoft.com/office/drawing/2014/main" id="{8F0D2A1F-D411-FC7E-F234-4DA0580519AB}"/>
              </a:ext>
            </a:extLst>
          </p:cNvPr>
          <p:cNvPicPr>
            <a:picLocks noChangeAspect="1"/>
          </p:cNvPicPr>
          <p:nvPr/>
        </p:nvPicPr>
        <p:blipFill>
          <a:blip r:embed="rId3"/>
          <a:stretch>
            <a:fillRect/>
          </a:stretch>
        </p:blipFill>
        <p:spPr>
          <a:xfrm>
            <a:off x="2062314" y="1863371"/>
            <a:ext cx="4759968" cy="3092176"/>
          </a:xfrm>
          <a:prstGeom prst="rect">
            <a:avLst/>
          </a:prstGeom>
        </p:spPr>
      </p:pic>
      <p:sp>
        <p:nvSpPr>
          <p:cNvPr id="9" name="TextBox 8">
            <a:extLst>
              <a:ext uri="{FF2B5EF4-FFF2-40B4-BE49-F238E27FC236}">
                <a16:creationId xmlns:a16="http://schemas.microsoft.com/office/drawing/2014/main" id="{36E9F579-3C32-A20A-B9A0-6AC2C6B20CC5}"/>
              </a:ext>
            </a:extLst>
          </p:cNvPr>
          <p:cNvSpPr txBox="1"/>
          <p:nvPr/>
        </p:nvSpPr>
        <p:spPr>
          <a:xfrm>
            <a:off x="210708" y="164382"/>
            <a:ext cx="8722581" cy="1569660"/>
          </a:xfrm>
          <a:prstGeom prst="rect">
            <a:avLst/>
          </a:prstGeom>
          <a:noFill/>
        </p:spPr>
        <p:txBody>
          <a:bodyPr wrap="square" rtlCol="0">
            <a:spAutoFit/>
          </a:bodyPr>
          <a:lstStyle/>
          <a:p>
            <a:pPr algn="ctr"/>
            <a:r>
              <a:rPr lang="vi-VN" sz="3200" dirty="0">
                <a:solidFill>
                  <a:srgbClr val="073763"/>
                </a:solidFill>
                <a:latin typeface="#9Slide07 IcielBaliho Script" pitchFamily="2" charset="0"/>
              </a:rPr>
              <a:t>Theo em trong hình bên, có những cách nào để làm cho ánh sáng từ đèn truyền tới gương hắt trở lại và chiếu vào điểm S trên bảng?</a:t>
            </a:r>
            <a:endParaRPr lang="en-US" sz="3200" dirty="0">
              <a:solidFill>
                <a:srgbClr val="073763"/>
              </a:solidFill>
              <a:latin typeface="#9Slide07 IcielBaliho Scrip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5F40-9D4A-6514-1C50-7453CBCFFE2D}"/>
              </a:ext>
            </a:extLst>
          </p:cNvPr>
          <p:cNvPicPr>
            <a:picLocks noChangeAspect="1"/>
          </p:cNvPicPr>
          <p:nvPr/>
        </p:nvPicPr>
        <p:blipFill rotWithShape="1">
          <a:blip r:embed="rId2"/>
          <a:srcRect t="3321" b="12305"/>
          <a:stretch/>
        </p:blipFill>
        <p:spPr>
          <a:xfrm>
            <a:off x="0" y="0"/>
            <a:ext cx="9144000" cy="5143500"/>
          </a:xfrm>
          <a:prstGeom prst="rect">
            <a:avLst/>
          </a:prstGeom>
        </p:spPr>
      </p:pic>
      <p:sp>
        <p:nvSpPr>
          <p:cNvPr id="8" name="TextBox 7">
            <a:extLst>
              <a:ext uri="{FF2B5EF4-FFF2-40B4-BE49-F238E27FC236}">
                <a16:creationId xmlns:a16="http://schemas.microsoft.com/office/drawing/2014/main" id="{A1BE98F2-E2F3-E72B-CB3E-60DE8F81D3A4}"/>
              </a:ext>
            </a:extLst>
          </p:cNvPr>
          <p:cNvSpPr txBox="1"/>
          <p:nvPr/>
        </p:nvSpPr>
        <p:spPr>
          <a:xfrm>
            <a:off x="534352" y="226070"/>
            <a:ext cx="8075296" cy="769441"/>
          </a:xfrm>
          <a:prstGeom prst="rect">
            <a:avLst/>
          </a:prstGeom>
          <a:noFill/>
        </p:spPr>
        <p:txBody>
          <a:bodyPr wrap="square">
            <a:spAutoFit/>
          </a:bodyPr>
          <a:lstStyle/>
          <a:p>
            <a:pPr algn="ct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Ban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đêm</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không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đọc</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trong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căn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phòng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tối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Chỉ</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bật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đèn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lên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mới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có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nhìn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thấy</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trang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Vì</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sao</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a:t>
            </a:r>
            <a:endParaRPr lang="en-US" sz="2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B722-9055-41D2-D286-627EF50B6BE6}"/>
              </a:ext>
            </a:extLst>
          </p:cNvPr>
          <p:cNvPicPr>
            <a:picLocks noChangeAspect="1"/>
          </p:cNvPicPr>
          <p:nvPr/>
        </p:nvPicPr>
        <p:blipFill rotWithShape="1">
          <a:blip r:embed="rId2"/>
          <a:srcRect t="3321" b="12305"/>
          <a:stretch/>
        </p:blipFill>
        <p:spPr>
          <a:xfrm>
            <a:off x="1394084" y="860060"/>
            <a:ext cx="6086007" cy="3423379"/>
          </a:xfrm>
          <a:prstGeom prst="rect">
            <a:avLst/>
          </a:prstGeom>
        </p:spPr>
      </p:pic>
      <p:sp>
        <p:nvSpPr>
          <p:cNvPr id="4" name="TextBox 3">
            <a:extLst>
              <a:ext uri="{FF2B5EF4-FFF2-40B4-BE49-F238E27FC236}">
                <a16:creationId xmlns:a16="http://schemas.microsoft.com/office/drawing/2014/main" id="{3890365F-36FE-023E-6A71-D79AE97DE351}"/>
              </a:ext>
            </a:extLst>
          </p:cNvPr>
          <p:cNvSpPr txBox="1"/>
          <p:nvPr/>
        </p:nvSpPr>
        <p:spPr>
          <a:xfrm>
            <a:off x="534352" y="188961"/>
            <a:ext cx="8075296"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Ban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đêm</a:t>
            </a:r>
            <a:r>
              <a:rPr lang="en-US" sz="2200" dirty="0">
                <a:solidFill>
                  <a:srgbClr val="1C4587"/>
                </a:solidFill>
                <a:latin typeface="#9Slide03 Arima Madurai Black" panose="00000A00000000000000" pitchFamily="2" charset="0"/>
                <a:cs typeface="#9Slide03 Arima Madurai Black" panose="00000A00000000000000" pitchFamily="2" charset="0"/>
              </a:rPr>
              <a:t> </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thể</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đọc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trong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một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căn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phòng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vì</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lúc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có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1D273763-AF85-36F5-1F49-1F3BBFF1421A}"/>
              </a:ext>
            </a:extLst>
          </p:cNvPr>
          <p:cNvSpPr txBox="1"/>
          <p:nvPr/>
        </p:nvSpPr>
        <p:spPr>
          <a:xfrm>
            <a:off x="282165" y="4374059"/>
            <a:ext cx="8579669"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Khi bật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dirty="0" err="1">
                <a:solidFill>
                  <a:srgbClr val="1C4587"/>
                </a:solidFill>
                <a:latin typeface="#9Slide03 Arima Madurai Black" panose="00000A00000000000000" pitchFamily="2" charset="0"/>
                <a:cs typeface="#9Slide03 Arima Madurai Black" panose="00000A00000000000000" pitchFamily="2" charset="0"/>
              </a:rPr>
              <a:t>s</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từ</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ngọn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vai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trò</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đến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phản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chiếu</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vào</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mắt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mới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nhìn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thấy</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053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5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en-US" dirty="0" smtClean="0"/>
              <a:t>II</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16250-C60E-72FE-3F9F-B88B045C1C2D}"/>
              </a:ext>
            </a:extLst>
          </p:cNvPr>
          <p:cNvPicPr>
            <a:picLocks noChangeAspect="1"/>
          </p:cNvPicPr>
          <p:nvPr/>
        </p:nvPicPr>
        <p:blipFill>
          <a:blip r:embed="rId2"/>
          <a:stretch>
            <a:fillRect/>
          </a:stretch>
        </p:blipFill>
        <p:spPr>
          <a:xfrm>
            <a:off x="1861036" y="1259571"/>
            <a:ext cx="5297001" cy="3621623"/>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874CF0-F32C-6CA2-2B36-B5160B06A33E}"/>
              </a:ext>
            </a:extLst>
          </p:cNvPr>
          <p:cNvPicPr>
            <a:picLocks noChangeAspect="1"/>
          </p:cNvPicPr>
          <p:nvPr/>
        </p:nvPicPr>
        <p:blipFill>
          <a:blip r:embed="rId2"/>
          <a:stretch>
            <a:fillRect/>
          </a:stretch>
        </p:blipFill>
        <p:spPr>
          <a:xfrm>
            <a:off x="2312042" y="1071474"/>
            <a:ext cx="4595964" cy="3142316"/>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921057" y="423566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a:t>
            </a:r>
            <a:r>
              <a:rPr lang="vi-VN" dirty="0">
                <a:solidFill>
                  <a:srgbClr val="073763"/>
                </a:solidFill>
              </a:rPr>
              <a:t>2</a:t>
            </a:r>
            <a:endParaRPr lang="en-US" dirty="0">
              <a:solidFill>
                <a:srgbClr val="073763"/>
              </a:solidFill>
            </a:endParaRP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921057" y="425780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065565" y="2242646"/>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921057" y="426849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974507" y="427971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bên </a:t>
            </a:r>
            <a:r>
              <a:rPr lang="en-US" dirty="0" err="1">
                <a:solidFill>
                  <a:srgbClr val="073763"/>
                </a:solidFill>
              </a:rPr>
              <a:t>phản</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1000125" y="430891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vi-VN" dirty="0">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309431" y="4254162"/>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16" name="Group 15">
            <a:extLst>
              <a:ext uri="{FF2B5EF4-FFF2-40B4-BE49-F238E27FC236}">
                <a16:creationId xmlns:a16="http://schemas.microsoft.com/office/drawing/2014/main" id="{BB853A1D-49B1-7DD4-BB4F-DDA3B43F0E0E}"/>
              </a:ext>
            </a:extLst>
          </p:cNvPr>
          <p:cNvGrpSpPr/>
          <p:nvPr/>
        </p:nvGrpSpPr>
        <p:grpSpPr>
          <a:xfrm>
            <a:off x="2308979" y="1431142"/>
            <a:ext cx="3598904" cy="2556442"/>
            <a:chOff x="2308979" y="1327449"/>
            <a:chExt cx="3598904" cy="2556442"/>
          </a:xfrm>
        </p:grpSpPr>
        <p:pic>
          <p:nvPicPr>
            <p:cNvPr id="3" name="Picture 2">
              <a:extLst>
                <a:ext uri="{FF2B5EF4-FFF2-40B4-BE49-F238E27FC236}">
                  <a16:creationId xmlns:a16="http://schemas.microsoft.com/office/drawing/2014/main" id="{992C61CA-F198-1A78-21CA-0CFFE95A6EAA}"/>
                </a:ext>
              </a:extLst>
            </p:cNvPr>
            <p:cNvPicPr>
              <a:picLocks noChangeAspect="1"/>
            </p:cNvPicPr>
            <p:nvPr/>
          </p:nvPicPr>
          <p:blipFill>
            <a:blip r:embed="rId6"/>
            <a:stretch>
              <a:fillRect/>
            </a:stretch>
          </p:blipFill>
          <p:spPr>
            <a:xfrm>
              <a:off x="2308979" y="1327449"/>
              <a:ext cx="3598904" cy="2460614"/>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470937" y="3545684"/>
              <a:ext cx="1386587" cy="3382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a:t>
              </a:r>
              <a:r>
                <a:rPr lang="vi-VN" sz="2000" dirty="0">
                  <a:latin typeface="#9Slide07 IcielBaliho Script" pitchFamily="2" charset="0"/>
                </a:rPr>
                <a:t>2</a:t>
              </a: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6000"/>
                                  </p:iterate>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xmlns="">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xmlns="">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xmlns="">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41066" y="366986"/>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572000" y="1528792"/>
            <a:ext cx="4280940" cy="178366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được không? Tại sao?</a:t>
            </a:r>
            <a:endParaRPr lang="en-US" dirty="0"/>
          </a:p>
        </p:txBody>
      </p:sp>
    </p:spTree>
    <p:extLst>
      <p:ext uri="{BB962C8B-B14F-4D97-AF65-F5344CB8AC3E}">
        <p14:creationId xmlns:p14="http://schemas.microsoft.com/office/powerpoint/2010/main" val="11422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47576" y="2494652"/>
            <a:ext cx="2648848" cy="2648848"/>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142875" y="689967"/>
            <a:ext cx="8858249" cy="214610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a:t>
            </a:r>
          </a:p>
          <a:p>
            <a:r>
              <a:rPr lang="vi-VN" dirty="0"/>
              <a:t>Góc tới tạo bởi tia tới và pháp tuyến, được kí hiệu là i.</a:t>
            </a:r>
          </a:p>
          <a:p>
            <a:r>
              <a:rPr lang="vi-VN" dirty="0"/>
              <a:t>Góc phản xạ là góc tạo bởi tia phản xạ và pháp tuyến, được kí hiệu là i’.</a:t>
            </a:r>
          </a:p>
        </p:txBody>
      </p:sp>
      <p:pic>
        <p:nvPicPr>
          <p:cNvPr id="17" name="Graphic 16">
            <a:extLst>
              <a:ext uri="{FF2B5EF4-FFF2-40B4-BE49-F238E27FC236}">
                <a16:creationId xmlns:a16="http://schemas.microsoft.com/office/drawing/2014/main" id="{22C2C56A-F249-1CDA-CFE0-96B84F27266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71039" y="-196366"/>
            <a:ext cx="1772666" cy="1772666"/>
          </a:xfrm>
          <a:prstGeom prst="rect">
            <a:avLst/>
          </a:prstGeom>
        </p:spPr>
      </p:pic>
    </p:spTree>
    <p:extLst>
      <p:ext uri="{BB962C8B-B14F-4D97-AF65-F5344CB8AC3E}">
        <p14:creationId xmlns:p14="http://schemas.microsoft.com/office/powerpoint/2010/main" val="37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091" y="14494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787280" y="348016"/>
            <a:ext cx="6438478"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Chiếu tia sáng tới dưới góc tới 30</a:t>
            </a:r>
            <a:r>
              <a:rPr lang="vi-VN" baseline="30000" dirty="0"/>
              <a:t>o</a:t>
            </a:r>
            <a:r>
              <a:rPr lang="vi-VN" dirty="0"/>
              <a:t> vào gương phẳng đặt thẳng đứng, vẽ hình biểu diễn tia sáng tới và tia sáng phản xạ.</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flipH="1">
            <a:off x="2961862" y="1892332"/>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277734" y="3072335"/>
              <a:ext cx="727467" cy="833392"/>
              <a:chOff x="2266116" y="1531233"/>
              <a:chExt cx="819834" cy="809257"/>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2198249" y="1599100"/>
                <a:ext cx="459891" cy="324157"/>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pic>
        <p:nvPicPr>
          <p:cNvPr id="152" name="Graphic 151">
            <a:extLst>
              <a:ext uri="{FF2B5EF4-FFF2-40B4-BE49-F238E27FC236}">
                <a16:creationId xmlns:a16="http://schemas.microsoft.com/office/drawing/2014/main" id="{234CF987-4DD9-33D7-74BC-A6AEFDA9EBA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144000" y="3537534"/>
            <a:ext cx="2135693" cy="2135693"/>
          </a:xfrm>
          <a:prstGeom prst="rect">
            <a:avLst/>
          </a:prstGeom>
        </p:spPr>
      </p:pic>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749803" y="2040473"/>
            <a:ext cx="2135693" cy="2135693"/>
          </a:xfrm>
          <a:prstGeom prst="rect">
            <a:avLst/>
          </a:prstGeom>
        </p:spPr>
      </p:pic>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2856714" y="2238163"/>
            <a:ext cx="204777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3902874-97AA-3C6F-85DB-062514243181}"/>
              </a:ext>
            </a:extLst>
          </p:cNvPr>
          <p:cNvGrpSpPr/>
          <p:nvPr/>
        </p:nvGrpSpPr>
        <p:grpSpPr>
          <a:xfrm flipH="1">
            <a:off x="2856714" y="363235"/>
            <a:ext cx="3430571" cy="4417030"/>
            <a:chOff x="2420911" y="2315975"/>
            <a:chExt cx="1661410" cy="2139147"/>
          </a:xfrm>
        </p:grpSpPr>
        <p:cxnSp>
          <p:nvCxnSpPr>
            <p:cNvPr id="264" name="Straight Connector 263">
              <a:extLst>
                <a:ext uri="{FF2B5EF4-FFF2-40B4-BE49-F238E27FC236}">
                  <a16:creationId xmlns:a16="http://schemas.microsoft.com/office/drawing/2014/main" id="{D2C610D6-71E9-D61C-1211-DBC3B4096685}"/>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2D3663-11AA-BC46-D4C6-B75EB5193C26}"/>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5D624A-7441-9550-3C59-63E0474020C8}"/>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8212A14-1308-9FD2-B7C1-24DABDD53EB7}"/>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1B2EAFA-31E7-8ED9-1BDE-18B821EDE4E6}"/>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A879306-0AA3-1C87-9AB4-FC28D7149977}"/>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32B22D-0C5E-A6D6-A240-260ABEA86D48}"/>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615B1A-7D26-65CF-051F-38F13CF87E2C}"/>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792E122-857A-1F37-F25B-373797EDD5A1}"/>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9DFE483-6EDF-C02B-BC2C-386CE5F99AA9}"/>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1781EBB-DA56-A44E-1AF5-61128E76FC99}"/>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8274A0C-C1D2-D4FB-44E0-D6DA358E014C}"/>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DEE814C-8148-B143-B53E-889EE92CFDDF}"/>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DB0013C-C531-16ED-5D7B-0EB88A33676C}"/>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838635E-FFEF-31D1-8E17-8CCA1A607AA7}"/>
              </a:ext>
            </a:extLst>
          </p:cNvPr>
          <p:cNvGrpSpPr/>
          <p:nvPr/>
        </p:nvGrpSpPr>
        <p:grpSpPr>
          <a:xfrm rot="16200000" flipH="1">
            <a:off x="3410031" y="2563240"/>
            <a:ext cx="3270632" cy="195416"/>
            <a:chOff x="3290277" y="3274646"/>
            <a:chExt cx="2993292" cy="186761"/>
          </a:xfrm>
        </p:grpSpPr>
        <p:cxnSp>
          <p:nvCxnSpPr>
            <p:cNvPr id="224" name="Straight Connector 223">
              <a:extLst>
                <a:ext uri="{FF2B5EF4-FFF2-40B4-BE49-F238E27FC236}">
                  <a16:creationId xmlns:a16="http://schemas.microsoft.com/office/drawing/2014/main" id="{E50AB07A-050A-74CB-E19B-8AB18EA87F33}"/>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8210A52-32FE-7BCB-FFC9-15D8A7C02CAB}"/>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C477047-36AF-64D9-1135-C833D57EC18F}"/>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0616CA-919A-60D8-D83E-6CDC89DCB38F}"/>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0000CD8-2531-E91E-4AFB-856C0E9E5B7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7F4DCA8-900A-46EB-80BB-7F8454A5D297}"/>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4FC7A30-7A99-6A10-4C2D-1AE5E428077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FCE9B4-0827-7341-A42B-389AB306C7B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3303442-55E0-22A7-D8E1-7B19C1ED0B4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E1843E3-526A-B283-F044-6E6ECEF9C2DE}"/>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52D781F-6225-9F96-B199-7F56B30D55CE}"/>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F61C63B-BC77-FBC6-08E1-B162C5B2D3D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958BEBA-57CF-1031-10CF-1FB88DE9A3D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30AE40-CC2E-7314-4EE9-BA0BE9BBA9B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5BA553-4C37-3372-C825-32F313EB6ECA}"/>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0FBF418-0885-F9A6-4A75-90B3CFC5EA40}"/>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93CBD2F-3086-07AD-CFAF-3985FDCAD0B4}"/>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4A67BB4-109D-1C66-36C7-8377FFE1844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EE2C7B5-3746-B0F4-1992-4FC1DEC78E3E}"/>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549361C-255A-E20C-65F8-31B8BAC4A9AA}"/>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7A09DAF-C772-6F3B-42FB-E24D24331A75}"/>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4EB74EA-3AF7-1F53-BB5F-B199F2DB78AF}"/>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17EE1BF-0FCF-E2D2-000F-4AF06FAC6961}"/>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64E3931-0205-05FD-BCD3-24892DCBAF5B}"/>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4063DB2-5D90-BB2B-F510-D196BFE2E168}"/>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8B9C736-3799-BC9E-BDD6-0015F94248E7}"/>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D4F9AA-1026-BE88-3C39-8138B4053029}"/>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7605DF2-A901-EF38-5E5A-829F401FBAF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5D19EB-D297-FFB9-A1C4-711FD64AA19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7D6FE0F-6E25-F552-2720-1DD358F6DC0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7EB30B7-B4D5-AEDC-2C65-5BF5F4788003}"/>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DADB090-ADE2-5B40-979C-890FE549D9B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6DB1C58-7DB1-296D-0526-F8F754EA9FD2}"/>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059E8D-3888-92DB-B91C-AFB8E8719617}"/>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0269BEC-A1B8-BC57-5779-94878F251ADC}"/>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2B867ED-D5AB-26A4-12F4-BF114A0AA274}"/>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CA9955F-C2DF-2202-1277-F77043A55E6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4A6FB86-4A88-489B-AFD9-6C6E66639970}"/>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BD67BC-5C2D-7436-7434-3AFFE172A2F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AB0329D-F412-F624-7F50-AE5C3A495F06}"/>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26D23510-1F50-877C-5BB4-FE4D54FE8BFF}"/>
              </a:ext>
            </a:extLst>
          </p:cNvPr>
          <p:cNvGrpSpPr/>
          <p:nvPr/>
        </p:nvGrpSpPr>
        <p:grpSpPr>
          <a:xfrm rot="17531126">
            <a:off x="3140483" y="1932128"/>
            <a:ext cx="1480233" cy="1761156"/>
            <a:chOff x="2278059" y="1512271"/>
            <a:chExt cx="807891" cy="828219"/>
          </a:xfrm>
        </p:grpSpPr>
        <p:cxnSp>
          <p:nvCxnSpPr>
            <p:cNvPr id="215" name="Straight Connector 214">
              <a:extLst>
                <a:ext uri="{FF2B5EF4-FFF2-40B4-BE49-F238E27FC236}">
                  <a16:creationId xmlns:a16="http://schemas.microsoft.com/office/drawing/2014/main" id="{09902209-C80B-982F-1A45-F3B52FF6164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019BF0E-A473-560C-C770-B06DCA3E4CD0}"/>
                </a:ext>
              </a:extLst>
            </p:cNvPr>
            <p:cNvCxnSpPr>
              <a:cxnSpLocks/>
            </p:cNvCxnSpPr>
            <p:nvPr/>
          </p:nvCxnSpPr>
          <p:spPr>
            <a:xfrm rot="4068874" flipV="1">
              <a:off x="2193591" y="1596739"/>
              <a:ext cx="476836" cy="307899"/>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6C5D5BF-77F9-2F44-5D23-0DF80659F0BD}"/>
              </a:ext>
            </a:extLst>
          </p:cNvPr>
          <p:cNvGrpSpPr/>
          <p:nvPr/>
        </p:nvGrpSpPr>
        <p:grpSpPr>
          <a:xfrm flipH="1">
            <a:off x="2857315" y="1100508"/>
            <a:ext cx="2058342" cy="1119086"/>
            <a:chOff x="4183383" y="2601020"/>
            <a:chExt cx="1449847" cy="788257"/>
          </a:xfrm>
        </p:grpSpPr>
        <p:cxnSp>
          <p:nvCxnSpPr>
            <p:cNvPr id="278" name="Straight Connector 277">
              <a:extLst>
                <a:ext uri="{FF2B5EF4-FFF2-40B4-BE49-F238E27FC236}">
                  <a16:creationId xmlns:a16="http://schemas.microsoft.com/office/drawing/2014/main" id="{ABA8FAFB-07BD-D166-A3EA-325750F10C7C}"/>
                </a:ext>
              </a:extLst>
            </p:cNvPr>
            <p:cNvCxnSpPr>
              <a:cxnSpLocks/>
            </p:cNvCxnSpPr>
            <p:nvPr/>
          </p:nvCxnSpPr>
          <p:spPr>
            <a:xfrm flipV="1">
              <a:off x="4777807" y="2601020"/>
              <a:ext cx="855423" cy="467497"/>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A05A99D-6E69-CC5F-ADA0-88121C2F8A15}"/>
                </a:ext>
              </a:extLst>
            </p:cNvPr>
            <p:cNvCxnSpPr>
              <a:cxnSpLocks/>
            </p:cNvCxnSpPr>
            <p:nvPr/>
          </p:nvCxnSpPr>
          <p:spPr>
            <a:xfrm flipV="1">
              <a:off x="4183383" y="3055593"/>
              <a:ext cx="616155" cy="33368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right)">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74843" y="233841"/>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2047509" y="472271"/>
            <a:ext cx="6244234"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sz="2800" dirty="0"/>
              <a:t>Chiếu một tia sáng vào gương phẳng đặt nằm ngang ta được tia sáng phản xạ vuông góc với tia sáng tới. Em hãy tính góc tới và góc phản xạ. Vẽ hình</a:t>
            </a:r>
            <a:endParaRPr lang="en-US" sz="2800" dirty="0"/>
          </a:p>
        </p:txBody>
      </p:sp>
      <p:pic>
        <p:nvPicPr>
          <p:cNvPr id="84" name="Graphic 83">
            <a:extLst>
              <a:ext uri="{FF2B5EF4-FFF2-40B4-BE49-F238E27FC236}">
                <a16:creationId xmlns:a16="http://schemas.microsoft.com/office/drawing/2014/main" id="{397D0AD3-7C1B-FF62-0487-F2F770C38B2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537826" y="4134573"/>
            <a:ext cx="2135693" cy="2135693"/>
          </a:xfrm>
          <a:prstGeom prst="rect">
            <a:avLst/>
          </a:prstGeom>
        </p:spPr>
      </p:pic>
      <p:grpSp>
        <p:nvGrpSpPr>
          <p:cNvPr id="27" name="Group 26">
            <a:extLst>
              <a:ext uri="{FF2B5EF4-FFF2-40B4-BE49-F238E27FC236}">
                <a16:creationId xmlns:a16="http://schemas.microsoft.com/office/drawing/2014/main" id="{E2AF9DC4-A509-E54E-5C5B-B0ACE79E6D2E}"/>
              </a:ext>
            </a:extLst>
          </p:cNvPr>
          <p:cNvGrpSpPr/>
          <p:nvPr/>
        </p:nvGrpSpPr>
        <p:grpSpPr>
          <a:xfrm>
            <a:off x="3042938" y="2208168"/>
            <a:ext cx="3916830" cy="2615575"/>
            <a:chOff x="2306091" y="2444697"/>
            <a:chExt cx="3310108" cy="2210419"/>
          </a:xfrm>
        </p:grpSpPr>
        <p:grpSp>
          <p:nvGrpSpPr>
            <p:cNvPr id="85" name="Group 84">
              <a:extLst>
                <a:ext uri="{FF2B5EF4-FFF2-40B4-BE49-F238E27FC236}">
                  <a16:creationId xmlns:a16="http://schemas.microsoft.com/office/drawing/2014/main" id="{7FE94A2E-9B63-093C-4D06-41C4DD070506}"/>
                </a:ext>
              </a:extLst>
            </p:cNvPr>
            <p:cNvGrpSpPr/>
            <p:nvPr/>
          </p:nvGrpSpPr>
          <p:grpSpPr>
            <a:xfrm>
              <a:off x="2306091" y="2444697"/>
              <a:ext cx="3310108" cy="2210419"/>
              <a:chOff x="1806448" y="3368435"/>
              <a:chExt cx="2275873" cy="2210419"/>
            </a:xfrm>
          </p:grpSpPr>
          <p:cxnSp>
            <p:nvCxnSpPr>
              <p:cNvPr id="89" name="Straight Connector 88">
                <a:extLst>
                  <a:ext uri="{FF2B5EF4-FFF2-40B4-BE49-F238E27FC236}">
                    <a16:creationId xmlns:a16="http://schemas.microsoft.com/office/drawing/2014/main" id="{95D57488-D6FD-A6BE-796F-B0A2790077C8}"/>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860FA-08A6-1D35-3BE7-F409684D579B}"/>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E1AD8C3-09B3-A21D-78CC-28A19724180B}"/>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91B078-63E9-F1E2-595D-3862E5C582C5}"/>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15DCC8-5B81-6208-5F1E-2988524D11FE}"/>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84D843-BF3A-D1F0-611D-027E558F5A06}"/>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77C02F-2E90-7A75-C343-D0EE2BFC1F6C}"/>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5FF6F23-7753-CD1C-2651-0D7E162B50D9}"/>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67DC37-BBD4-93C4-59E5-B47DE96D4489}"/>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C279E-DB7A-AE23-D22D-1B8D3A70475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AE31AA5-3C0A-5D52-7F81-BB4EA47E4CE3}"/>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A34AEA5-419C-97C7-BD3E-94BC222D25E4}"/>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88135B-2273-73CC-4A5E-B1CBCFB6EFED}"/>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16C3516-A1F4-5206-ECD4-C4C6BC9D1473}"/>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2FD55BE-03D9-9D27-3A89-854A1F893B83}"/>
                </a:ext>
              </a:extLst>
            </p:cNvPr>
            <p:cNvGrpSpPr/>
            <p:nvPr/>
          </p:nvGrpSpPr>
          <p:grpSpPr>
            <a:xfrm>
              <a:off x="2354397" y="4192103"/>
              <a:ext cx="3205473" cy="150427"/>
              <a:chOff x="2118665" y="3257305"/>
              <a:chExt cx="4164904" cy="204102"/>
            </a:xfrm>
          </p:grpSpPr>
          <p:cxnSp>
            <p:nvCxnSpPr>
              <p:cNvPr id="105" name="Straight Connector 104">
                <a:extLst>
                  <a:ext uri="{FF2B5EF4-FFF2-40B4-BE49-F238E27FC236}">
                    <a16:creationId xmlns:a16="http://schemas.microsoft.com/office/drawing/2014/main" id="{54BD8E34-0285-28F8-8639-5C3D6E6FBABC}"/>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C3C110-625C-EE83-994B-915B6C16F5D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E3691-3E7A-4792-937D-13200C9A6E7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6CB902-626B-CD85-FA2A-82B0CAD1FB67}"/>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0C403D-8AF3-6273-509A-8840D4AE66A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FCDAF6-D8B7-8948-1389-384591994BD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846F13D-E3F6-9187-C980-D9AD647CEC3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AA794D-1AFD-FD1C-B492-9D1111ED0487}"/>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0B0BE28-6C64-5B00-32E5-B5FB54D76FBA}"/>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AE6369-4802-A56F-B719-8E7378B3B379}"/>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4A38A3-FA3B-2870-1678-B059D5BDD647}"/>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DC7BC3-7362-1399-F5C5-B40B40929CD8}"/>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2B3F8B-3859-714C-88BB-21698D9FBB9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580EAD-2FCB-6989-C128-DC27F9D3555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2F12297-3BF8-5E05-7259-F1AF924AC84B}"/>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E99F98A-04DC-5908-ACA2-00CDB3BE4427}"/>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49CA0C5-9044-C383-6904-1F34AD5E500A}"/>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A31717-1635-B5F8-8CB7-4F264F6F9DD9}"/>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FA8524-3695-A554-44B1-534273009D25}"/>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7AA06-5CC4-6F8E-5043-915354FB7FE5}"/>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BA097A-21C8-8FE1-F2FC-CD54D8475B77}"/>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DDC99D8-7B38-3D1A-56FC-F3AB63053D2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37A752-EF52-9A6F-41F6-838D2F83E379}"/>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69D12D-AF1A-70A9-4134-D3F7DB03EA35}"/>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CD8C4B-18C9-74D4-D5E3-6344ED11A621}"/>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B90ED2-FE2A-C1C9-B1AB-ACD3303275DC}"/>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6A7A32-6B7F-650E-6CFE-F1D6C540DA2F}"/>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789C9E8-DDC7-4F80-4001-8460FDA9FEB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5A6747-EC9B-4A55-4931-01AB5227EF9F}"/>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B1EA9F-A040-B2F8-621B-7513E30B1EB7}"/>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B2331-C426-E957-BD1B-79E8427F64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F068BF-2200-26FB-95A3-0D123FBA0102}"/>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908284-8EA5-E638-B677-8D72721D25B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A9C6A6-3977-95F3-42EA-16CFDC8B694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1617336-EA35-7940-C915-1FDF4D74D901}"/>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0EDA63-3A9C-18B7-3753-A8AD599AAEA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0964-05B5-EBFF-3A27-06C75CDFA6E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3763C10-42BD-B17D-D1BC-17F7176EE20A}"/>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CA8C1-30F6-B05E-5EE9-C6C849322E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993851-12CB-7A19-E80C-195C664C9F37}"/>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9508FF-57AB-629B-CEFD-E7BE5824A0C3}"/>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939AD8-A1BE-7BE0-BE00-998EEE27FBA9}"/>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D29B8E-88CA-2989-BA87-833EE352B0C5}"/>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01FAE17-8F94-B8EE-6DBE-3F8B0074C2F7}"/>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6D3507D-3A2C-D499-F5CA-89F3EA7BB171}"/>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EE2231-BFF3-8FEF-26FA-2A778F760C9E}"/>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FF9F14-71D7-FEC8-7C87-FF18491DA105}"/>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7AF849-5AFD-93E3-7019-450C9C501572}"/>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7B6B17-5E78-8E14-E556-837CC2C15C8A}"/>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7C4F2-C887-BA36-0DF4-672C5FB13685}"/>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84CB78-E0E3-C82D-FE60-A053769DB8CA}"/>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C419E6-A335-7F01-DF85-AE6A73301175}"/>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CDB2049-08DD-5F66-3E5F-0E4CBBD8751C}"/>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23E64EA-76D4-331F-C5EC-89225A3B9BBA}"/>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03AEBBC-6E9B-6B77-3D1F-872110239167}"/>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E86191E8-7E60-23B8-92B1-0CF1326ED919}"/>
                </a:ext>
              </a:extLst>
            </p:cNvPr>
            <p:cNvGrpSpPr/>
            <p:nvPr/>
          </p:nvGrpSpPr>
          <p:grpSpPr>
            <a:xfrm rot="20585448" flipH="1">
              <a:off x="3763631" y="3229032"/>
              <a:ext cx="1518893" cy="779721"/>
              <a:chOff x="2018193" y="1761051"/>
              <a:chExt cx="1176917" cy="520574"/>
            </a:xfrm>
          </p:grpSpPr>
          <p:cxnSp>
            <p:nvCxnSpPr>
              <p:cNvPr id="146" name="Straight Connector 145">
                <a:extLst>
                  <a:ext uri="{FF2B5EF4-FFF2-40B4-BE49-F238E27FC236}">
                    <a16:creationId xmlns:a16="http://schemas.microsoft.com/office/drawing/2014/main" id="{91EBBC7D-DBF9-ACEE-FB01-C4755D0FCFA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554F6-1AF4-B2A0-9A7B-A03467FDA99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48" name="Straight Connector 147">
              <a:extLst>
                <a:ext uri="{FF2B5EF4-FFF2-40B4-BE49-F238E27FC236}">
                  <a16:creationId xmlns:a16="http://schemas.microsoft.com/office/drawing/2014/main" id="{AA9E3CD9-6AB0-9D89-049E-27D1F4A5241D}"/>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88AF479-3968-2C3F-007A-33D7998344F1}"/>
                </a:ext>
              </a:extLst>
            </p:cNvPr>
            <p:cNvGrpSpPr/>
            <p:nvPr/>
          </p:nvGrpSpPr>
          <p:grpSpPr>
            <a:xfrm rot="995311" flipH="1" flipV="1">
              <a:off x="2560331" y="3220783"/>
              <a:ext cx="1492248" cy="827815"/>
              <a:chOff x="2023570" y="1752493"/>
              <a:chExt cx="1156271" cy="552684"/>
            </a:xfrm>
          </p:grpSpPr>
          <p:cxnSp>
            <p:nvCxnSpPr>
              <p:cNvPr id="150" name="Straight Connector 149">
                <a:extLst>
                  <a:ext uri="{FF2B5EF4-FFF2-40B4-BE49-F238E27FC236}">
                    <a16:creationId xmlns:a16="http://schemas.microsoft.com/office/drawing/2014/main" id="{A705DFF7-75D0-065E-C111-ACF08B57F8CB}"/>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729E68CE-A5B9-C039-DCCB-A7D8B0589EFE}"/>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26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249462" y="3194919"/>
            <a:ext cx="2135693" cy="2135693"/>
          </a:xfrm>
          <a:prstGeom prst="rect">
            <a:avLst/>
          </a:prstGeom>
        </p:spPr>
      </p:pic>
      <p:pic>
        <p:nvPicPr>
          <p:cNvPr id="66" name="Graphic 65">
            <a:extLst>
              <a:ext uri="{FF2B5EF4-FFF2-40B4-BE49-F238E27FC236}">
                <a16:creationId xmlns:a16="http://schemas.microsoft.com/office/drawing/2014/main" id="{6642BCE5-D82D-90CF-F99E-CB0D5BB71D0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59297" y="-734424"/>
            <a:ext cx="1772666" cy="1772666"/>
          </a:xfrm>
          <a:prstGeom prst="rect">
            <a:avLst/>
          </a:prstGeom>
        </p:spPr>
      </p:pic>
      <p:grpSp>
        <p:nvGrpSpPr>
          <p:cNvPr id="130" name="Group 129">
            <a:extLst>
              <a:ext uri="{FF2B5EF4-FFF2-40B4-BE49-F238E27FC236}">
                <a16:creationId xmlns:a16="http://schemas.microsoft.com/office/drawing/2014/main" id="{6104B89F-536F-337C-B761-2977A5B31F00}"/>
              </a:ext>
            </a:extLst>
          </p:cNvPr>
          <p:cNvGrpSpPr/>
          <p:nvPr/>
        </p:nvGrpSpPr>
        <p:grpSpPr>
          <a:xfrm>
            <a:off x="2627264" y="337261"/>
            <a:ext cx="3889471" cy="2597305"/>
            <a:chOff x="2306091" y="2444697"/>
            <a:chExt cx="3310108" cy="2210419"/>
          </a:xfrm>
        </p:grpSpPr>
        <p:grpSp>
          <p:nvGrpSpPr>
            <p:cNvPr id="131" name="Group 130">
              <a:extLst>
                <a:ext uri="{FF2B5EF4-FFF2-40B4-BE49-F238E27FC236}">
                  <a16:creationId xmlns:a16="http://schemas.microsoft.com/office/drawing/2014/main" id="{7C0D58DF-180A-5A42-3563-0E98544BD8FB}"/>
                </a:ext>
              </a:extLst>
            </p:cNvPr>
            <p:cNvGrpSpPr/>
            <p:nvPr/>
          </p:nvGrpSpPr>
          <p:grpSpPr>
            <a:xfrm>
              <a:off x="2306091" y="2444697"/>
              <a:ext cx="3310108" cy="2210419"/>
              <a:chOff x="1806448" y="3368435"/>
              <a:chExt cx="2275873" cy="2210419"/>
            </a:xfrm>
          </p:grpSpPr>
          <p:cxnSp>
            <p:nvCxnSpPr>
              <p:cNvPr id="195" name="Straight Connector 194">
                <a:extLst>
                  <a:ext uri="{FF2B5EF4-FFF2-40B4-BE49-F238E27FC236}">
                    <a16:creationId xmlns:a16="http://schemas.microsoft.com/office/drawing/2014/main" id="{8CDFF4CD-5D66-3312-8E77-73C6EBDE47D7}"/>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247E499-D6CC-2B52-DAF6-E5545BF2C7B4}"/>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73733F-3661-1D7D-F51F-0BDF06957D9D}"/>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484D959-3054-E14D-5582-E44CA6F2E08F}"/>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E71DAA5-72C5-5F53-21C2-02C904513D51}"/>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CA9415-7824-E514-2C96-A700D449D188}"/>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B93CE7-2FBC-D617-AF8D-D6E31C1B14DD}"/>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5F0A421-049E-D847-0DB9-684DDA1623F7}"/>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A598E5B-F37B-E476-C85F-B829C5CF989D}"/>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CC859FD-C40E-BA6B-7898-960F6053E7A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5745FF7-DA06-3A43-D29D-7E1376A017CD}"/>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6B0276B-5217-88BA-1AE5-EE106C76977A}"/>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4BBC49-657D-D89D-833D-5EED55BA0AC7}"/>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5BA3DE6-2CB2-3B43-FDA7-81AD55DDC17D}"/>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DF009D9-8B4D-1192-C409-ED7989992B74}"/>
                </a:ext>
              </a:extLst>
            </p:cNvPr>
            <p:cNvGrpSpPr/>
            <p:nvPr/>
          </p:nvGrpSpPr>
          <p:grpSpPr>
            <a:xfrm>
              <a:off x="2354397" y="4192103"/>
              <a:ext cx="3205473" cy="150427"/>
              <a:chOff x="2118665" y="3257305"/>
              <a:chExt cx="4164904" cy="204102"/>
            </a:xfrm>
          </p:grpSpPr>
          <p:cxnSp>
            <p:nvCxnSpPr>
              <p:cNvPr id="140" name="Straight Connector 139">
                <a:extLst>
                  <a:ext uri="{FF2B5EF4-FFF2-40B4-BE49-F238E27FC236}">
                    <a16:creationId xmlns:a16="http://schemas.microsoft.com/office/drawing/2014/main" id="{F0CFC7E0-6589-4638-3195-7D4E22857D8D}"/>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C0F341-7723-AEFE-CD65-A44E9B0A7953}"/>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D5759E-FFB1-062F-D5BF-D071BF589C5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4E74E8-A8AA-DBDC-13AD-693868C786BA}"/>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B6EDA-63A8-1A6A-3051-7F8A94B15B3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31C74A0-7945-9CD5-9F5C-0445A808C49C}"/>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F6A302-92B9-B540-7268-882D36DAEE0E}"/>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4F7CFA-D661-2797-AC0E-CD8AAA912D7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B02BDE-8295-9387-9359-7E0EC9BB136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1052A9C-011D-116D-9304-DACAC0F3053C}"/>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2E8AAD9-3C3D-D3BC-5D10-9730645D1878}"/>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93F484-28D7-6BD5-2B05-0C58BA0FD912}"/>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4FFC60-390B-FDED-C74C-6875203D46B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B3A366-FB8D-F47D-AFB6-B4C01173152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BD07EF-CBCD-AD69-AA8A-01CFFE1FA7E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19C5B31-2DB9-C8B1-E88E-E3B23D22B7C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3C4E91-A750-1669-5134-C5D57D8BE6F1}"/>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21DA133-4B39-0098-C7D3-A667107D4EAE}"/>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3A1126-C888-8F8E-87E3-C322D8C3858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91DBC-0629-8048-6157-860BC01FDF7B}"/>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0D7F89-7276-3F2D-16CE-D2707191E728}"/>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E740E7-1C37-4D2D-1AF0-D59E79A71096}"/>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9DD42C5-0349-C167-A728-AA33F68CC6EB}"/>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E21B9E-9D61-1EF3-309C-CB3E321182B4}"/>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1084453-3FB4-056D-446F-47AA375CD3B3}"/>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B00662-2F9E-DBCD-C65F-A24000FE16F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AD3CD57-E77B-413E-EF45-A652DCAB4F85}"/>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FC40F8C-1CCD-E884-0EAD-BA1CBC82261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7478D6F-4127-ACC7-9EE1-091D36AD1F85}"/>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72F79F-E8CD-9E48-2220-FC816A9A5AE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50ADAB1-2F82-7458-1054-F1D4ADCFD28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7A16DB-E0DB-1568-2C45-30973A37CA37}"/>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59DCA4-03A6-D592-717D-4F4B24175D14}"/>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A0033CE-F2B0-AED0-D2C0-279E58D7A2E1}"/>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F788675-025A-239D-D65E-1ED7D09F4CDB}"/>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58964-8473-5B2C-93CA-FD08BB5C52B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0298830-18B3-F6FD-7DD4-278AE3B7784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BE7A72D-115A-0582-A638-ECEE0AB2E8D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A723A-4A06-9A2C-E4A6-DE9D460001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8D8AF7-4DA3-EDEE-D897-16394C8FF02A}"/>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4198CD-C565-8E2E-70E8-64335C0CDB5F}"/>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E288643-881C-D9DE-C792-C77CBA39A55C}"/>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65420E-EE71-6B31-7EDA-735DC1442E3E}"/>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51A479-5A01-A518-9D30-6C1BF168106F}"/>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02F8F44-986B-9741-872B-03791F19E0C8}"/>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04A7FA1-A661-BA08-9427-61F07C42B194}"/>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290CCB8-E19B-59BB-145B-5DA207559076}"/>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4F2921B-99D6-DF99-A1AC-ECE12FFB6CE9}"/>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4C81973-0FD0-E927-5DE3-2A7366F624A2}"/>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15B88E0-82ED-F64D-384A-E2DE089EB3A8}"/>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A09C6BE-3C5C-B350-636F-D5AFCC93A832}"/>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324BB2-A3CE-4392-FB54-68BD4411A6D8}"/>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5442E1-3B86-3E7E-1A83-F0B12EF74A62}"/>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4B48561-0591-9BD9-173A-C3CCD415D5AC}"/>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4933536-7EBE-849F-294A-0A71B6102FCB}"/>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3E0ABD5-5E4A-8A6C-405E-B6A8F06B0243}"/>
                </a:ext>
              </a:extLst>
            </p:cNvPr>
            <p:cNvGrpSpPr/>
            <p:nvPr/>
          </p:nvGrpSpPr>
          <p:grpSpPr>
            <a:xfrm rot="20585448" flipH="1">
              <a:off x="3763631" y="3229032"/>
              <a:ext cx="1518893" cy="779721"/>
              <a:chOff x="2018193" y="1761051"/>
              <a:chExt cx="1176917" cy="520574"/>
            </a:xfrm>
          </p:grpSpPr>
          <p:cxnSp>
            <p:nvCxnSpPr>
              <p:cNvPr id="138" name="Straight Connector 137">
                <a:extLst>
                  <a:ext uri="{FF2B5EF4-FFF2-40B4-BE49-F238E27FC236}">
                    <a16:creationId xmlns:a16="http://schemas.microsoft.com/office/drawing/2014/main" id="{AB63C107-84C7-E6B7-0682-B585BCEB85C4}"/>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7E495F6-2575-3728-72C3-574E6606A75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34" name="Straight Connector 133">
              <a:extLst>
                <a:ext uri="{FF2B5EF4-FFF2-40B4-BE49-F238E27FC236}">
                  <a16:creationId xmlns:a16="http://schemas.microsoft.com/office/drawing/2014/main" id="{6C857FE7-D0A2-DBDD-9CC4-76868F6DAB8F}"/>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B9655CE-494E-E12C-6C07-2E0140DC239A}"/>
                </a:ext>
              </a:extLst>
            </p:cNvPr>
            <p:cNvGrpSpPr/>
            <p:nvPr/>
          </p:nvGrpSpPr>
          <p:grpSpPr>
            <a:xfrm rot="995311" flipH="1" flipV="1">
              <a:off x="2560331" y="3220783"/>
              <a:ext cx="1492248" cy="827815"/>
              <a:chOff x="2023570" y="1752493"/>
              <a:chExt cx="1156271" cy="552684"/>
            </a:xfrm>
          </p:grpSpPr>
          <p:cxnSp>
            <p:nvCxnSpPr>
              <p:cNvPr id="136" name="Straight Connector 135">
                <a:extLst>
                  <a:ext uri="{FF2B5EF4-FFF2-40B4-BE49-F238E27FC236}">
                    <a16:creationId xmlns:a16="http://schemas.microsoft.com/office/drawing/2014/main" id="{B832E5F6-78F8-94EF-5E9A-B90EBBFA6B5E}"/>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89E6B78-F4BF-0451-F6AC-44FAD4EE5C86}"/>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
        <p:nvSpPr>
          <p:cNvPr id="209" name="TextBox 208">
            <a:extLst>
              <a:ext uri="{FF2B5EF4-FFF2-40B4-BE49-F238E27FC236}">
                <a16:creationId xmlns:a16="http://schemas.microsoft.com/office/drawing/2014/main" id="{08EFC031-A181-8D03-B457-906E15F4CCDE}"/>
              </a:ext>
            </a:extLst>
          </p:cNvPr>
          <p:cNvSpPr txBox="1"/>
          <p:nvPr/>
        </p:nvSpPr>
        <p:spPr>
          <a:xfrm>
            <a:off x="891918" y="3083204"/>
            <a:ext cx="489440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định luật phản xạ ánh sáng i = i’</a:t>
            </a:r>
            <a:endParaRPr lang="en-US" dirty="0">
              <a:solidFill>
                <a:srgbClr val="073763"/>
              </a:solidFill>
            </a:endParaRPr>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44C8F3F3-B5F8-4C00-2A81-745DA0425629}"/>
                  </a:ext>
                </a:extLst>
              </p:cNvPr>
              <p:cNvSpPr txBox="1"/>
              <p:nvPr/>
            </p:nvSpPr>
            <p:spPr>
              <a:xfrm>
                <a:off x="868612" y="3492194"/>
                <a:ext cx="6380850"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đề tia phản xạ vuông góc với tia tới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endParaRPr lang="en-US" baseline="30000" dirty="0">
                  <a:solidFill>
                    <a:srgbClr val="073763"/>
                  </a:solidFill>
                </a:endParaRPr>
              </a:p>
            </p:txBody>
          </p:sp>
        </mc:Choice>
        <mc:Fallback xmlns="">
          <p:sp>
            <p:nvSpPr>
              <p:cNvPr id="210" name="TextBox 209">
                <a:extLst>
                  <a:ext uri="{FF2B5EF4-FFF2-40B4-BE49-F238E27FC236}">
                    <a16:creationId xmlns:a16="http://schemas.microsoft.com/office/drawing/2014/main" id="{44C8F3F3-B5F8-4C00-2A81-745DA0425629}"/>
                  </a:ext>
                </a:extLst>
              </p:cNvPr>
              <p:cNvSpPr txBox="1">
                <a:spLocks noRot="1" noChangeAspect="1" noMove="1" noResize="1" noEditPoints="1" noAdjustHandles="1" noChangeArrowheads="1" noChangeShapeType="1" noTextEdit="1"/>
              </p:cNvSpPr>
              <p:nvPr/>
            </p:nvSpPr>
            <p:spPr>
              <a:xfrm>
                <a:off x="868612" y="3492194"/>
                <a:ext cx="6380850" cy="634752"/>
              </a:xfrm>
              <a:prstGeom prst="rect">
                <a:avLst/>
              </a:prstGeom>
              <a:blipFill>
                <a:blip r:embed="rId6"/>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319D352F-1E45-F931-0DBD-E3F052C2792E}"/>
                  </a:ext>
                </a:extLst>
              </p:cNvPr>
              <p:cNvSpPr txBox="1"/>
              <p:nvPr/>
            </p:nvSpPr>
            <p:spPr>
              <a:xfrm>
                <a:off x="921199" y="4011862"/>
                <a:ext cx="5630837" cy="6598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45</a:t>
                </a:r>
                <a:r>
                  <a:rPr lang="vi-VN" baseline="30000" dirty="0">
                    <a:solidFill>
                      <a:srgbClr val="073763"/>
                    </a:solidFill>
                  </a:rPr>
                  <a:t>o</a:t>
                </a:r>
                <a:r>
                  <a:rPr lang="vi-VN" dirty="0">
                    <a:solidFill>
                      <a:srgbClr val="073763"/>
                    </a:solidFill>
                  </a:rPr>
                  <a:t> </a:t>
                </a:r>
                <a:endParaRPr lang="en-US" dirty="0">
                  <a:solidFill>
                    <a:srgbClr val="073763"/>
                  </a:solidFill>
                </a:endParaRPr>
              </a:p>
            </p:txBody>
          </p:sp>
        </mc:Choice>
        <mc:Fallback xmlns="">
          <p:sp>
            <p:nvSpPr>
              <p:cNvPr id="216" name="TextBox 215">
                <a:extLst>
                  <a:ext uri="{FF2B5EF4-FFF2-40B4-BE49-F238E27FC236}">
                    <a16:creationId xmlns:a16="http://schemas.microsoft.com/office/drawing/2014/main" id="{319D352F-1E45-F931-0DBD-E3F052C2792E}"/>
                  </a:ext>
                </a:extLst>
              </p:cNvPr>
              <p:cNvSpPr txBox="1">
                <a:spLocks noRot="1" noChangeAspect="1" noMove="1" noResize="1" noEditPoints="1" noAdjustHandles="1" noChangeArrowheads="1" noChangeShapeType="1" noTextEdit="1"/>
              </p:cNvSpPr>
              <p:nvPr/>
            </p:nvSpPr>
            <p:spPr>
              <a:xfrm>
                <a:off x="921199" y="4011862"/>
                <a:ext cx="5630837" cy="659861"/>
              </a:xfrm>
              <a:prstGeom prst="rect">
                <a:avLst/>
              </a:prstGeom>
              <a:blipFill>
                <a:blip r:embed="rId7"/>
                <a:stretch>
                  <a:fillRect t="-10185" b="-26852"/>
                </a:stretch>
              </a:blipFill>
            </p:spPr>
            <p:txBody>
              <a:bodyPr/>
              <a:lstStyle/>
              <a:p>
                <a:r>
                  <a:rPr lang="en-US">
                    <a:noFill/>
                  </a:rPr>
                  <a:t> </a:t>
                </a:r>
              </a:p>
            </p:txBody>
          </p:sp>
        </mc:Fallback>
      </mc:AlternateContent>
    </p:spTree>
    <p:extLst>
      <p:ext uri="{BB962C8B-B14F-4D97-AF65-F5344CB8AC3E}">
        <p14:creationId xmlns:p14="http://schemas.microsoft.com/office/powerpoint/2010/main" val="2287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anim calcmode="lin" valueType="num">
                                      <p:cBhvr>
                                        <p:cTn id="8" dur="500" fill="hold"/>
                                        <p:tgtEl>
                                          <p:spTgt spid="209"/>
                                        </p:tgtEl>
                                        <p:attrNameLst>
                                          <p:attrName>ppt_x</p:attrName>
                                        </p:attrNameLst>
                                      </p:cBhvr>
                                      <p:tavLst>
                                        <p:tav tm="0">
                                          <p:val>
                                            <p:strVal val="#ppt_x"/>
                                          </p:val>
                                        </p:tav>
                                        <p:tav tm="100000">
                                          <p:val>
                                            <p:strVal val="#ppt_x"/>
                                          </p:val>
                                        </p:tav>
                                      </p:tavLst>
                                    </p:anim>
                                    <p:anim calcmode="lin" valueType="num">
                                      <p:cBhvr>
                                        <p:cTn id="9" dur="5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anim calcmode="lin" valueType="num">
                                      <p:cBhvr>
                                        <p:cTn id="15" dur="500" fill="hold"/>
                                        <p:tgtEl>
                                          <p:spTgt spid="210"/>
                                        </p:tgtEl>
                                        <p:attrNameLst>
                                          <p:attrName>ppt_x</p:attrName>
                                        </p:attrNameLst>
                                      </p:cBhvr>
                                      <p:tavLst>
                                        <p:tav tm="0">
                                          <p:val>
                                            <p:strVal val="#ppt_x"/>
                                          </p:val>
                                        </p:tav>
                                        <p:tav tm="100000">
                                          <p:val>
                                            <p:strVal val="#ppt_x"/>
                                          </p:val>
                                        </p:tav>
                                      </p:tavLst>
                                    </p:anim>
                                    <p:anim calcmode="lin" valueType="num">
                                      <p:cBhvr>
                                        <p:cTn id="16" dur="5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anim calcmode="lin" valueType="num">
                                      <p:cBhvr>
                                        <p:cTn id="22" dur="500" fill="hold"/>
                                        <p:tgtEl>
                                          <p:spTgt spid="216"/>
                                        </p:tgtEl>
                                        <p:attrNameLst>
                                          <p:attrName>ppt_x</p:attrName>
                                        </p:attrNameLst>
                                      </p:cBhvr>
                                      <p:tavLst>
                                        <p:tav tm="0">
                                          <p:val>
                                            <p:strVal val="#ppt_x"/>
                                          </p:val>
                                        </p:tav>
                                        <p:tav tm="100000">
                                          <p:val>
                                            <p:strVal val="#ppt_x"/>
                                          </p:val>
                                        </p:tav>
                                      </p:tavLst>
                                    </p:anim>
                                    <p:anim calcmode="lin" valueType="num">
                                      <p:cBhvr>
                                        <p:cTn id="23" dur="5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en-US" dirty="0" smtClean="0"/>
              <a:t>III</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6A4C-56F6-2DA0-F443-D71C349B9BEB}"/>
              </a:ext>
            </a:extLst>
          </p:cNvPr>
          <p:cNvPicPr>
            <a:picLocks noChangeAspect="1"/>
          </p:cNvPicPr>
          <p:nvPr/>
        </p:nvPicPr>
        <p:blipFill>
          <a:blip r:embed="rId2"/>
          <a:stretch>
            <a:fillRect/>
          </a:stretch>
        </p:blipFill>
        <p:spPr>
          <a:xfrm>
            <a:off x="1971293" y="2133260"/>
            <a:ext cx="5362113" cy="2600672"/>
          </a:xfrm>
          <a:prstGeom prst="rect">
            <a:avLst/>
          </a:prstGeom>
        </p:spPr>
      </p:pic>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035" y="3010240"/>
            <a:ext cx="2041154" cy="2041154"/>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332552" y="428748"/>
            <a:ext cx="6639596" cy="170451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400" dirty="0"/>
              <a:t>Em hãy vẽ các tia sáng phản xạ của các tia sáng tới trong Hình 16.3a và 16.3b.</a:t>
            </a:r>
          </a:p>
          <a:p>
            <a:pPr algn="ctr"/>
            <a:r>
              <a:rPr lang="vi-VN" sz="2400" dirty="0"/>
              <a:t>Nhận xét về hướng của các tia sáng phản xạ đã vẽ trong Hình 16.3a và 16.3b. Giải thích.</a:t>
            </a:r>
          </a:p>
        </p:txBody>
      </p:sp>
    </p:spTree>
    <p:extLst>
      <p:ext uri="{BB962C8B-B14F-4D97-AF65-F5344CB8AC3E}">
        <p14:creationId xmlns:p14="http://schemas.microsoft.com/office/powerpoint/2010/main" val="1206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DE65E-B582-48CB-7028-A0FEADFF3AD0}"/>
              </a:ext>
            </a:extLst>
          </p:cNvPr>
          <p:cNvPicPr>
            <a:picLocks noChangeAspect="1"/>
          </p:cNvPicPr>
          <p:nvPr/>
        </p:nvPicPr>
        <p:blipFill>
          <a:blip r:embed="rId2"/>
          <a:stretch>
            <a:fillRect/>
          </a:stretch>
        </p:blipFill>
        <p:spPr>
          <a:xfrm>
            <a:off x="4279037" y="2225132"/>
            <a:ext cx="4241954" cy="2138901"/>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40351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16.3a: Các tia sáng tới song song bị phản xạ qua gương phẳng cho các tia phản xạ cũng cùng hướng và song song với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866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B61FF-949A-4BC5-CBAD-220A1EAD2132}"/>
              </a:ext>
            </a:extLst>
          </p:cNvPr>
          <p:cNvPicPr>
            <a:picLocks noChangeAspect="1"/>
          </p:cNvPicPr>
          <p:nvPr/>
        </p:nvPicPr>
        <p:blipFill>
          <a:blip r:embed="rId2"/>
          <a:stretch>
            <a:fillRect/>
          </a:stretch>
        </p:blipFill>
        <p:spPr>
          <a:xfrm>
            <a:off x="4385569" y="1776803"/>
            <a:ext cx="4121056" cy="2688665"/>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39552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16.3b: Các tia sáng tới song song bị phản xạ qua gương không phẳng cho các tia phản xạ theo các hướng khác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1241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6D440-45C2-AA1D-B913-02E4DDF60AED}"/>
              </a:ext>
            </a:extLst>
          </p:cNvPr>
          <p:cNvPicPr>
            <a:picLocks noChangeAspect="1"/>
          </p:cNvPicPr>
          <p:nvPr/>
        </p:nvPicPr>
        <p:blipFill>
          <a:blip r:embed="rId2"/>
          <a:stretch>
            <a:fillRect/>
          </a:stretch>
        </p:blipFill>
        <p:spPr>
          <a:xfrm>
            <a:off x="4660946" y="198808"/>
            <a:ext cx="4241954" cy="2767541"/>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45458" y="3006113"/>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73798" y="3006112"/>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pic>
        <p:nvPicPr>
          <p:cNvPr id="7" name="Picture 6">
            <a:extLst>
              <a:ext uri="{FF2B5EF4-FFF2-40B4-BE49-F238E27FC236}">
                <a16:creationId xmlns:a16="http://schemas.microsoft.com/office/drawing/2014/main" id="{3BBDE65E-B582-48CB-7028-A0FEADFF3AD0}"/>
              </a:ext>
            </a:extLst>
          </p:cNvPr>
          <p:cNvPicPr>
            <a:picLocks noChangeAspect="1"/>
          </p:cNvPicPr>
          <p:nvPr/>
        </p:nvPicPr>
        <p:blipFill>
          <a:blip r:embed="rId3"/>
          <a:stretch>
            <a:fillRect/>
          </a:stretch>
        </p:blipFill>
        <p:spPr>
          <a:xfrm>
            <a:off x="646253" y="725108"/>
            <a:ext cx="4241954" cy="2138901"/>
          </a:xfrm>
          <a:prstGeom prst="rect">
            <a:avLst/>
          </a:prstGeom>
        </p:spPr>
      </p:pic>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601;p56">
            <a:extLst>
              <a:ext uri="{FF2B5EF4-FFF2-40B4-BE49-F238E27FC236}">
                <a16:creationId xmlns:a16="http://schemas.microsoft.com/office/drawing/2014/main" id="{8C59090A-2AD6-BD23-AD07-B2C5A26B3997}"/>
              </a:ext>
            </a:extLst>
          </p:cNvPr>
          <p:cNvPicPr preferRelativeResize="0"/>
          <p:nvPr/>
        </p:nvPicPr>
        <p:blipFill>
          <a:blip r:embed="rId2">
            <a:alphaModFix amt="52000"/>
          </a:blip>
          <a:stretch>
            <a:fillRect/>
          </a:stretch>
        </p:blipFill>
        <p:spPr>
          <a:xfrm rot="21331624" flipH="1">
            <a:off x="2006719" y="20813"/>
            <a:ext cx="5184959" cy="832383"/>
          </a:xfrm>
          <a:prstGeom prst="rect">
            <a:avLst/>
          </a:prstGeom>
          <a:noFill/>
          <a:ln>
            <a:noFill/>
          </a:ln>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953930" y="536265"/>
            <a:ext cx="7907968" cy="4278926"/>
          </a:xfrm>
          <a:prstGeom prst="snip2DiagRect">
            <a:avLst>
              <a:gd name="adj1" fmla="val 21685"/>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flipH="1">
            <a:off x="181108" y="1453514"/>
            <a:ext cx="1545644" cy="3770026"/>
          </a:xfrm>
          <a:prstGeom prst="rect">
            <a:avLst/>
          </a:prstGeom>
        </p:spPr>
      </p:pic>
      <p:sp>
        <p:nvSpPr>
          <p:cNvPr id="27" name="TextBox 26">
            <a:extLst>
              <a:ext uri="{FF2B5EF4-FFF2-40B4-BE49-F238E27FC236}">
                <a16:creationId xmlns:a16="http://schemas.microsoft.com/office/drawing/2014/main" id="{2544D766-4F7E-D7AC-F352-88BD83C5C16F}"/>
              </a:ext>
            </a:extLst>
          </p:cNvPr>
          <p:cNvSpPr txBox="1"/>
          <p:nvPr/>
        </p:nvSpPr>
        <p:spPr>
          <a:xfrm>
            <a:off x="948454" y="1042690"/>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nhẵn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bóng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endParaRPr lang="en-US" sz="2000" dirty="0">
              <a:latin typeface="#9Slide03 Arima Madurai Black" panose="00000A00000000000000" pitchFamily="2" charset="0"/>
            </a:endParaRPr>
          </a:p>
        </p:txBody>
      </p:sp>
      <p:sp>
        <p:nvSpPr>
          <p:cNvPr id="18" name="Google Shape;2156;p40">
            <a:extLst>
              <a:ext uri="{FF2B5EF4-FFF2-40B4-BE49-F238E27FC236}">
                <a16:creationId xmlns:a16="http://schemas.microsoft.com/office/drawing/2014/main" id="{B69A117B-2A41-6E09-AA6F-E3C1CE66B597}"/>
              </a:ext>
            </a:extLst>
          </p:cNvPr>
          <p:cNvSpPr txBox="1">
            <a:spLocks/>
          </p:cNvSpPr>
          <p:nvPr/>
        </p:nvSpPr>
        <p:spPr>
          <a:xfrm>
            <a:off x="2245873" y="328309"/>
            <a:ext cx="45770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7 IcielBaliho Script" pitchFamily="2" charset="0"/>
              </a:rPr>
              <a:t>Phản xạ và phản xạ khuếch tán</a:t>
            </a:r>
          </a:p>
        </p:txBody>
      </p:sp>
      <p:grpSp>
        <p:nvGrpSpPr>
          <p:cNvPr id="6" name="Group 5">
            <a:extLst>
              <a:ext uri="{FF2B5EF4-FFF2-40B4-BE49-F238E27FC236}">
                <a16:creationId xmlns:a16="http://schemas.microsoft.com/office/drawing/2014/main" id="{26C68F99-C7F1-28D9-90FA-A1D5742D15F8}"/>
              </a:ext>
            </a:extLst>
          </p:cNvPr>
          <p:cNvGrpSpPr/>
          <p:nvPr/>
        </p:nvGrpSpPr>
        <p:grpSpPr>
          <a:xfrm>
            <a:off x="1513197" y="24428"/>
            <a:ext cx="937920" cy="788944"/>
            <a:chOff x="-918199" y="2085678"/>
            <a:chExt cx="1451381" cy="1220848"/>
          </a:xfrm>
        </p:grpSpPr>
        <p:pic>
          <p:nvPicPr>
            <p:cNvPr id="20" name="Google Shape;2199;p44">
              <a:extLst>
                <a:ext uri="{FF2B5EF4-FFF2-40B4-BE49-F238E27FC236}">
                  <a16:creationId xmlns:a16="http://schemas.microsoft.com/office/drawing/2014/main" id="{B5F8F904-889F-4CBC-2D97-F573BD5A604E}"/>
                </a:ext>
              </a:extLst>
            </p:cNvPr>
            <p:cNvPicPr preferRelativeResize="0"/>
            <p:nvPr/>
          </p:nvPicPr>
          <p:blipFill>
            <a:blip r:embed="rId5">
              <a:alphaModFix amt="68000"/>
            </a:blip>
            <a:stretch>
              <a:fillRect/>
            </a:stretch>
          </p:blipFill>
          <p:spPr>
            <a:xfrm>
              <a:off x="-918199" y="2085678"/>
              <a:ext cx="1451381" cy="1220848"/>
            </a:xfrm>
            <a:prstGeom prst="rect">
              <a:avLst/>
            </a:prstGeom>
            <a:noFill/>
            <a:ln>
              <a:noFill/>
            </a:ln>
          </p:spPr>
        </p:pic>
        <p:pic>
          <p:nvPicPr>
            <p:cNvPr id="21" name="Picture 6" descr="Sự phản xạ">
              <a:extLst>
                <a:ext uri="{FF2B5EF4-FFF2-40B4-BE49-F238E27FC236}">
                  <a16:creationId xmlns:a16="http://schemas.microsoft.com/office/drawing/2014/main" id="{FE662BA4-1241-E1F0-CEC2-EF50514A4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59" y="2367270"/>
              <a:ext cx="713700" cy="713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EB83B364-A35C-DA90-B822-E7C594B9EB59}"/>
              </a:ext>
            </a:extLst>
          </p:cNvPr>
          <p:cNvPicPr>
            <a:picLocks noChangeAspect="1"/>
          </p:cNvPicPr>
          <p:nvPr/>
        </p:nvPicPr>
        <p:blipFill rotWithShape="1">
          <a:blip r:embed="rId7"/>
          <a:srcRect l="4101" t="15765" r="24975"/>
          <a:stretch/>
        </p:blipFill>
        <p:spPr>
          <a:xfrm>
            <a:off x="2108911" y="1795679"/>
            <a:ext cx="2425471" cy="1920491"/>
          </a:xfrm>
          <a:prstGeom prst="rect">
            <a:avLst/>
          </a:prstGeom>
        </p:spPr>
      </p:pic>
      <p:sp>
        <p:nvSpPr>
          <p:cNvPr id="32" name="TextBox 31">
            <a:extLst>
              <a:ext uri="{FF2B5EF4-FFF2-40B4-BE49-F238E27FC236}">
                <a16:creationId xmlns:a16="http://schemas.microsoft.com/office/drawing/2014/main" id="{281CAFBD-BF4B-070E-47E5-8D2351D903C3}"/>
              </a:ext>
            </a:extLst>
          </p:cNvPr>
          <p:cNvSpPr txBox="1"/>
          <p:nvPr/>
        </p:nvSpPr>
        <p:spPr>
          <a:xfrm>
            <a:off x="1013270" y="3901824"/>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gồ</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ghề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thô</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ráp</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khuếch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tán</a:t>
            </a:r>
            <a:endParaRPr lang="en-US" sz="2000" dirty="0">
              <a:latin typeface="#9Slide03 Arima Madurai Black" panose="00000A00000000000000" pitchFamily="2" charset="0"/>
            </a:endParaRPr>
          </a:p>
        </p:txBody>
      </p:sp>
      <p:pic>
        <p:nvPicPr>
          <p:cNvPr id="11" name="Picture 10">
            <a:extLst>
              <a:ext uri="{FF2B5EF4-FFF2-40B4-BE49-F238E27FC236}">
                <a16:creationId xmlns:a16="http://schemas.microsoft.com/office/drawing/2014/main" id="{FADCFF20-6F46-4A46-1609-CD78AF90FA07}"/>
              </a:ext>
            </a:extLst>
          </p:cNvPr>
          <p:cNvPicPr>
            <a:picLocks noChangeAspect="1"/>
          </p:cNvPicPr>
          <p:nvPr/>
        </p:nvPicPr>
        <p:blipFill>
          <a:blip r:embed="rId8"/>
          <a:stretch>
            <a:fillRect/>
          </a:stretch>
        </p:blipFill>
        <p:spPr>
          <a:xfrm>
            <a:off x="4916541" y="1795679"/>
            <a:ext cx="2882988" cy="1920490"/>
          </a:xfrm>
          <a:prstGeom prst="rect">
            <a:avLst/>
          </a:prstGeom>
        </p:spPr>
      </p:pic>
    </p:spTree>
    <p:extLst>
      <p:ext uri="{BB962C8B-B14F-4D97-AF65-F5344CB8AC3E}">
        <p14:creationId xmlns:p14="http://schemas.microsoft.com/office/powerpoint/2010/main" val="2072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245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6000"/>
                                  </p:iterate>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284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34751" y="1171576"/>
            <a:ext cx="4194887" cy="355758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800" dirty="0"/>
              <a:t>Một học sinh cho rằng: “Trong hiện tượng phản xạ khuếch tán, sở dĩ ta không nhìn thấy ảnh của vật là do hiện tượng này không tuân theo đúng định luật phản xạ ánh sáng”.</a:t>
            </a:r>
          </a:p>
          <a:p>
            <a:pPr algn="ctr"/>
            <a:r>
              <a:rPr lang="vi-VN" sz="2800" dirty="0"/>
              <a:t>Theo em, nhận định đó đúng hay sai?</a:t>
            </a:r>
          </a:p>
        </p:txBody>
      </p:sp>
    </p:spTree>
    <p:extLst>
      <p:ext uri="{BB962C8B-B14F-4D97-AF65-F5344CB8AC3E}">
        <p14:creationId xmlns:p14="http://schemas.microsoft.com/office/powerpoint/2010/main" val="1815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7B3C67-9737-0092-84F3-3F8CB13F5216}"/>
              </a:ext>
            </a:extLst>
          </p:cNvPr>
          <p:cNvSpPr/>
          <p:nvPr/>
        </p:nvSpPr>
        <p:spPr>
          <a:xfrm>
            <a:off x="820871" y="1928813"/>
            <a:ext cx="7787348" cy="2757487"/>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051864" y="0"/>
            <a:ext cx="2736056" cy="273605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891977" y="2443162"/>
            <a:ext cx="7645136" cy="20716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Cả</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tượng</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phản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xạ</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a:t>
            </a:r>
            <a:r>
              <a:rPr lang="en-US" sz="2000" dirty="0">
                <a:solidFill>
                  <a:srgbClr val="000000"/>
                </a:solidFill>
                <a:latin typeface="#9Slide03 Arima Madurai Black" panose="00000A00000000000000" pitchFamily="2" charset="0"/>
              </a:rPr>
              <a:t>n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tuân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theo</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định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luật</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ánh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sáng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Điều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nhau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là</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hiện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còn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khuyếch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không</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sym typeface="Arial"/>
            </a:endParaRPr>
          </a:p>
        </p:txBody>
      </p:sp>
    </p:spTree>
    <p:extLst>
      <p:ext uri="{BB962C8B-B14F-4D97-AF65-F5344CB8AC3E}">
        <p14:creationId xmlns:p14="http://schemas.microsoft.com/office/powerpoint/2010/main" val="10149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C199D54-E429-13EC-38DD-95A91119560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653778" y="358251"/>
            <a:ext cx="5836444" cy="5836444"/>
          </a:xfrm>
          <a:prstGeom prst="rect">
            <a:avLst/>
          </a:prstGeom>
        </p:spPr>
      </p:pic>
      <p:sp>
        <p:nvSpPr>
          <p:cNvPr id="3" name="Google Shape;7957;p35">
            <a:extLst>
              <a:ext uri="{FF2B5EF4-FFF2-40B4-BE49-F238E27FC236}">
                <a16:creationId xmlns:a16="http://schemas.microsoft.com/office/drawing/2014/main" id="{218B9A15-FB37-4935-DA3E-408FCCB92060}"/>
              </a:ext>
            </a:extLst>
          </p:cNvPr>
          <p:cNvSpPr txBox="1">
            <a:spLocks/>
          </p:cNvSpPr>
          <p:nvPr/>
        </p:nvSpPr>
        <p:spPr>
          <a:xfrm>
            <a:off x="2289076" y="519875"/>
            <a:ext cx="4947541" cy="115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1pPr>
            <a:lvl2pPr marR="0" lvl="1"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2pPr>
            <a:lvl3pPr marR="0" lvl="2"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3pPr>
            <a:lvl4pPr marR="0" lvl="3"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4pPr>
            <a:lvl5pPr marR="0" lvl="4"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5pPr>
            <a:lvl6pPr marR="0" lvl="5"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6pPr>
            <a:lvl7pPr marR="0" lvl="6"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7pPr>
            <a:lvl8pPr marR="0" lvl="7"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8pPr>
            <a:lvl9pPr marR="0" lvl="8"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9pPr>
          </a:lstStyle>
          <a:p>
            <a:r>
              <a:rPr lang="en-US" sz="6600" dirty="0">
                <a:solidFill>
                  <a:srgbClr val="1C4587"/>
                </a:solidFill>
                <a:latin typeface="#9Slide07 IcielCadena" panose="02000503000000020004" pitchFamily="2" charset="0"/>
              </a:rPr>
              <a:t>LUYỆN TẬP</a:t>
            </a:r>
            <a:endParaRPr lang="vi-VN" sz="6600" dirty="0">
              <a:solidFill>
                <a:srgbClr val="1C4587"/>
              </a:solidFill>
              <a:latin typeface="#9Slide07 IcielCadena" panose="02000503000000020004" pitchFamily="2" charset="0"/>
            </a:endParaRPr>
          </a:p>
        </p:txBody>
      </p:sp>
    </p:spTree>
    <p:extLst>
      <p:ext uri="{BB962C8B-B14F-4D97-AF65-F5344CB8AC3E}">
        <p14:creationId xmlns:p14="http://schemas.microsoft.com/office/powerpoint/2010/main" val="2681877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8" name="Google Shape;178;p16"/>
          <p:cNvSpPr/>
          <p:nvPr/>
        </p:nvSpPr>
        <p:spPr>
          <a:xfrm>
            <a:off x="1736925" y="122542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tạo ra hiện tượng quang hợp</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nvGrpSpPr>
          <p:cNvPr id="4" name="Group 3">
            <a:extLst>
              <a:ext uri="{FF2B5EF4-FFF2-40B4-BE49-F238E27FC236}">
                <a16:creationId xmlns:a16="http://schemas.microsoft.com/office/drawing/2014/main" id="{E656B1DF-F338-278E-E8C9-848DB0398F0C}"/>
              </a:ext>
            </a:extLst>
          </p:cNvPr>
          <p:cNvGrpSpPr/>
          <p:nvPr/>
        </p:nvGrpSpPr>
        <p:grpSpPr>
          <a:xfrm>
            <a:off x="623083" y="844717"/>
            <a:ext cx="1101932" cy="1112638"/>
            <a:chOff x="623083" y="844717"/>
            <a:chExt cx="1101932" cy="1112638"/>
          </a:xfrm>
        </p:grpSpPr>
        <p:pic>
          <p:nvPicPr>
            <p:cNvPr id="176" name="Google Shape;176;p16"/>
            <p:cNvPicPr preferRelativeResize="0"/>
            <p:nvPr/>
          </p:nvPicPr>
          <p:blipFill>
            <a:blip r:embed="rId3">
              <a:alphaModFix amt="52000"/>
            </a:blip>
            <a:stretch>
              <a:fillRect/>
            </a:stretch>
          </p:blipFill>
          <p:spPr>
            <a:xfrm rot="20471016" flipH="1">
              <a:off x="623083" y="844717"/>
              <a:ext cx="1101932" cy="1112638"/>
            </a:xfrm>
            <a:prstGeom prst="rect">
              <a:avLst/>
            </a:prstGeom>
            <a:noFill/>
            <a:ln>
              <a:noFill/>
            </a:ln>
          </p:spPr>
        </p:pic>
        <p:sp>
          <p:nvSpPr>
            <p:cNvPr id="180" name="Google Shape;180;p16"/>
            <p:cNvSpPr txBox="1"/>
            <p:nvPr/>
          </p:nvSpPr>
          <p:spPr>
            <a:xfrm>
              <a:off x="880380" y="1048786"/>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1100" dirty="0">
                <a:latin typeface="#9Slide07 Cadena" panose="02000503000000020004" pitchFamily="2" charset="0"/>
                <a:ea typeface="+mn-ea"/>
              </a:endParaRPr>
            </a:p>
          </p:txBody>
        </p:sp>
      </p:grpSp>
      <p:grpSp>
        <p:nvGrpSpPr>
          <p:cNvPr id="5" name="Group 4">
            <a:extLst>
              <a:ext uri="{FF2B5EF4-FFF2-40B4-BE49-F238E27FC236}">
                <a16:creationId xmlns:a16="http://schemas.microsoft.com/office/drawing/2014/main" id="{4BED7FBB-3E7E-0F7B-83B6-E4D0B05B3947}"/>
              </a:ext>
            </a:extLst>
          </p:cNvPr>
          <p:cNvGrpSpPr/>
          <p:nvPr/>
        </p:nvGrpSpPr>
        <p:grpSpPr>
          <a:xfrm>
            <a:off x="623082" y="1827949"/>
            <a:ext cx="1101932" cy="1112638"/>
            <a:chOff x="623082" y="1827949"/>
            <a:chExt cx="1101932" cy="1112638"/>
          </a:xfrm>
        </p:grpSpPr>
        <p:pic>
          <p:nvPicPr>
            <p:cNvPr id="182" name="Google Shape;182;p16"/>
            <p:cNvPicPr preferRelativeResize="0"/>
            <p:nvPr/>
          </p:nvPicPr>
          <p:blipFill>
            <a:blip r:embed="rId4">
              <a:alphaModFix amt="52000"/>
            </a:blip>
            <a:stretch>
              <a:fillRect/>
            </a:stretch>
          </p:blipFill>
          <p:spPr>
            <a:xfrm rot="20471016" flipH="1">
              <a:off x="623082" y="1827949"/>
              <a:ext cx="1101932" cy="1112638"/>
            </a:xfrm>
            <a:prstGeom prst="rect">
              <a:avLst/>
            </a:prstGeom>
            <a:noFill/>
            <a:ln>
              <a:noFill/>
            </a:ln>
          </p:spPr>
        </p:pic>
        <p:sp>
          <p:nvSpPr>
            <p:cNvPr id="186" name="Google Shape;186;p16"/>
            <p:cNvSpPr txBox="1"/>
            <p:nvPr/>
          </p:nvSpPr>
          <p:spPr>
            <a:xfrm>
              <a:off x="880379" y="2032018"/>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1100" dirty="0">
                <a:latin typeface="#9Slide07 Cadena" panose="02000503000000020004" pitchFamily="2" charset="0"/>
                <a:ea typeface="+mn-ea"/>
              </a:endParaRPr>
            </a:p>
          </p:txBody>
        </p:sp>
      </p:grpSp>
      <p:grpSp>
        <p:nvGrpSpPr>
          <p:cNvPr id="6" name="Group 5">
            <a:extLst>
              <a:ext uri="{FF2B5EF4-FFF2-40B4-BE49-F238E27FC236}">
                <a16:creationId xmlns:a16="http://schemas.microsoft.com/office/drawing/2014/main" id="{87FF14C6-EFD3-AF76-1E39-FC340F970723}"/>
              </a:ext>
            </a:extLst>
          </p:cNvPr>
          <p:cNvGrpSpPr/>
          <p:nvPr/>
        </p:nvGrpSpPr>
        <p:grpSpPr>
          <a:xfrm>
            <a:off x="685482" y="2873374"/>
            <a:ext cx="1101932" cy="1112638"/>
            <a:chOff x="685482" y="2873374"/>
            <a:chExt cx="1101932" cy="1112638"/>
          </a:xfrm>
        </p:grpSpPr>
        <p:pic>
          <p:nvPicPr>
            <p:cNvPr id="188" name="Google Shape;188;p16"/>
            <p:cNvPicPr preferRelativeResize="0"/>
            <p:nvPr/>
          </p:nvPicPr>
          <p:blipFill>
            <a:blip r:embed="rId5">
              <a:alphaModFix amt="52000"/>
            </a:blip>
            <a:stretch>
              <a:fillRect/>
            </a:stretch>
          </p:blipFill>
          <p:spPr>
            <a:xfrm rot="20471016" flipH="1">
              <a:off x="685482" y="2873374"/>
              <a:ext cx="1101932" cy="1112638"/>
            </a:xfrm>
            <a:prstGeom prst="rect">
              <a:avLst/>
            </a:prstGeom>
            <a:noFill/>
            <a:ln>
              <a:noFill/>
            </a:ln>
          </p:spPr>
        </p:pic>
        <p:sp>
          <p:nvSpPr>
            <p:cNvPr id="192" name="Google Shape;192;p16"/>
            <p:cNvSpPr txBox="1"/>
            <p:nvPr/>
          </p:nvSpPr>
          <p:spPr>
            <a:xfrm>
              <a:off x="942779" y="3077443"/>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1100" dirty="0">
                <a:latin typeface="#9Slide07 Cadena" panose="02000503000000020004" pitchFamily="2" charset="0"/>
                <a:ea typeface="+mn-ea"/>
              </a:endParaRPr>
            </a:p>
          </p:txBody>
        </p:sp>
      </p:grpSp>
      <p:grpSp>
        <p:nvGrpSpPr>
          <p:cNvPr id="7" name="Group 6">
            <a:extLst>
              <a:ext uri="{FF2B5EF4-FFF2-40B4-BE49-F238E27FC236}">
                <a16:creationId xmlns:a16="http://schemas.microsoft.com/office/drawing/2014/main" id="{BAF23173-AE60-5512-FB9B-5CC009445E1E}"/>
              </a:ext>
            </a:extLst>
          </p:cNvPr>
          <p:cNvGrpSpPr/>
          <p:nvPr/>
        </p:nvGrpSpPr>
        <p:grpSpPr>
          <a:xfrm>
            <a:off x="685482" y="3887615"/>
            <a:ext cx="1101932" cy="1112638"/>
            <a:chOff x="685482" y="3887615"/>
            <a:chExt cx="1101932" cy="1112638"/>
          </a:xfrm>
        </p:grpSpPr>
        <p:pic>
          <p:nvPicPr>
            <p:cNvPr id="194" name="Google Shape;194;p16"/>
            <p:cNvPicPr preferRelativeResize="0"/>
            <p:nvPr/>
          </p:nvPicPr>
          <p:blipFill>
            <a:blip r:embed="rId4">
              <a:alphaModFix amt="52000"/>
            </a:blip>
            <a:stretch>
              <a:fillRect/>
            </a:stretch>
          </p:blipFill>
          <p:spPr>
            <a:xfrm rot="20471016" flipH="1">
              <a:off x="685482" y="3887615"/>
              <a:ext cx="1101932" cy="1112638"/>
            </a:xfrm>
            <a:prstGeom prst="rect">
              <a:avLst/>
            </a:prstGeom>
            <a:noFill/>
            <a:ln>
              <a:noFill/>
            </a:ln>
          </p:spPr>
        </p:pic>
        <p:sp>
          <p:nvSpPr>
            <p:cNvPr id="198" name="Google Shape;198;p16"/>
            <p:cNvSpPr txBox="1"/>
            <p:nvPr/>
          </p:nvSpPr>
          <p:spPr>
            <a:xfrm>
              <a:off x="942779" y="4091684"/>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1100" dirty="0">
                <a:latin typeface="#9Slide07 Cadena" panose="02000503000000020004" pitchFamily="2" charset="0"/>
                <a:ea typeface="+mn-ea"/>
              </a:endParaRPr>
            </a:p>
          </p:txBody>
        </p:sp>
      </p:grpSp>
      <p:sp>
        <p:nvSpPr>
          <p:cNvPr id="29" name="TextBox 18">
            <a:extLst>
              <a:ext uri="{FF2B5EF4-FFF2-40B4-BE49-F238E27FC236}">
                <a16:creationId xmlns:a16="http://schemas.microsoft.com/office/drawing/2014/main" id="{B8F7B4E9-C42E-4853-75AE-04BB37C5F9A6}"/>
              </a:ext>
            </a:extLst>
          </p:cNvPr>
          <p:cNvSpPr txBox="1"/>
          <p:nvPr/>
        </p:nvSpPr>
        <p:spPr>
          <a:xfrm flipH="1">
            <a:off x="698269" y="293521"/>
            <a:ext cx="836954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1: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liên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quan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đến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sự</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30" name="Rectangle 29">
            <a:extLst>
              <a:ext uri="{FF2B5EF4-FFF2-40B4-BE49-F238E27FC236}">
                <a16:creationId xmlns:a16="http://schemas.microsoft.com/office/drawing/2014/main" id="{DE6238E1-26FC-5A5E-6072-369FA5197A87}"/>
              </a:ext>
            </a:extLst>
          </p:cNvPr>
          <p:cNvSpPr/>
          <p:nvPr/>
        </p:nvSpPr>
        <p:spPr>
          <a:xfrm>
            <a:off x="0" y="329557"/>
            <a:ext cx="773084"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Google Shape;178;p16">
            <a:extLst>
              <a:ext uri="{FF2B5EF4-FFF2-40B4-BE49-F238E27FC236}">
                <a16:creationId xmlns:a16="http://schemas.microsoft.com/office/drawing/2014/main" id="{89848E18-43FB-05C8-2445-8E41A86830A8}"/>
              </a:ext>
            </a:extLst>
          </p:cNvPr>
          <p:cNvSpPr/>
          <p:nvPr/>
        </p:nvSpPr>
        <p:spPr>
          <a:xfrm>
            <a:off x="1736925" y="221636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phản chiếu trên mặt nước</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6" name="Google Shape;178;p16">
            <a:extLst>
              <a:ext uri="{FF2B5EF4-FFF2-40B4-BE49-F238E27FC236}">
                <a16:creationId xmlns:a16="http://schemas.microsoft.com/office/drawing/2014/main" id="{913D8A72-3E3A-066B-9CE7-821C745E4818}"/>
              </a:ext>
            </a:extLst>
          </p:cNvPr>
          <p:cNvSpPr/>
          <p:nvPr/>
        </p:nvSpPr>
        <p:spPr>
          <a:xfrm>
            <a:off x="1736925" y="3217850"/>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pin quang điện hoạt động</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7" name="Google Shape;178;p16">
            <a:extLst>
              <a:ext uri="{FF2B5EF4-FFF2-40B4-BE49-F238E27FC236}">
                <a16:creationId xmlns:a16="http://schemas.microsoft.com/office/drawing/2014/main" id="{2E9265AC-4044-5EB1-382A-E40568E56411}"/>
              </a:ext>
            </a:extLst>
          </p:cNvPr>
          <p:cNvSpPr/>
          <p:nvPr/>
        </p:nvSpPr>
        <p:spPr>
          <a:xfrm>
            <a:off x="1736925" y="422314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nóng bếp mặt trời</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8" name="Rectangle: Rounded Corners 7">
            <a:extLst>
              <a:ext uri="{FF2B5EF4-FFF2-40B4-BE49-F238E27FC236}">
                <a16:creationId xmlns:a16="http://schemas.microsoft.com/office/drawing/2014/main" id="{B5388141-1BEE-19BE-2B1F-0ADA51A4C7EF}"/>
              </a:ext>
            </a:extLst>
          </p:cNvPr>
          <p:cNvSpPr/>
          <p:nvPr/>
        </p:nvSpPr>
        <p:spPr>
          <a:xfrm>
            <a:off x="535494" y="1978362"/>
            <a:ext cx="7926862" cy="860021"/>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78"/>
                                        </p:tgtEl>
                                        <p:attrNameLst>
                                          <p:attrName>style.visibility</p:attrName>
                                        </p:attrNameLst>
                                      </p:cBhvr>
                                      <p:to>
                                        <p:strVal val="visible"/>
                                      </p:to>
                                    </p:set>
                                    <p:animEffect transition="in" filter="wipe(up)">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6000"/>
                                  </p:iterate>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6000"/>
                                  </p:iterate>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29" grpId="0"/>
      <p:bldP spid="35" grpId="0"/>
      <p:bldP spid="36" grpId="0"/>
      <p:bldP spid="3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smtClean="0"/>
              <a:t>I</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12" name="Group 11">
            <a:extLst>
              <a:ext uri="{FF2B5EF4-FFF2-40B4-BE49-F238E27FC236}">
                <a16:creationId xmlns:a16="http://schemas.microsoft.com/office/drawing/2014/main" id="{A96E1FB9-BF04-9468-1A37-DE21E9642FB3}"/>
              </a:ext>
            </a:extLst>
          </p:cNvPr>
          <p:cNvGrpSpPr/>
          <p:nvPr/>
        </p:nvGrpSpPr>
        <p:grpSpPr>
          <a:xfrm>
            <a:off x="860772" y="2796579"/>
            <a:ext cx="1094989" cy="1090796"/>
            <a:chOff x="860772" y="2796579"/>
            <a:chExt cx="1094989" cy="1090796"/>
          </a:xfrm>
        </p:grpSpPr>
        <p:grpSp>
          <p:nvGrpSpPr>
            <p:cNvPr id="251" name="Google Shape;251;p18"/>
            <p:cNvGrpSpPr/>
            <p:nvPr/>
          </p:nvGrpSpPr>
          <p:grpSpPr>
            <a:xfrm>
              <a:off x="864965" y="2796579"/>
              <a:ext cx="1090796" cy="1090796"/>
              <a:chOff x="929100" y="1155300"/>
              <a:chExt cx="1517100" cy="1517100"/>
            </a:xfrm>
          </p:grpSpPr>
          <p:sp>
            <p:nvSpPr>
              <p:cNvPr id="252" name="Google Shape;252;p18"/>
              <p:cNvSpPr/>
              <p:nvPr/>
            </p:nvSpPr>
            <p:spPr>
              <a:xfrm>
                <a:off x="9291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53" name="Google Shape;253;p18"/>
              <p:cNvSpPr/>
              <p:nvPr/>
            </p:nvSpPr>
            <p:spPr>
              <a:xfrm>
                <a:off x="929100" y="1155300"/>
                <a:ext cx="1517100" cy="1517100"/>
              </a:xfrm>
              <a:prstGeom prst="blockArc">
                <a:avLst>
                  <a:gd name="adj1" fmla="val 10800000"/>
                  <a:gd name="adj2" fmla="val 16223506"/>
                  <a:gd name="adj3" fmla="val 12623"/>
                </a:avLst>
              </a:prstGeom>
              <a:solidFill>
                <a:srgbClr val="9EDCD9"/>
              </a:solidFill>
              <a:ln>
                <a:noFill/>
              </a:ln>
            </p:spPr>
            <p:txBody>
              <a:bodyPr spcFirstLastPara="1" wrap="square" lIns="91425" tIns="91425" rIns="91425" bIns="91425" anchor="ctr" anchorCtr="0">
                <a:noAutofit/>
              </a:bodyPr>
              <a:lstStyle/>
              <a:p>
                <a:pPr defTabSz="914378"/>
                <a:endParaRPr>
                  <a:ea typeface="+mn-ea"/>
                </a:endParaRPr>
              </a:p>
            </p:txBody>
          </p:sp>
        </p:grpSp>
        <p:sp>
          <p:nvSpPr>
            <p:cNvPr id="254" name="Google Shape;254;p18"/>
            <p:cNvSpPr txBox="1"/>
            <p:nvPr/>
          </p:nvSpPr>
          <p:spPr>
            <a:xfrm>
              <a:off x="860772" y="3109929"/>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8" name="Group 7">
            <a:extLst>
              <a:ext uri="{FF2B5EF4-FFF2-40B4-BE49-F238E27FC236}">
                <a16:creationId xmlns:a16="http://schemas.microsoft.com/office/drawing/2014/main" id="{34BE8235-74F0-928D-F0BC-2332D0592E73}"/>
              </a:ext>
            </a:extLst>
          </p:cNvPr>
          <p:cNvGrpSpPr/>
          <p:nvPr/>
        </p:nvGrpSpPr>
        <p:grpSpPr>
          <a:xfrm>
            <a:off x="474868" y="3987762"/>
            <a:ext cx="1920900" cy="608734"/>
            <a:chOff x="474868" y="3879697"/>
            <a:chExt cx="1920900" cy="608734"/>
          </a:xfrm>
        </p:grpSpPr>
        <p:pic>
          <p:nvPicPr>
            <p:cNvPr id="255" name="Google Shape;255;p18"/>
            <p:cNvPicPr preferRelativeResize="0"/>
            <p:nvPr/>
          </p:nvPicPr>
          <p:blipFill>
            <a:blip r:embed="rId3">
              <a:alphaModFix amt="52000"/>
            </a:blip>
            <a:stretch>
              <a:fillRect/>
            </a:stretch>
          </p:blipFill>
          <p:spPr>
            <a:xfrm rot="20953017" flipH="1">
              <a:off x="509526" y="3879697"/>
              <a:ext cx="1845591" cy="608734"/>
            </a:xfrm>
            <a:prstGeom prst="rect">
              <a:avLst/>
            </a:prstGeom>
            <a:noFill/>
            <a:ln>
              <a:noFill/>
            </a:ln>
          </p:spPr>
        </p:pic>
        <p:sp>
          <p:nvSpPr>
            <p:cNvPr id="256" name="Google Shape;256;p18"/>
            <p:cNvSpPr/>
            <p:nvPr/>
          </p:nvSpPr>
          <p:spPr>
            <a:xfrm>
              <a:off x="474868"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(1)</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 name="Group 13">
            <a:extLst>
              <a:ext uri="{FF2B5EF4-FFF2-40B4-BE49-F238E27FC236}">
                <a16:creationId xmlns:a16="http://schemas.microsoft.com/office/drawing/2014/main" id="{3E37FE05-83F1-CE5B-9DB2-3A93444B4B80}"/>
              </a:ext>
            </a:extLst>
          </p:cNvPr>
          <p:cNvGrpSpPr/>
          <p:nvPr/>
        </p:nvGrpSpPr>
        <p:grpSpPr>
          <a:xfrm>
            <a:off x="5071690" y="2796578"/>
            <a:ext cx="1135800" cy="1090796"/>
            <a:chOff x="5071690" y="2796578"/>
            <a:chExt cx="1135800" cy="1090796"/>
          </a:xfrm>
        </p:grpSpPr>
        <p:sp>
          <p:nvSpPr>
            <p:cNvPr id="259" name="Google Shape;259;p18"/>
            <p:cNvSpPr txBox="1"/>
            <p:nvPr/>
          </p:nvSpPr>
          <p:spPr>
            <a:xfrm>
              <a:off x="507169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0" name="Google Shape;260;p18"/>
            <p:cNvGrpSpPr/>
            <p:nvPr/>
          </p:nvGrpSpPr>
          <p:grpSpPr>
            <a:xfrm>
              <a:off x="5094192" y="2796578"/>
              <a:ext cx="1090796" cy="1090796"/>
              <a:chOff x="4779850" y="1155300"/>
              <a:chExt cx="1517100" cy="1517100"/>
            </a:xfrm>
          </p:grpSpPr>
          <p:sp>
            <p:nvSpPr>
              <p:cNvPr id="261" name="Google Shape;261;p18"/>
              <p:cNvSpPr/>
              <p:nvPr/>
            </p:nvSpPr>
            <p:spPr>
              <a:xfrm>
                <a:off x="477985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62" name="Google Shape;262;p18"/>
              <p:cNvSpPr/>
              <p:nvPr/>
            </p:nvSpPr>
            <p:spPr>
              <a:xfrm>
                <a:off x="4779850" y="1155300"/>
                <a:ext cx="1517100" cy="1517100"/>
              </a:xfrm>
              <a:prstGeom prst="blockArc">
                <a:avLst>
                  <a:gd name="adj1" fmla="val 10800000"/>
                  <a:gd name="adj2" fmla="val 5372811"/>
                  <a:gd name="adj3" fmla="val 12505"/>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5" name="Group 14">
            <a:extLst>
              <a:ext uri="{FF2B5EF4-FFF2-40B4-BE49-F238E27FC236}">
                <a16:creationId xmlns:a16="http://schemas.microsoft.com/office/drawing/2014/main" id="{BF6CF746-9676-858A-9C55-C14F8B2EA340}"/>
              </a:ext>
            </a:extLst>
          </p:cNvPr>
          <p:cNvGrpSpPr/>
          <p:nvPr/>
        </p:nvGrpSpPr>
        <p:grpSpPr>
          <a:xfrm>
            <a:off x="7240463" y="2796578"/>
            <a:ext cx="1105502" cy="1090796"/>
            <a:chOff x="7240463" y="2796578"/>
            <a:chExt cx="1105502" cy="1090796"/>
          </a:xfrm>
        </p:grpSpPr>
        <p:sp>
          <p:nvSpPr>
            <p:cNvPr id="267" name="Google Shape;267;p18"/>
            <p:cNvSpPr txBox="1"/>
            <p:nvPr/>
          </p:nvSpPr>
          <p:spPr>
            <a:xfrm>
              <a:off x="7262965" y="311937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8" name="Google Shape;268;p18"/>
            <p:cNvGrpSpPr/>
            <p:nvPr/>
          </p:nvGrpSpPr>
          <p:grpSpPr>
            <a:xfrm>
              <a:off x="7240463" y="2796578"/>
              <a:ext cx="1090796" cy="1090796"/>
              <a:chOff x="6687600" y="1098150"/>
              <a:chExt cx="1517100" cy="1517100"/>
            </a:xfrm>
          </p:grpSpPr>
          <p:sp>
            <p:nvSpPr>
              <p:cNvPr id="269" name="Google Shape;269;p18"/>
              <p:cNvSpPr/>
              <p:nvPr/>
            </p:nvSpPr>
            <p:spPr>
              <a:xfrm>
                <a:off x="6687600" y="109815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0" name="Google Shape;270;p18"/>
              <p:cNvSpPr/>
              <p:nvPr/>
            </p:nvSpPr>
            <p:spPr>
              <a:xfrm>
                <a:off x="6687600" y="1098150"/>
                <a:ext cx="1517100" cy="1517100"/>
              </a:xfrm>
              <a:prstGeom prst="blockArc">
                <a:avLst>
                  <a:gd name="adj1" fmla="val 11971140"/>
                  <a:gd name="adj2" fmla="val 16197873"/>
                  <a:gd name="adj3" fmla="val 12688"/>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3" name="Group 12">
            <a:extLst>
              <a:ext uri="{FF2B5EF4-FFF2-40B4-BE49-F238E27FC236}">
                <a16:creationId xmlns:a16="http://schemas.microsoft.com/office/drawing/2014/main" id="{65E23AD3-0611-1210-8402-7E3E8A58BE12}"/>
              </a:ext>
            </a:extLst>
          </p:cNvPr>
          <p:cNvGrpSpPr/>
          <p:nvPr/>
        </p:nvGrpSpPr>
        <p:grpSpPr>
          <a:xfrm>
            <a:off x="2950920" y="2796578"/>
            <a:ext cx="1135800" cy="1090796"/>
            <a:chOff x="2950920" y="2796578"/>
            <a:chExt cx="1135800" cy="1090796"/>
          </a:xfrm>
        </p:grpSpPr>
        <p:sp>
          <p:nvSpPr>
            <p:cNvPr id="275" name="Google Shape;275;p18"/>
            <p:cNvSpPr txBox="1"/>
            <p:nvPr/>
          </p:nvSpPr>
          <p:spPr>
            <a:xfrm>
              <a:off x="295092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76" name="Google Shape;276;p18"/>
            <p:cNvGrpSpPr/>
            <p:nvPr/>
          </p:nvGrpSpPr>
          <p:grpSpPr>
            <a:xfrm>
              <a:off x="2950920" y="2796578"/>
              <a:ext cx="1090796" cy="1090796"/>
              <a:chOff x="2850300" y="1155300"/>
              <a:chExt cx="1517100" cy="1517100"/>
            </a:xfrm>
          </p:grpSpPr>
          <p:sp>
            <p:nvSpPr>
              <p:cNvPr id="277" name="Google Shape;277;p18"/>
              <p:cNvSpPr/>
              <p:nvPr/>
            </p:nvSpPr>
            <p:spPr>
              <a:xfrm>
                <a:off x="28503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8" name="Google Shape;278;p18"/>
              <p:cNvSpPr/>
              <p:nvPr/>
            </p:nvSpPr>
            <p:spPr>
              <a:xfrm>
                <a:off x="2850300" y="1155300"/>
                <a:ext cx="1517100" cy="1517100"/>
              </a:xfrm>
              <a:prstGeom prst="blockArc">
                <a:avLst>
                  <a:gd name="adj1" fmla="val 10800000"/>
                  <a:gd name="adj2" fmla="val 19798172"/>
                  <a:gd name="adj3" fmla="val 12010"/>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sp>
        <p:nvSpPr>
          <p:cNvPr id="39" name="TextBox 18">
            <a:extLst>
              <a:ext uri="{FF2B5EF4-FFF2-40B4-BE49-F238E27FC236}">
                <a16:creationId xmlns:a16="http://schemas.microsoft.com/office/drawing/2014/main" id="{81695E03-8AC3-CBC5-A5E5-D36BB4EA48BE}"/>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2: </a:t>
            </a:r>
            <a:r>
              <a:rPr lang="en-US" sz="2667" dirty="0" err="1">
                <a:solidFill>
                  <a:prstClr val="black"/>
                </a:solidFill>
                <a:latin typeface="#9Slide07 IcielBaliho Script" pitchFamily="2" charset="0"/>
                <a:ea typeface="Times New Roman" panose="02020603050405020304" pitchFamily="18" charset="0"/>
                <a:cs typeface="Arial"/>
                <a:sym typeface="Arial"/>
              </a:rPr>
              <a:t>Hình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vẽ</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mô</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tả</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đúng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40" name="Rectangle 39">
            <a:extLst>
              <a:ext uri="{FF2B5EF4-FFF2-40B4-BE49-F238E27FC236}">
                <a16:creationId xmlns:a16="http://schemas.microsoft.com/office/drawing/2014/main" id="{25978835-FEC4-0980-6964-120FC8C09B6F}"/>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 name="Picture 4">
            <a:extLst>
              <a:ext uri="{FF2B5EF4-FFF2-40B4-BE49-F238E27FC236}">
                <a16:creationId xmlns:a16="http://schemas.microsoft.com/office/drawing/2014/main" id="{B3D279C7-8E52-16BE-5A9D-A7FB67C64050}"/>
              </a:ext>
            </a:extLst>
          </p:cNvPr>
          <p:cNvPicPr>
            <a:picLocks noChangeAspect="1"/>
          </p:cNvPicPr>
          <p:nvPr/>
        </p:nvPicPr>
        <p:blipFill>
          <a:blip r:embed="rId4"/>
          <a:stretch>
            <a:fillRect/>
          </a:stretch>
        </p:blipFill>
        <p:spPr>
          <a:xfrm>
            <a:off x="351908" y="915550"/>
            <a:ext cx="8566864" cy="1724872"/>
          </a:xfrm>
          <a:prstGeom prst="rect">
            <a:avLst/>
          </a:prstGeom>
        </p:spPr>
      </p:pic>
      <p:grpSp>
        <p:nvGrpSpPr>
          <p:cNvPr id="9" name="Group 8">
            <a:extLst>
              <a:ext uri="{FF2B5EF4-FFF2-40B4-BE49-F238E27FC236}">
                <a16:creationId xmlns:a16="http://schemas.microsoft.com/office/drawing/2014/main" id="{76590B57-4E97-A28A-6669-CE5D6790F537}"/>
              </a:ext>
            </a:extLst>
          </p:cNvPr>
          <p:cNvGrpSpPr/>
          <p:nvPr/>
        </p:nvGrpSpPr>
        <p:grpSpPr>
          <a:xfrm>
            <a:off x="2557827" y="3987761"/>
            <a:ext cx="1920900" cy="608734"/>
            <a:chOff x="2557827" y="3879696"/>
            <a:chExt cx="1920900" cy="608734"/>
          </a:xfrm>
        </p:grpSpPr>
        <p:pic>
          <p:nvPicPr>
            <p:cNvPr id="279" name="Google Shape;279;p18"/>
            <p:cNvPicPr preferRelativeResize="0"/>
            <p:nvPr/>
          </p:nvPicPr>
          <p:blipFill>
            <a:blip r:embed="rId5">
              <a:alphaModFix amt="52000"/>
            </a:blip>
            <a:stretch>
              <a:fillRect/>
            </a:stretch>
          </p:blipFill>
          <p:spPr>
            <a:xfrm rot="20953017" flipH="1">
              <a:off x="2595482" y="3879696"/>
              <a:ext cx="1845591" cy="608734"/>
            </a:xfrm>
            <a:prstGeom prst="rect">
              <a:avLst/>
            </a:prstGeom>
            <a:noFill/>
            <a:ln>
              <a:noFill/>
            </a:ln>
          </p:spPr>
        </p:pic>
        <p:sp>
          <p:nvSpPr>
            <p:cNvPr id="48" name="Google Shape;256;p18">
              <a:extLst>
                <a:ext uri="{FF2B5EF4-FFF2-40B4-BE49-F238E27FC236}">
                  <a16:creationId xmlns:a16="http://schemas.microsoft.com/office/drawing/2014/main" id="{0D8CE982-700C-45B0-A78B-1234A73DBA7A}"/>
                </a:ext>
              </a:extLst>
            </p:cNvPr>
            <p:cNvSpPr/>
            <p:nvPr/>
          </p:nvSpPr>
          <p:spPr>
            <a:xfrm>
              <a:off x="2557827" y="396655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(2)</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0" name="Group 9">
            <a:extLst>
              <a:ext uri="{FF2B5EF4-FFF2-40B4-BE49-F238E27FC236}">
                <a16:creationId xmlns:a16="http://schemas.microsoft.com/office/drawing/2014/main" id="{E6F8A14C-2A13-27AD-4E19-50A648ADBB3C}"/>
              </a:ext>
            </a:extLst>
          </p:cNvPr>
          <p:cNvGrpSpPr/>
          <p:nvPr/>
        </p:nvGrpSpPr>
        <p:grpSpPr>
          <a:xfrm>
            <a:off x="4701904" y="3987464"/>
            <a:ext cx="1920900" cy="609328"/>
            <a:chOff x="4701904" y="3879399"/>
            <a:chExt cx="1920900" cy="609328"/>
          </a:xfrm>
        </p:grpSpPr>
        <p:pic>
          <p:nvPicPr>
            <p:cNvPr id="263" name="Google Shape;263;p18"/>
            <p:cNvPicPr preferRelativeResize="0"/>
            <p:nvPr/>
          </p:nvPicPr>
          <p:blipFill>
            <a:blip r:embed="rId6">
              <a:alphaModFix amt="52000"/>
            </a:blip>
            <a:stretch>
              <a:fillRect/>
            </a:stretch>
          </p:blipFill>
          <p:spPr>
            <a:xfrm rot="20977954" flipH="1">
              <a:off x="4740078" y="3879399"/>
              <a:ext cx="1842942" cy="609328"/>
            </a:xfrm>
            <a:prstGeom prst="rect">
              <a:avLst/>
            </a:prstGeom>
            <a:noFill/>
            <a:ln>
              <a:noFill/>
            </a:ln>
          </p:spPr>
        </p:pic>
        <p:sp>
          <p:nvSpPr>
            <p:cNvPr id="50" name="Google Shape;256;p18">
              <a:extLst>
                <a:ext uri="{FF2B5EF4-FFF2-40B4-BE49-F238E27FC236}">
                  <a16:creationId xmlns:a16="http://schemas.microsoft.com/office/drawing/2014/main" id="{33A6EC28-AC52-7730-D7DD-3765B80336C1}"/>
                </a:ext>
              </a:extLst>
            </p:cNvPr>
            <p:cNvSpPr/>
            <p:nvPr/>
          </p:nvSpPr>
          <p:spPr>
            <a:xfrm>
              <a:off x="4701904" y="3963495"/>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(3)</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1" name="Group 10">
            <a:extLst>
              <a:ext uri="{FF2B5EF4-FFF2-40B4-BE49-F238E27FC236}">
                <a16:creationId xmlns:a16="http://schemas.microsoft.com/office/drawing/2014/main" id="{BC9DD65A-2339-E0D5-5ABB-6E2CBAD9F03C}"/>
              </a:ext>
            </a:extLst>
          </p:cNvPr>
          <p:cNvGrpSpPr/>
          <p:nvPr/>
        </p:nvGrpSpPr>
        <p:grpSpPr>
          <a:xfrm>
            <a:off x="6850367" y="3987761"/>
            <a:ext cx="1920900" cy="608734"/>
            <a:chOff x="6850367" y="3879696"/>
            <a:chExt cx="1920900" cy="608734"/>
          </a:xfrm>
        </p:grpSpPr>
        <p:pic>
          <p:nvPicPr>
            <p:cNvPr id="271" name="Google Shape;271;p18"/>
            <p:cNvPicPr preferRelativeResize="0"/>
            <p:nvPr/>
          </p:nvPicPr>
          <p:blipFill>
            <a:blip r:embed="rId7">
              <a:alphaModFix amt="52000"/>
            </a:blip>
            <a:stretch>
              <a:fillRect/>
            </a:stretch>
          </p:blipFill>
          <p:spPr>
            <a:xfrm rot="20953017" flipH="1">
              <a:off x="6885025" y="3879696"/>
              <a:ext cx="1845591" cy="608734"/>
            </a:xfrm>
            <a:prstGeom prst="rect">
              <a:avLst/>
            </a:prstGeom>
            <a:noFill/>
            <a:ln>
              <a:noFill/>
            </a:ln>
          </p:spPr>
        </p:pic>
        <p:sp>
          <p:nvSpPr>
            <p:cNvPr id="52" name="Google Shape;256;p18">
              <a:extLst>
                <a:ext uri="{FF2B5EF4-FFF2-40B4-BE49-F238E27FC236}">
                  <a16:creationId xmlns:a16="http://schemas.microsoft.com/office/drawing/2014/main" id="{AEE19C63-CCC8-7C87-94D1-396D60463C88}"/>
                </a:ext>
              </a:extLst>
            </p:cNvPr>
            <p:cNvSpPr/>
            <p:nvPr/>
          </p:nvSpPr>
          <p:spPr>
            <a:xfrm>
              <a:off x="6850367"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(4)</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58" name="Rectangle: Rounded Corners 57">
            <a:extLst>
              <a:ext uri="{FF2B5EF4-FFF2-40B4-BE49-F238E27FC236}">
                <a16:creationId xmlns:a16="http://schemas.microsoft.com/office/drawing/2014/main" id="{731421CA-887F-F1D2-8C67-6FB73F2128A2}"/>
              </a:ext>
            </a:extLst>
          </p:cNvPr>
          <p:cNvSpPr/>
          <p:nvPr/>
        </p:nvSpPr>
        <p:spPr>
          <a:xfrm>
            <a:off x="6848757" y="2659053"/>
            <a:ext cx="1922510" cy="1987762"/>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22" name="Google Shape;422;p23"/>
          <p:cNvPicPr preferRelativeResize="0"/>
          <p:nvPr/>
        </p:nvPicPr>
        <p:blipFill>
          <a:blip r:embed="rId3">
            <a:alphaModFix amt="66000"/>
          </a:blip>
          <a:stretch>
            <a:fillRect/>
          </a:stretch>
        </p:blipFill>
        <p:spPr>
          <a:xfrm rot="1326164" flipH="1">
            <a:off x="2877480" y="1898007"/>
            <a:ext cx="3222304" cy="2224797"/>
          </a:xfrm>
          <a:prstGeom prst="rect">
            <a:avLst/>
          </a:prstGeom>
          <a:noFill/>
          <a:ln>
            <a:noFill/>
          </a:ln>
        </p:spPr>
      </p:pic>
      <p:sp>
        <p:nvSpPr>
          <p:cNvPr id="428" name="Google Shape;428;p23"/>
          <p:cNvSpPr/>
          <p:nvPr/>
        </p:nvSpPr>
        <p:spPr>
          <a:xfrm rot="10800000" flipH="1">
            <a:off x="3220532" y="3594518"/>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7" name="Google Shape;427;p23"/>
          <p:cNvSpPr/>
          <p:nvPr/>
        </p:nvSpPr>
        <p:spPr>
          <a:xfrm rot="10800000">
            <a:off x="5279895" y="342596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5" name="Google Shape;425;p23"/>
          <p:cNvSpPr/>
          <p:nvPr/>
        </p:nvSpPr>
        <p:spPr>
          <a:xfrm>
            <a:off x="3101264"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6" name="Google Shape;426;p23"/>
          <p:cNvSpPr/>
          <p:nvPr/>
        </p:nvSpPr>
        <p:spPr>
          <a:xfrm flipH="1">
            <a:off x="5164146"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07" name="Google Shape;407;p23"/>
          <p:cNvSpPr/>
          <p:nvPr/>
        </p:nvSpPr>
        <p:spPr>
          <a:xfrm>
            <a:off x="344656" y="1603779"/>
            <a:ext cx="2193125"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phản xạ bằng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50" name="TextBox 18">
            <a:extLst>
              <a:ext uri="{FF2B5EF4-FFF2-40B4-BE49-F238E27FC236}">
                <a16:creationId xmlns:a16="http://schemas.microsoft.com/office/drawing/2014/main" id="{A176633A-2ED3-F0CF-A69E-EC6C3856B6BC}"/>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3: </a:t>
            </a:r>
            <a:r>
              <a:rPr lang="en-US" sz="2667" dirty="0" err="1">
                <a:solidFill>
                  <a:prstClr val="black"/>
                </a:solidFill>
                <a:latin typeface="#9Slide07 IcielBaliho Script" pitchFamily="2" charset="0"/>
                <a:ea typeface="Times New Roman" panose="02020603050405020304" pitchFamily="18" charset="0"/>
                <a:cs typeface="Arial"/>
                <a:sym typeface="Arial"/>
              </a:rPr>
              <a:t>Phát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biểu</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sai</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khi</a:t>
            </a:r>
            <a:r>
              <a:rPr lang="en-US" sz="2667" dirty="0">
                <a:solidFill>
                  <a:prstClr val="black"/>
                </a:solidFill>
                <a:latin typeface="#9Slide07 IcielBaliho Script" pitchFamily="2" charset="0"/>
                <a:ea typeface="Times New Roman" panose="02020603050405020304" pitchFamily="18" charset="0"/>
                <a:cs typeface="Arial"/>
                <a:sym typeface="Arial"/>
              </a:rPr>
              <a:t> nói </a:t>
            </a:r>
            <a:r>
              <a:rPr lang="en-US" sz="2667" dirty="0" err="1">
                <a:solidFill>
                  <a:prstClr val="black"/>
                </a:solidFill>
                <a:latin typeface="#9Slide07 IcielBaliho Script" pitchFamily="2" charset="0"/>
                <a:ea typeface="Times New Roman" panose="02020603050405020304" pitchFamily="18" charset="0"/>
                <a:cs typeface="Arial"/>
                <a:sym typeface="Arial"/>
              </a:rPr>
              <a:t>về</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1" name="Rectangle 50">
            <a:extLst>
              <a:ext uri="{FF2B5EF4-FFF2-40B4-BE49-F238E27FC236}">
                <a16:creationId xmlns:a16="http://schemas.microsoft.com/office/drawing/2014/main" id="{174625CD-F315-2B49-B541-B7C5B3F01695}"/>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 name="Group 3">
            <a:extLst>
              <a:ext uri="{FF2B5EF4-FFF2-40B4-BE49-F238E27FC236}">
                <a16:creationId xmlns:a16="http://schemas.microsoft.com/office/drawing/2014/main" id="{339CB32E-C605-44D2-E6F0-D9FAE192E752}"/>
              </a:ext>
            </a:extLst>
          </p:cNvPr>
          <p:cNvGrpSpPr/>
          <p:nvPr/>
        </p:nvGrpSpPr>
        <p:grpSpPr>
          <a:xfrm>
            <a:off x="2602453" y="1603780"/>
            <a:ext cx="1152614" cy="765999"/>
            <a:chOff x="2547650" y="1189517"/>
            <a:chExt cx="1152614" cy="765999"/>
          </a:xfrm>
        </p:grpSpPr>
        <p:pic>
          <p:nvPicPr>
            <p:cNvPr id="430" name="Google Shape;430;p23"/>
            <p:cNvPicPr preferRelativeResize="0"/>
            <p:nvPr/>
          </p:nvPicPr>
          <p:blipFill>
            <a:blip r:embed="rId4">
              <a:alphaModFix amt="55000"/>
            </a:blip>
            <a:stretch>
              <a:fillRect/>
            </a:stretch>
          </p:blipFill>
          <p:spPr>
            <a:xfrm>
              <a:off x="2547650" y="1189517"/>
              <a:ext cx="1152614" cy="765999"/>
            </a:xfrm>
            <a:prstGeom prst="rect">
              <a:avLst/>
            </a:prstGeom>
            <a:noFill/>
            <a:ln>
              <a:noFill/>
            </a:ln>
          </p:spPr>
        </p:pic>
        <p:sp>
          <p:nvSpPr>
            <p:cNvPr id="52" name="Google Shape;254;p18">
              <a:extLst>
                <a:ext uri="{FF2B5EF4-FFF2-40B4-BE49-F238E27FC236}">
                  <a16:creationId xmlns:a16="http://schemas.microsoft.com/office/drawing/2014/main" id="{08B48A2F-80EA-3D54-FBB0-AE1AB3D2143F}"/>
                </a:ext>
              </a:extLst>
            </p:cNvPr>
            <p:cNvSpPr txBox="1"/>
            <p:nvPr/>
          </p:nvSpPr>
          <p:spPr>
            <a:xfrm>
              <a:off x="2556287" y="1319205"/>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5" name="Group 4">
            <a:extLst>
              <a:ext uri="{FF2B5EF4-FFF2-40B4-BE49-F238E27FC236}">
                <a16:creationId xmlns:a16="http://schemas.microsoft.com/office/drawing/2014/main" id="{494CA27F-3199-5896-2869-78C86AE0FD28}"/>
              </a:ext>
            </a:extLst>
          </p:cNvPr>
          <p:cNvGrpSpPr/>
          <p:nvPr/>
        </p:nvGrpSpPr>
        <p:grpSpPr>
          <a:xfrm>
            <a:off x="5189594" y="1603790"/>
            <a:ext cx="1152614" cy="765999"/>
            <a:chOff x="5438645" y="1189517"/>
            <a:chExt cx="1152614" cy="765999"/>
          </a:xfrm>
        </p:grpSpPr>
        <p:pic>
          <p:nvPicPr>
            <p:cNvPr id="431" name="Google Shape;431;p23"/>
            <p:cNvPicPr preferRelativeResize="0"/>
            <p:nvPr/>
          </p:nvPicPr>
          <p:blipFill>
            <a:blip r:embed="rId5">
              <a:alphaModFix amt="68000"/>
            </a:blip>
            <a:stretch>
              <a:fillRect/>
            </a:stretch>
          </p:blipFill>
          <p:spPr>
            <a:xfrm>
              <a:off x="5438645" y="1189517"/>
              <a:ext cx="1152614" cy="765999"/>
            </a:xfrm>
            <a:prstGeom prst="rect">
              <a:avLst/>
            </a:prstGeom>
            <a:noFill/>
            <a:ln>
              <a:noFill/>
            </a:ln>
          </p:spPr>
        </p:pic>
        <p:sp>
          <p:nvSpPr>
            <p:cNvPr id="53" name="Google Shape;254;p18">
              <a:extLst>
                <a:ext uri="{FF2B5EF4-FFF2-40B4-BE49-F238E27FC236}">
                  <a16:creationId xmlns:a16="http://schemas.microsoft.com/office/drawing/2014/main" id="{B688536D-4379-7B9E-AAA9-6D99D28380C3}"/>
                </a:ext>
              </a:extLst>
            </p:cNvPr>
            <p:cNvSpPr txBox="1"/>
            <p:nvPr/>
          </p:nvSpPr>
          <p:spPr>
            <a:xfrm>
              <a:off x="5473447" y="136134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6" name="Group 5">
            <a:extLst>
              <a:ext uri="{FF2B5EF4-FFF2-40B4-BE49-F238E27FC236}">
                <a16:creationId xmlns:a16="http://schemas.microsoft.com/office/drawing/2014/main" id="{1D3C1CB4-CD76-37D2-E355-E099BED448F1}"/>
              </a:ext>
            </a:extLst>
          </p:cNvPr>
          <p:cNvGrpSpPr/>
          <p:nvPr/>
        </p:nvGrpSpPr>
        <p:grpSpPr>
          <a:xfrm>
            <a:off x="5283325" y="3706623"/>
            <a:ext cx="1152614" cy="765999"/>
            <a:chOff x="5438640" y="3797585"/>
            <a:chExt cx="1152614" cy="765999"/>
          </a:xfrm>
        </p:grpSpPr>
        <p:pic>
          <p:nvPicPr>
            <p:cNvPr id="429" name="Google Shape;429;p23"/>
            <p:cNvPicPr preferRelativeResize="0"/>
            <p:nvPr/>
          </p:nvPicPr>
          <p:blipFill>
            <a:blip r:embed="rId6">
              <a:alphaModFix amt="44000"/>
            </a:blip>
            <a:stretch>
              <a:fillRect/>
            </a:stretch>
          </p:blipFill>
          <p:spPr>
            <a:xfrm>
              <a:off x="5438640" y="3797585"/>
              <a:ext cx="1152614" cy="765999"/>
            </a:xfrm>
            <a:prstGeom prst="rect">
              <a:avLst/>
            </a:prstGeom>
            <a:noFill/>
            <a:ln>
              <a:noFill/>
            </a:ln>
          </p:spPr>
        </p:pic>
        <p:sp>
          <p:nvSpPr>
            <p:cNvPr id="54" name="Google Shape;254;p18">
              <a:extLst>
                <a:ext uri="{FF2B5EF4-FFF2-40B4-BE49-F238E27FC236}">
                  <a16:creationId xmlns:a16="http://schemas.microsoft.com/office/drawing/2014/main" id="{484B2133-D35D-D988-2B69-71B9AF0961C5}"/>
                </a:ext>
              </a:extLst>
            </p:cNvPr>
            <p:cNvSpPr txBox="1"/>
            <p:nvPr/>
          </p:nvSpPr>
          <p:spPr>
            <a:xfrm>
              <a:off x="547344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7" name="Group 6">
            <a:extLst>
              <a:ext uri="{FF2B5EF4-FFF2-40B4-BE49-F238E27FC236}">
                <a16:creationId xmlns:a16="http://schemas.microsoft.com/office/drawing/2014/main" id="{49EA15DC-39F9-7E94-FE7E-E5EE69F659BB}"/>
              </a:ext>
            </a:extLst>
          </p:cNvPr>
          <p:cNvGrpSpPr/>
          <p:nvPr/>
        </p:nvGrpSpPr>
        <p:grpSpPr>
          <a:xfrm>
            <a:off x="2636673" y="3712902"/>
            <a:ext cx="1152614" cy="765999"/>
            <a:chOff x="2547662" y="3797585"/>
            <a:chExt cx="1152614" cy="765999"/>
          </a:xfrm>
        </p:grpSpPr>
        <p:pic>
          <p:nvPicPr>
            <p:cNvPr id="432" name="Google Shape;432;p23"/>
            <p:cNvPicPr preferRelativeResize="0"/>
            <p:nvPr/>
          </p:nvPicPr>
          <p:blipFill>
            <a:blip r:embed="rId5">
              <a:alphaModFix amt="68000"/>
            </a:blip>
            <a:stretch>
              <a:fillRect/>
            </a:stretch>
          </p:blipFill>
          <p:spPr>
            <a:xfrm>
              <a:off x="2547662" y="3797585"/>
              <a:ext cx="1152614" cy="765999"/>
            </a:xfrm>
            <a:prstGeom prst="rect">
              <a:avLst/>
            </a:prstGeom>
            <a:noFill/>
            <a:ln>
              <a:noFill/>
            </a:ln>
          </p:spPr>
        </p:pic>
        <p:sp>
          <p:nvSpPr>
            <p:cNvPr id="55" name="Google Shape;254;p18">
              <a:extLst>
                <a:ext uri="{FF2B5EF4-FFF2-40B4-BE49-F238E27FC236}">
                  <a16:creationId xmlns:a16="http://schemas.microsoft.com/office/drawing/2014/main" id="{994A6693-E0D2-885B-EB9E-C2270620D9FA}"/>
                </a:ext>
              </a:extLst>
            </p:cNvPr>
            <p:cNvSpPr txBox="1"/>
            <p:nvPr/>
          </p:nvSpPr>
          <p:spPr>
            <a:xfrm>
              <a:off x="255628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sp>
        <p:nvSpPr>
          <p:cNvPr id="424" name="Google Shape;424;p23"/>
          <p:cNvSpPr/>
          <p:nvPr/>
        </p:nvSpPr>
        <p:spPr>
          <a:xfrm>
            <a:off x="3551802" y="2124849"/>
            <a:ext cx="1861906" cy="1861905"/>
          </a:xfrm>
          <a:prstGeom prst="ellipse">
            <a:avLst/>
          </a:prstGeom>
          <a:blipFill>
            <a:blip r:embed="rId7"/>
            <a:srcRect/>
            <a:stretch>
              <a:fillRect l="-22194" t="195" r="-25726" b="-195"/>
            </a:stretch>
          </a:blip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lgn="ctr" defTabSz="914378"/>
            <a:endParaRPr sz="1800" dirty="0">
              <a:solidFill>
                <a:srgbClr val="073763"/>
              </a:solidFill>
              <a:latin typeface="#9Slide07 IcielBaliho Script" pitchFamily="2" charset="0"/>
              <a:ea typeface="Overpass Black"/>
              <a:cs typeface="Overpass Black"/>
              <a:sym typeface="Overpass Black"/>
            </a:endParaRPr>
          </a:p>
        </p:txBody>
      </p:sp>
      <p:sp>
        <p:nvSpPr>
          <p:cNvPr id="60" name="Google Shape;407;p23">
            <a:extLst>
              <a:ext uri="{FF2B5EF4-FFF2-40B4-BE49-F238E27FC236}">
                <a16:creationId xmlns:a16="http://schemas.microsoft.com/office/drawing/2014/main" id="{DE1291A0-9157-6E7A-DE73-87FD8742C8F0}"/>
              </a:ext>
            </a:extLst>
          </p:cNvPr>
          <p:cNvSpPr/>
          <p:nvPr/>
        </p:nvSpPr>
        <p:spPr>
          <a:xfrm>
            <a:off x="6251171" y="1253616"/>
            <a:ext cx="2892829" cy="1669066"/>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nằm trong mặt phẳng chứa tia tới và đường pháp tuyến với gương ở điểm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1" name="Google Shape;407;p23">
            <a:extLst>
              <a:ext uri="{FF2B5EF4-FFF2-40B4-BE49-F238E27FC236}">
                <a16:creationId xmlns:a16="http://schemas.microsoft.com/office/drawing/2014/main" id="{6AB2F602-554C-4BA4-C172-C837575507ED}"/>
              </a:ext>
            </a:extLst>
          </p:cNvPr>
          <p:cNvSpPr/>
          <p:nvPr/>
        </p:nvSpPr>
        <p:spPr>
          <a:xfrm>
            <a:off x="6453139" y="3657597"/>
            <a:ext cx="2390100" cy="989684"/>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luôn song song với tia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2" name="Google Shape;407;p23">
            <a:extLst>
              <a:ext uri="{FF2B5EF4-FFF2-40B4-BE49-F238E27FC236}">
                <a16:creationId xmlns:a16="http://schemas.microsoft.com/office/drawing/2014/main" id="{544957D7-2E7C-BF0E-6E8A-5B29C5D7A46D}"/>
              </a:ext>
            </a:extLst>
          </p:cNvPr>
          <p:cNvSpPr/>
          <p:nvPr/>
        </p:nvSpPr>
        <p:spPr>
          <a:xfrm>
            <a:off x="213445" y="3702621"/>
            <a:ext cx="2672297"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hợp bởi tia tới và pháp tuyến bằng góc tạo bởi tia phản xạ và pháp tuyến</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3" name="Rectangle: Rounded Corners 62">
            <a:extLst>
              <a:ext uri="{FF2B5EF4-FFF2-40B4-BE49-F238E27FC236}">
                <a16:creationId xmlns:a16="http://schemas.microsoft.com/office/drawing/2014/main" id="{AD2F1F41-1373-7A7D-F7E4-91EF8D81A58B}"/>
              </a:ext>
            </a:extLst>
          </p:cNvPr>
          <p:cNvSpPr/>
          <p:nvPr/>
        </p:nvSpPr>
        <p:spPr>
          <a:xfrm>
            <a:off x="5318131" y="3579152"/>
            <a:ext cx="3335417" cy="1014586"/>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 calcmode="lin" valueType="num">
                                      <p:cBhvr>
                                        <p:cTn id="12" dur="500" fill="hold"/>
                                        <p:tgtEl>
                                          <p:spTgt spid="422"/>
                                        </p:tgtEl>
                                        <p:attrNameLst>
                                          <p:attrName>ppt_w</p:attrName>
                                        </p:attrNameLst>
                                      </p:cBhvr>
                                      <p:tavLst>
                                        <p:tav tm="0">
                                          <p:val>
                                            <p:fltVal val="0"/>
                                          </p:val>
                                        </p:tav>
                                        <p:tav tm="100000">
                                          <p:val>
                                            <p:strVal val="#ppt_w"/>
                                          </p:val>
                                        </p:tav>
                                      </p:tavLst>
                                    </p:anim>
                                    <p:anim calcmode="lin" valueType="num">
                                      <p:cBhvr>
                                        <p:cTn id="13" dur="500" fill="hold"/>
                                        <p:tgtEl>
                                          <p:spTgt spid="4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50"/>
                                  </p:stCondLst>
                                  <p:childTnLst>
                                    <p:set>
                                      <p:cBhvr>
                                        <p:cTn id="15" dur="1" fill="hold">
                                          <p:stCondLst>
                                            <p:cond delay="0"/>
                                          </p:stCondLst>
                                        </p:cTn>
                                        <p:tgtEl>
                                          <p:spTgt spid="424"/>
                                        </p:tgtEl>
                                        <p:attrNameLst>
                                          <p:attrName>style.visibility</p:attrName>
                                        </p:attrNameLst>
                                      </p:cBhvr>
                                      <p:to>
                                        <p:strVal val="visible"/>
                                      </p:to>
                                    </p:set>
                                    <p:anim calcmode="lin" valueType="num">
                                      <p:cBhvr>
                                        <p:cTn id="16" dur="500" fill="hold"/>
                                        <p:tgtEl>
                                          <p:spTgt spid="424"/>
                                        </p:tgtEl>
                                        <p:attrNameLst>
                                          <p:attrName>ppt_w</p:attrName>
                                        </p:attrNameLst>
                                      </p:cBhvr>
                                      <p:tavLst>
                                        <p:tav tm="0">
                                          <p:val>
                                            <p:fltVal val="0"/>
                                          </p:val>
                                        </p:tav>
                                        <p:tav tm="100000">
                                          <p:val>
                                            <p:strVal val="#ppt_w"/>
                                          </p:val>
                                        </p:tav>
                                      </p:tavLst>
                                    </p:anim>
                                    <p:anim calcmode="lin" valueType="num">
                                      <p:cBhvr>
                                        <p:cTn id="17" dur="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Effect transition="in" filter="wipe(right)">
                                      <p:cBhvr>
                                        <p:cTn id="22" dur="500"/>
                                        <p:tgtEl>
                                          <p:spTgt spid="42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wipe(left)">
                                      <p:cBhvr>
                                        <p:cTn id="32" dur="500"/>
                                        <p:tgtEl>
                                          <p:spTgt spid="4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6"/>
                                        </p:tgtEl>
                                        <p:attrNameLst>
                                          <p:attrName>style.visibility</p:attrName>
                                        </p:attrNameLst>
                                      </p:cBhvr>
                                      <p:to>
                                        <p:strVal val="visible"/>
                                      </p:to>
                                    </p:set>
                                    <p:animEffect transition="in" filter="wipe(left)">
                                      <p:cBhvr>
                                        <p:cTn id="37" dur="500"/>
                                        <p:tgtEl>
                                          <p:spTgt spid="42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Effect transition="in" filter="wipe(left)">
                                      <p:cBhvr>
                                        <p:cTn id="52" dur="500"/>
                                        <p:tgtEl>
                                          <p:spTgt spid="42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28"/>
                                        </p:tgtEl>
                                        <p:attrNameLst>
                                          <p:attrName>style.visibility</p:attrName>
                                        </p:attrNameLst>
                                      </p:cBhvr>
                                      <p:to>
                                        <p:strVal val="visible"/>
                                      </p:to>
                                    </p:set>
                                    <p:animEffect transition="in" filter="wipe(right)">
                                      <p:cBhvr>
                                        <p:cTn id="67" dur="500"/>
                                        <p:tgtEl>
                                          <p:spTgt spid="428"/>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50" grpId="0"/>
      <p:bldP spid="424" grpId="0" animBg="1"/>
      <p:bldP spid="60" grpId="0"/>
      <p:bldP spid="61" grpId="0"/>
      <p:bldP spid="62" grpId="0"/>
      <p:bldP spid="6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grpSp>
        <p:nvGrpSpPr>
          <p:cNvPr id="1448" name="Google Shape;1448;p46"/>
          <p:cNvGrpSpPr/>
          <p:nvPr/>
        </p:nvGrpSpPr>
        <p:grpSpPr>
          <a:xfrm>
            <a:off x="238657" y="1063109"/>
            <a:ext cx="2886039" cy="1917971"/>
            <a:chOff x="1543756" y="1290699"/>
            <a:chExt cx="2319965" cy="1541776"/>
          </a:xfrm>
        </p:grpSpPr>
        <p:pic>
          <p:nvPicPr>
            <p:cNvPr id="1449" name="Google Shape;1449;p46"/>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1451" name="Google Shape;1451;p46"/>
            <p:cNvSpPr/>
            <p:nvPr/>
          </p:nvSpPr>
          <p:spPr>
            <a:xfrm>
              <a:off x="1743288" y="190240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gương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3" name="Google Shape;1453;p46"/>
          <p:cNvGrpSpPr/>
          <p:nvPr/>
        </p:nvGrpSpPr>
        <p:grpSpPr>
          <a:xfrm>
            <a:off x="6019304" y="2961805"/>
            <a:ext cx="2886039" cy="1917971"/>
            <a:chOff x="5275656" y="3043287"/>
            <a:chExt cx="2319965" cy="1541776"/>
          </a:xfrm>
        </p:grpSpPr>
        <p:pic>
          <p:nvPicPr>
            <p:cNvPr id="1454" name="Google Shape;1454;p46"/>
            <p:cNvPicPr preferRelativeResize="0"/>
            <p:nvPr/>
          </p:nvPicPr>
          <p:blipFill>
            <a:blip r:embed="rId4">
              <a:alphaModFix amt="44000"/>
            </a:blip>
            <a:stretch>
              <a:fillRect/>
            </a:stretch>
          </p:blipFill>
          <p:spPr>
            <a:xfrm>
              <a:off x="5275656" y="3043287"/>
              <a:ext cx="2319965" cy="1541776"/>
            </a:xfrm>
            <a:prstGeom prst="rect">
              <a:avLst/>
            </a:prstGeom>
            <a:noFill/>
            <a:ln>
              <a:noFill/>
            </a:ln>
          </p:spPr>
        </p:pic>
        <p:sp>
          <p:nvSpPr>
            <p:cNvPr id="1456" name="Google Shape;1456;p46"/>
            <p:cNvSpPr/>
            <p:nvPr/>
          </p:nvSpPr>
          <p:spPr>
            <a:xfrm>
              <a:off x="5582103" y="3557300"/>
              <a:ext cx="1920900" cy="756599"/>
            </a:xfrm>
            <a:prstGeom prst="rect">
              <a:avLst/>
            </a:prstGeom>
            <a:noFill/>
            <a:ln>
              <a:noFill/>
            </a:ln>
          </p:spPr>
          <p:txBody>
            <a:bodyPr spcFirstLastPara="1" wrap="square" lIns="9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tấm bạc láng, phẳng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8" name="Google Shape;1458;p46"/>
          <p:cNvGrpSpPr/>
          <p:nvPr/>
        </p:nvGrpSpPr>
        <p:grpSpPr>
          <a:xfrm>
            <a:off x="4283521" y="1048247"/>
            <a:ext cx="2886039" cy="1917971"/>
            <a:chOff x="5275656" y="1290699"/>
            <a:chExt cx="2319965" cy="1541776"/>
          </a:xfrm>
        </p:grpSpPr>
        <p:pic>
          <p:nvPicPr>
            <p:cNvPr id="1459" name="Google Shape;1459;p46"/>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1461" name="Google Shape;1461;p46"/>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phẳng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lặng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63" name="Google Shape;1463;p46"/>
          <p:cNvGrpSpPr/>
          <p:nvPr/>
        </p:nvGrpSpPr>
        <p:grpSpPr>
          <a:xfrm>
            <a:off x="2113725" y="2961804"/>
            <a:ext cx="2886039" cy="1917971"/>
            <a:chOff x="1543756" y="3043287"/>
            <a:chExt cx="2319965" cy="1541776"/>
          </a:xfrm>
        </p:grpSpPr>
        <p:pic>
          <p:nvPicPr>
            <p:cNvPr id="1464" name="Google Shape;1464;p46"/>
            <p:cNvPicPr preferRelativeResize="0"/>
            <p:nvPr/>
          </p:nvPicPr>
          <p:blipFill>
            <a:blip r:embed="rId5">
              <a:alphaModFix amt="68000"/>
            </a:blip>
            <a:stretch>
              <a:fillRect/>
            </a:stretch>
          </p:blipFill>
          <p:spPr>
            <a:xfrm>
              <a:off x="1543756" y="3043287"/>
              <a:ext cx="2319965" cy="1541776"/>
            </a:xfrm>
            <a:prstGeom prst="rect">
              <a:avLst/>
            </a:prstGeom>
            <a:noFill/>
            <a:ln>
              <a:noFill/>
            </a:ln>
          </p:spPr>
        </p:pic>
        <p:sp>
          <p:nvSpPr>
            <p:cNvPr id="1466" name="Google Shape;1466;p46"/>
            <p:cNvSpPr/>
            <p:nvPr/>
          </p:nvSpPr>
          <p:spPr>
            <a:xfrm>
              <a:off x="1930391" y="3422615"/>
              <a:ext cx="1662974" cy="897232"/>
            </a:xfrm>
            <a:prstGeom prst="rect">
              <a:avLst/>
            </a:prstGeom>
            <a:noFill/>
            <a:ln>
              <a:noFill/>
            </a:ln>
          </p:spPr>
          <p:txBody>
            <a:bodyPr spcFirstLastPara="1" wrap="square" lIns="900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gợn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sóng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29" name="TextBox 18">
            <a:extLst>
              <a:ext uri="{FF2B5EF4-FFF2-40B4-BE49-F238E27FC236}">
                <a16:creationId xmlns:a16="http://schemas.microsoft.com/office/drawing/2014/main" id="{3262BCEA-0E2C-F542-D009-E3A2EBA18489}"/>
              </a:ext>
            </a:extLst>
          </p:cNvPr>
          <p:cNvSpPr txBox="1"/>
          <p:nvPr/>
        </p:nvSpPr>
        <p:spPr>
          <a:xfrm flipH="1">
            <a:off x="703203" y="400475"/>
            <a:ext cx="716063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4: </a:t>
            </a:r>
            <a:r>
              <a:rPr lang="en-US" sz="2667" dirty="0" err="1">
                <a:solidFill>
                  <a:prstClr val="black"/>
                </a:solidFill>
                <a:latin typeface="#9Slide07 IcielBaliho Script" pitchFamily="2" charset="0"/>
                <a:ea typeface="Times New Roman" panose="02020603050405020304" pitchFamily="18" charset="0"/>
                <a:cs typeface="Arial"/>
                <a:sym typeface="Arial"/>
              </a:rPr>
              <a:t>Trường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hợp</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có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khuếch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tán</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30" name="Rectangle 29">
            <a:extLst>
              <a:ext uri="{FF2B5EF4-FFF2-40B4-BE49-F238E27FC236}">
                <a16:creationId xmlns:a16="http://schemas.microsoft.com/office/drawing/2014/main" id="{81C14FBC-3002-BA86-6692-D088AD42068E}"/>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1" name="Rectangle: Rounded Corners 30">
            <a:extLst>
              <a:ext uri="{FF2B5EF4-FFF2-40B4-BE49-F238E27FC236}">
                <a16:creationId xmlns:a16="http://schemas.microsoft.com/office/drawing/2014/main" id="{3BF9C96D-CE46-684E-A330-6EA2AEA8D1A4}"/>
              </a:ext>
            </a:extLst>
          </p:cNvPr>
          <p:cNvSpPr/>
          <p:nvPr/>
        </p:nvSpPr>
        <p:spPr>
          <a:xfrm>
            <a:off x="1926261" y="2964277"/>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48"/>
                                        </p:tgtEl>
                                        <p:attrNameLst>
                                          <p:attrName>style.visibility</p:attrName>
                                        </p:attrNameLst>
                                      </p:cBhvr>
                                      <p:to>
                                        <p:strVal val="visible"/>
                                      </p:to>
                                    </p:set>
                                    <p:animEffect transition="in" filter="randombar(horizontal)">
                                      <p:cBhvr>
                                        <p:cTn id="12" dur="500"/>
                                        <p:tgtEl>
                                          <p:spTgt spid="14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58"/>
                                        </p:tgtEl>
                                        <p:attrNameLst>
                                          <p:attrName>style.visibility</p:attrName>
                                        </p:attrNameLst>
                                      </p:cBhvr>
                                      <p:to>
                                        <p:strVal val="visible"/>
                                      </p:to>
                                    </p:set>
                                    <p:animEffect transition="in" filter="randombar(horizontal)">
                                      <p:cBhvr>
                                        <p:cTn id="17" dur="500"/>
                                        <p:tgtEl>
                                          <p:spTgt spid="145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63"/>
                                        </p:tgtEl>
                                        <p:attrNameLst>
                                          <p:attrName>style.visibility</p:attrName>
                                        </p:attrNameLst>
                                      </p:cBhvr>
                                      <p:to>
                                        <p:strVal val="visible"/>
                                      </p:to>
                                    </p:set>
                                    <p:animEffect transition="in" filter="randombar(horizontal)">
                                      <p:cBhvr>
                                        <p:cTn id="22" dur="500"/>
                                        <p:tgtEl>
                                          <p:spTgt spid="146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53"/>
                                        </p:tgtEl>
                                        <p:attrNameLst>
                                          <p:attrName>style.visibility</p:attrName>
                                        </p:attrNameLst>
                                      </p:cBhvr>
                                      <p:to>
                                        <p:strVal val="visible"/>
                                      </p:to>
                                    </p:set>
                                    <p:animEffect transition="in" filter="randombar(horizontal)">
                                      <p:cBhvr>
                                        <p:cTn id="27" dur="500"/>
                                        <p:tgtEl>
                                          <p:spTgt spid="14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42" name="Google Shape;377;p22">
            <a:extLst>
              <a:ext uri="{FF2B5EF4-FFF2-40B4-BE49-F238E27FC236}">
                <a16:creationId xmlns:a16="http://schemas.microsoft.com/office/drawing/2014/main" id="{FAD054A2-795A-09B9-F266-C70BE1170159}"/>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3009658"/>
            <a:ext cx="5558569" cy="831270"/>
          </a:xfrm>
          <a:prstGeom prst="rect">
            <a:avLst/>
          </a:prstGeom>
          <a:noFill/>
          <a:ln>
            <a:noFill/>
          </a:ln>
        </p:spPr>
      </p:pic>
      <p:pic>
        <p:nvPicPr>
          <p:cNvPr id="377" name="Google Shape;377;p22"/>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5" name="Group 4">
            <a:extLst>
              <a:ext uri="{FF2B5EF4-FFF2-40B4-BE49-F238E27FC236}">
                <a16:creationId xmlns:a16="http://schemas.microsoft.com/office/drawing/2014/main" id="{6767F9A8-8D4B-7C81-6E84-EDF3C79C6D1C}"/>
              </a:ext>
            </a:extLst>
          </p:cNvPr>
          <p:cNvGrpSpPr/>
          <p:nvPr/>
        </p:nvGrpSpPr>
        <p:grpSpPr>
          <a:xfrm>
            <a:off x="7312001" y="1849261"/>
            <a:ext cx="987300" cy="865011"/>
            <a:chOff x="4078350" y="1925877"/>
            <a:chExt cx="987300" cy="865011"/>
          </a:xfrm>
        </p:grpSpPr>
        <p:sp>
          <p:nvSpPr>
            <p:cNvPr id="381" name="Google Shape;381;p22"/>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22"/>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85" name="Google Shape;385;p22"/>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4" name="Group 3">
            <a:extLst>
              <a:ext uri="{FF2B5EF4-FFF2-40B4-BE49-F238E27FC236}">
                <a16:creationId xmlns:a16="http://schemas.microsoft.com/office/drawing/2014/main" id="{52CCFDA6-CCCD-05E7-A43B-3D8D5C9E1A06}"/>
              </a:ext>
            </a:extLst>
          </p:cNvPr>
          <p:cNvGrpSpPr/>
          <p:nvPr/>
        </p:nvGrpSpPr>
        <p:grpSpPr>
          <a:xfrm>
            <a:off x="423949" y="989647"/>
            <a:ext cx="987300" cy="865011"/>
            <a:chOff x="1126468" y="1926328"/>
            <a:chExt cx="987300" cy="865011"/>
          </a:xfrm>
        </p:grpSpPr>
        <p:sp>
          <p:nvSpPr>
            <p:cNvPr id="390" name="Google Shape;390;p22"/>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22"/>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94" name="Google Shape;394;p22"/>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 name="Group 5">
            <a:extLst>
              <a:ext uri="{FF2B5EF4-FFF2-40B4-BE49-F238E27FC236}">
                <a16:creationId xmlns:a16="http://schemas.microsoft.com/office/drawing/2014/main" id="{A74BFBAC-9E40-9124-C093-0E4F247ED65F}"/>
              </a:ext>
            </a:extLst>
          </p:cNvPr>
          <p:cNvGrpSpPr/>
          <p:nvPr/>
        </p:nvGrpSpPr>
        <p:grpSpPr>
          <a:xfrm>
            <a:off x="423949" y="2992787"/>
            <a:ext cx="987300" cy="865011"/>
            <a:chOff x="7030232" y="1925877"/>
            <a:chExt cx="987300" cy="865011"/>
          </a:xfrm>
        </p:grpSpPr>
        <p:sp>
          <p:nvSpPr>
            <p:cNvPr id="398" name="Google Shape;398;p22"/>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22"/>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30" name="TextBox 18">
            <a:extLst>
              <a:ext uri="{FF2B5EF4-FFF2-40B4-BE49-F238E27FC236}">
                <a16:creationId xmlns:a16="http://schemas.microsoft.com/office/drawing/2014/main" id="{86DA40EE-1298-5AE7-3835-8D2A8D7E5122}"/>
              </a:ext>
            </a:extLst>
          </p:cNvPr>
          <p:cNvSpPr txBox="1"/>
          <p:nvPr/>
        </p:nvSpPr>
        <p:spPr>
          <a:xfrm flipH="1">
            <a:off x="811495" y="307411"/>
            <a:ext cx="773398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5: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là</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hợp</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bởi</a:t>
            </a:r>
            <a:r>
              <a:rPr lang="en-US" sz="2667" dirty="0">
                <a:solidFill>
                  <a:prstClr val="black"/>
                </a:solidFill>
                <a:latin typeface="#9Slide07 IcielBaliho Script"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F8A02AF5-7517-EE8D-DBBB-F7048FE95CB4}"/>
              </a:ext>
            </a:extLst>
          </p:cNvPr>
          <p:cNvSpPr/>
          <p:nvPr/>
        </p:nvSpPr>
        <p:spPr>
          <a:xfrm>
            <a:off x="0" y="299916"/>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5" name="Group 34">
            <a:extLst>
              <a:ext uri="{FF2B5EF4-FFF2-40B4-BE49-F238E27FC236}">
                <a16:creationId xmlns:a16="http://schemas.microsoft.com/office/drawing/2014/main" id="{B6942A66-9099-C6D6-8479-715A8642D267}"/>
              </a:ext>
            </a:extLst>
          </p:cNvPr>
          <p:cNvGrpSpPr/>
          <p:nvPr/>
        </p:nvGrpSpPr>
        <p:grpSpPr>
          <a:xfrm>
            <a:off x="7312001" y="3779637"/>
            <a:ext cx="987300" cy="865011"/>
            <a:chOff x="7030232" y="1925877"/>
            <a:chExt cx="987300" cy="865011"/>
          </a:xfrm>
        </p:grpSpPr>
        <p:sp>
          <p:nvSpPr>
            <p:cNvPr id="36" name="Google Shape;398;p22">
              <a:extLst>
                <a:ext uri="{FF2B5EF4-FFF2-40B4-BE49-F238E27FC236}">
                  <a16:creationId xmlns:a16="http://schemas.microsoft.com/office/drawing/2014/main" id="{1D6495E6-EFD6-6E85-53C1-32A784AE69A1}"/>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 name="Google Shape;399;p22">
              <a:extLst>
                <a:ext uri="{FF2B5EF4-FFF2-40B4-BE49-F238E27FC236}">
                  <a16:creationId xmlns:a16="http://schemas.microsoft.com/office/drawing/2014/main" id="{E2372301-0FA4-5CB2-9A0F-F9A82C65B6FC}"/>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43" name="Google Shape;407;p23">
            <a:extLst>
              <a:ext uri="{FF2B5EF4-FFF2-40B4-BE49-F238E27FC236}">
                <a16:creationId xmlns:a16="http://schemas.microsoft.com/office/drawing/2014/main" id="{3CD8E2C3-C0A9-5E58-AF80-3F9767CB5436}"/>
              </a:ext>
            </a:extLst>
          </p:cNvPr>
          <p:cNvSpPr/>
          <p:nvPr/>
        </p:nvSpPr>
        <p:spPr>
          <a:xfrm>
            <a:off x="1852458" y="1064545"/>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4" name="Google Shape;407;p23">
            <a:extLst>
              <a:ext uri="{FF2B5EF4-FFF2-40B4-BE49-F238E27FC236}">
                <a16:creationId xmlns:a16="http://schemas.microsoft.com/office/drawing/2014/main" id="{3444CD4A-9608-22FA-0ECE-0576324623BF}"/>
              </a:ext>
            </a:extLst>
          </p:cNvPr>
          <p:cNvSpPr/>
          <p:nvPr/>
        </p:nvSpPr>
        <p:spPr>
          <a:xfrm>
            <a:off x="2652912" y="2091372"/>
            <a:ext cx="4488872"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pháp tuyến của gương tại điểm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5" name="Google Shape;407;p23">
            <a:extLst>
              <a:ext uri="{FF2B5EF4-FFF2-40B4-BE49-F238E27FC236}">
                <a16:creationId xmlns:a16="http://schemas.microsoft.com/office/drawing/2014/main" id="{E63F7F8A-C07D-EFEF-0AA1-4A83FBF50309}"/>
              </a:ext>
            </a:extLst>
          </p:cNvPr>
          <p:cNvSpPr/>
          <p:nvPr/>
        </p:nvSpPr>
        <p:spPr>
          <a:xfrm>
            <a:off x="1879804" y="3095950"/>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a:latin typeface="#9Slide03 Arima Madurai Black" panose="00000A00000000000000" pitchFamily="2" charset="0"/>
                <a:ea typeface="Open Sans"/>
                <a:cs typeface="#9Slide03 Arima Madurai Black" panose="00000A00000000000000" pitchFamily="2" charset="0"/>
              </a:rPr>
              <a:t>Tia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6" name="Google Shape;407;p23">
            <a:extLst>
              <a:ext uri="{FF2B5EF4-FFF2-40B4-BE49-F238E27FC236}">
                <a16:creationId xmlns:a16="http://schemas.microsoft.com/office/drawing/2014/main" id="{2A19C5E4-B677-05CA-2E7C-8004CBC5C90A}"/>
              </a:ext>
            </a:extLst>
          </p:cNvPr>
          <p:cNvSpPr/>
          <p:nvPr/>
        </p:nvSpPr>
        <p:spPr>
          <a:xfrm>
            <a:off x="3137624" y="3940306"/>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tới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7" name="Rectangle: Rounded Corners 46">
            <a:extLst>
              <a:ext uri="{FF2B5EF4-FFF2-40B4-BE49-F238E27FC236}">
                <a16:creationId xmlns:a16="http://schemas.microsoft.com/office/drawing/2014/main" id="{6BA31CAA-EF77-E44E-F9CE-628B223469AE}"/>
              </a:ext>
            </a:extLst>
          </p:cNvPr>
          <p:cNvSpPr/>
          <p:nvPr/>
        </p:nvSpPr>
        <p:spPr>
          <a:xfrm>
            <a:off x="1852457" y="1830544"/>
            <a:ext cx="6682973" cy="1004967"/>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wipe(left)">
                                      <p:cBhvr>
                                        <p:cTn id="18" dur="500"/>
                                        <p:tgtEl>
                                          <p:spTgt spid="385"/>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wipe(right)">
                                      <p:cBhvr>
                                        <p:cTn id="32" dur="500"/>
                                        <p:tgtEl>
                                          <p:spTgt spid="377"/>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94"/>
                                        </p:tgtEl>
                                        <p:attrNameLst>
                                          <p:attrName>style.visibility</p:attrName>
                                        </p:attrNameLst>
                                      </p:cBhvr>
                                      <p:to>
                                        <p:strVal val="visible"/>
                                      </p:to>
                                    </p:set>
                                    <p:animEffect transition="in" filter="wipe(right)">
                                      <p:cBhvr>
                                        <p:cTn id="60" dur="500"/>
                                        <p:tgtEl>
                                          <p:spTgt spid="394"/>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46"/>
                                        </p:tgtEl>
                                        <p:attrNameLst>
                                          <p:attrName>style.visibility</p:attrName>
                                        </p:attrNameLst>
                                      </p:cBhvr>
                                      <p:to>
                                        <p:strVal val="visible"/>
                                      </p:to>
                                    </p:set>
                                    <p:animEffect transition="in" filter="wipe(righ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p:bldP spid="44" grpId="0"/>
      <p:bldP spid="45" grpId="0"/>
      <p:bldP spid="46" grpId="0"/>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34" name="TextBox 18">
            <a:extLst>
              <a:ext uri="{FF2B5EF4-FFF2-40B4-BE49-F238E27FC236}">
                <a16:creationId xmlns:a16="http://schemas.microsoft.com/office/drawing/2014/main" id="{DBADB9AF-DBDA-8666-0682-13101227A502}"/>
              </a:ext>
            </a:extLst>
          </p:cNvPr>
          <p:cNvSpPr txBox="1"/>
          <p:nvPr/>
        </p:nvSpPr>
        <p:spPr>
          <a:xfrm flipH="1">
            <a:off x="801552" y="226700"/>
            <a:ext cx="7880298"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6: </a:t>
            </a:r>
            <a:r>
              <a:rPr lang="vi-VN" sz="2667" dirty="0">
                <a:solidFill>
                  <a:prstClr val="black"/>
                </a:solidFill>
                <a:latin typeface="#9Slide07 IcielBaliho Script" pitchFamily="2" charset="0"/>
                <a:ea typeface="Times New Roman" panose="02020603050405020304" pitchFamily="18" charset="0"/>
              </a:rPr>
              <a:t>Mối quan hệ giữa góc tới và góc phản xạ khi tia sáng gặp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35" name="Rectangle 34">
            <a:extLst>
              <a:ext uri="{FF2B5EF4-FFF2-40B4-BE49-F238E27FC236}">
                <a16:creationId xmlns:a16="http://schemas.microsoft.com/office/drawing/2014/main" id="{3A2874EC-965C-C77B-1BF8-2718BCFF69DB}"/>
              </a:ext>
            </a:extLst>
          </p:cNvPr>
          <p:cNvSpPr/>
          <p:nvPr/>
        </p:nvSpPr>
        <p:spPr>
          <a:xfrm>
            <a:off x="1" y="327267"/>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6" name="Google Shape;1448;p46">
            <a:extLst>
              <a:ext uri="{FF2B5EF4-FFF2-40B4-BE49-F238E27FC236}">
                <a16:creationId xmlns:a16="http://schemas.microsoft.com/office/drawing/2014/main" id="{51DF8738-659A-ED20-B320-4A24B49672C5}"/>
              </a:ext>
            </a:extLst>
          </p:cNvPr>
          <p:cNvGrpSpPr/>
          <p:nvPr/>
        </p:nvGrpSpPr>
        <p:grpSpPr>
          <a:xfrm>
            <a:off x="371661" y="1154761"/>
            <a:ext cx="2886039" cy="1917971"/>
            <a:chOff x="1543756" y="1290699"/>
            <a:chExt cx="2319965" cy="1541776"/>
          </a:xfrm>
        </p:grpSpPr>
        <p:pic>
          <p:nvPicPr>
            <p:cNvPr id="37" name="Google Shape;1449;p46">
              <a:extLst>
                <a:ext uri="{FF2B5EF4-FFF2-40B4-BE49-F238E27FC236}">
                  <a16:creationId xmlns:a16="http://schemas.microsoft.com/office/drawing/2014/main" id="{09E0F7C1-8564-8F5F-11E2-4E03D703C15B}"/>
                </a:ext>
              </a:extLst>
            </p:cNvPr>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38" name="Google Shape;1451;p46">
              <a:extLst>
                <a:ext uri="{FF2B5EF4-FFF2-40B4-BE49-F238E27FC236}">
                  <a16:creationId xmlns:a16="http://schemas.microsoft.com/office/drawing/2014/main" id="{45699EC5-FC7B-4C10-D491-8CA9123C407F}"/>
                </a:ext>
              </a:extLst>
            </p:cNvPr>
            <p:cNvSpPr/>
            <p:nvPr/>
          </p:nvSpPr>
          <p:spPr>
            <a:xfrm>
              <a:off x="1743288" y="1902406"/>
              <a:ext cx="1920900" cy="501900"/>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lớn hơn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39" name="Google Shape;1453;p46">
            <a:extLst>
              <a:ext uri="{FF2B5EF4-FFF2-40B4-BE49-F238E27FC236}">
                <a16:creationId xmlns:a16="http://schemas.microsoft.com/office/drawing/2014/main" id="{05B3D6BD-81F3-32E7-2087-A0B515131AB5}"/>
              </a:ext>
            </a:extLst>
          </p:cNvPr>
          <p:cNvGrpSpPr/>
          <p:nvPr/>
        </p:nvGrpSpPr>
        <p:grpSpPr>
          <a:xfrm>
            <a:off x="6152308" y="3053457"/>
            <a:ext cx="2886039" cy="1917971"/>
            <a:chOff x="5275656" y="3043287"/>
            <a:chExt cx="2319965" cy="1541776"/>
          </a:xfrm>
        </p:grpSpPr>
        <p:pic>
          <p:nvPicPr>
            <p:cNvPr id="40" name="Google Shape;1454;p46">
              <a:extLst>
                <a:ext uri="{FF2B5EF4-FFF2-40B4-BE49-F238E27FC236}">
                  <a16:creationId xmlns:a16="http://schemas.microsoft.com/office/drawing/2014/main" id="{26EC57AB-BDD6-8F57-93FA-A5A036048E81}"/>
                </a:ext>
              </a:extLst>
            </p:cNvPr>
            <p:cNvPicPr preferRelativeResize="0"/>
            <p:nvPr/>
          </p:nvPicPr>
          <p:blipFill>
            <a:blip r:embed="rId4"/>
            <a:stretch>
              <a:fillRect/>
            </a:stretch>
          </p:blipFill>
          <p:spPr>
            <a:xfrm>
              <a:off x="5275656" y="3043287"/>
              <a:ext cx="2319965" cy="1541776"/>
            </a:xfrm>
            <a:prstGeom prst="rect">
              <a:avLst/>
            </a:prstGeom>
            <a:noFill/>
            <a:ln>
              <a:noFill/>
            </a:ln>
          </p:spPr>
        </p:pic>
        <p:sp>
          <p:nvSpPr>
            <p:cNvPr id="41" name="Google Shape;1456;p46">
              <a:extLst>
                <a:ext uri="{FF2B5EF4-FFF2-40B4-BE49-F238E27FC236}">
                  <a16:creationId xmlns:a16="http://schemas.microsoft.com/office/drawing/2014/main" id="{6372BEED-7890-62CC-488C-028B8237E025}"/>
                </a:ext>
              </a:extLst>
            </p:cNvPr>
            <p:cNvSpPr/>
            <p:nvPr/>
          </p:nvSpPr>
          <p:spPr>
            <a:xfrm>
              <a:off x="5582103" y="3557300"/>
              <a:ext cx="1920900" cy="756599"/>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nửa</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2" name="Google Shape;1458;p46">
            <a:extLst>
              <a:ext uri="{FF2B5EF4-FFF2-40B4-BE49-F238E27FC236}">
                <a16:creationId xmlns:a16="http://schemas.microsoft.com/office/drawing/2014/main" id="{3540A4BC-7E99-1A53-4543-00A5EA1D0011}"/>
              </a:ext>
            </a:extLst>
          </p:cNvPr>
          <p:cNvGrpSpPr/>
          <p:nvPr/>
        </p:nvGrpSpPr>
        <p:grpSpPr>
          <a:xfrm>
            <a:off x="4416525" y="1139899"/>
            <a:ext cx="2886039" cy="1917971"/>
            <a:chOff x="5275656" y="1290699"/>
            <a:chExt cx="2319965" cy="1541776"/>
          </a:xfrm>
        </p:grpSpPr>
        <p:pic>
          <p:nvPicPr>
            <p:cNvPr id="43" name="Google Shape;1459;p46">
              <a:extLst>
                <a:ext uri="{FF2B5EF4-FFF2-40B4-BE49-F238E27FC236}">
                  <a16:creationId xmlns:a16="http://schemas.microsoft.com/office/drawing/2014/main" id="{975BA6C8-302A-62C9-A841-BC67EFEB3227}"/>
                </a:ext>
              </a:extLst>
            </p:cNvPr>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44" name="Google Shape;1461;p46">
              <a:extLst>
                <a:ext uri="{FF2B5EF4-FFF2-40B4-BE49-F238E27FC236}">
                  <a16:creationId xmlns:a16="http://schemas.microsoft.com/office/drawing/2014/main" id="{680F7A7E-8F5F-E9DE-03B9-38C4C8A2E189}"/>
                </a:ext>
              </a:extLst>
            </p:cNvPr>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nhỏ hơn góc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5" name="Google Shape;1463;p46">
            <a:extLst>
              <a:ext uri="{FF2B5EF4-FFF2-40B4-BE49-F238E27FC236}">
                <a16:creationId xmlns:a16="http://schemas.microsoft.com/office/drawing/2014/main" id="{7F6DEBCA-E973-0610-3739-6471AEDC5A72}"/>
              </a:ext>
            </a:extLst>
          </p:cNvPr>
          <p:cNvGrpSpPr/>
          <p:nvPr/>
        </p:nvGrpSpPr>
        <p:grpSpPr>
          <a:xfrm>
            <a:off x="2246729" y="3053456"/>
            <a:ext cx="2886039" cy="1917971"/>
            <a:chOff x="1543756" y="3043287"/>
            <a:chExt cx="2319965" cy="1541776"/>
          </a:xfrm>
        </p:grpSpPr>
        <p:pic>
          <p:nvPicPr>
            <p:cNvPr id="46" name="Google Shape;1464;p46">
              <a:extLst>
                <a:ext uri="{FF2B5EF4-FFF2-40B4-BE49-F238E27FC236}">
                  <a16:creationId xmlns:a16="http://schemas.microsoft.com/office/drawing/2014/main" id="{223BE936-70CD-C818-02FD-3AC805E3C3EB}"/>
                </a:ext>
              </a:extLst>
            </p:cNvPr>
            <p:cNvPicPr preferRelativeResize="0"/>
            <p:nvPr/>
          </p:nvPicPr>
          <p:blipFill>
            <a:blip r:embed="rId5"/>
            <a:stretch>
              <a:fillRect/>
            </a:stretch>
          </p:blipFill>
          <p:spPr>
            <a:xfrm>
              <a:off x="1543756" y="3043287"/>
              <a:ext cx="2319965" cy="1541776"/>
            </a:xfrm>
            <a:prstGeom prst="rect">
              <a:avLst/>
            </a:prstGeom>
            <a:noFill/>
            <a:ln>
              <a:noFill/>
            </a:ln>
          </p:spPr>
        </p:pic>
        <p:sp>
          <p:nvSpPr>
            <p:cNvPr id="47" name="Google Shape;1466;p46">
              <a:extLst>
                <a:ext uri="{FF2B5EF4-FFF2-40B4-BE49-F238E27FC236}">
                  <a16:creationId xmlns:a16="http://schemas.microsoft.com/office/drawing/2014/main" id="{234F2584-5087-F999-F39A-E67A33B0E33C}"/>
                </a:ext>
              </a:extLst>
            </p:cNvPr>
            <p:cNvSpPr/>
            <p:nvPr/>
          </p:nvSpPr>
          <p:spPr>
            <a:xfrm>
              <a:off x="1930391" y="3422615"/>
              <a:ext cx="1662974" cy="897232"/>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a:solidFill>
                    <a:srgbClr val="073763"/>
                  </a:solidFill>
                  <a:latin typeface="#9Slide03 Arima Madurai Black" panose="00000A00000000000000" pitchFamily="2" charset="0"/>
                  <a:ea typeface="Open Sans"/>
                  <a:cs typeface="#9Slide03 Arima Madurai Black" panose="00000A00000000000000" pitchFamily="2" charset="0"/>
                </a:rPr>
                <a:t>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48" name="Rectangle: Rounded Corners 47">
            <a:extLst>
              <a:ext uri="{FF2B5EF4-FFF2-40B4-BE49-F238E27FC236}">
                <a16:creationId xmlns:a16="http://schemas.microsoft.com/office/drawing/2014/main" id="{71287F21-38C7-E173-43FB-699C0A53CB77}"/>
              </a:ext>
            </a:extLst>
          </p:cNvPr>
          <p:cNvSpPr/>
          <p:nvPr/>
        </p:nvSpPr>
        <p:spPr>
          <a:xfrm>
            <a:off x="2059265" y="3055929"/>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91" name="TextBox 18">
            <a:extLst>
              <a:ext uri="{FF2B5EF4-FFF2-40B4-BE49-F238E27FC236}">
                <a16:creationId xmlns:a16="http://schemas.microsoft.com/office/drawing/2014/main" id="{3DA17401-76C2-714C-1EE3-E4F87FAEF0ED}"/>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7: </a:t>
            </a:r>
            <a:r>
              <a:rPr lang="vi-VN" sz="2667" dirty="0">
                <a:solidFill>
                  <a:prstClr val="black"/>
                </a:solidFill>
                <a:latin typeface="#9Slide07 IcielBaliho Script" pitchFamily="2" charset="0"/>
                <a:ea typeface="Times New Roman" panose="02020603050405020304" pitchFamily="18" charset="0"/>
              </a:rPr>
              <a:t>Trong các vật sau đây, vật nào có thể được coi là một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92" name="Rectangle 91">
            <a:extLst>
              <a:ext uri="{FF2B5EF4-FFF2-40B4-BE49-F238E27FC236}">
                <a16:creationId xmlns:a16="http://schemas.microsoft.com/office/drawing/2014/main" id="{B7744FEB-541C-AA50-E9CF-ACE2B6339886}"/>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1026" name="Picture 2" descr="Giấy trắng A4 (250 tờ) | Shopee Việt Nam">
            <a:extLst>
              <a:ext uri="{FF2B5EF4-FFF2-40B4-BE49-F238E27FC236}">
                <a16:creationId xmlns:a16="http://schemas.microsoft.com/office/drawing/2014/main" id="{FFDC36FC-CE5E-A168-1A8C-B7F873A71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7" y="1454796"/>
            <a:ext cx="1844433"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gợn sóng, lóa, tràn, nước, mặt nước 4K Ultra HD - HinhNen4K.net">
            <a:extLst>
              <a:ext uri="{FF2B5EF4-FFF2-40B4-BE49-F238E27FC236}">
                <a16:creationId xmlns:a16="http://schemas.microsoft.com/office/drawing/2014/main" id="{BDBB72E7-70B4-1F4A-5F05-A24C7BEB7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 t="476" r="39722" b="-476"/>
          <a:stretch/>
        </p:blipFill>
        <p:spPr bwMode="auto">
          <a:xfrm>
            <a:off x="2389702" y="1454796"/>
            <a:ext cx="1938779"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ám đánh sọc inox là gì? Chức năng và cỡ hạt phù hợp để đánh sọc inox">
            <a:extLst>
              <a:ext uri="{FF2B5EF4-FFF2-40B4-BE49-F238E27FC236}">
                <a16:creationId xmlns:a16="http://schemas.microsoft.com/office/drawing/2014/main" id="{394629C3-D4F2-044B-5C72-7300378B23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9" t="14941" r="24021" b="13571"/>
          <a:stretch/>
        </p:blipFill>
        <p:spPr bwMode="auto">
          <a:xfrm>
            <a:off x="4597131" y="1454796"/>
            <a:ext cx="2166576" cy="1910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O: Lớp đất bề mặt trên toàn cầu đang bị suy thoái - Báo Nhân Dân">
            <a:extLst>
              <a:ext uri="{FF2B5EF4-FFF2-40B4-BE49-F238E27FC236}">
                <a16:creationId xmlns:a16="http://schemas.microsoft.com/office/drawing/2014/main" id="{73F411E7-08C8-98FA-DEF8-068C022A1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25" t="11471" r="24499"/>
          <a:stretch/>
        </p:blipFill>
        <p:spPr bwMode="auto">
          <a:xfrm>
            <a:off x="6840732" y="1454795"/>
            <a:ext cx="2053413" cy="19109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1DCD62-4952-1247-5029-51208E8B5386}"/>
              </a:ext>
            </a:extLst>
          </p:cNvPr>
          <p:cNvGrpSpPr/>
          <p:nvPr/>
        </p:nvGrpSpPr>
        <p:grpSpPr>
          <a:xfrm>
            <a:off x="220037" y="3544478"/>
            <a:ext cx="2053412" cy="1155933"/>
            <a:chOff x="220037" y="3544478"/>
            <a:chExt cx="2053412" cy="1155933"/>
          </a:xfrm>
        </p:grpSpPr>
        <p:pic>
          <p:nvPicPr>
            <p:cNvPr id="792" name="Google Shape;792;p33"/>
            <p:cNvPicPr preferRelativeResize="0"/>
            <p:nvPr/>
          </p:nvPicPr>
          <p:blipFill>
            <a:blip r:embed="rId7">
              <a:alphaModFix amt="55000"/>
            </a:blip>
            <a:stretch>
              <a:fillRect/>
            </a:stretch>
          </p:blipFill>
          <p:spPr>
            <a:xfrm>
              <a:off x="220037" y="3544478"/>
              <a:ext cx="2053412" cy="1155933"/>
            </a:xfrm>
            <a:prstGeom prst="rect">
              <a:avLst/>
            </a:prstGeom>
            <a:noFill/>
            <a:ln>
              <a:noFill/>
            </a:ln>
          </p:spPr>
        </p:pic>
        <p:sp>
          <p:nvSpPr>
            <p:cNvPr id="97" name="Google Shape;1451;p46">
              <a:extLst>
                <a:ext uri="{FF2B5EF4-FFF2-40B4-BE49-F238E27FC236}">
                  <a16:creationId xmlns:a16="http://schemas.microsoft.com/office/drawing/2014/main" id="{74E2723C-C38A-2223-F3B6-25AA0EC3FDED}"/>
                </a:ext>
              </a:extLst>
            </p:cNvPr>
            <p:cNvSpPr/>
            <p:nvPr/>
          </p:nvSpPr>
          <p:spPr>
            <a:xfrm>
              <a:off x="231136" y="3839848"/>
              <a:ext cx="1976408"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tờ</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giấy</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5" name="Group 4">
            <a:extLst>
              <a:ext uri="{FF2B5EF4-FFF2-40B4-BE49-F238E27FC236}">
                <a16:creationId xmlns:a16="http://schemas.microsoft.com/office/drawing/2014/main" id="{E931FB34-B9E2-74F1-C6AD-012A22C856A8}"/>
              </a:ext>
            </a:extLst>
          </p:cNvPr>
          <p:cNvGrpSpPr/>
          <p:nvPr/>
        </p:nvGrpSpPr>
        <p:grpSpPr>
          <a:xfrm>
            <a:off x="2436875" y="3544478"/>
            <a:ext cx="2113101" cy="1155933"/>
            <a:chOff x="2436875" y="3544478"/>
            <a:chExt cx="2113101" cy="1155933"/>
          </a:xfrm>
        </p:grpSpPr>
        <p:pic>
          <p:nvPicPr>
            <p:cNvPr id="820" name="Google Shape;820;p33"/>
            <p:cNvPicPr preferRelativeResize="0"/>
            <p:nvPr/>
          </p:nvPicPr>
          <p:blipFill>
            <a:blip r:embed="rId8">
              <a:alphaModFix amt="68000"/>
            </a:blip>
            <a:stretch>
              <a:fillRect/>
            </a:stretch>
          </p:blipFill>
          <p:spPr>
            <a:xfrm>
              <a:off x="2436875" y="3544478"/>
              <a:ext cx="2053412" cy="1155933"/>
            </a:xfrm>
            <a:prstGeom prst="rect">
              <a:avLst/>
            </a:prstGeom>
            <a:noFill/>
            <a:ln>
              <a:noFill/>
            </a:ln>
          </p:spPr>
        </p:pic>
        <p:sp>
          <p:nvSpPr>
            <p:cNvPr id="98" name="Google Shape;1451;p46">
              <a:extLst>
                <a:ext uri="{FF2B5EF4-FFF2-40B4-BE49-F238E27FC236}">
                  <a16:creationId xmlns:a16="http://schemas.microsoft.com/office/drawing/2014/main" id="{70C96D58-C5D9-272A-90C9-D329D303AB0A}"/>
                </a:ext>
              </a:extLst>
            </p:cNvPr>
            <p:cNvSpPr/>
            <p:nvPr/>
          </p:nvSpPr>
          <p:spPr>
            <a:xfrm>
              <a:off x="2466724" y="3839848"/>
              <a:ext cx="2083252"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Mặt nước đang gợn sóng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6" name="Group 5">
            <a:extLst>
              <a:ext uri="{FF2B5EF4-FFF2-40B4-BE49-F238E27FC236}">
                <a16:creationId xmlns:a16="http://schemas.microsoft.com/office/drawing/2014/main" id="{810B07C8-F383-115C-729A-17C9DB19DF1A}"/>
              </a:ext>
            </a:extLst>
          </p:cNvPr>
          <p:cNvGrpSpPr/>
          <p:nvPr/>
        </p:nvGrpSpPr>
        <p:grpSpPr>
          <a:xfrm>
            <a:off x="4572143" y="3544478"/>
            <a:ext cx="2253020" cy="1155933"/>
            <a:chOff x="4572143" y="3544478"/>
            <a:chExt cx="2253020" cy="1155933"/>
          </a:xfrm>
        </p:grpSpPr>
        <p:pic>
          <p:nvPicPr>
            <p:cNvPr id="844" name="Google Shape;844;p33"/>
            <p:cNvPicPr preferRelativeResize="0"/>
            <p:nvPr/>
          </p:nvPicPr>
          <p:blipFill>
            <a:blip r:embed="rId9">
              <a:alphaModFix amt="44000"/>
            </a:blip>
            <a:stretch>
              <a:fillRect/>
            </a:stretch>
          </p:blipFill>
          <p:spPr>
            <a:xfrm>
              <a:off x="4653713" y="3544478"/>
              <a:ext cx="2053412" cy="1155933"/>
            </a:xfrm>
            <a:prstGeom prst="rect">
              <a:avLst/>
            </a:prstGeom>
            <a:noFill/>
            <a:ln>
              <a:noFill/>
            </a:ln>
          </p:spPr>
        </p:pic>
        <p:sp>
          <p:nvSpPr>
            <p:cNvPr id="100" name="Google Shape;1451;p46">
              <a:extLst>
                <a:ext uri="{FF2B5EF4-FFF2-40B4-BE49-F238E27FC236}">
                  <a16:creationId xmlns:a16="http://schemas.microsoft.com/office/drawing/2014/main" id="{3DF694E5-D187-DC83-54E1-18D9C33F9160}"/>
                </a:ext>
              </a:extLst>
            </p:cNvPr>
            <p:cNvSpPr/>
            <p:nvPr/>
          </p:nvSpPr>
          <p:spPr>
            <a:xfrm>
              <a:off x="4572143" y="3839848"/>
              <a:ext cx="2253020"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một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tấm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kim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loại</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nhẵn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bóng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7" name="Group 6">
            <a:extLst>
              <a:ext uri="{FF2B5EF4-FFF2-40B4-BE49-F238E27FC236}">
                <a16:creationId xmlns:a16="http://schemas.microsoft.com/office/drawing/2014/main" id="{8611C3CF-825B-5FEB-89D5-DA420D12B765}"/>
              </a:ext>
            </a:extLst>
          </p:cNvPr>
          <p:cNvGrpSpPr/>
          <p:nvPr/>
        </p:nvGrpSpPr>
        <p:grpSpPr>
          <a:xfrm>
            <a:off x="6870551" y="3544478"/>
            <a:ext cx="2053412" cy="1155933"/>
            <a:chOff x="6870551" y="3544478"/>
            <a:chExt cx="2053412" cy="1155933"/>
          </a:xfrm>
        </p:grpSpPr>
        <p:pic>
          <p:nvPicPr>
            <p:cNvPr id="863" name="Google Shape;863;p33"/>
            <p:cNvPicPr preferRelativeResize="0"/>
            <p:nvPr/>
          </p:nvPicPr>
          <p:blipFill>
            <a:blip r:embed="rId8"/>
            <a:stretch>
              <a:fillRect/>
            </a:stretch>
          </p:blipFill>
          <p:spPr>
            <a:xfrm>
              <a:off x="6870551" y="3544478"/>
              <a:ext cx="2053412" cy="1155933"/>
            </a:xfrm>
            <a:prstGeom prst="rect">
              <a:avLst/>
            </a:prstGeom>
            <a:noFill/>
            <a:ln>
              <a:noFill/>
            </a:ln>
          </p:spPr>
        </p:pic>
        <p:sp>
          <p:nvSpPr>
            <p:cNvPr id="101" name="Google Shape;1451;p46">
              <a:extLst>
                <a:ext uri="{FF2B5EF4-FFF2-40B4-BE49-F238E27FC236}">
                  <a16:creationId xmlns:a16="http://schemas.microsoft.com/office/drawing/2014/main" id="{ABD9B384-1128-C927-CE3F-D6928C486122}"/>
                </a:ext>
              </a:extLst>
            </p:cNvPr>
            <p:cNvSpPr/>
            <p:nvPr/>
          </p:nvSpPr>
          <p:spPr>
            <a:xfrm>
              <a:off x="6961327" y="3864724"/>
              <a:ext cx="1932818" cy="599488"/>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đất</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105" name="Rectangle: Rounded Corners 104">
            <a:extLst>
              <a:ext uri="{FF2B5EF4-FFF2-40B4-BE49-F238E27FC236}">
                <a16:creationId xmlns:a16="http://schemas.microsoft.com/office/drawing/2014/main" id="{A948014B-89A9-8586-F0BA-4046331E7627}"/>
              </a:ext>
            </a:extLst>
          </p:cNvPr>
          <p:cNvSpPr/>
          <p:nvPr/>
        </p:nvSpPr>
        <p:spPr>
          <a:xfrm>
            <a:off x="4505174" y="3411128"/>
            <a:ext cx="2374440" cy="1408283"/>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5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out)">
                                      <p:cBhvr>
                                        <p:cTn id="12" dur="750"/>
                                        <p:tgtEl>
                                          <p:spTgt spid="1026"/>
                                        </p:tgtEl>
                                      </p:cBhvr>
                                    </p:animEffect>
                                  </p:childTnLst>
                                </p:cTn>
                              </p:par>
                              <p:par>
                                <p:cTn id="13" presetID="16" presetClass="entr" presetSubtype="2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amond(out)">
                                      <p:cBhvr>
                                        <p:cTn id="20" dur="750"/>
                                        <p:tgtEl>
                                          <p:spTgt spid="1028"/>
                                        </p:tgtEl>
                                      </p:cBhvr>
                                    </p:animEffect>
                                  </p:childTnLst>
                                </p:cTn>
                              </p:par>
                              <p:par>
                                <p:cTn id="21" presetID="16" presetClass="entr" presetSubtype="21"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amond(out)">
                                      <p:cBhvr>
                                        <p:cTn id="28" dur="750"/>
                                        <p:tgtEl>
                                          <p:spTgt spid="1030"/>
                                        </p:tgtEl>
                                      </p:cBhvr>
                                    </p:animEffect>
                                  </p:childTnLst>
                                </p:cTn>
                              </p:par>
                              <p:par>
                                <p:cTn id="29" presetID="16" presetClass="entr" presetSubtype="21"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diamond(out)">
                                      <p:cBhvr>
                                        <p:cTn id="36" dur="750"/>
                                        <p:tgtEl>
                                          <p:spTgt spid="1032"/>
                                        </p:tgtEl>
                                      </p:cBhvr>
                                    </p:animEffect>
                                  </p:childTnLst>
                                </p:cTn>
                              </p:par>
                              <p:par>
                                <p:cTn id="37" presetID="16" presetClass="entr" presetSubtype="21" fill="hold" nodeType="with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up)">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57" name="TextBox 18">
            <a:extLst>
              <a:ext uri="{FF2B5EF4-FFF2-40B4-BE49-F238E27FC236}">
                <a16:creationId xmlns:a16="http://schemas.microsoft.com/office/drawing/2014/main" id="{F0D86412-5B54-41E2-9531-1B6FA3251E94}"/>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8: </a:t>
            </a:r>
            <a:r>
              <a:rPr lang="en-US" sz="2667" dirty="0" err="1">
                <a:solidFill>
                  <a:prstClr val="black"/>
                </a:solidFill>
                <a:latin typeface="#9Slide07 IcielBaliho Script" pitchFamily="2" charset="0"/>
                <a:ea typeface="Times New Roman" panose="02020603050405020304" pitchFamily="18" charset="0"/>
                <a:cs typeface="Arial"/>
                <a:sym typeface="Arial"/>
              </a:rPr>
              <a:t>Trong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m</a:t>
            </a:r>
            <a:r>
              <a:rPr lang="en-US" sz="2667" dirty="0" err="1">
                <a:solidFill>
                  <a:prstClr val="black"/>
                </a:solidFill>
                <a:latin typeface="#9Slide07 IcielBaliho Script" pitchFamily="2" charset="0"/>
                <a:ea typeface="Times New Roman" panose="02020603050405020304" pitchFamily="18" charset="0"/>
                <a:cs typeface="Arial"/>
                <a:sym typeface="Arial"/>
              </a:rPr>
              <a:t>ặt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phẳng</a:t>
            </a:r>
            <a:r>
              <a:rPr lang="en-US" sz="2667" dirty="0">
                <a:solidFill>
                  <a:prstClr val="black"/>
                </a:solidFill>
                <a:latin typeface="#9Slide07 IcielBaliho Script" pitchFamily="2" charset="0"/>
                <a:ea typeface="Times New Roman" panose="02020603050405020304" pitchFamily="18" charset="0"/>
                <a:cs typeface="Arial"/>
                <a:sym typeface="Arial"/>
              </a:rPr>
              <a:t> tới </a:t>
            </a:r>
            <a:r>
              <a:rPr lang="en-US" sz="2667" dirty="0" err="1">
                <a:solidFill>
                  <a:prstClr val="black"/>
                </a:solidFill>
                <a:latin typeface="#9Slide07 IcielBaliho Script" pitchFamily="2" charset="0"/>
                <a:ea typeface="Times New Roman" panose="02020603050405020304" pitchFamily="18" charset="0"/>
                <a:cs typeface="Arial"/>
                <a:sym typeface="Arial"/>
              </a:rPr>
              <a:t>là</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8" name="Rectangle 57">
            <a:extLst>
              <a:ext uri="{FF2B5EF4-FFF2-40B4-BE49-F238E27FC236}">
                <a16:creationId xmlns:a16="http://schemas.microsoft.com/office/drawing/2014/main" id="{B6E60B5F-B0F0-F49C-671C-E2A754D064A1}"/>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9" name="Google Shape;377;p22">
            <a:extLst>
              <a:ext uri="{FF2B5EF4-FFF2-40B4-BE49-F238E27FC236}">
                <a16:creationId xmlns:a16="http://schemas.microsoft.com/office/drawing/2014/main" id="{7876C427-EBDC-EED9-D993-186DA4E60DA2}"/>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2926353"/>
            <a:ext cx="5558569" cy="831270"/>
          </a:xfrm>
          <a:prstGeom prst="rect">
            <a:avLst/>
          </a:prstGeom>
          <a:noFill/>
          <a:ln>
            <a:noFill/>
          </a:ln>
        </p:spPr>
      </p:pic>
      <p:pic>
        <p:nvPicPr>
          <p:cNvPr id="60" name="Google Shape;377;p22">
            <a:extLst>
              <a:ext uri="{FF2B5EF4-FFF2-40B4-BE49-F238E27FC236}">
                <a16:creationId xmlns:a16="http://schemas.microsoft.com/office/drawing/2014/main" id="{A3386297-2DF7-3665-489F-EC987AEC4308}"/>
              </a:ext>
            </a:extLst>
          </p:cNvPr>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61" name="Group 60">
            <a:extLst>
              <a:ext uri="{FF2B5EF4-FFF2-40B4-BE49-F238E27FC236}">
                <a16:creationId xmlns:a16="http://schemas.microsoft.com/office/drawing/2014/main" id="{4DD8FD27-23F9-8BCD-5C0A-ED3231AF9A2E}"/>
              </a:ext>
            </a:extLst>
          </p:cNvPr>
          <p:cNvGrpSpPr/>
          <p:nvPr/>
        </p:nvGrpSpPr>
        <p:grpSpPr>
          <a:xfrm>
            <a:off x="7312001" y="1849261"/>
            <a:ext cx="987300" cy="865011"/>
            <a:chOff x="4078350" y="1925877"/>
            <a:chExt cx="987300" cy="865011"/>
          </a:xfrm>
        </p:grpSpPr>
        <p:sp>
          <p:nvSpPr>
            <p:cNvPr id="62" name="Google Shape;381;p22">
              <a:extLst>
                <a:ext uri="{FF2B5EF4-FFF2-40B4-BE49-F238E27FC236}">
                  <a16:creationId xmlns:a16="http://schemas.microsoft.com/office/drawing/2014/main" id="{06461B61-5BDF-076C-BEC1-EFBB7D68C35D}"/>
                </a:ext>
              </a:extLst>
            </p:cNvPr>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3" name="Google Shape;382;p22">
              <a:extLst>
                <a:ext uri="{FF2B5EF4-FFF2-40B4-BE49-F238E27FC236}">
                  <a16:creationId xmlns:a16="http://schemas.microsoft.com/office/drawing/2014/main" id="{2FF89B80-6979-C569-EFCD-373CD28DD6E1}"/>
                </a:ext>
              </a:extLst>
            </p:cNvPr>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4" name="Google Shape;385;p22">
            <a:extLst>
              <a:ext uri="{FF2B5EF4-FFF2-40B4-BE49-F238E27FC236}">
                <a16:creationId xmlns:a16="http://schemas.microsoft.com/office/drawing/2014/main" id="{837450C7-F666-3E86-083E-F9D9273E8500}"/>
              </a:ext>
            </a:extLst>
          </p:cNvPr>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65" name="Group 64">
            <a:extLst>
              <a:ext uri="{FF2B5EF4-FFF2-40B4-BE49-F238E27FC236}">
                <a16:creationId xmlns:a16="http://schemas.microsoft.com/office/drawing/2014/main" id="{7929FA28-BC70-6713-870C-ADDD8790A97B}"/>
              </a:ext>
            </a:extLst>
          </p:cNvPr>
          <p:cNvGrpSpPr/>
          <p:nvPr/>
        </p:nvGrpSpPr>
        <p:grpSpPr>
          <a:xfrm>
            <a:off x="423949" y="989647"/>
            <a:ext cx="987300" cy="865011"/>
            <a:chOff x="1126468" y="1926328"/>
            <a:chExt cx="987300" cy="865011"/>
          </a:xfrm>
        </p:grpSpPr>
        <p:sp>
          <p:nvSpPr>
            <p:cNvPr id="66" name="Google Shape;390;p22">
              <a:extLst>
                <a:ext uri="{FF2B5EF4-FFF2-40B4-BE49-F238E27FC236}">
                  <a16:creationId xmlns:a16="http://schemas.microsoft.com/office/drawing/2014/main" id="{5F541C07-3C57-CE4B-E2ED-3BD572961E59}"/>
                </a:ext>
              </a:extLst>
            </p:cNvPr>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7" name="Google Shape;391;p22">
              <a:extLst>
                <a:ext uri="{FF2B5EF4-FFF2-40B4-BE49-F238E27FC236}">
                  <a16:creationId xmlns:a16="http://schemas.microsoft.com/office/drawing/2014/main" id="{1F99249B-AA6C-6103-9EBC-BA24660DDCE2}"/>
                </a:ext>
              </a:extLst>
            </p:cNvPr>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8" name="Google Shape;394;p22">
            <a:extLst>
              <a:ext uri="{FF2B5EF4-FFF2-40B4-BE49-F238E27FC236}">
                <a16:creationId xmlns:a16="http://schemas.microsoft.com/office/drawing/2014/main" id="{43299110-2E3B-7ECF-36CA-C782B9721A66}"/>
              </a:ext>
            </a:extLst>
          </p:cNvPr>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9" name="Group 68">
            <a:extLst>
              <a:ext uri="{FF2B5EF4-FFF2-40B4-BE49-F238E27FC236}">
                <a16:creationId xmlns:a16="http://schemas.microsoft.com/office/drawing/2014/main" id="{D15BB0D9-5F6B-8B25-732B-4A20395BEBB5}"/>
              </a:ext>
            </a:extLst>
          </p:cNvPr>
          <p:cNvGrpSpPr/>
          <p:nvPr/>
        </p:nvGrpSpPr>
        <p:grpSpPr>
          <a:xfrm>
            <a:off x="423949" y="2909482"/>
            <a:ext cx="987300" cy="865011"/>
            <a:chOff x="7030232" y="1925877"/>
            <a:chExt cx="987300" cy="865011"/>
          </a:xfrm>
        </p:grpSpPr>
        <p:sp>
          <p:nvSpPr>
            <p:cNvPr id="70" name="Google Shape;398;p22">
              <a:extLst>
                <a:ext uri="{FF2B5EF4-FFF2-40B4-BE49-F238E27FC236}">
                  <a16:creationId xmlns:a16="http://schemas.microsoft.com/office/drawing/2014/main" id="{9E094D8D-AB79-27D2-9394-865158A70858}"/>
                </a:ext>
              </a:extLst>
            </p:cNvPr>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1" name="Google Shape;399;p22">
              <a:extLst>
                <a:ext uri="{FF2B5EF4-FFF2-40B4-BE49-F238E27FC236}">
                  <a16:creationId xmlns:a16="http://schemas.microsoft.com/office/drawing/2014/main" id="{1809B425-3CD7-140E-8858-5414A21E0802}"/>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grpSp>
        <p:nvGrpSpPr>
          <p:cNvPr id="72" name="Group 71">
            <a:extLst>
              <a:ext uri="{FF2B5EF4-FFF2-40B4-BE49-F238E27FC236}">
                <a16:creationId xmlns:a16="http://schemas.microsoft.com/office/drawing/2014/main" id="{621751C4-293B-E0F7-5963-7F0C231DCC12}"/>
              </a:ext>
            </a:extLst>
          </p:cNvPr>
          <p:cNvGrpSpPr/>
          <p:nvPr/>
        </p:nvGrpSpPr>
        <p:grpSpPr>
          <a:xfrm>
            <a:off x="7312001" y="3779637"/>
            <a:ext cx="987300" cy="865011"/>
            <a:chOff x="7030232" y="1925877"/>
            <a:chExt cx="987300" cy="865011"/>
          </a:xfrm>
        </p:grpSpPr>
        <p:sp>
          <p:nvSpPr>
            <p:cNvPr id="73" name="Google Shape;398;p22">
              <a:extLst>
                <a:ext uri="{FF2B5EF4-FFF2-40B4-BE49-F238E27FC236}">
                  <a16:creationId xmlns:a16="http://schemas.microsoft.com/office/drawing/2014/main" id="{00195995-E203-5822-B80B-C01222AED4ED}"/>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4" name="Google Shape;399;p22">
              <a:extLst>
                <a:ext uri="{FF2B5EF4-FFF2-40B4-BE49-F238E27FC236}">
                  <a16:creationId xmlns:a16="http://schemas.microsoft.com/office/drawing/2014/main" id="{5A40EF5D-2394-C1EA-9BCD-01C2EF74B42B}"/>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75" name="Google Shape;407;p23">
            <a:extLst>
              <a:ext uri="{FF2B5EF4-FFF2-40B4-BE49-F238E27FC236}">
                <a16:creationId xmlns:a16="http://schemas.microsoft.com/office/drawing/2014/main" id="{78545F25-8860-552D-60BA-C619F8C5D342}"/>
              </a:ext>
            </a:extLst>
          </p:cNvPr>
          <p:cNvSpPr/>
          <p:nvPr/>
        </p:nvSpPr>
        <p:spPr>
          <a:xfrm>
            <a:off x="1340407" y="1054239"/>
            <a:ext cx="5601228"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6" name="Google Shape;407;p23">
            <a:extLst>
              <a:ext uri="{FF2B5EF4-FFF2-40B4-BE49-F238E27FC236}">
                <a16:creationId xmlns:a16="http://schemas.microsoft.com/office/drawing/2014/main" id="{7C49221E-0381-A428-6A15-F096DF6243D1}"/>
              </a:ext>
            </a:extLst>
          </p:cNvPr>
          <p:cNvSpPr/>
          <p:nvPr/>
        </p:nvSpPr>
        <p:spPr>
          <a:xfrm>
            <a:off x="2224726" y="2091372"/>
            <a:ext cx="4917058"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7" name="Google Shape;407;p23">
            <a:extLst>
              <a:ext uri="{FF2B5EF4-FFF2-40B4-BE49-F238E27FC236}">
                <a16:creationId xmlns:a16="http://schemas.microsoft.com/office/drawing/2014/main" id="{EC03D285-3EBF-08B5-0B4E-FFB7FBFEFC4D}"/>
              </a:ext>
            </a:extLst>
          </p:cNvPr>
          <p:cNvSpPr/>
          <p:nvPr/>
        </p:nvSpPr>
        <p:spPr>
          <a:xfrm>
            <a:off x="1879804" y="3012645"/>
            <a:ext cx="4530423"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điểm</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8" name="Google Shape;407;p23">
            <a:extLst>
              <a:ext uri="{FF2B5EF4-FFF2-40B4-BE49-F238E27FC236}">
                <a16:creationId xmlns:a16="http://schemas.microsoft.com/office/drawing/2014/main" id="{3C242327-4FF1-28A7-698A-E8E744A2235D}"/>
              </a:ext>
            </a:extLst>
          </p:cNvPr>
          <p:cNvSpPr/>
          <p:nvPr/>
        </p:nvSpPr>
        <p:spPr>
          <a:xfrm>
            <a:off x="2017336" y="3940306"/>
            <a:ext cx="4780667"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9" name="Rectangle: Rounded Corners 78">
            <a:extLst>
              <a:ext uri="{FF2B5EF4-FFF2-40B4-BE49-F238E27FC236}">
                <a16:creationId xmlns:a16="http://schemas.microsoft.com/office/drawing/2014/main" id="{DDEA5FBF-0392-9C47-2916-4A24AD4035D7}"/>
              </a:ext>
            </a:extLst>
          </p:cNvPr>
          <p:cNvSpPr/>
          <p:nvPr/>
        </p:nvSpPr>
        <p:spPr>
          <a:xfrm>
            <a:off x="1687211" y="3775623"/>
            <a:ext cx="6682973" cy="909168"/>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6"/>
                                        </p:tgtEl>
                                        <p:attrNameLst>
                                          <p:attrName>style.visibility</p:attrName>
                                        </p:attrNameLst>
                                      </p:cBhvr>
                                      <p:to>
                                        <p:strVal val="visible"/>
                                      </p:to>
                                    </p:set>
                                    <p:animEffect transition="in" filter="wipe(right)">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Effect transition="in" filter="fade">
                                      <p:cBhvr>
                                        <p:cTn id="56" dur="500"/>
                                        <p:tgtEl>
                                          <p:spTgt spid="72"/>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78"/>
                                        </p:tgtEl>
                                        <p:attrNameLst>
                                          <p:attrName>style.visibility</p:attrName>
                                        </p:attrNameLst>
                                      </p:cBhvr>
                                      <p:to>
                                        <p:strVal val="visible"/>
                                      </p:to>
                                    </p:set>
                                    <p:animEffect transition="in" filter="wipe(right)">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p:bldP spid="76" grpId="0"/>
      <p:bldP spid="77" grpId="0"/>
      <p:bldP spid="78" grpId="0"/>
      <p:bldP spid="7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14" name="Picture 13">
            <a:extLst>
              <a:ext uri="{FF2B5EF4-FFF2-40B4-BE49-F238E27FC236}">
                <a16:creationId xmlns:a16="http://schemas.microsoft.com/office/drawing/2014/main" id="{F82C4BFC-8541-AF28-E9C9-467DDE300BF7}"/>
              </a:ext>
            </a:extLst>
          </p:cNvPr>
          <p:cNvPicPr>
            <a:picLocks noChangeAspect="1"/>
          </p:cNvPicPr>
          <p:nvPr/>
        </p:nvPicPr>
        <p:blipFill rotWithShape="1">
          <a:blip r:embed="rId3"/>
          <a:srcRect l="8278" r="8278"/>
          <a:stretch/>
        </p:blipFill>
        <p:spPr>
          <a:xfrm>
            <a:off x="0" y="0"/>
            <a:ext cx="9144000" cy="5143500"/>
          </a:xfrm>
          <a:prstGeom prst="rect">
            <a:avLst/>
          </a:prstGeom>
        </p:spPr>
      </p:pic>
      <p:sp>
        <p:nvSpPr>
          <p:cNvPr id="3141" name="Google Shape;3141;p69"/>
          <p:cNvSpPr txBox="1">
            <a:spLocks noGrp="1"/>
          </p:cNvSpPr>
          <p:nvPr>
            <p:ph type="ctrTitle"/>
          </p:nvPr>
        </p:nvSpPr>
        <p:spPr>
          <a:xfrm>
            <a:off x="586996" y="1013826"/>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 Marketing Plan Infographics by Slidego">
  <a:themeElements>
    <a:clrScheme name="Simple Light">
      <a:dk1>
        <a:srgbClr val="434343"/>
      </a:dk1>
      <a:lt1>
        <a:srgbClr val="FFFFFF"/>
      </a:lt1>
      <a:dk2>
        <a:srgbClr val="073763"/>
      </a:dk2>
      <a:lt2>
        <a:srgbClr val="9EDCD9"/>
      </a:lt2>
      <a:accent1>
        <a:srgbClr val="B6D7A8"/>
      </a:accent1>
      <a:accent2>
        <a:srgbClr val="6FA8DC"/>
      </a:accent2>
      <a:accent3>
        <a:srgbClr val="9EDCD9"/>
      </a:accent3>
      <a:accent4>
        <a:srgbClr val="B6D7A8"/>
      </a:accent4>
      <a:accent5>
        <a:srgbClr val="6FA8DC"/>
      </a:accent5>
      <a:accent6>
        <a:srgbClr val="073763"/>
      </a:accent6>
      <a:hlink>
        <a:srgbClr val="6FA8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2194</TotalTime>
  <Words>1853</Words>
  <Application>Microsoft Office PowerPoint</Application>
  <PresentationFormat>On-screen Show (16:9)</PresentationFormat>
  <Paragraphs>219</Paragraphs>
  <Slides>57</Slides>
  <Notes>13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57</vt:i4>
      </vt:variant>
    </vt:vector>
  </HeadingPairs>
  <TitlesOfParts>
    <vt:vector size="76" baseType="lpstr">
      <vt:lpstr>#9Slide03 HelveBold</vt:lpstr>
      <vt:lpstr>Overpass Black</vt:lpstr>
      <vt:lpstr>Open Sans</vt:lpstr>
      <vt:lpstr>#9Slide07 IcielCadena</vt:lpstr>
      <vt:lpstr>Calibri</vt:lpstr>
      <vt:lpstr>#9Slide07 Cadena</vt:lpstr>
      <vt:lpstr>#9Slide05 Voyage</vt:lpstr>
      <vt:lpstr>Overpass</vt:lpstr>
      <vt:lpstr>Chewy</vt:lpstr>
      <vt:lpstr>Passion One</vt:lpstr>
      <vt:lpstr>#9Slide07 IcielBaliho Script</vt:lpstr>
      <vt:lpstr>Open Sans SemiBold</vt:lpstr>
      <vt:lpstr>Fira Sans Extra Condensed Medium</vt:lpstr>
      <vt:lpstr>#9Slide03 Arima Madurai Black</vt:lpstr>
      <vt:lpstr>Times New Roman</vt:lpstr>
      <vt:lpstr>Cambria Math</vt:lpstr>
      <vt:lpstr>Arial</vt:lpstr>
      <vt:lpstr>Aqua Marketing Plan by Slidego</vt:lpstr>
      <vt:lpstr>Aqua Marketing Plan Infographics by Slidego</vt:lpstr>
      <vt:lpstr>PowerPoint Presentation</vt:lpstr>
      <vt:lpstr>PowerPoint Presentation</vt:lpstr>
      <vt:lpstr>BÀI 16: SỰ PHẢN XẠ ÁNH SÁNG</vt:lpstr>
      <vt:lpstr>Định luật phản xạ ánh sáng</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cp:lastModifiedBy>ADMIN</cp:lastModifiedBy>
  <cp:revision>18</cp:revision>
  <dcterms:modified xsi:type="dcterms:W3CDTF">2023-04-10T16:04:19Z</dcterms:modified>
</cp:coreProperties>
</file>