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8.wav" ContentType="audio/x-wav"/>
  <Override PartName="/ppt/media/media9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0" r:id="rId4"/>
    <p:sldMasterId id="2147483722" r:id="rId5"/>
    <p:sldMasterId id="2147483735" r:id="rId6"/>
  </p:sldMasterIdLst>
  <p:notesMasterIdLst>
    <p:notesMasterId r:id="rId24"/>
  </p:notesMasterIdLst>
  <p:sldIdLst>
    <p:sldId id="280" r:id="rId7"/>
    <p:sldId id="257" r:id="rId8"/>
    <p:sldId id="285" r:id="rId9"/>
    <p:sldId id="284" r:id="rId10"/>
    <p:sldId id="290" r:id="rId11"/>
    <p:sldId id="291" r:id="rId12"/>
    <p:sldId id="268" r:id="rId13"/>
    <p:sldId id="258" r:id="rId14"/>
    <p:sldId id="279" r:id="rId15"/>
    <p:sldId id="261" r:id="rId16"/>
    <p:sldId id="270" r:id="rId17"/>
    <p:sldId id="289" r:id="rId18"/>
    <p:sldId id="262" r:id="rId19"/>
    <p:sldId id="275" r:id="rId20"/>
    <p:sldId id="286" r:id="rId21"/>
    <p:sldId id="288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AFDDFF"/>
    <a:srgbClr val="FFE07D"/>
    <a:srgbClr val="FFC000"/>
    <a:srgbClr val="F4836C"/>
    <a:srgbClr val="F7A797"/>
    <a:srgbClr val="C0E6EA"/>
    <a:srgbClr val="62C8CE"/>
    <a:srgbClr val="1D9EFF"/>
    <a:srgbClr val="EA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97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690" y="58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CB9F1-DB34-4FA6-A640-3DA90E879E59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DFB98-67BC-45AF-A756-177E7441D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84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1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9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29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62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5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27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4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64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7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37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1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7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4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4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97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92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04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81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1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889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90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65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563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392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434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5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7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0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2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47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1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642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018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05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60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416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506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975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424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6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6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8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24/11/2023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6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3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6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18" Type="http://schemas.openxmlformats.org/officeDocument/2006/relationships/image" Target="../media/image12.jpe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microsoft.com/office/2007/relationships/hdphoto" Target="../media/hdphoto7.wdp"/><Relationship Id="rId34" Type="http://schemas.openxmlformats.org/officeDocument/2006/relationships/image" Target="../media/image21.jpe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microsoft.com/office/2007/relationships/hdphoto" Target="../media/hdphoto6.wdp"/><Relationship Id="rId25" Type="http://schemas.openxmlformats.org/officeDocument/2006/relationships/image" Target="../media/image16.jpeg"/><Relationship Id="rId33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24" Type="http://schemas.openxmlformats.org/officeDocument/2006/relationships/image" Target="../media/image15.png"/><Relationship Id="rId32" Type="http://schemas.openxmlformats.org/officeDocument/2006/relationships/image" Target="../media/image20.png"/><Relationship Id="rId5" Type="http://schemas.openxmlformats.org/officeDocument/2006/relationships/image" Target="../media/image4.jpg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openxmlformats.org/officeDocument/2006/relationships/image" Target="../media/image5.png"/><Relationship Id="rId31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microsoft.com/office/2007/relationships/hdphoto" Target="../media/hdphoto9.wdp"/><Relationship Id="rId30" Type="http://schemas.openxmlformats.org/officeDocument/2006/relationships/image" Target="../media/image19.png"/><Relationship Id="rId35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27.jpe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24.png"/><Relationship Id="rId10" Type="http://schemas.openxmlformats.org/officeDocument/2006/relationships/audio" Target="../media/media5.wav"/><Relationship Id="rId19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9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24950" cy="1828800"/>
          </a:xfrm>
          <a:prstGeom prst="rect">
            <a:avLst/>
          </a:prstGeom>
          <a:solidFill>
            <a:sysClr val="window" lastClr="FFFFFF">
              <a:alpha val="70000"/>
            </a:sys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kern="0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6: OUT TET HOLIDAY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kern="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2: A CLOSER LOOK 1</a:t>
            </a:r>
            <a:endParaRPr lang="en-US" sz="3200" b="1" kern="0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4700" y="630098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1885" y="171264"/>
            <a:ext cx="7766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55426" y="1245973"/>
            <a:ext cx="669778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09133" y="133514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shopping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92700" y="1339491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celebrate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85437" y="133502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clean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02990" y="1335026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67140" y="133341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peach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16940" y="24222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91770" y="2415740"/>
            <a:ext cx="228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 Viet Nam, we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16940" y="31408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6940" y="39085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391770" y="3899883"/>
            <a:ext cx="494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should help their parents to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16940" y="47670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91770" y="4758367"/>
            <a:ext cx="249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do a lot of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6940" y="55689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391770" y="5568988"/>
            <a:ext cx="433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mother usually cooks special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391770" y="3119867"/>
            <a:ext cx="483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Tet, we decorate our houses with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C2061-0C48-490A-8CE2-765311500D4E}"/>
              </a:ext>
            </a:extLst>
          </p:cNvPr>
          <p:cNvSpPr txBox="1"/>
          <p:nvPr/>
        </p:nvSpPr>
        <p:spPr>
          <a:xfrm>
            <a:off x="3429201" y="2417593"/>
            <a:ext cx="471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celebrate Tet in January or February.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3DEF76-02E7-46C6-AA3F-28795C999C45}"/>
              </a:ext>
            </a:extLst>
          </p:cNvPr>
          <p:cNvGrpSpPr/>
          <p:nvPr/>
        </p:nvGrpSpPr>
        <p:grpSpPr>
          <a:xfrm>
            <a:off x="3469841" y="2424342"/>
            <a:ext cx="4437380" cy="461665"/>
            <a:chOff x="3353729" y="2424342"/>
            <a:chExt cx="4437380" cy="461665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58D89AD-C6B6-44DE-BBDB-524E04832B1C}"/>
                </a:ext>
              </a:extLst>
            </p:cNvPr>
            <p:cNvSpPr txBox="1"/>
            <p:nvPr/>
          </p:nvSpPr>
          <p:spPr>
            <a:xfrm>
              <a:off x="4268129" y="2424342"/>
              <a:ext cx="35229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Tet in January or February.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156A670-8BB7-4587-B35D-7A248F60AEC7}"/>
              </a:ext>
            </a:extLst>
          </p:cNvPr>
          <p:cNvGrpSpPr/>
          <p:nvPr/>
        </p:nvGrpSpPr>
        <p:grpSpPr>
          <a:xfrm>
            <a:off x="5978436" y="3126616"/>
            <a:ext cx="2177050" cy="461665"/>
            <a:chOff x="3353729" y="2424342"/>
            <a:chExt cx="2177050" cy="46166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6074F22-A5A3-423D-A654-F2AF5A54A88D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D1C28CC-8593-4B53-BE7C-6584074176D0}"/>
                </a:ext>
              </a:extLst>
            </p:cNvPr>
            <p:cNvSpPr txBox="1"/>
            <p:nvPr/>
          </p:nvSpPr>
          <p:spPr>
            <a:xfrm>
              <a:off x="4268129" y="2424342"/>
              <a:ext cx="1262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flowers.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EB64774-11EE-47F7-A63B-15A9CE98BE1E}"/>
              </a:ext>
            </a:extLst>
          </p:cNvPr>
          <p:cNvSpPr txBox="1"/>
          <p:nvPr/>
        </p:nvSpPr>
        <p:spPr>
          <a:xfrm>
            <a:off x="5907837" y="3113118"/>
            <a:ext cx="2004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peach flowers.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C7054B9-A1C3-4040-8CBE-F6A22E56EBAE}"/>
              </a:ext>
            </a:extLst>
          </p:cNvPr>
          <p:cNvGrpSpPr/>
          <p:nvPr/>
        </p:nvGrpSpPr>
        <p:grpSpPr>
          <a:xfrm>
            <a:off x="6075688" y="3914511"/>
            <a:ext cx="2918922" cy="461665"/>
            <a:chOff x="3353729" y="2424342"/>
            <a:chExt cx="2918922" cy="46166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1A9CF56-8B01-4CC2-B241-49E53A8A6AD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EF96AB0-FBA7-4B02-9AF0-902B980CFD69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their houses.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2CAA2CF-9301-4A03-88D3-DE8E1B2AA43D}"/>
              </a:ext>
            </a:extLst>
          </p:cNvPr>
          <p:cNvSpPr txBox="1"/>
          <p:nvPr/>
        </p:nvSpPr>
        <p:spPr>
          <a:xfrm>
            <a:off x="6005089" y="3901013"/>
            <a:ext cx="253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clean their houses.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BCE90B1-3BE6-4520-8A0D-B5DA5B1E3FF6}"/>
              </a:ext>
            </a:extLst>
          </p:cNvPr>
          <p:cNvGrpSpPr/>
          <p:nvPr/>
        </p:nvGrpSpPr>
        <p:grpSpPr>
          <a:xfrm>
            <a:off x="3694569" y="4758040"/>
            <a:ext cx="2918922" cy="461665"/>
            <a:chOff x="3353729" y="2424342"/>
            <a:chExt cx="2918922" cy="461665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5C8A62E-AB5F-4466-9930-A02720B3FCA7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FAB1043-1654-434A-B84F-68243ADFBB59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before Tet.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3816C18-5D74-4BF3-A526-38C7E3F75B7E}"/>
              </a:ext>
            </a:extLst>
          </p:cNvPr>
          <p:cNvSpPr txBox="1"/>
          <p:nvPr/>
        </p:nvSpPr>
        <p:spPr>
          <a:xfrm>
            <a:off x="3614560" y="4758366"/>
            <a:ext cx="2742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shopping before Tet.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38A1309-E4EF-489C-8736-57D19265B436}"/>
              </a:ext>
            </a:extLst>
          </p:cNvPr>
          <p:cNvGrpSpPr/>
          <p:nvPr/>
        </p:nvGrpSpPr>
        <p:grpSpPr>
          <a:xfrm>
            <a:off x="5570229" y="5569822"/>
            <a:ext cx="2918922" cy="461665"/>
            <a:chOff x="3353729" y="2424342"/>
            <a:chExt cx="2918922" cy="46166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4A3420-3075-44BC-B499-2D4A4853C12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6A4ED0-9CE8-4D3D-965E-46F7A4FF28D5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during Tet.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FEB4DA7C-F93F-400C-9514-1F3E4EF74CF1}"/>
              </a:ext>
            </a:extLst>
          </p:cNvPr>
          <p:cNvSpPr txBox="1"/>
          <p:nvPr/>
        </p:nvSpPr>
        <p:spPr>
          <a:xfrm>
            <a:off x="5490220" y="5570148"/>
            <a:ext cx="2159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food during Tet.</a:t>
            </a:r>
          </a:p>
        </p:txBody>
      </p:sp>
      <p:sp>
        <p:nvSpPr>
          <p:cNvPr id="46" name="Rounded Rectangle 4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35" grpId="0"/>
      <p:bldP spid="33" grpId="0"/>
      <p:bldP spid="4" grpId="0"/>
      <p:bldP spid="44" grpId="0"/>
      <p:bldP spid="58" grpId="0"/>
      <p:bldP spid="62" grpId="0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31325" y="1103599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/s/ and /ʃ/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12375" y="231471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458200" cy="5638800"/>
          </a:xfrm>
        </p:spPr>
        <p:txBody>
          <a:bodyPr>
            <a:normAutofit/>
          </a:bodyPr>
          <a:lstStyle/>
          <a:p>
            <a:pPr marL="0" indent="0" eaLnBrk="0" hangingPunct="0">
              <a:spcAft>
                <a:spcPts val="0"/>
              </a:spcAft>
              <a:buNone/>
            </a:pPr>
            <a:endParaRPr lang="en-US" sz="2800" b="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0" indent="0" eaLnBrk="0" hangingPunct="0">
              <a:spcAft>
                <a:spcPts val="0"/>
              </a:spcAft>
              <a:buNone/>
            </a:pPr>
            <a:endParaRPr lang="en-US" sz="2800" b="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0" indent="0" eaLnBrk="0" hangingPunct="0">
              <a:spcAft>
                <a:spcPts val="0"/>
              </a:spcAft>
              <a:buNone/>
            </a:pPr>
            <a:endParaRPr lang="en-GB" sz="2800" dirty="0">
              <a:latin typeface="Times New Roman"/>
              <a:ea typeface="Calibri"/>
            </a:endParaRP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6" name="TRACK 24 E6 Unit 6 Lesson 2 Sounds s S (1)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747215"/>
            <a:ext cx="85344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99289" y="311101"/>
            <a:ext cx="745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7525" y="1416838"/>
            <a:ext cx="7252854" cy="2209800"/>
            <a:chOff x="1070264" y="2362201"/>
            <a:chExt cx="7252854" cy="2209800"/>
          </a:xfrm>
        </p:grpSpPr>
        <p:sp>
          <p:nvSpPr>
            <p:cNvPr id="2" name="Rounded Rectangle 1"/>
            <p:cNvSpPr/>
            <p:nvPr/>
          </p:nvSpPr>
          <p:spPr>
            <a:xfrm>
              <a:off x="1070264" y="2362201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5507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shopping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spring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special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wish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rice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celebrate</a:t>
              </a:r>
            </a:p>
          </p:txBody>
        </p:sp>
      </p:grpSp>
      <p:pic>
        <p:nvPicPr>
          <p:cNvPr id="5" name="Bản sao của B1_39">
            <a:hlinkClick r:id="" action="ppaction://media"/>
            <a:extLst>
              <a:ext uri="{FF2B5EF4-FFF2-40B4-BE49-F238E27FC236}">
                <a16:creationId xmlns:a16="http://schemas.microsoft.com/office/drawing/2014/main" id="{27D3ABE0-BC78-473F-AC8B-C7FBE49B3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1678" y="749916"/>
            <a:ext cx="487363" cy="487363"/>
          </a:xfrm>
          <a:prstGeom prst="rect">
            <a:avLst/>
          </a:prstGeom>
        </p:spPr>
      </p:pic>
      <p:sp>
        <p:nvSpPr>
          <p:cNvPr id="14" name="Rounded Rectangle 13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6" y="3310904"/>
            <a:ext cx="5320064" cy="354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36003" y="249928"/>
            <a:ext cx="7827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930235" y="1763837"/>
            <a:ext cx="4572000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u="sng" dirty="0"/>
              <a:t>Spring</a:t>
            </a:r>
            <a:r>
              <a:rPr lang="en-US" sz="2600" dirty="0"/>
              <a:t> is coming!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Tet is coming!</a:t>
            </a:r>
          </a:p>
          <a:p>
            <a:pPr>
              <a:lnSpc>
                <a:spcPct val="150000"/>
              </a:lnSpc>
            </a:pPr>
            <a:r>
              <a:rPr lang="en-US" sz="2600" u="sng" dirty="0"/>
              <a:t>She sells </a:t>
            </a:r>
            <a:r>
              <a:rPr lang="en-US" sz="2600" dirty="0"/>
              <a:t>peach flowers. 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cheeks </a:t>
            </a:r>
            <a:r>
              <a:rPr lang="en-US" sz="2600" u="sng" dirty="0"/>
              <a:t>shine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eyes </a:t>
            </a:r>
            <a:r>
              <a:rPr lang="en-US" sz="2600" u="sng" dirty="0"/>
              <a:t>smile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</a:t>
            </a:r>
            <a:r>
              <a:rPr lang="en-US" sz="2600" u="sng" dirty="0"/>
              <a:t>smile</a:t>
            </a:r>
            <a:r>
              <a:rPr lang="en-US" sz="2600" dirty="0"/>
              <a:t> is </a:t>
            </a:r>
            <a:r>
              <a:rPr lang="en-US" sz="2600" u="sng" dirty="0"/>
              <a:t>shy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u="sng" dirty="0"/>
              <a:t>She</a:t>
            </a:r>
            <a:r>
              <a:rPr lang="en-US" sz="2600" dirty="0"/>
              <a:t> </a:t>
            </a:r>
            <a:r>
              <a:rPr lang="en-US" sz="2600" u="sng" dirty="0"/>
              <a:t>sells</a:t>
            </a:r>
            <a:r>
              <a:rPr lang="en-US" sz="2600" dirty="0"/>
              <a:t> peach flowers.</a:t>
            </a:r>
          </a:p>
        </p:txBody>
      </p:sp>
      <p:pic>
        <p:nvPicPr>
          <p:cNvPr id="2" name="Bản sao của B1_40">
            <a:hlinkClick r:id="" action="ppaction://media"/>
            <a:extLst>
              <a:ext uri="{FF2B5EF4-FFF2-40B4-BE49-F238E27FC236}">
                <a16:creationId xmlns:a16="http://schemas.microsoft.com/office/drawing/2014/main" id="{7FD977A1-9F3C-43ED-809C-B55EE6329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603" y="1635148"/>
            <a:ext cx="487363" cy="487363"/>
          </a:xfrm>
          <a:prstGeom prst="rect">
            <a:avLst/>
          </a:prstGeom>
        </p:spPr>
      </p:pic>
      <p:sp>
        <p:nvSpPr>
          <p:cNvPr id="11" name="Rounded Rectangle 10"/>
          <p:cNvSpPr>
            <a:spLocks noChangeAspect="1"/>
          </p:cNvSpPr>
          <p:nvPr/>
        </p:nvSpPr>
        <p:spPr>
          <a:xfrm>
            <a:off x="578803" y="364792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063" y="1860226"/>
            <a:ext cx="78867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400" dirty="0"/>
              <a:t>1. The policeman showed me the way to the centre.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400" dirty="0"/>
              <a:t>2. Do you have peach flowers during summer?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400" dirty="0"/>
              <a:t>3. Children shouldn’t eat too much ice cream.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400" dirty="0"/>
              <a:t>4. Most countries celebrate the New Year.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400" dirty="0"/>
              <a:t>5. When </a:t>
            </a:r>
            <a:r>
              <a:rPr lang="en-GB" sz="2400" dirty="0" err="1"/>
              <a:t>Tet</a:t>
            </a:r>
            <a:r>
              <a:rPr lang="en-GB" sz="2400" dirty="0"/>
              <a:t> comes, everybody makes a wish.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729063" y="999873"/>
            <a:ext cx="746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</a:rPr>
              <a:t>Practise saying the following sentences with a focus on the underlined words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88860" y="2224595"/>
            <a:ext cx="99628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20436" y="2909257"/>
            <a:ext cx="99628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16722" y="2224595"/>
            <a:ext cx="7347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22311" y="3577998"/>
            <a:ext cx="97126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013881" y="4249013"/>
            <a:ext cx="116233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18412" y="4906380"/>
            <a:ext cx="69831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96" y="250573"/>
            <a:ext cx="25241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329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4a5d6a26_12ed0ad3_anhve10331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r="11410"/>
          <a:stretch/>
        </p:blipFill>
        <p:spPr bwMode="auto">
          <a:xfrm>
            <a:off x="0" y="1406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97405" y="655616"/>
            <a:ext cx="3323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Game: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Sentence race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97405" y="1515808"/>
            <a:ext cx="51731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tongue twister: Seashells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uLnTx/>
                <a:uFillTx/>
              </a:rPr>
              <a:t>She sells sea shells by the sea shore.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uLnTx/>
                <a:uFillTx/>
              </a:rPr>
              <a:t>The shells she sells are surely seashells.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uLnTx/>
                <a:uFillTx/>
              </a:rPr>
              <a:t>So if she sells shells on the seashore.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I'm sure she sells seashore shells.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706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Homework</a:t>
            </a:r>
            <a:endParaRPr lang="en-GB" b="1" i="0" u="none" strike="noStrike" baseline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Learn vocabulary by heart.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Do exercise in 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Prepare the next lesson: </a:t>
            </a:r>
            <a:r>
              <a:rPr lang="en-US" dirty="0">
                <a:solidFill>
                  <a:srgbClr val="C00000"/>
                </a:solidFill>
              </a:rPr>
              <a:t>A closer look 2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66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30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11" y="193615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6" y="280787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4563" y="1789856"/>
            <a:ext cx="786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4563" y="2589089"/>
            <a:ext cx="786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4563" y="5170467"/>
            <a:ext cx="786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4019" y="1113734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4019" y="3910556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4563" y="4586678"/>
            <a:ext cx="78638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/s/ and /ʃ/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44563" y="5692704"/>
            <a:ext cx="7863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4563" y="3111323"/>
            <a:ext cx="786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33170" y="1808781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33170" y="254899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33170" y="3078744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733170" y="506701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733170" y="5737005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2" grpId="0"/>
      <p:bldP spid="19" grpId="0"/>
      <p:bldP spid="3" grpId="0"/>
      <p:bldP spid="21" grpId="0"/>
      <p:bldP spid="24" grpId="0"/>
      <p:bldP spid="22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003"/>
            <a:ext cx="9144000" cy="514399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079" y="3428999"/>
            <a:ext cx="143261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2156345" y="2101755"/>
            <a:ext cx="3068797" cy="1064525"/>
          </a:xfrm>
          <a:prstGeom prst="wedgeRoundRectCallout">
            <a:avLst>
              <a:gd name="adj1" fmla="val -42902"/>
              <a:gd name="adj2" fmla="val 67628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Hello! Tet is coming. Please help me to choose things for Tet. Thanks</a:t>
            </a:r>
          </a:p>
        </p:txBody>
      </p:sp>
      <p:sp>
        <p:nvSpPr>
          <p:cNvPr id="2" name="Rectangle 1"/>
          <p:cNvSpPr/>
          <p:nvPr/>
        </p:nvSpPr>
        <p:spPr>
          <a:xfrm>
            <a:off x="2952361" y="26006"/>
            <a:ext cx="3645678" cy="830997"/>
          </a:xfrm>
          <a:prstGeom prst="rect">
            <a:avLst/>
          </a:prstGeom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non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en-US" sz="4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orte" panose="03060902040502070203" pitchFamily="66" charset="0"/>
                <a:cs typeface="Arial" panose="020B0604020202020204" pitchFamily="34" charset="0"/>
              </a:rPr>
              <a:t>Things for Tet</a:t>
            </a:r>
          </a:p>
        </p:txBody>
      </p:sp>
    </p:spTree>
    <p:extLst>
      <p:ext uri="{BB962C8B-B14F-4D97-AF65-F5344CB8AC3E}">
        <p14:creationId xmlns:p14="http://schemas.microsoft.com/office/powerpoint/2010/main" val="331697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003"/>
            <a:ext cx="9144000" cy="5143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24219" y1="33763" x2="24219" y2="33763"/>
                        <a14:backgroundMark x1="15313" y1="24736" x2="15313" y2="24736"/>
                        <a14:backgroundMark x1="19063" y1="29191" x2="19063" y2="29191"/>
                        <a14:backgroundMark x1="55781" y1="31067" x2="55781" y2="31067"/>
                        <a14:backgroundMark x1="53594" y1="25322" x2="53594" y2="25322"/>
                        <a14:backgroundMark x1="52656" y1="30363" x2="52656" y2="30363"/>
                        <a14:backgroundMark x1="37188" y1="57210" x2="37188" y2="57210"/>
                        <a14:backgroundMark x1="22188" y1="47948" x2="22188" y2="47948"/>
                        <a14:backgroundMark x1="84219" y1="47362" x2="84219" y2="47362"/>
                        <a14:backgroundMark x1="81094" y1="50528" x2="81094" y2="50528"/>
                        <a14:backgroundMark x1="68125" y1="49824" x2="68125" y2="49824"/>
                        <a14:backgroundMark x1="66406" y1="52052" x2="66406" y2="52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54" y="1730571"/>
            <a:ext cx="1646562" cy="2194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65714" y1="26573" x2="65714" y2="26573"/>
                        <a14:backgroundMark x1="37143" y1="25874" x2="37143" y2="25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95" y="3149661"/>
            <a:ext cx="811932" cy="165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26804" y1="29146" x2="26804" y2="29146"/>
                        <a14:backgroundMark x1="12371" y1="48744" x2="12371" y2="48744"/>
                        <a14:backgroundMark x1="17526" y1="36683" x2="17526" y2="36683"/>
                        <a14:backgroundMark x1="22680" y1="46231" x2="22680" y2="46231"/>
                        <a14:backgroundMark x1="69072" y1="50251" x2="69072" y2="50251"/>
                        <a14:backgroundMark x1="48454" y1="64322" x2="48454" y2="64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310" y="1847007"/>
            <a:ext cx="2228565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207" y1="65759" x2="9009" y2="67315"/>
                        <a14:foregroundMark x1="15616" y1="81323" x2="15616" y2="81323"/>
                        <a14:foregroundMark x1="9910" y1="75097" x2="9910" y2="75097"/>
                        <a14:foregroundMark x1="30330" y1="92607" x2="30330" y2="92607"/>
                        <a14:foregroundMark x1="9910" y1="75097" x2="15315" y2="80934"/>
                        <a14:foregroundMark x1="15916" y1="82101" x2="22222" y2="87549"/>
                        <a14:foregroundMark x1="22222" y1="87549" x2="31532" y2="91829"/>
                        <a14:foregroundMark x1="72072" y1="89105" x2="91592" y2="70817"/>
                        <a14:foregroundMark x1="43844" y1="94163" x2="43844" y2="94163"/>
                        <a14:foregroundMark x1="35736" y1="92607" x2="36937" y2="92607"/>
                        <a14:foregroundMark x1="49550" y1="94942" x2="49550" y2="94942"/>
                        <a14:foregroundMark x1="44745" y1="93774" x2="49550" y2="94163"/>
                        <a14:foregroundMark x1="36637" y1="91829" x2="44444" y2="94163"/>
                        <a14:foregroundMark x1="56757" y1="94942" x2="58258" y2="95331"/>
                        <a14:foregroundMark x1="62763" y1="93385" x2="63664" y2="93385"/>
                        <a14:foregroundMark x1="68168" y1="91440" x2="68168" y2="91440"/>
                        <a14:foregroundMark x1="72973" y1="91051" x2="72973" y2="91051"/>
                        <a14:foregroundMark x1="75976" y1="89105" x2="75976" y2="89105"/>
                        <a14:foregroundMark x1="79279" y1="88327" x2="79279" y2="88327"/>
                        <a14:foregroundMark x1="82583" y1="85992" x2="82583" y2="85992"/>
                        <a14:foregroundMark x1="86486" y1="82490" x2="86486" y2="82490"/>
                        <a14:foregroundMark x1="89189" y1="79377" x2="89189" y2="79377"/>
                        <a14:foregroundMark x1="32733" y1="92218" x2="36336" y2="92607"/>
                        <a14:foregroundMark x1="36336" y1="92607" x2="41441" y2="93774"/>
                        <a14:foregroundMark x1="92492" y1="73541" x2="92492" y2="73541"/>
                        <a14:foregroundMark x1="94595" y1="66926" x2="94595" y2="66926"/>
                        <a14:foregroundMark x1="96997" y1="60700" x2="96997" y2="60700"/>
                        <a14:foregroundMark x1="63964" y1="93385" x2="68168" y2="92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55" y="5177564"/>
            <a:ext cx="1066325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20" y="2743864"/>
            <a:ext cx="1257475" cy="1181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70" y="4439079"/>
            <a:ext cx="738485" cy="7384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81" y="3670263"/>
            <a:ext cx="1833901" cy="1828800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>
              <a:rot lat="3300000" lon="0" rev="0"/>
            </a:camera>
            <a:lightRig rig="threePt" dir="t"/>
          </a:scene3d>
          <a:sp3d prstMaterial="matte">
            <a:bevelT w="0" h="0"/>
            <a:bevelB w="0" h="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" y="3665200"/>
            <a:ext cx="143261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2976" y1="48196" x2="38452" y2="58556"/>
                        <a14:foregroundMark x1="25119" y1="57742" x2="39405" y2="70431"/>
                        <a14:foregroundMark x1="52500" y1="80792" x2="79762" y2="71478"/>
                        <a14:foregroundMark x1="70595" y1="93132" x2="80357" y2="77998"/>
                        <a14:foregroundMark x1="55238" y1="84983" x2="73571" y2="77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2" y="5954020"/>
            <a:ext cx="894175" cy="914400"/>
          </a:xfrm>
          <a:prstGeom prst="rect">
            <a:avLst/>
          </a:prstGeom>
        </p:spPr>
      </p:pic>
      <p:pic>
        <p:nvPicPr>
          <p:cNvPr id="3" name="Picture 2b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444" l="0" r="100000">
                        <a14:foregroundMark x1="31667" y1="91667" x2="32778" y2="91667"/>
                        <a14:foregroundMark x1="50833" y1="95000" x2="50833" y2="95000"/>
                        <a14:foregroundMark x1="65556" y1="93333" x2="65556" y2="93333"/>
                        <a14:foregroundMark x1="73611" y1="92222" x2="73611" y2="92222"/>
                        <a14:foregroundMark x1="77778" y1="90000" x2="77778" y2="90000"/>
                        <a14:foregroundMark x1="44444" y1="94167" x2="44444" y2="94167"/>
                        <a14:foregroundMark x1="58333" y1="95000" x2="58333" y2="95000"/>
                        <a14:foregroundMark x1="26389" y1="90000" x2="26389" y2="90000"/>
                        <a14:foregroundMark x1="38056" y1="93889" x2="39444" y2="94167"/>
                        <a14:foregroundMark x1="61944" y1="94444" x2="61944" y2="94444"/>
                        <a14:foregroundMark x1="69444" y1="93333" x2="69444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59" y="-10464"/>
            <a:ext cx="731520" cy="731520"/>
          </a:xfrm>
          <a:prstGeom prst="rect">
            <a:avLst/>
          </a:prstGeom>
        </p:spPr>
      </p:pic>
      <p:pic>
        <p:nvPicPr>
          <p:cNvPr id="7" name="Picture 2a" descr="Cute Clock PNG Clip Art - High-quality PNG Clipart Image in cattegory Clock PNG / Clipart from ClipartPNG.com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568" y="80976"/>
            <a:ext cx="642651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Fireworks | HAITIAN-TRUTH.ORG Proud to be Haiti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709" y="5954020"/>
            <a:ext cx="9239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44671" y1="90816" x2="44671" y2="90816"/>
                        <a14:foregroundMark x1="2665" y1="77296" x2="2665" y2="77296"/>
                        <a14:foregroundMark x1="97335" y1="77296" x2="97335" y2="77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53" y="6045460"/>
            <a:ext cx="1190587" cy="7315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02" y="5954020"/>
            <a:ext cx="973393" cy="914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65714" y1="26573" x2="65714" y2="26573"/>
                        <a14:backgroundMark x1="37143" y1="25874" x2="37143" y2="25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73" y="-10464"/>
            <a:ext cx="447608" cy="914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7207" y1="65759" x2="9009" y2="67315"/>
                        <a14:foregroundMark x1="15616" y1="81323" x2="15616" y2="81323"/>
                        <a14:foregroundMark x1="9910" y1="75097" x2="9910" y2="75097"/>
                        <a14:foregroundMark x1="30330" y1="92607" x2="30330" y2="92607"/>
                        <a14:foregroundMark x1="9910" y1="75097" x2="15315" y2="80934"/>
                        <a14:foregroundMark x1="15916" y1="82101" x2="22222" y2="87549"/>
                        <a14:foregroundMark x1="22222" y1="87549" x2="31532" y2="91829"/>
                        <a14:foregroundMark x1="72072" y1="89105" x2="91592" y2="70817"/>
                        <a14:foregroundMark x1="43844" y1="94163" x2="43844" y2="94163"/>
                        <a14:foregroundMark x1="35736" y1="92607" x2="36937" y2="92607"/>
                        <a14:foregroundMark x1="49550" y1="94942" x2="49550" y2="94942"/>
                        <a14:foregroundMark x1="44745" y1="93774" x2="49550" y2="94163"/>
                        <a14:foregroundMark x1="36637" y1="91829" x2="44444" y2="94163"/>
                        <a14:foregroundMark x1="56757" y1="94942" x2="58258" y2="95331"/>
                        <a14:foregroundMark x1="62763" y1="93385" x2="63664" y2="93385"/>
                        <a14:foregroundMark x1="68168" y1="91440" x2="68168" y2="91440"/>
                        <a14:foregroundMark x1="72973" y1="91051" x2="72973" y2="91051"/>
                        <a14:foregroundMark x1="75976" y1="89105" x2="75976" y2="89105"/>
                        <a14:foregroundMark x1="79279" y1="88327" x2="79279" y2="88327"/>
                        <a14:foregroundMark x1="82583" y1="85992" x2="82583" y2="85992"/>
                        <a14:foregroundMark x1="86486" y1="82490" x2="86486" y2="82490"/>
                        <a14:foregroundMark x1="89189" y1="79377" x2="89189" y2="79377"/>
                        <a14:foregroundMark x1="32733" y1="92218" x2="36336" y2="92607"/>
                        <a14:foregroundMark x1="36336" y1="92607" x2="41441" y2="93774"/>
                        <a14:foregroundMark x1="92492" y1="73541" x2="92492" y2="73541"/>
                        <a14:foregroundMark x1="94595" y1="66926" x2="94595" y2="66926"/>
                        <a14:foregroundMark x1="96997" y1="60700" x2="96997" y2="60700"/>
                        <a14:foregroundMark x1="63964" y1="93385" x2="68168" y2="92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80" y="6045460"/>
            <a:ext cx="947844" cy="731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64" y="80976"/>
            <a:ext cx="731520" cy="7315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26804" y1="29146" x2="26804" y2="29146"/>
                        <a14:backgroundMark x1="12371" y1="48744" x2="12371" y2="48744"/>
                        <a14:backgroundMark x1="17526" y1="36683" x2="17526" y2="36683"/>
                        <a14:backgroundMark x1="22680" y1="46231" x2="22680" y2="46231"/>
                        <a14:backgroundMark x1="69072" y1="50251" x2="69072" y2="50251"/>
                        <a14:backgroundMark x1="48454" y1="64322" x2="48454" y2="64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34" y="-10464"/>
            <a:ext cx="891425" cy="914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19" y="5954020"/>
            <a:ext cx="916951" cy="914400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>
              <a:rot lat="3300000" lon="0" rev="0"/>
            </a:camera>
            <a:lightRig rig="threePt" dir="t"/>
          </a:scene3d>
          <a:sp3d prstMaterial="matte">
            <a:bevelT w="0" h="0"/>
            <a:bevelB w="0" h="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42" y="-10464"/>
            <a:ext cx="685799" cy="914400"/>
          </a:xfrm>
          <a:prstGeom prst="rect">
            <a:avLst/>
          </a:prstGeom>
        </p:spPr>
      </p:pic>
      <p:pic>
        <p:nvPicPr>
          <p:cNvPr id="27" name="Picture 4" descr="Cartoon Fireworks | HAITIAN-TRUTH.ORG Proud to be Haiti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5" y="1273371"/>
            <a:ext cx="9239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273861" y="2827851"/>
            <a:ext cx="1455337" cy="731520"/>
          </a:xfrm>
          <a:prstGeom prst="wedgeRoundRectCallout">
            <a:avLst>
              <a:gd name="adj1" fmla="val -51329"/>
              <a:gd name="adj2" fmla="val 7033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Well done!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Thank you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03773" y="6183086"/>
            <a:ext cx="640080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87604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02809" y="1208047"/>
            <a:ext cx="2787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thăm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họ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hàng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4148" y="4068720"/>
            <a:ext cx="370880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4148" y="4068720"/>
            <a:ext cx="37088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1100" y="4068720"/>
            <a:ext cx="3716123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4147" y="4068720"/>
            <a:ext cx="370880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30178" y="2974435"/>
            <a:ext cx="3160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give lucky money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30178" y="2385639"/>
            <a:ext cx="3160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make a wish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0178" y="3563230"/>
            <a:ext cx="3160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clean the 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furniture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30178" y="1796843"/>
            <a:ext cx="3160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watch 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fireworks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30178" y="1208047"/>
            <a:ext cx="3160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visit 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relatives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02809" y="1796843"/>
            <a:ext cx="2787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xem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pháo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hoa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02809" y="2385639"/>
            <a:ext cx="2787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ước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02809" y="2974435"/>
            <a:ext cx="2787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lì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xì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02809" y="3563230"/>
            <a:ext cx="2787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lau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chùi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đạc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030" name="Picture 6" descr="TỔNG VỆ SINH NHÀ DỊP TẾT NGUYÊN ĐÁN | Giúp việc 1 2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486" y="406872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-1600200" y="51359"/>
            <a:ext cx="1447800" cy="6914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Arial"/>
              </a:rPr>
              <a:t>U6 L2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1" name="3 Imagen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ive-lucky-money-163141009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68" y="3055079"/>
            <a:ext cx="365760" cy="365760"/>
          </a:xfrm>
          <a:prstGeom prst="rect">
            <a:avLst/>
          </a:prstGeom>
        </p:spPr>
      </p:pic>
      <p:pic>
        <p:nvPicPr>
          <p:cNvPr id="3" name="make-a-wish-163141007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68" y="2465816"/>
            <a:ext cx="365760" cy="365760"/>
          </a:xfrm>
          <a:prstGeom prst="rect">
            <a:avLst/>
          </a:prstGeom>
        </p:spPr>
      </p:pic>
      <p:pic>
        <p:nvPicPr>
          <p:cNvPr id="4" name="visit-relatives-163141001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68" y="1287290"/>
            <a:ext cx="365760" cy="365760"/>
          </a:xfrm>
          <a:prstGeom prst="rect">
            <a:avLst/>
          </a:prstGeom>
        </p:spPr>
      </p:pic>
      <p:pic>
        <p:nvPicPr>
          <p:cNvPr id="5" name="watch-fireworks-1631410051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68" y="1876553"/>
            <a:ext cx="365760" cy="365760"/>
          </a:xfrm>
          <a:prstGeom prst="rect">
            <a:avLst/>
          </a:prstGeom>
        </p:spPr>
      </p:pic>
      <p:pic>
        <p:nvPicPr>
          <p:cNvPr id="6" name="clean-the-furniture-1631410117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68" y="3644343"/>
            <a:ext cx="365760" cy="365760"/>
          </a:xfrm>
          <a:prstGeom prst="rect">
            <a:avLst/>
          </a:prstGeom>
        </p:spPr>
      </p:pic>
      <p:pic>
        <p:nvPicPr>
          <p:cNvPr id="7" name="1631426903589-voicemakerin-speec (1)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68" y="789599"/>
            <a:ext cx="365760" cy="365760"/>
          </a:xfrm>
          <a:prstGeom prst="rect">
            <a:avLst/>
          </a:prstGeom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4602810" y="733327"/>
            <a:ext cx="2787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>
                <a:latin typeface="+mn-lt"/>
              </a:rPr>
              <a:t>có</a:t>
            </a:r>
            <a:r>
              <a:rPr lang="en-US" sz="2400" kern="0" dirty="0">
                <a:latin typeface="+mn-lt"/>
              </a:rPr>
              <a:t> </a:t>
            </a:r>
            <a:r>
              <a:rPr lang="en-US" sz="2400" kern="0" dirty="0" err="1">
                <a:latin typeface="+mn-lt"/>
              </a:rPr>
              <a:t>sự</a:t>
            </a:r>
            <a:r>
              <a:rPr lang="en-US" sz="2400" kern="0" dirty="0">
                <a:latin typeface="+mn-lt"/>
              </a:rPr>
              <a:t> </a:t>
            </a:r>
            <a:r>
              <a:rPr lang="en-US" sz="2400" kern="0" dirty="0" err="1">
                <a:latin typeface="+mn-lt"/>
              </a:rPr>
              <a:t>vui</a:t>
            </a:r>
            <a:r>
              <a:rPr lang="en-US" sz="2400" kern="0" dirty="0">
                <a:latin typeface="+mn-lt"/>
              </a:rPr>
              <a:t> </a:t>
            </a:r>
            <a:r>
              <a:rPr lang="en-US" sz="2400" kern="0" dirty="0" err="1">
                <a:latin typeface="+mn-lt"/>
              </a:rPr>
              <a:t>vẻ</a:t>
            </a:r>
            <a:endParaRPr lang="en-US" sz="2400" kern="0" dirty="0"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30178" y="733327"/>
            <a:ext cx="1612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171124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2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1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1" grpId="0"/>
      <p:bldP spid="15" grpId="0"/>
      <p:bldP spid="17" grpId="0"/>
      <p:bldP spid="18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714424" y="1195818"/>
            <a:ext cx="2133600" cy="731520"/>
          </a:xfrm>
          <a:prstGeom prst="roundRect">
            <a:avLst/>
          </a:prstGeom>
          <a:solidFill>
            <a:srgbClr val="0D9FA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make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 a wish</a:t>
            </a:r>
            <a:endParaRPr lang="en-GB" sz="24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441269" y="4547386"/>
            <a:ext cx="2133600" cy="731520"/>
          </a:xfrm>
          <a:prstGeom prst="roundRect">
            <a:avLst/>
          </a:prstGeom>
          <a:solidFill>
            <a:srgbClr val="CC00CC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visit relatives: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1002357" y="2111890"/>
            <a:ext cx="2133600" cy="731520"/>
          </a:xfrm>
          <a:prstGeom prst="roundRect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watch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fireworks</a:t>
            </a:r>
            <a:endParaRPr lang="en-US" sz="2400" b="1" dirty="0">
              <a:solidFill>
                <a:srgbClr val="3333CC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3714424" y="3099586"/>
            <a:ext cx="2133600" cy="731520"/>
          </a:xfrm>
          <a:prstGeom prst="roundRect">
            <a:avLst/>
          </a:prstGeom>
          <a:solidFill>
            <a:srgbClr val="0000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have fun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409508" y="2643618"/>
            <a:ext cx="2133600" cy="731520"/>
          </a:xfrm>
          <a:prstGeom prst="round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give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lucky money</a:t>
            </a:r>
            <a:endParaRPr lang="en-US" sz="2400" b="1" dirty="0">
              <a:solidFill>
                <a:srgbClr val="3333CC"/>
              </a:solidFill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5012872" y="4803418"/>
            <a:ext cx="2133600" cy="731520"/>
          </a:xfrm>
          <a:prstGeom prst="roundRect">
            <a:avLst/>
          </a:prstGeom>
          <a:ln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cs typeface="Times New Roman" pitchFamily="18" charset="0"/>
              </a:rPr>
              <a:t>clean 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cs typeface="Times New Roman" pitchFamily="18" charset="0"/>
              </a:rPr>
              <a:t>the furniture</a:t>
            </a:r>
            <a:endParaRPr lang="en-US" sz="2400" b="1" dirty="0">
              <a:solidFill>
                <a:srgbClr val="3333CC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657475" y="180886"/>
            <a:ext cx="38290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kern="0" dirty="0">
                <a:solidFill>
                  <a:srgbClr val="0070C0"/>
                </a:solidFill>
                <a:latin typeface="Forte" panose="03060902040502070203" pitchFamily="66" charset="0"/>
              </a:rPr>
              <a:t>What and Where</a:t>
            </a:r>
          </a:p>
        </p:txBody>
      </p:sp>
    </p:spTree>
    <p:extLst>
      <p:ext uri="{BB962C8B-B14F-4D97-AF65-F5344CB8AC3E}">
        <p14:creationId xmlns:p14="http://schemas.microsoft.com/office/powerpoint/2010/main" val="327313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ke-a-wish-16314100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ke-a-wish-16314100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sit-relatives-16314100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ch-fireworks-16314100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5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55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ive-lucky-money-16314100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631426903589-voicemakerin-spe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</p:childTnLst>
        </p:cTn>
      </p:par>
    </p:tnLst>
    <p:bldLst>
      <p:bldP spid="55311" grpId="0" animBg="1"/>
      <p:bldP spid="553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31325" y="1076304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12375" y="231471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9773" y="234660"/>
            <a:ext cx="7885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71" y="2140044"/>
            <a:ext cx="2048120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21" y="2140044"/>
            <a:ext cx="2340659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37" y="2140044"/>
            <a:ext cx="2465910" cy="164592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832211" y="3877161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928784" y="3877159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7025357" y="3877158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6052" y="4628764"/>
            <a:ext cx="2486941" cy="164592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83" y="4519698"/>
            <a:ext cx="2478129" cy="1645920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2357797" y="6285231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6069015" y="6285231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873199" y="1205345"/>
            <a:ext cx="8011138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873199" y="1281801"/>
            <a:ext cx="109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202549" y="1298863"/>
            <a:ext cx="88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449468" y="1292788"/>
            <a:ext cx="1577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51759" y="1285256"/>
            <a:ext cx="177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562902" y="129278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furniture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B7B50-C756-4AE1-AE5D-96466BBBE0C7}"/>
              </a:ext>
            </a:extLst>
          </p:cNvPr>
          <p:cNvSpPr txBox="1"/>
          <p:nvPr/>
        </p:nvSpPr>
        <p:spPr>
          <a:xfrm>
            <a:off x="832211" y="3877158"/>
            <a:ext cx="1649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</a:t>
            </a:r>
            <a:r>
              <a:rPr lang="en-US" sz="2400" dirty="0">
                <a:solidFill>
                  <a:srgbClr val="FF0000"/>
                </a:solidFill>
              </a:rPr>
              <a:t> fireworks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EE344A-9CD6-4D3E-8E14-310995D5A9C3}"/>
              </a:ext>
            </a:extLst>
          </p:cNvPr>
          <p:cNvSpPr txBox="1"/>
          <p:nvPr/>
        </p:nvSpPr>
        <p:spPr>
          <a:xfrm>
            <a:off x="3929219" y="3877158"/>
            <a:ext cx="1987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2.</a:t>
            </a:r>
            <a:r>
              <a:rPr lang="en-US" sz="2400" dirty="0">
                <a:solidFill>
                  <a:srgbClr val="FF0000"/>
                </a:solidFill>
              </a:rPr>
              <a:t> special food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99FC79-D2B1-4672-BEC6-2835D173E377}"/>
              </a:ext>
            </a:extLst>
          </p:cNvPr>
          <p:cNvSpPr txBox="1"/>
          <p:nvPr/>
        </p:nvSpPr>
        <p:spPr>
          <a:xfrm>
            <a:off x="7030460" y="3877157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3.</a:t>
            </a:r>
            <a:r>
              <a:rPr lang="en-US" sz="2400" dirty="0">
                <a:solidFill>
                  <a:srgbClr val="FF0000"/>
                </a:solidFill>
              </a:rPr>
              <a:t> fun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FB2073-463F-47EF-8DD1-63C9EB34A2D3}"/>
              </a:ext>
            </a:extLst>
          </p:cNvPr>
          <p:cNvSpPr txBox="1"/>
          <p:nvPr/>
        </p:nvSpPr>
        <p:spPr>
          <a:xfrm>
            <a:off x="2358117" y="6284725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4.</a:t>
            </a:r>
            <a:r>
              <a:rPr lang="en-US" sz="2400" dirty="0">
                <a:solidFill>
                  <a:srgbClr val="FF0000"/>
                </a:solidFill>
              </a:rPr>
              <a:t> wish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2E8D36-6046-409D-90E2-82BA75A46156}"/>
              </a:ext>
            </a:extLst>
          </p:cNvPr>
          <p:cNvSpPr txBox="1"/>
          <p:nvPr/>
        </p:nvSpPr>
        <p:spPr>
          <a:xfrm>
            <a:off x="6066174" y="6284724"/>
            <a:ext cx="1608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5.</a:t>
            </a:r>
            <a:r>
              <a:rPr lang="en-US" sz="2400" dirty="0">
                <a:solidFill>
                  <a:srgbClr val="FF0000"/>
                </a:solidFill>
              </a:rPr>
              <a:t> furniture</a:t>
            </a:r>
          </a:p>
        </p:txBody>
      </p:sp>
      <p:sp>
        <p:nvSpPr>
          <p:cNvPr id="35" name="Rounded Rectangle 3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6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1845E6C-1208-4733-9AC8-A583DC549B8A}"/>
              </a:ext>
            </a:extLst>
          </p:cNvPr>
          <p:cNvCxnSpPr/>
          <p:nvPr/>
        </p:nvCxnSpPr>
        <p:spPr>
          <a:xfrm>
            <a:off x="3746564" y="5988894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C667F89-FB79-40A4-9E0D-D19F3199E4C6}"/>
              </a:ext>
            </a:extLst>
          </p:cNvPr>
          <p:cNvCxnSpPr/>
          <p:nvPr/>
        </p:nvCxnSpPr>
        <p:spPr>
          <a:xfrm>
            <a:off x="3760989" y="5236539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D39CA25-255F-4566-AED7-D6C9DF8A4326}"/>
              </a:ext>
            </a:extLst>
          </p:cNvPr>
          <p:cNvCxnSpPr/>
          <p:nvPr/>
        </p:nvCxnSpPr>
        <p:spPr>
          <a:xfrm>
            <a:off x="3730785" y="4449462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692B2ED-1D67-499C-9B46-EBB7799A12B9}"/>
              </a:ext>
            </a:extLst>
          </p:cNvPr>
          <p:cNvCxnSpPr/>
          <p:nvPr/>
        </p:nvCxnSpPr>
        <p:spPr>
          <a:xfrm>
            <a:off x="3745210" y="3697107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F132449-5DC7-47E2-80E2-2399B260FBE5}"/>
              </a:ext>
            </a:extLst>
          </p:cNvPr>
          <p:cNvCxnSpPr/>
          <p:nvPr/>
        </p:nvCxnSpPr>
        <p:spPr>
          <a:xfrm>
            <a:off x="3733635" y="2921603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B8ED80-31A6-4216-AC37-5F52D61E7F90}"/>
              </a:ext>
            </a:extLst>
          </p:cNvPr>
          <p:cNvCxnSpPr>
            <a:cxnSpLocks/>
          </p:cNvCxnSpPr>
          <p:nvPr/>
        </p:nvCxnSpPr>
        <p:spPr>
          <a:xfrm>
            <a:off x="3760989" y="2134525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A3ECE21-1465-413D-B33F-C3C257584D23}"/>
              </a:ext>
            </a:extLst>
          </p:cNvPr>
          <p:cNvGrpSpPr/>
          <p:nvPr/>
        </p:nvGrpSpPr>
        <p:grpSpPr>
          <a:xfrm rot="21600000">
            <a:off x="5963645" y="4175158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E00F9E3-AD54-4E07-B59B-2B8109AD932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6789C86-F28C-4D70-A86B-69EDC9A859AE}"/>
                </a:ext>
              </a:extLst>
            </p:cNvPr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0511105-E71A-412A-A5DF-3BF88D01B856}"/>
              </a:ext>
            </a:extLst>
          </p:cNvPr>
          <p:cNvGrpSpPr/>
          <p:nvPr/>
        </p:nvGrpSpPr>
        <p:grpSpPr>
          <a:xfrm>
            <a:off x="5991587" y="5662694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1227A7B-F7BF-4986-AC80-0B520523A5D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77BB76F-7CD2-4800-88B2-582D8C1E0DA9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7284B2-5054-48B4-BA3E-0A2C0B43E158}"/>
              </a:ext>
            </a:extLst>
          </p:cNvPr>
          <p:cNvGrpSpPr/>
          <p:nvPr/>
        </p:nvGrpSpPr>
        <p:grpSpPr>
          <a:xfrm rot="21600000">
            <a:off x="5955218" y="4932146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825588C-ACF7-4FD3-9764-D1BC4B6F7B4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C8E0CAF-1A00-40BC-99B1-6EBA310FAD2D}"/>
                </a:ext>
              </a:extLst>
            </p:cNvPr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86F0916-1855-4084-8951-BAEC9E77F0A7}"/>
              </a:ext>
            </a:extLst>
          </p:cNvPr>
          <p:cNvGrpSpPr/>
          <p:nvPr/>
        </p:nvGrpSpPr>
        <p:grpSpPr>
          <a:xfrm>
            <a:off x="5872089" y="3400642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89A1618-7ED3-4564-B277-42DF9BD78C7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EC95C7C-C7B4-424B-95D5-1865622C1985}"/>
                </a:ext>
              </a:extLst>
            </p:cNvPr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D37EEAD-D689-43AA-92E2-17D3E22A5495}"/>
              </a:ext>
            </a:extLst>
          </p:cNvPr>
          <p:cNvGrpSpPr/>
          <p:nvPr/>
        </p:nvGrpSpPr>
        <p:grpSpPr>
          <a:xfrm rot="21600000">
            <a:off x="5991586" y="2635520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9F36B64-F07A-4D97-8BE1-3A7600CA414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A824A51-9D99-49F1-A9ED-41D52365AC2D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e. </a:t>
              </a:r>
              <a:r>
                <a:rPr lang="en-US" sz="2800"/>
                <a:t>relatives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8D3F031-E3D8-41EF-B4BF-17F4C2F31FF6}"/>
              </a:ext>
            </a:extLst>
          </p:cNvPr>
          <p:cNvGrpSpPr/>
          <p:nvPr/>
        </p:nvGrpSpPr>
        <p:grpSpPr>
          <a:xfrm>
            <a:off x="5991585" y="1836969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9EBDCF3-1332-4D8F-B08C-05AA1E6F23CB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2575902-9C62-4806-BB68-B131EC04302F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1614" y="259915"/>
            <a:ext cx="790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969174"/>
              </p:ext>
            </p:extLst>
          </p:nvPr>
        </p:nvGraphicFramePr>
        <p:xfrm>
          <a:off x="1315596" y="1073074"/>
          <a:ext cx="2573581" cy="534092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73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Verbs</a:t>
                      </a:r>
                    </a:p>
                  </a:txBody>
                  <a:tcPr anchor="ctr">
                    <a:solidFill>
                      <a:srgbClr val="F166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356881"/>
              </p:ext>
            </p:extLst>
          </p:nvPr>
        </p:nvGraphicFramePr>
        <p:xfrm>
          <a:off x="5896274" y="1066717"/>
          <a:ext cx="2577626" cy="534092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577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Nouns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417380" y="1852524"/>
            <a:ext cx="2389909" cy="592281"/>
            <a:chOff x="1132609" y="2556164"/>
            <a:chExt cx="2389909" cy="592281"/>
          </a:xfrm>
        </p:grpSpPr>
        <p:sp>
          <p:nvSpPr>
            <p:cNvPr id="3" name="Rectangle 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1. </a:t>
              </a:r>
              <a:r>
                <a:rPr lang="en-US" sz="2800"/>
                <a:t>have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00502" y="2640518"/>
            <a:ext cx="2389909" cy="592281"/>
            <a:chOff x="1132609" y="2556164"/>
            <a:chExt cx="2389909" cy="592281"/>
          </a:xfrm>
        </p:grpSpPr>
        <p:sp>
          <p:nvSpPr>
            <p:cNvPr id="31" name="Rectangle 3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2. </a:t>
              </a:r>
              <a:r>
                <a:rPr lang="en-US" sz="2800"/>
                <a:t>visit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00502" y="3423617"/>
            <a:ext cx="2389909" cy="592281"/>
            <a:chOff x="1132609" y="2556164"/>
            <a:chExt cx="2389909" cy="592281"/>
          </a:xfrm>
        </p:grpSpPr>
        <p:sp>
          <p:nvSpPr>
            <p:cNvPr id="34" name="Rectangle 33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3. </a:t>
              </a:r>
              <a:r>
                <a:rPr lang="en-US" sz="2800"/>
                <a:t>give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00502" y="4165021"/>
            <a:ext cx="2370072" cy="592281"/>
            <a:chOff x="1152446" y="2556164"/>
            <a:chExt cx="2370072" cy="592281"/>
          </a:xfrm>
        </p:grpSpPr>
        <p:sp>
          <p:nvSpPr>
            <p:cNvPr id="37" name="Rectangle 36"/>
            <p:cNvSpPr/>
            <p:nvPr/>
          </p:nvSpPr>
          <p:spPr>
            <a:xfrm>
              <a:off x="1152446" y="2556164"/>
              <a:ext cx="2370072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4. </a:t>
              </a:r>
              <a:r>
                <a:rPr lang="en-US" sz="2800"/>
                <a:t>make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82435" y="4932864"/>
            <a:ext cx="2389909" cy="592281"/>
            <a:chOff x="1132609" y="2556164"/>
            <a:chExt cx="2389909" cy="592281"/>
          </a:xfrm>
        </p:grpSpPr>
        <p:sp>
          <p:nvSpPr>
            <p:cNvPr id="40" name="Rectangle 39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88472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5. </a:t>
              </a:r>
              <a:r>
                <a:rPr lang="en-US" sz="2800"/>
                <a:t>clean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382435" y="5663630"/>
            <a:ext cx="2389909" cy="592281"/>
            <a:chOff x="1132609" y="2556164"/>
            <a:chExt cx="2389909" cy="592281"/>
          </a:xfrm>
        </p:grpSpPr>
        <p:sp>
          <p:nvSpPr>
            <p:cNvPr id="43" name="Rectangle 4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6. </a:t>
              </a:r>
              <a:r>
                <a:rPr lang="en-US" sz="2800"/>
                <a:t>watch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 rot="21600000">
            <a:off x="5942863" y="1835417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46" name="Rectangle 45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998514" y="2640257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49" name="Rectangle 48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 rot="21600000">
            <a:off x="5955218" y="3400643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52" name="Rectangle 51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66894" y="4175159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55" name="Rectangle 54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21600000">
            <a:off x="5996783" y="4924014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58" name="Rectangle 57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e. </a:t>
              </a:r>
              <a:r>
                <a:rPr lang="en-US" sz="2800" dirty="0"/>
                <a:t>relatives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996783" y="5660061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1" name="Rectangle 6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  <p:sp>
        <p:nvSpPr>
          <p:cNvPr id="81" name="Rounded Rectangle 80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8434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3.7037E-6 L -0.00017 -0.5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7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0017 -0.33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-4.44444E-6 -0.11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5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0.00035 0.222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113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00018 0.44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1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033 0.3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1411</TotalTime>
  <Words>589</Words>
  <Application>Microsoft Office PowerPoint</Application>
  <PresentationFormat>On-screen Show (4:3)</PresentationFormat>
  <Paragraphs>151</Paragraphs>
  <Slides>17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Arial</vt:lpstr>
      <vt:lpstr>Calibri</vt:lpstr>
      <vt:lpstr>Calibri Light</vt:lpstr>
      <vt:lpstr>Forte</vt:lpstr>
      <vt:lpstr>Tahoma</vt:lpstr>
      <vt:lpstr>Times New Roman</vt:lpstr>
      <vt:lpstr>Office Theme</vt:lpstr>
      <vt:lpstr>1_Office Theme</vt:lpstr>
      <vt:lpstr>2_Office Theme</vt:lpstr>
      <vt:lpstr>4_Office Theme</vt:lpstr>
      <vt:lpstr>5_Office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nguyenminhanh20752m@gmail.com</cp:lastModifiedBy>
  <cp:revision>167</cp:revision>
  <dcterms:created xsi:type="dcterms:W3CDTF">2020-12-09T02:04:09Z</dcterms:created>
  <dcterms:modified xsi:type="dcterms:W3CDTF">2023-11-24T11:01:56Z</dcterms:modified>
</cp:coreProperties>
</file>