
<file path=[Content_Types].xml><?xml version="1.0" encoding="utf-8"?>
<Types xmlns="http://schemas.openxmlformats.org/package/2006/content-types">
  <Default Extension="jpeg" ContentType="image/jpeg"/>
  <Default Extension="JPG" ContentType="image/.jpg"/>
  <Default Extension="emf" ContentType="image/x-emf"/>
  <Default Extension="gif" ContentType="image/gi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474" r:id="rId3"/>
    <p:sldId id="379" r:id="rId4"/>
    <p:sldId id="380" r:id="rId5"/>
    <p:sldId id="381" r:id="rId6"/>
    <p:sldId id="382" r:id="rId7"/>
    <p:sldId id="383" r:id="rId8"/>
    <p:sldId id="384" r:id="rId9"/>
    <p:sldId id="385" r:id="rId10"/>
    <p:sldId id="386" r:id="rId12"/>
    <p:sldId id="387" r:id="rId13"/>
    <p:sldId id="388" r:id="rId14"/>
    <p:sldId id="389" r:id="rId15"/>
    <p:sldId id="390" r:id="rId16"/>
    <p:sldId id="391" r:id="rId17"/>
    <p:sldId id="392" r:id="rId18"/>
  </p:sldIdLst>
  <p:sldSz cx="16778605" cy="9476105"/>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00"/>
    <p:restoredTop sz="94660"/>
  </p:normalViewPr>
  <p:slideViewPr>
    <p:cSldViewPr showGuides="1">
      <p:cViewPr varScale="1">
        <p:scale>
          <a:sx n="63" d="100"/>
          <a:sy n="63" d="100"/>
        </p:scale>
        <p:origin x="322" y="62"/>
      </p:cViewPr>
      <p:guideLst>
        <p:guide orient="horz" pos="2984"/>
        <p:guide pos="528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p>
            <a:pPr lvl="0" eaLnBrk="1" hangingPunct="1">
              <a:buNone/>
            </a:pPr>
            <a:endParaRPr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p>
            <a:pPr lvl="0" algn="r" eaLnBrk="1" hangingPunct="1">
              <a:buNone/>
            </a:pPr>
            <a:endParaRPr lang="zh-CN" altLang="en-US" sz="1200" dirty="0"/>
          </a:p>
        </p:txBody>
      </p:sp>
      <p:sp>
        <p:nvSpPr>
          <p:cNvPr id="5124" name="幻灯片图像占位符 16387"/>
          <p:cNvSpPr>
            <a:spLocks noGrp="1" noRot="1" noChangeAspect="1" noTextEdit="1"/>
          </p:cNvSpPr>
          <p:nvPr>
            <p:ph type="sldImg" idx="2"/>
          </p:nvPr>
        </p:nvSpPr>
        <p:spPr>
          <a:xfrm>
            <a:off x="393700" y="685800"/>
            <a:ext cx="6070600" cy="3429000"/>
          </a:xfrm>
          <a:prstGeom prst="rect">
            <a:avLst/>
          </a:prstGeom>
          <a:noFill/>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p>
            <a:pPr lvl="0" eaLnBrk="1" hangingPunct="1">
              <a:buNone/>
            </a:pPr>
            <a:endParaRPr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vert="horz" wrap="square" lIns="91440" tIns="45720" rIns="91440" bIns="45720" numCol="1" anchor="b" anchorCtr="0" compatLnSpc="1"/>
          <a:p>
            <a:pPr lvl="0" algn="r" eaLnBrk="1" hangingPunct="1">
              <a:buNone/>
            </a:pP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defRPr>
    </a:lvl1pPr>
    <a:lvl2pPr marL="457200" lvl="1"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defRPr>
    </a:lvl2pPr>
    <a:lvl3pPr marL="914400" lvl="2"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defRPr>
    </a:lvl3pPr>
    <a:lvl4pPr marL="1371600" lvl="3"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defRPr>
    </a:lvl4pPr>
    <a:lvl5pPr marL="1828800" lvl="4"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ln/>
        </p:spPr>
        <p:txBody>
          <a:bodyPr vert="horz" wrap="square" lIns="91440" tIns="45720" rIns="91440" bIns="45720" anchor="t" anchorCtr="0"/>
          <a:p>
            <a:pPr lvl="0">
              <a:spcBef>
                <a:spcPct val="0"/>
              </a:spcBef>
            </a:pPr>
            <a:endParaRPr lang="en-US" altLang="en-US" dirty="0"/>
          </a:p>
        </p:txBody>
      </p:sp>
      <p:sp>
        <p:nvSpPr>
          <p:cNvPr id="9114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en-US" dirty="0">
                <a:solidFill>
                  <a:srgbClr val="000000"/>
                </a:solidFill>
                <a:latin typeface="Calibri" panose="020F0502020204030204" pitchFamily="34" charset="0"/>
              </a:rPr>
            </a:fld>
            <a:endParaRPr lang="en-US" altLang="en-US" dirty="0">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98306" name="Rectangle 1"/>
          <p:cNvSpPr>
            <a:spLocks noGrp="1" noRot="1" noChangeAspect="1" noTextEdit="1"/>
          </p:cNvSpPr>
          <p:nvPr>
            <p:ph type="sldImg"/>
          </p:nvPr>
        </p:nvSpPr>
        <p:spPr>
          <a:xfrm>
            <a:off x="393700" y="695325"/>
            <a:ext cx="6070600" cy="3429000"/>
          </a:xfrm>
          <a:solidFill>
            <a:srgbClr val="FFFFFF">
              <a:alpha val="100000"/>
            </a:srgbClr>
          </a:solidFill>
          <a:ln/>
        </p:spPr>
      </p:sp>
      <p:sp>
        <p:nvSpPr>
          <p:cNvPr id="98307" name="Text Box 2"/>
          <p:cNvSpPr txBox="1"/>
          <p:nvPr/>
        </p:nvSpPr>
        <p:spPr>
          <a:xfrm>
            <a:off x="685800" y="4343400"/>
            <a:ext cx="5486400" cy="4114800"/>
          </a:xfrm>
          <a:prstGeom prst="rect">
            <a:avLst/>
          </a:prstGeom>
          <a:noFill/>
          <a:ln w="9525">
            <a:noFill/>
          </a:ln>
        </p:spPr>
        <p:txBody>
          <a:bodyPr wrap="none" anchor="ctr" anchorCtr="0"/>
          <a:p>
            <a:pPr lvl="0" eaLnBrk="1" hangingPunct="1"/>
            <a:endParaRPr lang="en-US" altLang="en-US" dirty="0">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100354" name="Rectangle 1"/>
          <p:cNvSpPr>
            <a:spLocks noTextEdit="1"/>
          </p:cNvSpPr>
          <p:nvPr>
            <p:ph type="sldImg"/>
          </p:nvPr>
        </p:nvSpPr>
        <p:spPr>
          <a:xfrm>
            <a:off x="393700" y="695325"/>
            <a:ext cx="6070600" cy="3429000"/>
          </a:xfrm>
          <a:solidFill>
            <a:srgbClr val="FFFFFF">
              <a:alpha val="100000"/>
            </a:srgbClr>
          </a:solidFill>
          <a:ln/>
        </p:spPr>
      </p:sp>
      <p:sp>
        <p:nvSpPr>
          <p:cNvPr id="100355" name="Text Box 2"/>
          <p:cNvSpPr txBox="1"/>
          <p:nvPr/>
        </p:nvSpPr>
        <p:spPr>
          <a:xfrm>
            <a:off x="685800" y="4343400"/>
            <a:ext cx="5486400" cy="4114800"/>
          </a:xfrm>
          <a:prstGeom prst="rect">
            <a:avLst/>
          </a:prstGeom>
          <a:noFill/>
          <a:ln w="9525">
            <a:noFill/>
          </a:ln>
        </p:spPr>
        <p:txBody>
          <a:bodyPr wrap="none" anchor="ctr" anchorCtr="0"/>
          <a:p>
            <a:pPr lvl="0" eaLnBrk="1" hangingPunct="1">
              <a:spcBef>
                <a:spcPct val="0"/>
              </a:spcBef>
            </a:pPr>
            <a:endParaRPr lang="en-US" altLang="en-US" sz="3000"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endParaRPr lang="zh-CN" altLang="en-US"/>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endParaRPr lang="zh-CN" altLang="en-US"/>
          </a:p>
        </p:txBody>
      </p:sp>
    </p:spTree>
  </p:cSld>
  <p:clrMapOvr>
    <a:masterClrMapping/>
  </p:clrMapOvr>
  <p:transition advClick="0"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advClick="0"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Date Placeholder 3"/>
          <p:cNvSpPr>
            <a:spLocks noGrp="1"/>
          </p:cNvSpPr>
          <p:nvPr>
            <p:ph type="dt" sz="half" idx="2"/>
          </p:nvPr>
        </p:nvSpPr>
        <p:spPr>
          <a:xfrm>
            <a:off x="1154113" y="8782050"/>
            <a:ext cx="3775075" cy="504825"/>
          </a:xfrm>
          <a:prstGeom prst="rect">
            <a:avLst/>
          </a:prstGeom>
        </p:spPr>
        <p:txBody>
          <a:bodyPr/>
          <a:p>
            <a:pPr lvl="0">
              <a:buNone/>
            </a:pPr>
            <a:fld id="{BB962C8B-B14F-4D97-AF65-F5344CB8AC3E}" type="datetimeFigureOut">
              <a:rPr lang="en-US" altLang="x-none" dirty="0"/>
            </a:fld>
            <a:endParaRPr lang="en-US" altLang="x-none" dirty="0"/>
          </a:p>
        </p:txBody>
      </p:sp>
      <p:sp>
        <p:nvSpPr>
          <p:cNvPr id="4" name="Footer Placeholder 4"/>
          <p:cNvSpPr>
            <a:spLocks noGrp="1"/>
          </p:cNvSpPr>
          <p:nvPr>
            <p:ph type="ftr" sz="quarter" idx="3"/>
          </p:nvPr>
        </p:nvSpPr>
        <p:spPr>
          <a:xfrm>
            <a:off x="5557838" y="8782050"/>
            <a:ext cx="5662613" cy="504825"/>
          </a:xfrm>
          <a:prstGeom prst="rect">
            <a:avLst/>
          </a:prstGeom>
        </p:spPr>
        <p:txBody>
          <a:bodyPr/>
          <a:p>
            <a:pPr lvl="0">
              <a:buNone/>
            </a:pPr>
            <a:endParaRPr lang="en-US" altLang="x-none" dirty="0"/>
          </a:p>
        </p:txBody>
      </p:sp>
      <p:sp>
        <p:nvSpPr>
          <p:cNvPr id="5" name="Slide Number Placeholder 5"/>
          <p:cNvSpPr>
            <a:spLocks noGrp="1"/>
          </p:cNvSpPr>
          <p:nvPr>
            <p:ph type="sldNum" sz="quarter" idx="4"/>
          </p:nvPr>
        </p:nvSpPr>
        <p:spPr>
          <a:xfrm>
            <a:off x="11849100" y="8782050"/>
            <a:ext cx="3775075" cy="504825"/>
          </a:xfrm>
          <a:prstGeom prst="rect">
            <a:avLst/>
          </a:prstGeom>
        </p:spPr>
        <p:txBody>
          <a:bodyPr/>
          <a:p>
            <a:pPr lvl="0">
              <a:buNone/>
            </a:pPr>
            <a:fld id="{9A0DB2DC-4C9A-4742-B13C-FB6460FD3503}" type="slidenum">
              <a:rPr lang="en-US" altLang="x-none" dirty="0"/>
            </a:fld>
            <a:endParaRPr lang="en-US" altLang="x-none" dirty="0"/>
          </a:p>
        </p:txBody>
      </p:sp>
    </p:spTree>
  </p:cSld>
  <p:clrMapOvr>
    <a:masterClrMapping/>
  </p:clrMapOvr>
  <p:transition advClick="0" advTm="3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nyPPT.com">
    <p:bg>
      <p:bgPr>
        <a:solidFill>
          <a:schemeClr val="bg1"/>
        </a:solidFill>
        <a:effectLst/>
      </p:bgPr>
    </p:bg>
    <p:spTree>
      <p:nvGrpSpPr>
        <p:cNvPr id="1" name=""/>
        <p:cNvGrpSpPr/>
        <p:nvPr/>
      </p:nvGrpSpPr>
      <p:grpSpPr>
        <a:xfrm>
          <a:off x="0" y="0"/>
          <a:ext cx="0" cy="0"/>
          <a:chOff x="0" y="0"/>
          <a:chExt cx="0" cy="0"/>
        </a:xfrm>
      </p:grpSpPr>
      <p:sp>
        <p:nvSpPr>
          <p:cNvPr id="3" name="Slide Number"/>
          <p:cNvSpPr txBox="1">
            <a:spLocks noGrp="1"/>
          </p:cNvSpPr>
          <p:nvPr>
            <p:ph type="sldNum" sz="quarter" idx="4"/>
          </p:nvPr>
        </p:nvSpPr>
        <p:spPr>
          <a:xfrm>
            <a:off x="11849100" y="8782050"/>
            <a:ext cx="3775075" cy="504825"/>
          </a:xfrm>
          <a:prstGeom prst="rect">
            <a:avLst/>
          </a:prstGeom>
        </p:spPr>
        <p:txBody>
          <a:bodyPr/>
          <a:p>
            <a:pPr lvl="0">
              <a:buNone/>
            </a:pPr>
            <a:fld id="{9A0DB2DC-4C9A-4742-B13C-FB6460FD3503}" type="slidenum">
              <a:rPr lang="zh-CN" altLang="en-US" dirty="0"/>
            </a:fld>
            <a:endParaRPr lang="zh-CN" altLang="en-US"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915" y="379472"/>
            <a:ext cx="15100459" cy="1579298"/>
          </a:xfrm>
        </p:spPr>
        <p:txBody>
          <a:bodyPr/>
          <a:lstStyle/>
          <a:p>
            <a:r>
              <a:rPr lang="en-US"/>
              <a:t>Click to edit Master title style</a:t>
            </a:r>
            <a:endParaRPr lang="en-US"/>
          </a:p>
        </p:txBody>
      </p:sp>
      <p:sp>
        <p:nvSpPr>
          <p:cNvPr id="3" name="SmartArt Placeholder 2"/>
          <p:cNvSpPr>
            <a:spLocks noGrp="1"/>
          </p:cNvSpPr>
          <p:nvPr>
            <p:ph type="pic" idx="1"/>
          </p:nvPr>
        </p:nvSpPr>
        <p:spPr>
          <a:xfrm>
            <a:off x="838915" y="2211019"/>
            <a:ext cx="15100459" cy="6253582"/>
          </a:xfrm>
        </p:spPr>
        <p:txBody>
          <a:bodyPr/>
          <a:lstStyle/>
          <a:p>
            <a:pPr marL="561975" marR="0" lvl="0" indent="-561975" algn="l" defTabSz="1500505" rtl="0" eaLnBrk="0" fontAlgn="base" latinLnBrk="0" hangingPunct="0">
              <a:lnSpc>
                <a:spcPct val="100000"/>
              </a:lnSpc>
              <a:spcBef>
                <a:spcPct val="20000"/>
              </a:spcBef>
              <a:spcAft>
                <a:spcPct val="0"/>
              </a:spcAft>
              <a:buClrTx/>
              <a:buSzTx/>
              <a:buFontTx/>
              <a:buChar char="•"/>
              <a:defRPr/>
            </a:pPr>
            <a:endParaRPr kumimoji="0" lang="en-US" sz="5200" b="0" i="0" u="none" strike="noStrike" kern="1200" cap="none" spc="0" normalizeH="0" baseline="0" noProof="0">
              <a:ln>
                <a:noFill/>
              </a:ln>
              <a:solidFill>
                <a:schemeClr val="tx1"/>
              </a:solidFill>
              <a:effectLst/>
              <a:uLnTx/>
              <a:uFillTx/>
              <a:latin typeface="+mn-lt"/>
              <a:ea typeface="SimSun" panose="02010600030101010101" pitchFamily="2" charset="-122"/>
              <a:cs typeface="+mn-cs"/>
            </a:endParaRPr>
          </a:p>
        </p:txBody>
      </p:sp>
      <p:sp>
        <p:nvSpPr>
          <p:cNvPr id="4" name="Rectangle 4"/>
          <p:cNvSpPr>
            <a:spLocks noGrp="1" noChangeArrowheads="1"/>
          </p:cNvSpPr>
          <p:nvPr>
            <p:ph type="dt" sz="half" idx="2"/>
          </p:nvPr>
        </p:nvSpPr>
        <p:spPr>
          <a:xfrm>
            <a:off x="0" y="0"/>
            <a:ext cx="0" cy="0"/>
          </a:xfrm>
        </p:spPr>
        <p:txBody>
          <a:bodyPr/>
          <a:p>
            <a:pPr lvl="0">
              <a:buNone/>
            </a:pPr>
            <a:fld id="{BB962C8B-B14F-4D97-AF65-F5344CB8AC3E}" type="datetimeFigureOut">
              <a:rPr lang="en-US" altLang="x-none" dirty="0"/>
            </a:fld>
            <a:endParaRPr lang="en-US" altLang="x-none" dirty="0"/>
          </a:p>
        </p:txBody>
      </p:sp>
      <p:sp>
        <p:nvSpPr>
          <p:cNvPr id="5" name="Rectangle 5"/>
          <p:cNvSpPr>
            <a:spLocks noGrp="1" noChangeArrowheads="1"/>
          </p:cNvSpPr>
          <p:nvPr>
            <p:ph type="ftr" sz="quarter" idx="3"/>
          </p:nvPr>
        </p:nvSpPr>
        <p:spPr>
          <a:xfrm>
            <a:off x="0" y="0"/>
            <a:ext cx="0" cy="0"/>
          </a:xfrm>
        </p:spPr>
        <p:txBody>
          <a:bodyPr/>
          <a:p>
            <a:pPr lvl="0">
              <a:buNone/>
            </a:pPr>
            <a:endParaRPr lang="en-US" altLang="x-none" dirty="0"/>
          </a:p>
        </p:txBody>
      </p:sp>
      <p:sp>
        <p:nvSpPr>
          <p:cNvPr id="6" name="Rectangle 6"/>
          <p:cNvSpPr>
            <a:spLocks noGrp="1" noChangeArrowheads="1"/>
          </p:cNvSpPr>
          <p:nvPr>
            <p:ph type="sldNum" sz="quarter" idx="4"/>
          </p:nvPr>
        </p:nvSpPr>
        <p:spPr>
          <a:xfrm>
            <a:off x="0" y="0"/>
            <a:ext cx="0" cy="0"/>
          </a:xfrm>
        </p:spPr>
        <p:txBody>
          <a:bodyPr/>
          <a:lstStyle>
            <a:lvl1pPr>
              <a:defRPr smtClean="0"/>
            </a:lvl1pPr>
          </a:lstStyle>
          <a:p>
            <a:pPr marL="0" marR="0" lvl="0" indent="0" algn="l" defTabSz="914400" rtl="0" eaLnBrk="0" fontAlgn="base" latinLnBrk="0" hangingPunct="0">
              <a:lnSpc>
                <a:spcPct val="100000"/>
              </a:lnSpc>
              <a:spcBef>
                <a:spcPct val="0"/>
              </a:spcBef>
              <a:spcAft>
                <a:spcPct val="0"/>
              </a:spcAft>
              <a:buClrTx/>
              <a:buSzTx/>
              <a:buFontTx/>
              <a:buNone/>
              <a:defRPr/>
            </a:pPr>
            <a:fld id="{1EBF0F08-4375-426C-8570-48FB9664E0FE}" type="slidenum">
              <a:rPr kumimoji="0" lang="en-US" altLang="en-US" sz="30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en-US" sz="30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endParaRPr lang="zh-CN" altLang="en-US"/>
          </a:p>
        </p:txBody>
      </p:sp>
    </p:spTree>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endParaRPr lang="zh-CN" altLang="en-US"/>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endParaRPr lang="zh-CN" altLang="en-US"/>
          </a:p>
        </p:txBody>
      </p:sp>
    </p:spTree>
  </p:cSld>
  <p:clrMapOvr>
    <a:masterClrMapping/>
  </p:clrMapOvr>
  <p:transition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endParaRPr lang="zh-CN" altLang="en-US"/>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pPr marL="0" marR="0" lvl="0" indent="0" algn="l" defTabSz="1500505" rtl="0" eaLnBrk="0" fontAlgn="base" latinLnBrk="0" hangingPunct="0">
              <a:lnSpc>
                <a:spcPct val="100000"/>
              </a:lnSpc>
              <a:spcBef>
                <a:spcPct val="20000"/>
              </a:spcBef>
              <a:spcAft>
                <a:spcPct val="0"/>
              </a:spcAft>
              <a:buClrTx/>
              <a:buSzTx/>
              <a:buFontTx/>
              <a:buNone/>
              <a:defRPr/>
            </a:pPr>
            <a:endParaRPr kumimoji="0" lang="zh-CN" altLang="en-US" sz="4405" b="0" i="0" u="none" strike="noStrike" kern="1200" cap="none" spc="0" normalizeH="0" baseline="0" noProof="0">
              <a:ln>
                <a:noFill/>
              </a:ln>
              <a:solidFill>
                <a:schemeClr val="tx1"/>
              </a:solidFill>
              <a:effectLst/>
              <a:uLnTx/>
              <a:uFillTx/>
              <a:latin typeface="+mn-lt"/>
              <a:ea typeface="SimSun" panose="02010600030101010101" pitchFamily="2" charset="-122"/>
              <a:cs typeface="+mn-cs"/>
            </a:endParaRPr>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endParaRPr lang="zh-CN" altLang="en-US"/>
          </a:p>
        </p:txBody>
      </p:sp>
    </p:spTree>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1.jpe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图片 1031" descr="背景2"/>
          <p:cNvPicPr>
            <a:picLocks noChangeAspect="1"/>
          </p:cNvPicPr>
          <p:nvPr userDrawn="1"/>
        </p:nvPicPr>
        <p:blipFill>
          <a:blip r:embed="rId16"/>
          <a:stretch>
            <a:fillRect/>
          </a:stretch>
        </p:blipFill>
        <p:spPr>
          <a:xfrm>
            <a:off x="0" y="0"/>
            <a:ext cx="16776700" cy="94742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advClick="0" advTm="3000">
    <p:random/>
  </p:transition>
  <p:hf sldNum="0" hdr="0" ftr="0" dt="0"/>
  <p:txStyles>
    <p:titleStyle>
      <a:lvl1pPr algn="ctr" defTabSz="1500505" rtl="0" eaLnBrk="0" fontAlgn="base" hangingPunct="0">
        <a:spcBef>
          <a:spcPct val="0"/>
        </a:spcBef>
        <a:spcAft>
          <a:spcPct val="0"/>
        </a:spcAft>
        <a:buClr>
          <a:srgbClr val="000000"/>
        </a:buClr>
        <a:defRPr sz="7200" kern="1200">
          <a:solidFill>
            <a:schemeClr val="tx2"/>
          </a:solidFill>
          <a:latin typeface="+mj-lt"/>
          <a:ea typeface="SimSun" panose="02010600030101010101" pitchFamily="2" charset="-122"/>
          <a:cs typeface="+mj-cs"/>
        </a:defRPr>
      </a:lvl1pPr>
      <a:lvl2pPr algn="ctr" defTabSz="1500505" rtl="0" eaLnBrk="0" fontAlgn="base" hangingPunct="0">
        <a:spcBef>
          <a:spcPct val="0"/>
        </a:spcBef>
        <a:spcAft>
          <a:spcPct val="0"/>
        </a:spcAft>
        <a:buClr>
          <a:srgbClr val="000000"/>
        </a:buClr>
        <a:defRPr sz="7200">
          <a:solidFill>
            <a:schemeClr val="tx2"/>
          </a:solidFill>
          <a:latin typeface="Arial" panose="020B0604020202020204" pitchFamily="34" charset="0"/>
          <a:ea typeface="SimSun" panose="02010600030101010101" pitchFamily="2" charset="-122"/>
        </a:defRPr>
      </a:lvl2pPr>
      <a:lvl3pPr algn="ctr" defTabSz="1500505" rtl="0" eaLnBrk="0" fontAlgn="base" hangingPunct="0">
        <a:spcBef>
          <a:spcPct val="0"/>
        </a:spcBef>
        <a:spcAft>
          <a:spcPct val="0"/>
        </a:spcAft>
        <a:buClr>
          <a:srgbClr val="000000"/>
        </a:buClr>
        <a:defRPr sz="7200">
          <a:solidFill>
            <a:schemeClr val="tx2"/>
          </a:solidFill>
          <a:latin typeface="Arial" panose="020B0604020202020204" pitchFamily="34" charset="0"/>
          <a:ea typeface="SimSun" panose="02010600030101010101" pitchFamily="2" charset="-122"/>
        </a:defRPr>
      </a:lvl3pPr>
      <a:lvl4pPr algn="ctr" defTabSz="1500505" rtl="0" eaLnBrk="0" fontAlgn="base" hangingPunct="0">
        <a:spcBef>
          <a:spcPct val="0"/>
        </a:spcBef>
        <a:spcAft>
          <a:spcPct val="0"/>
        </a:spcAft>
        <a:buClr>
          <a:srgbClr val="000000"/>
        </a:buClr>
        <a:defRPr sz="7200">
          <a:solidFill>
            <a:schemeClr val="tx2"/>
          </a:solidFill>
          <a:latin typeface="Arial" panose="020B0604020202020204" pitchFamily="34" charset="0"/>
          <a:ea typeface="SimSun" panose="02010600030101010101" pitchFamily="2" charset="-122"/>
        </a:defRPr>
      </a:lvl4pPr>
      <a:lvl5pPr algn="ctr" defTabSz="1500505" rtl="0" eaLnBrk="0" fontAlgn="base" hangingPunct="0">
        <a:spcBef>
          <a:spcPct val="0"/>
        </a:spcBef>
        <a:spcAft>
          <a:spcPct val="0"/>
        </a:spcAft>
        <a:buClr>
          <a:srgbClr val="000000"/>
        </a:buClr>
        <a:defRPr sz="7200">
          <a:solidFill>
            <a:schemeClr val="tx2"/>
          </a:solidFill>
          <a:latin typeface="Arial" panose="020B0604020202020204" pitchFamily="34" charset="0"/>
          <a:ea typeface="SimSun" panose="02010600030101010101" pitchFamily="2" charset="-122"/>
        </a:defRPr>
      </a:lvl5pPr>
      <a:lvl6pPr marL="457200" algn="ctr" defTabSz="1500505" rtl="0" fontAlgn="base">
        <a:spcBef>
          <a:spcPct val="0"/>
        </a:spcBef>
        <a:spcAft>
          <a:spcPct val="0"/>
        </a:spcAft>
        <a:buClr>
          <a:srgbClr val="000000"/>
        </a:buClr>
        <a:defRPr sz="7200">
          <a:solidFill>
            <a:schemeClr val="tx2"/>
          </a:solidFill>
          <a:latin typeface="Arial" panose="020B0604020202020204" pitchFamily="34" charset="0"/>
          <a:ea typeface="SimSun" panose="02010600030101010101" pitchFamily="2" charset="-122"/>
        </a:defRPr>
      </a:lvl6pPr>
      <a:lvl7pPr marL="914400" algn="ctr" defTabSz="1500505" rtl="0" fontAlgn="base">
        <a:spcBef>
          <a:spcPct val="0"/>
        </a:spcBef>
        <a:spcAft>
          <a:spcPct val="0"/>
        </a:spcAft>
        <a:buClr>
          <a:srgbClr val="000000"/>
        </a:buClr>
        <a:defRPr sz="7200">
          <a:solidFill>
            <a:schemeClr val="tx2"/>
          </a:solidFill>
          <a:latin typeface="Arial" panose="020B0604020202020204" pitchFamily="34" charset="0"/>
          <a:ea typeface="SimSun" panose="02010600030101010101" pitchFamily="2" charset="-122"/>
        </a:defRPr>
      </a:lvl7pPr>
      <a:lvl8pPr marL="1371600" algn="ctr" defTabSz="1500505" rtl="0" fontAlgn="base">
        <a:spcBef>
          <a:spcPct val="0"/>
        </a:spcBef>
        <a:spcAft>
          <a:spcPct val="0"/>
        </a:spcAft>
        <a:buClr>
          <a:srgbClr val="000000"/>
        </a:buClr>
        <a:defRPr sz="7200">
          <a:solidFill>
            <a:schemeClr val="tx2"/>
          </a:solidFill>
          <a:latin typeface="Arial" panose="020B0604020202020204" pitchFamily="34" charset="0"/>
          <a:ea typeface="SimSun" panose="02010600030101010101" pitchFamily="2" charset="-122"/>
        </a:defRPr>
      </a:lvl8pPr>
      <a:lvl9pPr marL="1828800" algn="ctr" defTabSz="1500505" rtl="0" fontAlgn="base">
        <a:spcBef>
          <a:spcPct val="0"/>
        </a:spcBef>
        <a:spcAft>
          <a:spcPct val="0"/>
        </a:spcAft>
        <a:buClr>
          <a:srgbClr val="000000"/>
        </a:buClr>
        <a:defRPr sz="7200">
          <a:solidFill>
            <a:schemeClr val="tx2"/>
          </a:solidFill>
          <a:latin typeface="Arial" panose="020B0604020202020204" pitchFamily="34" charset="0"/>
          <a:ea typeface="SimSun" panose="02010600030101010101" pitchFamily="2" charset="-122"/>
        </a:defRPr>
      </a:lvl9pPr>
    </p:titleStyle>
    <p:bodyStyle>
      <a:lvl1pPr marL="561975" indent="-561975" algn="l" defTabSz="1500505" rtl="0" eaLnBrk="0" fontAlgn="base" hangingPunct="0">
        <a:spcBef>
          <a:spcPct val="20000"/>
        </a:spcBef>
        <a:spcAft>
          <a:spcPct val="0"/>
        </a:spcAft>
        <a:buChar char="•"/>
        <a:defRPr sz="5200" kern="1200">
          <a:solidFill>
            <a:schemeClr val="tx1"/>
          </a:solidFill>
          <a:latin typeface="+mn-lt"/>
          <a:ea typeface="SimSun" panose="02010600030101010101" pitchFamily="2" charset="-122"/>
          <a:cs typeface="+mn-cs"/>
        </a:defRPr>
      </a:lvl1pPr>
      <a:lvl2pPr marL="1219200" lvl="1" indent="-469900" algn="l" defTabSz="1500505" rtl="0" eaLnBrk="0" fontAlgn="base" hangingPunct="0">
        <a:spcBef>
          <a:spcPct val="20000"/>
        </a:spcBef>
        <a:spcAft>
          <a:spcPct val="0"/>
        </a:spcAft>
        <a:buChar char="–"/>
        <a:defRPr sz="4600" kern="1200">
          <a:solidFill>
            <a:schemeClr val="tx1"/>
          </a:solidFill>
          <a:latin typeface="+mn-lt"/>
          <a:ea typeface="SimSun" panose="02010600030101010101" pitchFamily="2" charset="-122"/>
          <a:cs typeface="+mn-cs"/>
        </a:defRPr>
      </a:lvl2pPr>
      <a:lvl3pPr marL="1875155" lvl="2" indent="-374650" algn="l" defTabSz="1500505" rtl="0" eaLnBrk="0" fontAlgn="base" hangingPunct="0">
        <a:spcBef>
          <a:spcPct val="20000"/>
        </a:spcBef>
        <a:spcAft>
          <a:spcPct val="0"/>
        </a:spcAft>
        <a:buChar char="•"/>
        <a:defRPr sz="3900" kern="1200">
          <a:solidFill>
            <a:schemeClr val="tx1"/>
          </a:solidFill>
          <a:latin typeface="+mn-lt"/>
          <a:ea typeface="SimSun" panose="02010600030101010101" pitchFamily="2" charset="-122"/>
          <a:cs typeface="+mn-cs"/>
        </a:defRPr>
      </a:lvl3pPr>
      <a:lvl4pPr marL="2625725" lvl="3" indent="-374650" algn="l" defTabSz="1500505" rtl="0" eaLnBrk="0" fontAlgn="base" hangingPunct="0">
        <a:spcBef>
          <a:spcPct val="20000"/>
        </a:spcBef>
        <a:spcAft>
          <a:spcPct val="0"/>
        </a:spcAft>
        <a:buChar char="–"/>
        <a:defRPr sz="3300" kern="1200">
          <a:solidFill>
            <a:schemeClr val="tx1"/>
          </a:solidFill>
          <a:latin typeface="+mn-lt"/>
          <a:ea typeface="SimSun" panose="02010600030101010101" pitchFamily="2" charset="-122"/>
          <a:cs typeface="+mn-cs"/>
        </a:defRPr>
      </a:lvl4pPr>
      <a:lvl5pPr marL="3375025" lvl="4" indent="-374650" algn="l" defTabSz="1500505" rtl="0" eaLnBrk="0" fontAlgn="base" hangingPunct="0">
        <a:spcBef>
          <a:spcPct val="20000"/>
        </a:spcBef>
        <a:spcAft>
          <a:spcPct val="0"/>
        </a:spcAft>
        <a:buChar char="»"/>
        <a:defRPr sz="3300" kern="1200">
          <a:solidFill>
            <a:schemeClr val="tx1"/>
          </a:solidFill>
          <a:latin typeface="+mn-lt"/>
          <a:ea typeface="SimSun" panose="02010600030101010101" pitchFamily="2" charset="-122"/>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GIF"/></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wmf"/><Relationship Id="rId3" Type="http://schemas.openxmlformats.org/officeDocument/2006/relationships/image" Target="../media/image6.GIF"/><Relationship Id="rId2" Type="http://schemas.openxmlformats.org/officeDocument/2006/relationships/image" Target="../media/image5.wmf"/><Relationship Id="rId1" Type="http://schemas.openxmlformats.org/officeDocument/2006/relationships/image" Target="../media/image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wm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0.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9070"/>
            <a:ext cx="16697770" cy="94379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47676" y="2194158"/>
            <a:ext cx="7858760" cy="1913890"/>
          </a:xfrm>
          <a:prstGeom prst="rect">
            <a:avLst/>
          </a:prstGeom>
          <a:noFill/>
        </p:spPr>
        <p:txBody>
          <a:bodyPr wrap="none" rtlCol="0">
            <a:spAutoFit/>
          </a:bodyPr>
          <a:lstStyle/>
          <a:p>
            <a:pPr algn="ctr"/>
            <a:r>
              <a:rPr lang="en-US" sz="3305" b="1" smtClean="0">
                <a:ln w="38100">
                  <a:noFill/>
                </a:ln>
                <a:solidFill>
                  <a:srgbClr val="FF0000"/>
                </a:solidFill>
                <a:latin typeface="Times New Roman" panose="02020603050405020304" pitchFamily="18" charset="0"/>
                <a:cs typeface="Times New Roman" panose="02020603050405020304" pitchFamily="18" charset="0"/>
              </a:rPr>
              <a:t>BÀI GIẢNG ĐIỆN TỬ MÔN NGỮ VĂN 7</a:t>
            </a:r>
            <a:endParaRPr lang="en-US" sz="3305" b="1" smtClean="0">
              <a:ln w="38100">
                <a:noFill/>
              </a:ln>
              <a:solidFill>
                <a:srgbClr val="FF0000"/>
              </a:solidFill>
              <a:latin typeface="Times New Roman" panose="02020603050405020304" pitchFamily="18" charset="0"/>
              <a:cs typeface="Times New Roman" panose="02020603050405020304" pitchFamily="18" charset="0"/>
            </a:endParaRPr>
          </a:p>
          <a:p>
            <a:pPr algn="ctr"/>
            <a:endParaRPr lang="en-US" sz="4130" b="1" smtClean="0">
              <a:ln w="38100">
                <a:noFill/>
              </a:ln>
              <a:solidFill>
                <a:srgbClr val="FF0000"/>
              </a:solidFill>
              <a:latin typeface="Times New Roman" panose="02020603050405020304" pitchFamily="18" charset="0"/>
              <a:cs typeface="Times New Roman" panose="02020603050405020304" pitchFamily="18" charset="0"/>
            </a:endParaRPr>
          </a:p>
          <a:p>
            <a:pPr algn="ctr"/>
            <a:r>
              <a:rPr lang="en-US" sz="4405" b="1" smtClean="0">
                <a:ln w="38100">
                  <a:noFill/>
                </a:ln>
                <a:solidFill>
                  <a:srgbClr val="FFFF00"/>
                </a:solidFill>
                <a:latin typeface="Times New Roman" panose="02020603050405020304" pitchFamily="18" charset="0"/>
                <a:cs typeface="Times New Roman" panose="02020603050405020304" pitchFamily="18" charset="0"/>
              </a:rPr>
              <a:t>BÀI 7: THƠ</a:t>
            </a:r>
            <a:endParaRPr lang="en-US" sz="4405"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9323" t="7012" r="8375" b="3760"/>
          <a:stretch>
            <a:fillRect/>
          </a:stretch>
        </p:blipFill>
        <p:spPr>
          <a:xfrm>
            <a:off x="522937" y="348716"/>
            <a:ext cx="1414485" cy="1424776"/>
          </a:xfrm>
          <a:prstGeom prst="ellipse">
            <a:avLst/>
          </a:prstGeom>
        </p:spPr>
      </p:pic>
      <p:sp>
        <p:nvSpPr>
          <p:cNvPr id="5" name="TextBox 4"/>
          <p:cNvSpPr txBox="1"/>
          <p:nvPr/>
        </p:nvSpPr>
        <p:spPr>
          <a:xfrm>
            <a:off x="4961273" y="4919796"/>
            <a:ext cx="4083050" cy="1278890"/>
          </a:xfrm>
          <a:prstGeom prst="rect">
            <a:avLst/>
          </a:prstGeom>
          <a:noFill/>
        </p:spPr>
        <p:txBody>
          <a:bodyPr wrap="none" rtlCol="0">
            <a:spAutoFit/>
          </a:bodyPr>
          <a:lstStyle/>
          <a:p>
            <a:r>
              <a:rPr lang="en-US" sz="3855"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Ngô Thị Thủy</a:t>
            </a:r>
            <a:endParaRPr lang="en-US" sz="3855"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en-US" sz="3855"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US" sz="3855"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828382" y="867455"/>
            <a:ext cx="7163435" cy="726440"/>
          </a:xfrm>
          <a:prstGeom prst="rect">
            <a:avLst/>
          </a:prstGeom>
          <a:noFill/>
        </p:spPr>
        <p:txBody>
          <a:bodyPr wrap="none" rtlCol="0">
            <a:spAutoFit/>
          </a:bodyPr>
          <a:lstStyle/>
          <a:p>
            <a:r>
              <a:rPr lang="en-US" sz="4130" b="1" smtClean="0">
                <a:ln w="38100">
                  <a:noFill/>
                </a:ln>
                <a:solidFill>
                  <a:schemeClr val="bg1"/>
                </a:solidFill>
                <a:latin typeface="Times New Roman" panose="02020603050405020304" pitchFamily="18" charset="0"/>
                <a:cs typeface="Times New Roman" panose="02020603050405020304" pitchFamily="18" charset="0"/>
              </a:rPr>
              <a:t>TRƯỜNG THCS LONG BIÊN</a:t>
            </a:r>
            <a:endParaRPr lang="en-US" sz="4130" b="1" dirty="0">
              <a:ln w="38100">
                <a:noFill/>
              </a:ln>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advClick="0" advTm="3000">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Text Box 26"/>
          <p:cNvSpPr txBox="1">
            <a:spLocks noChangeArrowheads="1"/>
          </p:cNvSpPr>
          <p:nvPr/>
        </p:nvSpPr>
        <p:spPr bwMode="auto">
          <a:xfrm>
            <a:off x="2387600" y="4017963"/>
            <a:ext cx="11476038" cy="46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3315" b="0" i="0" u="none" strike="noStrike" kern="1200" cap="none" spc="0" normalizeH="0" baseline="0" noProof="0" smtClean="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TL:</a:t>
            </a:r>
            <a:endParaRPr kumimoji="0" lang="en-US" altLang="en-US" sz="3315" b="0" i="0" u="none" strike="noStrike" kern="1200" cap="none" spc="0" normalizeH="0" baseline="0" noProof="0" smtClean="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3315" b="0" i="0" u="none" strike="noStrike" kern="1200" cap="none" spc="0" normalizeH="0" baseline="0" noProof="0" smtClean="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 Biện pháp tu từ ẩn dụ chuyển đổi cảm giác: "Ánh nắng </a:t>
            </a:r>
            <a:r>
              <a:rPr kumimoji="0" lang="en-US" altLang="en-US" sz="3315" b="1" i="0" u="sng" strike="noStrike" kern="1200" cap="none" spc="0" normalizeH="0" baseline="0" noProof="0" smtClean="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chảy</a:t>
            </a:r>
            <a:r>
              <a:rPr kumimoji="0" lang="en-US" altLang="en-US" sz="3315" b="0" i="0" u="none" strike="noStrike" kern="1200" cap="none" spc="0" normalizeH="0" baseline="0" noProof="0" smtClean="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 đầy vai"</a:t>
            </a:r>
            <a:endParaRPr kumimoji="0" lang="en-US" altLang="en-US" sz="3315" b="0" i="0" u="none" strike="noStrike" kern="1200" cap="none" spc="0" normalizeH="0" baseline="0" noProof="0" smtClean="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3315" b="0" i="0" u="none" strike="noStrike" kern="1200" cap="none" spc="0" normalizeH="0" baseline="0" noProof="0" smtClean="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 Tác dụng của biện pháp tu từ ẩn dụ đối với miêu tả sự vật:</a:t>
            </a:r>
            <a:endParaRPr kumimoji="0" lang="en-US" altLang="en-US" sz="3315" b="0" i="0" u="none" strike="noStrike" kern="1200" cap="none" spc="0" normalizeH="0" baseline="0" noProof="0" smtClean="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3315" b="0" i="0" u="none" strike="noStrike" kern="1200" cap="none" spc="0" normalizeH="0" baseline="0" noProof="0" smtClean="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 Khiến ánh nắng hiện lên sống động hơn.</a:t>
            </a:r>
            <a:endParaRPr kumimoji="0" lang="en-US" altLang="en-US" sz="3315" b="0" i="0" u="none" strike="noStrike" kern="1200" cap="none" spc="0" normalizeH="0" baseline="0" noProof="0" smtClean="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3315" b="0" i="0" u="none" strike="noStrike" kern="1200" cap="none" spc="0" normalizeH="0" baseline="0" noProof="0" smtClean="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 Cho ta thấy ánh nắng hiện lên hữu hình, nó như một chất lỏng thành dòng, thành giọt trên vai người cha. Qua đó giúp người đọc hình dung được khung cảnh đẹp đẽ khi cha con dắt nhau trên biển vào bình minh</a:t>
            </a:r>
            <a:r>
              <a:rPr kumimoji="0" lang="en-US" altLang="en-US" sz="2485" b="0" i="0" u="none" strike="noStrike" kern="1200" cap="none" spc="0" normalizeH="0" baseline="0" noProof="0" smtClean="0">
                <a:ln>
                  <a:noFill/>
                </a:ln>
                <a:solidFill>
                  <a:schemeClr val="tx1"/>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en-US" sz="2485" b="0" i="0" u="none" strike="noStrike" kern="1200" cap="none" spc="0" normalizeH="0" baseline="0" noProof="0" smtClean="0">
              <a:ln>
                <a:noFill/>
              </a:ln>
              <a:solidFill>
                <a:schemeClr val="tx1"/>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68611" name="Text Box 26"/>
          <p:cNvSpPr txBox="1">
            <a:spLocks noChangeArrowheads="1"/>
          </p:cNvSpPr>
          <p:nvPr/>
        </p:nvSpPr>
        <p:spPr bwMode="auto">
          <a:xfrm>
            <a:off x="2268538" y="633730"/>
            <a:ext cx="1147603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4975" b="1" i="0" u="none" strike="noStrike" kern="12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II. LUYỆN TẬP</a:t>
            </a:r>
            <a:endParaRPr kumimoji="0" lang="en-US" altLang="en-US" sz="4975" b="1" i="0" u="none" strike="noStrike" kern="12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85006" name="Text Box 26"/>
          <p:cNvSpPr txBox="1">
            <a:spLocks noChangeArrowheads="1"/>
          </p:cNvSpPr>
          <p:nvPr/>
        </p:nvSpPr>
        <p:spPr bwMode="auto">
          <a:xfrm>
            <a:off x="2412365" y="1425575"/>
            <a:ext cx="11476038" cy="2644775"/>
          </a:xfrm>
          <a:prstGeom prst="rect">
            <a:avLst/>
          </a:prstGeom>
          <a:noFill/>
          <a:ln>
            <a:noFill/>
          </a:ln>
        </p:spPr>
        <p:txBody>
          <a:bodyPr>
            <a:spAutoFit/>
          </a:bodyPr>
          <a:p>
            <a:pPr algn="just">
              <a:buNone/>
            </a:pPr>
            <a:r>
              <a:rPr lang="en-US" altLang="x-none" sz="3300" dirty="0">
                <a:solidFill>
                  <a:srgbClr val="C00000"/>
                </a:solidFill>
                <a:latin typeface="Times New Roman" panose="02020603050405020304" pitchFamily="18" charset="0"/>
                <a:cs typeface="Arial" panose="020B0604020202020204" pitchFamily="34" charset="0"/>
              </a:rPr>
              <a:t>B</a:t>
            </a:r>
            <a:r>
              <a:rPr lang="en-US" altLang="x-none" sz="3300" dirty="0">
                <a:solidFill>
                  <a:srgbClr val="C00000"/>
                </a:solidFill>
                <a:latin typeface="Times New Roman" panose="02020603050405020304" pitchFamily="18" charset="0"/>
                <a:ea typeface="Arial" panose="020B0604020202020204" pitchFamily="34" charset="0"/>
              </a:rPr>
              <a:t>à</a:t>
            </a:r>
            <a:r>
              <a:rPr lang="en-US" altLang="x-none" sz="3300" dirty="0">
                <a:solidFill>
                  <a:srgbClr val="C00000"/>
                </a:solidFill>
                <a:latin typeface="Times New Roman" panose="02020603050405020304" pitchFamily="18" charset="0"/>
                <a:cs typeface="Arial" panose="020B0604020202020204" pitchFamily="34" charset="0"/>
              </a:rPr>
              <a:t>i 2: Tìm biện pháp tu từ được sử dụng trương các dòng thơ dưới đây. Nêu tác dụng của biện pháp tu từ đó đối với việc miêu tả sự vật</a:t>
            </a:r>
            <a:endParaRPr lang="en-US" altLang="x-none" sz="3300" dirty="0">
              <a:solidFill>
                <a:srgbClr val="C00000"/>
              </a:solidFill>
              <a:latin typeface="Times New Roman" panose="02020603050405020304" pitchFamily="18" charset="0"/>
              <a:cs typeface="Times New Roman" panose="02020603050405020304" pitchFamily="18" charset="0"/>
            </a:endParaRPr>
          </a:p>
          <a:p>
            <a:pPr algn="just">
              <a:buNone/>
            </a:pPr>
            <a:r>
              <a:rPr lang="en-US" altLang="x-none" sz="3300" i="1" dirty="0">
                <a:solidFill>
                  <a:srgbClr val="C00000"/>
                </a:solidFill>
                <a:latin typeface="Times New Roman" panose="02020603050405020304" pitchFamily="18" charset="0"/>
                <a:cs typeface="Arial" panose="020B0604020202020204" pitchFamily="34" charset="0"/>
              </a:rPr>
              <a:t>Cha lại dắt con đi trên cát mịn</a:t>
            </a:r>
            <a:endParaRPr lang="en-US" altLang="x-none" sz="3300" dirty="0">
              <a:solidFill>
                <a:srgbClr val="C00000"/>
              </a:solidFill>
              <a:latin typeface="Times New Roman" panose="02020603050405020304" pitchFamily="18" charset="0"/>
              <a:cs typeface="Times New Roman" panose="02020603050405020304" pitchFamily="18" charset="0"/>
            </a:endParaRPr>
          </a:p>
          <a:p>
            <a:pPr algn="just">
              <a:buNone/>
            </a:pPr>
            <a:r>
              <a:rPr lang="en-US" altLang="x-none" sz="3300" i="1" dirty="0">
                <a:solidFill>
                  <a:srgbClr val="C00000"/>
                </a:solidFill>
                <a:latin typeface="Times New Roman" panose="02020603050405020304" pitchFamily="18" charset="0"/>
                <a:cs typeface="Arial" panose="020B0604020202020204" pitchFamily="34" charset="0"/>
              </a:rPr>
              <a:t>Ánh nắng chảy đầy vai</a:t>
            </a:r>
            <a:endParaRPr lang="en-US" altLang="x-none" sz="3300"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ransition advClick="0" advTm="3000">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 name="Text Box 26"/>
          <p:cNvSpPr txBox="1">
            <a:spLocks noChangeArrowheads="1"/>
          </p:cNvSpPr>
          <p:nvPr/>
        </p:nvSpPr>
        <p:spPr bwMode="auto">
          <a:xfrm>
            <a:off x="1318260" y="5098415"/>
            <a:ext cx="15040610" cy="315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3315" b="1" i="1" u="none" strike="noStrike" kern="1200" cap="none" spc="0" normalizeH="0" baseline="0" noProof="0" smtClean="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TL:</a:t>
            </a:r>
            <a:endParaRPr kumimoji="0" lang="en-US" altLang="en-US" sz="3315" b="1" i="1" u="none" strike="noStrike" kern="1200" cap="none" spc="0" normalizeH="0" baseline="0" noProof="0" smtClean="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315" b="1" i="0" u="none" strike="noStrike" kern="1200" cap="none" spc="0" normalizeH="0" baseline="0" noProof="0" smtClean="0">
                <a:ln>
                  <a:noFill/>
                </a:ln>
                <a:solidFill>
                  <a:srgbClr val="0070C0"/>
                </a:solidFill>
                <a:effectLst/>
                <a:uLnTx/>
                <a:uFillTx/>
                <a:latin typeface="Arial" panose="020B0604020202020204" pitchFamily="34" charset="0"/>
                <a:ea typeface="SimSun" panose="02010600030101010101" pitchFamily="2" charset="-122"/>
                <a:cs typeface="Arial" panose="020B0604020202020204" pitchFamily="34" charset="0"/>
              </a:rPr>
              <a:t>a) Nhiều nội dung chưa liệt kê hết</a:t>
            </a:r>
            <a:endParaRPr kumimoji="0" lang="en-US" altLang="en-US" sz="3315" b="1" i="0" u="none" strike="noStrike" kern="1200" cap="none" spc="0" normalizeH="0" baseline="0" noProof="0" smtClean="0">
              <a:ln>
                <a:noFill/>
              </a:ln>
              <a:solidFill>
                <a:srgbClr val="0070C0"/>
              </a:solidFill>
              <a:effectLst/>
              <a:uLnTx/>
              <a:uFillTx/>
              <a:latin typeface="Arial" panose="020B0604020202020204" pitchFamily="34" charset="0"/>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315" b="1" i="0" u="none" strike="noStrike" kern="1200" cap="none" spc="0" normalizeH="0" baseline="0" noProof="0" smtClean="0">
                <a:ln>
                  <a:noFill/>
                </a:ln>
                <a:solidFill>
                  <a:srgbClr val="0070C0"/>
                </a:solidFill>
                <a:effectLst/>
                <a:uLnTx/>
                <a:uFillTx/>
                <a:latin typeface="Arial" panose="020B0604020202020204" pitchFamily="34" charset="0"/>
                <a:ea typeface="SimSun" panose="02010600030101010101" pitchFamily="2" charset="-122"/>
                <a:cs typeface="Arial" panose="020B0604020202020204" pitchFamily="34" charset="0"/>
              </a:rPr>
              <a:t>b) Thể hiện lời nói ngập ngừng, ngắt quãng.</a:t>
            </a:r>
            <a:endParaRPr kumimoji="0" lang="en-US" altLang="en-US" sz="3315" b="1" i="0" u="none" strike="noStrike" kern="1200" cap="none" spc="0" normalizeH="0" baseline="0" noProof="0" smtClean="0">
              <a:ln>
                <a:noFill/>
              </a:ln>
              <a:solidFill>
                <a:srgbClr val="0070C0"/>
              </a:solidFill>
              <a:effectLst/>
              <a:uLnTx/>
              <a:uFillTx/>
              <a:latin typeface="Arial" panose="020B0604020202020204" pitchFamily="34" charset="0"/>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315" b="1" i="0" u="none" strike="noStrike" kern="1200" cap="none" spc="0" normalizeH="0" baseline="0" noProof="0" smtClean="0">
                <a:ln>
                  <a:noFill/>
                </a:ln>
                <a:solidFill>
                  <a:srgbClr val="0070C0"/>
                </a:solidFill>
                <a:effectLst/>
                <a:uLnTx/>
                <a:uFillTx/>
                <a:latin typeface="Arial" panose="020B0604020202020204" pitchFamily="34" charset="0"/>
                <a:ea typeface="SimSun" panose="02010600030101010101" pitchFamily="2" charset="-122"/>
                <a:cs typeface="Arial" panose="020B0604020202020204" pitchFamily="34" charset="0"/>
              </a:rPr>
              <a:t>c) Làm giãn nhịp điệu câu văn chuẩn bị cho 1 từ ngữ có nội dung bất ngờ.</a:t>
            </a:r>
            <a:endParaRPr kumimoji="0" lang="en-US" altLang="en-US" sz="3315" b="1" i="0" u="none" strike="noStrike" kern="1200" cap="none" spc="0" normalizeH="0" baseline="0" noProof="0" smtClean="0">
              <a:ln>
                <a:noFill/>
              </a:ln>
              <a:solidFill>
                <a:srgbClr val="0070C0"/>
              </a:solidFill>
              <a:effectLst/>
              <a:uLnTx/>
              <a:uFillTx/>
              <a:latin typeface="Arial" panose="020B0604020202020204" pitchFamily="34" charset="0"/>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315" b="1" i="0" u="none" strike="noStrike" kern="1200" cap="none" spc="0" normalizeH="0" baseline="0" noProof="0" smtClean="0">
                <a:ln>
                  <a:noFill/>
                </a:ln>
                <a:solidFill>
                  <a:srgbClr val="0070C0"/>
                </a:solidFill>
                <a:effectLst/>
                <a:uLnTx/>
                <a:uFillTx/>
                <a:latin typeface="Arial" panose="020B0604020202020204" pitchFamily="34" charset="0"/>
                <a:ea typeface="SimSun" panose="02010600030101010101" pitchFamily="2" charset="-122"/>
                <a:cs typeface="Arial" panose="020B0604020202020204" pitchFamily="34" charset="0"/>
              </a:rPr>
              <a:t>d) Thể hiện lời nói ngập ngừng, ngắt quãng/lời nói bỏ dở</a:t>
            </a:r>
            <a:endParaRPr kumimoji="0" lang="en-US" altLang="en-US" sz="3315" b="1" i="1" u="none" strike="noStrike" kern="1200" cap="none" spc="0" normalizeH="0" baseline="0" noProof="0" smtClean="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86020" name="Text Box 26"/>
          <p:cNvSpPr txBox="1">
            <a:spLocks noChangeArrowheads="1"/>
          </p:cNvSpPr>
          <p:nvPr/>
        </p:nvSpPr>
        <p:spPr bwMode="auto">
          <a:xfrm>
            <a:off x="1260475" y="489585"/>
            <a:ext cx="15187930" cy="532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315" b="0" i="0" u="none" strike="noStrike" kern="1200" cap="none" spc="0" normalizeH="0" baseline="0" noProof="0" smtClean="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Bài 3: Chỉ ra tác dụng của dấu chấm lửng trong các câu dưới đây:</a:t>
            </a:r>
            <a:endParaRPr kumimoji="0" lang="en-US" altLang="en-US" sz="3315" b="0" i="0" u="none" strike="noStrike" kern="1200" cap="none" spc="0" normalizeH="0" baseline="0" noProof="0" smtClean="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315" b="0" i="0" u="none" strike="noStrike" kern="1200" cap="none" spc="0" normalizeH="0" baseline="0" noProof="0" smtClean="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a) Chúng ta có quyền tự hào vì những trang lịch sử vẻ vang thời đại Bà Trưng, Bà Triệu, Trần Hưng Đạo, Lê Lợi, Quang Trung…</a:t>
            </a:r>
            <a:endParaRPr kumimoji="0" lang="en-US" altLang="en-US" sz="3315" b="0" i="0" u="none" strike="noStrike" kern="1200" cap="none" spc="0" normalizeH="0" baseline="0" noProof="0" smtClean="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315" b="0" i="0" u="none" strike="noStrike" kern="1200" cap="none" spc="0" normalizeH="0" baseline="0" noProof="0" smtClean="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b) Cha mượn cho con buồm trắng nhé,</a:t>
            </a:r>
            <a:endParaRPr kumimoji="0" lang="en-US" altLang="en-US" sz="3315" b="0" i="0" u="none" strike="noStrike" kern="1200" cap="none" spc="0" normalizeH="0" baseline="0" noProof="0" smtClean="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315" b="0" i="0" u="none" strike="noStrike" kern="1200" cap="none" spc="0" normalizeH="0" baseline="0" noProof="0" smtClean="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    Để con đi…</a:t>
            </a:r>
            <a:endParaRPr kumimoji="0" lang="en-US" altLang="en-US" sz="3315" b="0" i="0" u="none" strike="noStrike" kern="1200" cap="none" spc="0" normalizeH="0" baseline="0" noProof="0" smtClean="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315" b="0" i="0" u="none" strike="noStrike" kern="1200" cap="none" spc="0" normalizeH="0" baseline="0" noProof="0" smtClean="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c) Về đây mới thấy, sen xứng đáng để…ngợp.</a:t>
            </a:r>
            <a:endParaRPr kumimoji="0" lang="en-US" altLang="en-US" sz="3315" b="0" i="0" u="none" strike="noStrike" kern="1200" cap="none" spc="0" normalizeH="0" baseline="0" noProof="0" smtClean="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315" b="0" i="0" u="none" strike="noStrike" kern="1200" cap="none" spc="0" normalizeH="0" baseline="0" noProof="0" smtClean="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d) Nhưng…xin lỗi…-Từ đầu dây bên kia có giọng kinh ngạc phản đối- Tôi không thể…!</a:t>
            </a:r>
            <a:endParaRPr kumimoji="0" lang="en-US" altLang="en-US" sz="3315" b="0" i="0" u="none" strike="noStrike" kern="1200" cap="none" spc="0" normalizeH="0" baseline="0" noProof="0" smtClean="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en-US" sz="4975" b="1" i="0" u="none" strike="noStrike" kern="12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blinds(horizontal)">
                                      <p:cBhvr>
                                        <p:cTn id="7" dur="500"/>
                                        <p:tgtEl>
                                          <p:spTgt spid="860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linds(horizontal)">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860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Content Placeholder 2"/>
          <p:cNvSpPr>
            <a:spLocks noGrp="1"/>
          </p:cNvSpPr>
          <p:nvPr>
            <p:ph idx="1"/>
          </p:nvPr>
        </p:nvSpPr>
        <p:spPr>
          <a:xfrm>
            <a:off x="899795" y="1475105"/>
            <a:ext cx="15193010" cy="7789545"/>
          </a:xfrm>
          <a:noFill/>
          <a:ln>
            <a:noFill/>
          </a:ln>
        </p:spPr>
        <p:txBody>
          <a:bodyPr/>
          <a:p>
            <a:pPr marL="0" indent="0" algn="just">
              <a:buNone/>
            </a:pPr>
            <a:r>
              <a:rPr lang="en-US" altLang="en-US" b="1" dirty="0">
                <a:latin typeface="Times New Roman" panose="02020603050405020304" pitchFamily="18" charset="0"/>
              </a:rPr>
              <a:t>Bài 4</a:t>
            </a:r>
            <a:endParaRPr lang="en-US" altLang="en-US" dirty="0">
              <a:latin typeface="Times New Roman" panose="02020603050405020304" pitchFamily="18" charset="0"/>
              <a:cs typeface="Times New Roman" panose="02020603050405020304" pitchFamily="18" charset="0"/>
            </a:endParaRPr>
          </a:p>
          <a:p>
            <a:pPr marL="0" indent="0" algn="just">
              <a:buNone/>
            </a:pPr>
            <a:r>
              <a:rPr lang="en-US" altLang="en-US" dirty="0">
                <a:solidFill>
                  <a:srgbClr val="000000"/>
                </a:solidFill>
                <a:latin typeface="Times New Roman" panose="02020603050405020304" pitchFamily="18" charset="0"/>
                <a:cs typeface="Times New Roman" panose="02020603050405020304" pitchFamily="18" charset="0"/>
              </a:rPr>
              <a:t>Viết một đoạn văn ngắn (khoảng 5 - 7 dòng) giải thích nghĩa của các từ in đậm trong hai dòng thơ dưới đây v</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 cho biết em dựa v</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o đâu để xác định được nghĩa của mỗi từ đó:</a:t>
            </a:r>
            <a:endParaRPr lang="en-US" altLang="en-US" dirty="0">
              <a:latin typeface="Times New Roman" panose="02020603050405020304" pitchFamily="18" charset="0"/>
              <a:cs typeface="Times New Roman" panose="02020603050405020304" pitchFamily="18" charset="0"/>
            </a:endParaRPr>
          </a:p>
          <a:p>
            <a:pPr marL="0" indent="0">
              <a:buNone/>
            </a:pPr>
            <a:r>
              <a:rPr lang="en-US" altLang="en-US" i="1" dirty="0">
                <a:solidFill>
                  <a:srgbClr val="000000"/>
                </a:solidFill>
                <a:latin typeface="Times New Roman" panose="02020603050405020304" pitchFamily="18" charset="0"/>
                <a:cs typeface="Times New Roman" panose="02020603050405020304" pitchFamily="18" charset="0"/>
              </a:rPr>
              <a:t>Ng</a:t>
            </a:r>
            <a:r>
              <a:rPr lang="en-US" altLang="en-US" i="1" dirty="0">
                <a:solidFill>
                  <a:srgbClr val="000000"/>
                </a:solidFill>
                <a:latin typeface="Times New Roman" panose="02020603050405020304" pitchFamily="18" charset="0"/>
                <a:ea typeface="Times New Roman" panose="02020603050405020304" pitchFamily="18" charset="0"/>
              </a:rPr>
              <a:t>à</a:t>
            </a:r>
            <a:r>
              <a:rPr lang="en-US" altLang="en-US" i="1" dirty="0">
                <a:solidFill>
                  <a:srgbClr val="000000"/>
                </a:solidFill>
                <a:latin typeface="Times New Roman" panose="02020603050405020304" pitchFamily="18" charset="0"/>
                <a:cs typeface="Times New Roman" panose="02020603050405020304" pitchFamily="18" charset="0"/>
              </a:rPr>
              <a:t>y ng</a:t>
            </a:r>
            <a:r>
              <a:rPr lang="en-US" altLang="en-US" i="1" dirty="0">
                <a:solidFill>
                  <a:srgbClr val="000000"/>
                </a:solidFill>
                <a:latin typeface="Times New Roman" panose="02020603050405020304" pitchFamily="18" charset="0"/>
                <a:ea typeface="Times New Roman" panose="02020603050405020304" pitchFamily="18" charset="0"/>
              </a:rPr>
              <a:t>à</a:t>
            </a:r>
            <a:r>
              <a:rPr lang="en-US" altLang="en-US" i="1" dirty="0">
                <a:solidFill>
                  <a:srgbClr val="000000"/>
                </a:solidFill>
                <a:latin typeface="Times New Roman" panose="02020603050405020304" pitchFamily="18" charset="0"/>
                <a:cs typeface="Times New Roman" panose="02020603050405020304" pitchFamily="18" charset="0"/>
              </a:rPr>
              <a:t>y </a:t>
            </a:r>
            <a:r>
              <a:rPr lang="en-US" altLang="en-US" b="1" i="1" dirty="0">
                <a:solidFill>
                  <a:srgbClr val="000000"/>
                </a:solidFill>
                <a:latin typeface="Times New Roman" panose="02020603050405020304" pitchFamily="18" charset="0"/>
                <a:cs typeface="Times New Roman" panose="02020603050405020304" pitchFamily="18" charset="0"/>
              </a:rPr>
              <a:t>Mặt Trời</a:t>
            </a:r>
            <a:r>
              <a:rPr lang="en-US" altLang="en-US" i="1" dirty="0">
                <a:solidFill>
                  <a:srgbClr val="000000"/>
                </a:solidFill>
                <a:latin typeface="Times New Roman" panose="02020603050405020304" pitchFamily="18" charset="0"/>
                <a:cs typeface="Times New Roman" panose="02020603050405020304" pitchFamily="18" charset="0"/>
              </a:rPr>
              <a:t> đi qua trên lăng</a:t>
            </a:r>
            <a:endParaRPr lang="en-US" altLang="en-US" dirty="0">
              <a:latin typeface="Times New Roman" panose="02020603050405020304" pitchFamily="18" charset="0"/>
              <a:cs typeface="Times New Roman" panose="02020603050405020304" pitchFamily="18" charset="0"/>
            </a:endParaRPr>
          </a:p>
          <a:p>
            <a:pPr marL="0" indent="0">
              <a:buNone/>
            </a:pPr>
            <a:r>
              <a:rPr lang="en-US" altLang="en-US" i="1" dirty="0">
                <a:solidFill>
                  <a:srgbClr val="000000"/>
                </a:solidFill>
                <a:latin typeface="Times New Roman" panose="02020603050405020304" pitchFamily="18" charset="0"/>
                <a:cs typeface="Times New Roman" panose="02020603050405020304" pitchFamily="18" charset="0"/>
              </a:rPr>
              <a:t>Thấy một </a:t>
            </a:r>
            <a:r>
              <a:rPr lang="en-US" altLang="en-US" b="1" i="1" dirty="0">
                <a:solidFill>
                  <a:srgbClr val="000000"/>
                </a:solidFill>
                <a:latin typeface="Times New Roman" panose="02020603050405020304" pitchFamily="18" charset="0"/>
                <a:cs typeface="Times New Roman" panose="02020603050405020304" pitchFamily="18" charset="0"/>
              </a:rPr>
              <a:t>Mặt Trời</a:t>
            </a:r>
            <a:r>
              <a:rPr lang="en-US" altLang="en-US" i="1" dirty="0">
                <a:solidFill>
                  <a:srgbClr val="000000"/>
                </a:solidFill>
                <a:latin typeface="Times New Roman" panose="02020603050405020304" pitchFamily="18" charset="0"/>
                <a:cs typeface="Times New Roman" panose="02020603050405020304" pitchFamily="18" charset="0"/>
              </a:rPr>
              <a:t> trong lăng rất đỏ.</a:t>
            </a:r>
            <a:endParaRPr lang="en-US" altLang="en-US" dirty="0">
              <a:latin typeface="Times New Roman" panose="02020603050405020304" pitchFamily="18" charset="0"/>
              <a:ea typeface="Times New Roman" panose="02020603050405020304" pitchFamily="18" charset="0"/>
            </a:endParaRPr>
          </a:p>
        </p:txBody>
      </p:sp>
      <p:sp>
        <p:nvSpPr>
          <p:cNvPr id="7" name="Rectangle 6"/>
          <p:cNvSpPr/>
          <p:nvPr/>
        </p:nvSpPr>
        <p:spPr>
          <a:xfrm>
            <a:off x="8494713" y="2843213"/>
            <a:ext cx="6867525" cy="1209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5pPr>
          </a:lstStyle>
          <a:p>
            <a:pPr lvl="0" algn="ctr" eaLnBrk="1" hangingPunct="1">
              <a:buNone/>
            </a:pPr>
            <a:r>
              <a:rPr lang="en-US" altLang="x-none" sz="3300" b="1" dirty="0">
                <a:solidFill>
                  <a:srgbClr val="FF0000"/>
                </a:solidFill>
                <a:latin typeface="Arial" panose="020B0604020202020204" pitchFamily="34" charset="0"/>
              </a:rPr>
              <a:t> </a:t>
            </a:r>
            <a:endParaRPr lang="en-US" altLang="x-none" sz="4900" b="1" dirty="0">
              <a:solidFill>
                <a:srgbClr val="FF0000"/>
              </a:solidFill>
              <a:latin typeface="Times" pitchFamily="18" charset="0"/>
              <a:ea typeface="Times" pitchFamily="18" charset="0"/>
            </a:endParaRPr>
          </a:p>
        </p:txBody>
      </p:sp>
      <p:sp>
        <p:nvSpPr>
          <p:cNvPr id="2" name="Flowchart: Alternate Process 1"/>
          <p:cNvSpPr/>
          <p:nvPr/>
        </p:nvSpPr>
        <p:spPr>
          <a:xfrm>
            <a:off x="4767263" y="207963"/>
            <a:ext cx="7159625" cy="116046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25"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VẬN DỤNG</a:t>
            </a:r>
            <a:endParaRPr kumimoji="0" lang="en-US" sz="5525"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8914">
                                            <p:txEl>
                                              <p:charRg st="0" end="6"/>
                                            </p:txEl>
                                          </p:spTgt>
                                        </p:tgtEl>
                                        <p:attrNameLst>
                                          <p:attrName>style.visibility</p:attrName>
                                        </p:attrNameLst>
                                      </p:cBhvr>
                                      <p:to>
                                        <p:strVal val="visible"/>
                                      </p:to>
                                    </p:set>
                                    <p:animEffect transition="in" filter="fade">
                                      <p:cBhvr>
                                        <p:cTn id="17" dur="1000"/>
                                        <p:tgtEl>
                                          <p:spTgt spid="38914">
                                            <p:txEl>
                                              <p:charRg st="0" end="6"/>
                                            </p:txEl>
                                          </p:spTgt>
                                        </p:tgtEl>
                                      </p:cBhvr>
                                    </p:animEffect>
                                    <p:anim calcmode="lin" valueType="num">
                                      <p:cBhvr>
                                        <p:cTn id="18" dur="1000" fill="hold"/>
                                        <p:tgtEl>
                                          <p:spTgt spid="38914">
                                            <p:txEl>
                                              <p:charRg st="0" end="6"/>
                                            </p:txEl>
                                          </p:spTgt>
                                        </p:tgtEl>
                                        <p:attrNameLst>
                                          <p:attrName>ppt_x</p:attrName>
                                        </p:attrNameLst>
                                      </p:cBhvr>
                                      <p:tavLst>
                                        <p:tav tm="0">
                                          <p:val>
                                            <p:strVal val="#ppt_x"/>
                                          </p:val>
                                        </p:tav>
                                        <p:tav tm="100000">
                                          <p:val>
                                            <p:strVal val="#ppt_x"/>
                                          </p:val>
                                        </p:tav>
                                      </p:tavLst>
                                    </p:anim>
                                    <p:anim calcmode="lin" valueType="num">
                                      <p:cBhvr>
                                        <p:cTn id="19" dur="1000" fill="hold"/>
                                        <p:tgtEl>
                                          <p:spTgt spid="38914">
                                            <p:txEl>
                                              <p:charRg st="0" end="6"/>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8914">
                                            <p:txEl>
                                              <p:charRg st="6" end="177"/>
                                            </p:txEl>
                                          </p:spTgt>
                                        </p:tgtEl>
                                        <p:attrNameLst>
                                          <p:attrName>style.visibility</p:attrName>
                                        </p:attrNameLst>
                                      </p:cBhvr>
                                      <p:to>
                                        <p:strVal val="visible"/>
                                      </p:to>
                                    </p:set>
                                    <p:animEffect transition="in" filter="fade">
                                      <p:cBhvr>
                                        <p:cTn id="24" dur="1000"/>
                                        <p:tgtEl>
                                          <p:spTgt spid="38914">
                                            <p:txEl>
                                              <p:charRg st="6" end="177"/>
                                            </p:txEl>
                                          </p:spTgt>
                                        </p:tgtEl>
                                      </p:cBhvr>
                                    </p:animEffect>
                                    <p:anim calcmode="lin" valueType="num">
                                      <p:cBhvr>
                                        <p:cTn id="25" dur="1000" fill="hold"/>
                                        <p:tgtEl>
                                          <p:spTgt spid="38914">
                                            <p:txEl>
                                              <p:charRg st="6" end="177"/>
                                            </p:txEl>
                                          </p:spTgt>
                                        </p:tgtEl>
                                        <p:attrNameLst>
                                          <p:attrName>ppt_x</p:attrName>
                                        </p:attrNameLst>
                                      </p:cBhvr>
                                      <p:tavLst>
                                        <p:tav tm="0">
                                          <p:val>
                                            <p:strVal val="#ppt_x"/>
                                          </p:val>
                                        </p:tav>
                                        <p:tav tm="100000">
                                          <p:val>
                                            <p:strVal val="#ppt_x"/>
                                          </p:val>
                                        </p:tav>
                                      </p:tavLst>
                                    </p:anim>
                                    <p:anim calcmode="lin" valueType="num">
                                      <p:cBhvr>
                                        <p:cTn id="26" dur="1000" fill="hold"/>
                                        <p:tgtEl>
                                          <p:spTgt spid="38914">
                                            <p:txEl>
                                              <p:charRg st="6" end="177"/>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8914">
                                            <p:txEl>
                                              <p:charRg st="177" end="213"/>
                                            </p:txEl>
                                          </p:spTgt>
                                        </p:tgtEl>
                                        <p:attrNameLst>
                                          <p:attrName>style.visibility</p:attrName>
                                        </p:attrNameLst>
                                      </p:cBhvr>
                                      <p:to>
                                        <p:strVal val="visible"/>
                                      </p:to>
                                    </p:set>
                                    <p:animEffect transition="in" filter="fade">
                                      <p:cBhvr>
                                        <p:cTn id="31" dur="1000"/>
                                        <p:tgtEl>
                                          <p:spTgt spid="38914">
                                            <p:txEl>
                                              <p:charRg st="177" end="213"/>
                                            </p:txEl>
                                          </p:spTgt>
                                        </p:tgtEl>
                                      </p:cBhvr>
                                    </p:animEffect>
                                    <p:anim calcmode="lin" valueType="num">
                                      <p:cBhvr>
                                        <p:cTn id="32" dur="1000" fill="hold"/>
                                        <p:tgtEl>
                                          <p:spTgt spid="38914">
                                            <p:txEl>
                                              <p:charRg st="177" end="213"/>
                                            </p:txEl>
                                          </p:spTgt>
                                        </p:tgtEl>
                                        <p:attrNameLst>
                                          <p:attrName>ppt_x</p:attrName>
                                        </p:attrNameLst>
                                      </p:cBhvr>
                                      <p:tavLst>
                                        <p:tav tm="0">
                                          <p:val>
                                            <p:strVal val="#ppt_x"/>
                                          </p:val>
                                        </p:tav>
                                        <p:tav tm="100000">
                                          <p:val>
                                            <p:strVal val="#ppt_x"/>
                                          </p:val>
                                        </p:tav>
                                      </p:tavLst>
                                    </p:anim>
                                    <p:anim calcmode="lin" valueType="num">
                                      <p:cBhvr>
                                        <p:cTn id="33" dur="1000" fill="hold"/>
                                        <p:tgtEl>
                                          <p:spTgt spid="38914">
                                            <p:txEl>
                                              <p:charRg st="177" end="21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8914">
                                            <p:txEl>
                                              <p:charRg st="213" end="250"/>
                                            </p:txEl>
                                          </p:spTgt>
                                        </p:tgtEl>
                                        <p:attrNameLst>
                                          <p:attrName>style.visibility</p:attrName>
                                        </p:attrNameLst>
                                      </p:cBhvr>
                                      <p:to>
                                        <p:strVal val="visible"/>
                                      </p:to>
                                    </p:set>
                                    <p:animEffect transition="in" filter="fade">
                                      <p:cBhvr>
                                        <p:cTn id="38" dur="1000"/>
                                        <p:tgtEl>
                                          <p:spTgt spid="38914">
                                            <p:txEl>
                                              <p:charRg st="213" end="250"/>
                                            </p:txEl>
                                          </p:spTgt>
                                        </p:tgtEl>
                                      </p:cBhvr>
                                    </p:animEffect>
                                    <p:anim calcmode="lin" valueType="num">
                                      <p:cBhvr>
                                        <p:cTn id="39" dur="1000" fill="hold"/>
                                        <p:tgtEl>
                                          <p:spTgt spid="38914">
                                            <p:txEl>
                                              <p:charRg st="213" end="250"/>
                                            </p:txEl>
                                          </p:spTgt>
                                        </p:tgtEl>
                                        <p:attrNameLst>
                                          <p:attrName>ppt_x</p:attrName>
                                        </p:attrNameLst>
                                      </p:cBhvr>
                                      <p:tavLst>
                                        <p:tav tm="0">
                                          <p:val>
                                            <p:strVal val="#ppt_x"/>
                                          </p:val>
                                        </p:tav>
                                        <p:tav tm="100000">
                                          <p:val>
                                            <p:strVal val="#ppt_x"/>
                                          </p:val>
                                        </p:tav>
                                      </p:tavLst>
                                    </p:anim>
                                    <p:anim calcmode="lin" valueType="num">
                                      <p:cBhvr>
                                        <p:cTn id="40" dur="1000" fill="hold"/>
                                        <p:tgtEl>
                                          <p:spTgt spid="38914">
                                            <p:txEl>
                                              <p:charRg st="213" end="25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P spid="7"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9" name="Content Placeholder 2"/>
          <p:cNvSpPr>
            <a:spLocks noGrp="1" noChangeArrowheads="1"/>
          </p:cNvSpPr>
          <p:nvPr>
            <p:ph idx="1"/>
          </p:nvPr>
        </p:nvSpPr>
        <p:spPr>
          <a:xfrm>
            <a:off x="265430" y="1263650"/>
            <a:ext cx="15963265" cy="8229600"/>
          </a:xfrm>
        </p:spPr>
        <p:txBody>
          <a:bodyPr/>
          <a:lstStyle/>
          <a:p>
            <a:pPr marL="0" marR="0" lvl="0" indent="0" algn="just" defTabSz="1500505" rtl="0" eaLnBrk="0" fontAlgn="base" latinLnBrk="0" hangingPunct="0">
              <a:lnSpc>
                <a:spcPct val="100000"/>
              </a:lnSpc>
              <a:spcBef>
                <a:spcPct val="20000"/>
              </a:spcBef>
              <a:spcAft>
                <a:spcPct val="0"/>
              </a:spcAft>
              <a:buClrTx/>
              <a:buSzTx/>
              <a:buFontTx/>
              <a:buNone/>
              <a:defRPr/>
            </a:pPr>
            <a:r>
              <a:rPr kumimoji="0" lang="en-US" altLang="en-US" sz="3315" b="0" i="0" u="none" strike="noStrike" kern="1200" cap="none" spc="0" normalizeH="0" baseline="0" noProof="0">
                <a:ln>
                  <a:noFill/>
                </a:ln>
                <a:solidFill>
                  <a:schemeClr val="tx1"/>
                </a:solidFill>
                <a:effectLst/>
                <a:uLnTx/>
                <a:uFillTx/>
                <a:latin typeface="+mn-lt"/>
                <a:ea typeface="SimSun" panose="02010600030101010101" pitchFamily="2" charset="-122"/>
                <a:cs typeface="+mn-cs"/>
              </a:rPr>
              <a:t> Hai câu thơ trên của nhà thơ Viễn Phương viết nhân dịp ông được ra thăm lăng Bác đã thể hiện được tình cảm yêu thương thành kính của nhà thơ dành cho Bác Hồ kính yêu. Nhà thơ dùng hình ảnh MT ở câu thơ “Ngày ngày MT đi qua trên lăng” để tả thực MT của thiên nhiên vĩnh hằng ngày ngày chiếu ánh sáng vào trong lăng Bác như đang kính cẩn nghiêng mình thành kính trước một con người vĩ đại. Nhưng ở câu thơ “Thấy một MT trong lăng rất đỏ”, nhà thơ đã khéo léo sử dụng BPNT ẩn dụ khi ngầm so sánh Bác với MT. Đúng vậy, nếu MT của thiên nhiên vĩnh hằng soi sáng vạn vật nhân gian thì Bác Hồ đã soi sáng cả một dân tộc lầm than, đem lại cơm no áo ấm cho hàng triệu người dân Việt Nam, đem lại độc lập tự do cho 1 dân tộc chịu xiềng xích thực dân hơn 80 năm. Vậy, Bác chính là ánh thái dương của dân tộc Việt, mà mãi “vĩnh hằng” trong sự biết ơn, trong sâu thẳm con tim của hàng triệu người dân Việt bây giờ và về sau</a:t>
            </a:r>
            <a:r>
              <a:rPr kumimoji="0" lang="en-US" altLang="en-US" sz="2765" b="0" i="0" u="none" strike="noStrike" kern="1200" cap="none" spc="0" normalizeH="0" baseline="0" noProof="0">
                <a:ln>
                  <a:noFill/>
                </a:ln>
                <a:solidFill>
                  <a:schemeClr val="tx1"/>
                </a:solidFill>
                <a:effectLst/>
                <a:uLnTx/>
                <a:uFillTx/>
                <a:latin typeface="+mn-lt"/>
                <a:ea typeface="SimSun" panose="02010600030101010101" pitchFamily="2" charset="-122"/>
                <a:cs typeface="+mn-cs"/>
              </a:rPr>
              <a:t>.</a:t>
            </a:r>
            <a:endParaRPr kumimoji="0" lang="en-US" altLang="en-US" sz="2765" b="0" i="0" u="none" strike="noStrike" kern="1200" cap="none" spc="0" normalizeH="0" baseline="0" noProof="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2" name="Rectangle 1"/>
          <p:cNvSpPr/>
          <p:nvPr/>
        </p:nvSpPr>
        <p:spPr>
          <a:xfrm>
            <a:off x="2914650" y="315913"/>
            <a:ext cx="10633075" cy="6318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5pPr>
          </a:lstStyle>
          <a:p>
            <a:pPr lvl="0" algn="ctr" eaLnBrk="1" hangingPunct="1">
              <a:buNone/>
            </a:pPr>
            <a:r>
              <a:rPr lang="en-US" altLang="x-none" sz="6000" b="1" dirty="0">
                <a:solidFill>
                  <a:srgbClr val="FF0000"/>
                </a:solidFill>
                <a:latin typeface="Times New Roman" panose="02020603050405020304" pitchFamily="18" charset="0"/>
                <a:cs typeface="Times New Roman" panose="02020603050405020304" pitchFamily="18" charset="0"/>
              </a:rPr>
              <a:t>Đoạn văn tham khảo</a:t>
            </a:r>
            <a:endParaRPr lang="en-US" altLang="x-none" sz="4100" b="1" dirty="0">
              <a:solidFill>
                <a:srgbClr val="FFFFFF"/>
              </a:solidFill>
              <a:latin typeface="Times New Roman" panose="02020603050405020304" pitchFamily="18" charset="0"/>
              <a:ea typeface="Times New Roman" panose="02020603050405020304" pitchFamily="18" charset="0"/>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7282" name="Picture 4"/>
          <p:cNvPicPr>
            <a:picLocks noChangeAspect="1"/>
          </p:cNvPicPr>
          <p:nvPr/>
        </p:nvPicPr>
        <p:blipFill>
          <a:blip r:embed="rId1"/>
          <a:stretch>
            <a:fillRect/>
          </a:stretch>
        </p:blipFill>
        <p:spPr>
          <a:xfrm>
            <a:off x="9655175" y="5265738"/>
            <a:ext cx="3470275" cy="4210050"/>
          </a:xfrm>
          <a:prstGeom prst="rect">
            <a:avLst/>
          </a:prstGeom>
          <a:noFill/>
          <a:ln w="9525">
            <a:noFill/>
          </a:ln>
        </p:spPr>
      </p:pic>
      <p:pic>
        <p:nvPicPr>
          <p:cNvPr id="35846" name="Picture 5"/>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2598385" y="0"/>
            <a:ext cx="11686804" cy="9475787"/>
          </a:xfrm>
          <a:prstGeom prst="rect">
            <a:avLst/>
          </a:prstGeom>
          <a:noFill/>
          <a:ln w="9525">
            <a:noFill/>
            <a:round/>
          </a:ln>
        </p:spPr>
      </p:pic>
      <p:sp>
        <p:nvSpPr>
          <p:cNvPr id="97284" name="WordArt 3"/>
          <p:cNvSpPr>
            <a:spLocks noTextEdit="1"/>
          </p:cNvSpPr>
          <p:nvPr/>
        </p:nvSpPr>
        <p:spPr>
          <a:xfrm>
            <a:off x="5387975" y="420688"/>
            <a:ext cx="6002338" cy="1447800"/>
          </a:xfrm>
          <a:prstGeom prst="rect">
            <a:avLst/>
          </a:prstGeom>
        </p:spPr>
        <p:txBody>
          <a:bodyPr wrap="none" fromWordArt="1">
            <a:prstTxWarp prst="textPlain">
              <a:avLst>
                <a:gd name="adj" fmla="val 50000"/>
              </a:avLst>
            </a:prstTxWarp>
            <a:normAutofit/>
          </a:bodyPr>
          <a:p>
            <a:pPr algn="ctr"/>
            <a:r>
              <a:rPr lang="en-US" sz="49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HƯỚNG  DẪN VỀ NHÀ</a:t>
            </a:r>
            <a:endParaRPr lang="en-US" sz="49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p:txBody>
      </p:sp>
      <p:sp>
        <p:nvSpPr>
          <p:cNvPr id="72709" name="Content Placeholder 2"/>
          <p:cNvSpPr txBox="1"/>
          <p:nvPr/>
        </p:nvSpPr>
        <p:spPr bwMode="auto">
          <a:xfrm>
            <a:off x="3862388" y="2211388"/>
            <a:ext cx="8843963"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vi-VN" altLang="en-US" sz="4420" b="0" i="0" u="none" strike="noStrike" kern="1200" cap="none" spc="0" normalizeH="0" baseline="0" noProof="0" smtClean="0">
                <a:ln>
                  <a:noFill/>
                </a:ln>
                <a:solidFill>
                  <a:schemeClr val="tx1"/>
                </a:solidFill>
                <a:effectLst/>
                <a:uLnTx/>
                <a:uFillTx/>
                <a:latin typeface="Times New Roman" panose="02020603050405020304" pitchFamily="18" charset="0"/>
                <a:ea typeface="SimSun" panose="02010600030101010101" pitchFamily="2" charset="-122"/>
                <a:cs typeface="+mn-cs"/>
              </a:rPr>
              <a:t>- Học và nắm chắc ND bài học. </a:t>
            </a:r>
            <a:endParaRPr kumimoji="0" lang="en-US" altLang="en-US" sz="3870" b="0" i="0" u="none" strike="noStrike" kern="1200" cap="none" spc="0" normalizeH="0" baseline="0" noProof="0" smtClean="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4420" b="0" i="0" u="none" strike="noStrike" kern="1200" cap="none" spc="0" normalizeH="0" baseline="0" noProof="0" smtClean="0">
                <a:ln>
                  <a:noFill/>
                </a:ln>
                <a:solidFill>
                  <a:schemeClr val="tx1"/>
                </a:solidFill>
                <a:effectLst/>
                <a:uLnTx/>
                <a:uFillTx/>
                <a:latin typeface="Times New Roman" panose="02020603050405020304" pitchFamily="18" charset="0"/>
                <a:ea typeface="SimSun" panose="02010600030101010101" pitchFamily="2" charset="-122"/>
                <a:cs typeface="+mn-cs"/>
              </a:rPr>
              <a:t>- Hoàn thiện các bài tập.</a:t>
            </a:r>
            <a:endParaRPr kumimoji="0" lang="en-US" altLang="en-US" sz="3870" b="0" i="0" u="none" strike="noStrike" kern="1200" cap="none" spc="0" normalizeH="0" baseline="0" noProof="0" smtClean="0">
              <a:ln>
                <a:noFill/>
              </a:ln>
              <a:solidFill>
                <a:schemeClr val="tx1"/>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vi-VN" altLang="en-US" sz="4420" b="0" i="0" u="none" strike="noStrike" kern="1200" cap="none" spc="0" normalizeH="0" baseline="0" noProof="0" smtClean="0">
                <a:ln>
                  <a:noFill/>
                </a:ln>
                <a:solidFill>
                  <a:schemeClr val="tx1"/>
                </a:solidFill>
                <a:effectLst/>
                <a:uLnTx/>
                <a:uFillTx/>
                <a:latin typeface="Times New Roman" panose="02020603050405020304" pitchFamily="18" charset="0"/>
                <a:ea typeface="SimSun" panose="02010600030101010101" pitchFamily="2" charset="-122"/>
                <a:cs typeface="+mn-cs"/>
              </a:rPr>
              <a:t>- Chuẩn bị bài: </a:t>
            </a:r>
            <a:r>
              <a:rPr kumimoji="0" lang="en-US" altLang="en-US" sz="4420" b="0" i="1" u="none" strike="noStrike" kern="1200" cap="none" spc="0" normalizeH="0" baseline="0" noProof="0" smtClean="0">
                <a:ln>
                  <a:noFill/>
                </a:ln>
                <a:solidFill>
                  <a:schemeClr val="tx1"/>
                </a:solidFill>
                <a:effectLst/>
                <a:uLnTx/>
                <a:uFillTx/>
                <a:latin typeface="Times New Roman" panose="02020603050405020304" pitchFamily="18" charset="0"/>
                <a:ea typeface="SimSun" panose="02010600030101010101" pitchFamily="2" charset="-122"/>
                <a:cs typeface="+mn-cs"/>
              </a:rPr>
              <a:t>Thực hành đọc hiểu: Mẹ và quả.</a:t>
            </a:r>
            <a:endParaRPr kumimoji="0" lang="en-US" altLang="en-US" sz="3870" b="0" i="0" u="none" strike="noStrike" kern="1200" cap="none" spc="0" normalizeH="0" baseline="0" noProof="0" smtClean="0">
              <a:ln>
                <a:noFill/>
              </a:ln>
              <a:solidFill>
                <a:schemeClr val="tx1"/>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15000"/>
              </a:lnSpc>
              <a:spcBef>
                <a:spcPct val="0"/>
              </a:spcBef>
              <a:spcAft>
                <a:spcPct val="0"/>
              </a:spcAft>
              <a:buClrTx/>
              <a:buSzTx/>
              <a:buFontTx/>
              <a:buNone/>
              <a:defRPr/>
            </a:pPr>
            <a:r>
              <a:rPr kumimoji="0" lang="en-US" altLang="en-US" sz="4420" b="0" i="1" u="none" strike="noStrike" kern="1200" cap="none" spc="0" normalizeH="0" baseline="0" noProof="0" smtClean="0">
                <a:ln>
                  <a:noFill/>
                </a:ln>
                <a:solidFill>
                  <a:srgbClr val="000000"/>
                </a:solidFill>
                <a:effectLst/>
                <a:uLnTx/>
                <a:uFillTx/>
                <a:latin typeface="Times New Roman" panose="02020603050405020304" pitchFamily="18" charset="0"/>
                <a:ea typeface="SimSun" panose="02010600030101010101" pitchFamily="2" charset="-122"/>
                <a:cs typeface="Calibri" panose="020F0502020204030204" pitchFamily="34" charset="0"/>
              </a:rPr>
              <a:t> </a:t>
            </a:r>
            <a:endParaRPr kumimoji="0" lang="en-US" altLang="en-US" sz="3870" b="0" i="0" u="none" strike="noStrike" kern="1200" cap="none" spc="0" normalizeH="0" baseline="0" noProof="0" smtClean="0">
              <a:ln>
                <a:noFill/>
              </a:ln>
              <a:solidFill>
                <a:schemeClr val="tx1"/>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altLang="en-US" sz="4420" b="0" i="0" u="none" strike="noStrike" kern="1200" cap="none" spc="0" normalizeH="0" baseline="0" noProof="0" smtClean="0">
              <a:ln>
                <a:noFill/>
              </a:ln>
              <a:solidFill>
                <a:srgbClr val="2A2A2A"/>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89" name="Picture 1"/>
          <p:cNvPicPr>
            <a:picLocks noChangeAspect="1"/>
          </p:cNvPicPr>
          <p:nvPr/>
        </p:nvPicPr>
        <p:blipFill>
          <a:blip r:embed="rId1"/>
          <a:stretch>
            <a:fillRect/>
          </a:stretch>
        </p:blipFill>
        <p:spPr>
          <a:xfrm>
            <a:off x="2071688" y="0"/>
            <a:ext cx="12634912" cy="9475788"/>
          </a:xfrm>
          <a:prstGeom prst="rect">
            <a:avLst/>
          </a:prstGeom>
          <a:noFill/>
          <a:ln w="9525">
            <a:noFill/>
          </a:ln>
        </p:spPr>
      </p:pic>
      <p:pic>
        <p:nvPicPr>
          <p:cNvPr id="37890" name="Picture 2"/>
          <p:cNvPicPr>
            <a:picLocks noChangeAspect="1"/>
          </p:cNvPicPr>
          <p:nvPr/>
        </p:nvPicPr>
        <p:blipFill>
          <a:blip r:embed="rId2"/>
          <a:stretch>
            <a:fillRect/>
          </a:stretch>
        </p:blipFill>
        <p:spPr>
          <a:xfrm>
            <a:off x="6072188" y="1789113"/>
            <a:ext cx="1095375" cy="1095375"/>
          </a:xfrm>
          <a:prstGeom prst="rect">
            <a:avLst/>
          </a:prstGeom>
          <a:noFill/>
          <a:ln w="9525">
            <a:noFill/>
          </a:ln>
        </p:spPr>
      </p:pic>
      <p:pic>
        <p:nvPicPr>
          <p:cNvPr id="37891" name="Picture 3"/>
          <p:cNvPicPr>
            <a:picLocks noChangeAspect="1"/>
          </p:cNvPicPr>
          <p:nvPr/>
        </p:nvPicPr>
        <p:blipFill>
          <a:blip r:embed="rId2"/>
          <a:stretch>
            <a:fillRect/>
          </a:stretch>
        </p:blipFill>
        <p:spPr>
          <a:xfrm>
            <a:off x="4810125" y="-211137"/>
            <a:ext cx="1093788" cy="1095375"/>
          </a:xfrm>
          <a:prstGeom prst="rect">
            <a:avLst/>
          </a:prstGeom>
          <a:noFill/>
          <a:ln w="9525">
            <a:noFill/>
          </a:ln>
        </p:spPr>
      </p:pic>
      <p:pic>
        <p:nvPicPr>
          <p:cNvPr id="37892" name="Picture 4"/>
          <p:cNvPicPr>
            <a:picLocks noChangeAspect="1"/>
          </p:cNvPicPr>
          <p:nvPr/>
        </p:nvPicPr>
        <p:blipFill>
          <a:blip r:embed="rId2"/>
          <a:stretch>
            <a:fillRect/>
          </a:stretch>
        </p:blipFill>
        <p:spPr>
          <a:xfrm>
            <a:off x="2387600" y="3159125"/>
            <a:ext cx="1095375" cy="1093788"/>
          </a:xfrm>
          <a:prstGeom prst="rect">
            <a:avLst/>
          </a:prstGeom>
          <a:noFill/>
          <a:ln w="9525">
            <a:noFill/>
          </a:ln>
        </p:spPr>
      </p:pic>
      <p:pic>
        <p:nvPicPr>
          <p:cNvPr id="37893" name="Picture 5"/>
          <p:cNvPicPr>
            <a:picLocks noChangeAspect="1"/>
          </p:cNvPicPr>
          <p:nvPr/>
        </p:nvPicPr>
        <p:blipFill>
          <a:blip r:embed="rId2"/>
          <a:stretch>
            <a:fillRect/>
          </a:stretch>
        </p:blipFill>
        <p:spPr>
          <a:xfrm>
            <a:off x="13611225" y="0"/>
            <a:ext cx="1095375" cy="1093788"/>
          </a:xfrm>
          <a:prstGeom prst="rect">
            <a:avLst/>
          </a:prstGeom>
          <a:noFill/>
          <a:ln w="9525">
            <a:noFill/>
          </a:ln>
        </p:spPr>
      </p:pic>
      <p:pic>
        <p:nvPicPr>
          <p:cNvPr id="37894" name="Picture 6"/>
          <p:cNvPicPr>
            <a:picLocks noChangeAspect="1"/>
          </p:cNvPicPr>
          <p:nvPr/>
        </p:nvPicPr>
        <p:blipFill>
          <a:blip r:embed="rId2"/>
          <a:stretch>
            <a:fillRect/>
          </a:stretch>
        </p:blipFill>
        <p:spPr>
          <a:xfrm>
            <a:off x="5019675" y="2843213"/>
            <a:ext cx="1095375" cy="1093787"/>
          </a:xfrm>
          <a:prstGeom prst="rect">
            <a:avLst/>
          </a:prstGeom>
          <a:noFill/>
          <a:ln w="9525">
            <a:noFill/>
          </a:ln>
        </p:spPr>
      </p:pic>
      <p:pic>
        <p:nvPicPr>
          <p:cNvPr id="37895" name="Picture 7"/>
          <p:cNvPicPr>
            <a:picLocks noChangeAspect="1"/>
          </p:cNvPicPr>
          <p:nvPr/>
        </p:nvPicPr>
        <p:blipFill>
          <a:blip r:embed="rId2"/>
          <a:stretch>
            <a:fillRect/>
          </a:stretch>
        </p:blipFill>
        <p:spPr>
          <a:xfrm>
            <a:off x="3124200" y="4000500"/>
            <a:ext cx="1095375" cy="1095375"/>
          </a:xfrm>
          <a:prstGeom prst="rect">
            <a:avLst/>
          </a:prstGeom>
          <a:noFill/>
          <a:ln w="9525">
            <a:noFill/>
          </a:ln>
        </p:spPr>
      </p:pic>
      <p:pic>
        <p:nvPicPr>
          <p:cNvPr id="37896" name="Picture 8"/>
          <p:cNvPicPr>
            <a:picLocks noChangeAspect="1"/>
          </p:cNvPicPr>
          <p:nvPr/>
        </p:nvPicPr>
        <p:blipFill>
          <a:blip r:embed="rId2"/>
          <a:stretch>
            <a:fillRect/>
          </a:stretch>
        </p:blipFill>
        <p:spPr>
          <a:xfrm>
            <a:off x="10390188" y="0"/>
            <a:ext cx="1093787" cy="1093788"/>
          </a:xfrm>
          <a:prstGeom prst="rect">
            <a:avLst/>
          </a:prstGeom>
          <a:noFill/>
          <a:ln w="9525">
            <a:noFill/>
          </a:ln>
        </p:spPr>
      </p:pic>
      <p:pic>
        <p:nvPicPr>
          <p:cNvPr id="37897" name="Picture 9"/>
          <p:cNvPicPr>
            <a:picLocks noChangeAspect="1"/>
          </p:cNvPicPr>
          <p:nvPr/>
        </p:nvPicPr>
        <p:blipFill>
          <a:blip r:embed="rId2"/>
          <a:stretch>
            <a:fillRect/>
          </a:stretch>
        </p:blipFill>
        <p:spPr>
          <a:xfrm>
            <a:off x="7758113" y="0"/>
            <a:ext cx="1093787" cy="1093788"/>
          </a:xfrm>
          <a:prstGeom prst="rect">
            <a:avLst/>
          </a:prstGeom>
          <a:noFill/>
          <a:ln w="9525">
            <a:noFill/>
          </a:ln>
        </p:spPr>
      </p:pic>
      <p:pic>
        <p:nvPicPr>
          <p:cNvPr id="37898" name="Picture 10"/>
          <p:cNvPicPr>
            <a:picLocks noChangeAspect="1"/>
          </p:cNvPicPr>
          <p:nvPr/>
        </p:nvPicPr>
        <p:blipFill>
          <a:blip r:embed="rId2"/>
          <a:stretch>
            <a:fillRect/>
          </a:stretch>
        </p:blipFill>
        <p:spPr>
          <a:xfrm>
            <a:off x="8599488" y="2105025"/>
            <a:ext cx="1095375" cy="1095375"/>
          </a:xfrm>
          <a:prstGeom prst="rect">
            <a:avLst/>
          </a:prstGeom>
          <a:noFill/>
          <a:ln w="9525">
            <a:noFill/>
          </a:ln>
        </p:spPr>
      </p:pic>
      <p:pic>
        <p:nvPicPr>
          <p:cNvPr id="99340" name="Picture 12"/>
          <p:cNvPicPr>
            <a:picLocks noChangeAspect="1"/>
          </p:cNvPicPr>
          <p:nvPr/>
        </p:nvPicPr>
        <p:blipFill>
          <a:blip r:embed="rId3"/>
          <a:stretch>
            <a:fillRect/>
          </a:stretch>
        </p:blipFill>
        <p:spPr>
          <a:xfrm>
            <a:off x="2071688" y="1368425"/>
            <a:ext cx="2752725" cy="2032000"/>
          </a:xfrm>
          <a:prstGeom prst="rect">
            <a:avLst/>
          </a:prstGeom>
          <a:noFill/>
          <a:ln w="9525">
            <a:noFill/>
          </a:ln>
        </p:spPr>
      </p:pic>
      <p:sp>
        <p:nvSpPr>
          <p:cNvPr id="74765" name="TextBox 19"/>
          <p:cNvSpPr txBox="1">
            <a:spLocks noChangeArrowheads="1"/>
          </p:cNvSpPr>
          <p:nvPr/>
        </p:nvSpPr>
        <p:spPr bwMode="auto">
          <a:xfrm>
            <a:off x="5126038" y="1895475"/>
            <a:ext cx="8316913"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en-US" sz="6630" b="1" i="0" u="none" strike="noStrike" kern="12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CHÀO TẠM BIỆT</a:t>
            </a:r>
            <a:endParaRPr kumimoji="0" lang="en-US" altLang="en-US" sz="6630" b="1" i="0" u="none" strike="noStrike" kern="12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74766" name="TextBox 14"/>
          <p:cNvSpPr txBox="1">
            <a:spLocks noChangeArrowheads="1"/>
          </p:cNvSpPr>
          <p:nvPr/>
        </p:nvSpPr>
        <p:spPr bwMode="auto">
          <a:xfrm>
            <a:off x="3335338" y="5895975"/>
            <a:ext cx="55800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en-US" sz="3315" b="1" i="0" u="sng" strike="noStrike" kern="12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74767" name="TextBox 15"/>
          <p:cNvSpPr txBox="1">
            <a:spLocks noChangeArrowheads="1"/>
          </p:cNvSpPr>
          <p:nvPr/>
        </p:nvSpPr>
        <p:spPr bwMode="auto">
          <a:xfrm>
            <a:off x="1598613" y="4022725"/>
            <a:ext cx="1358106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algn="ctr" eaLnBrk="1" hangingPunct="1">
              <a:spcBef>
                <a:spcPct val="50000"/>
              </a:spcBef>
              <a:buNone/>
            </a:pPr>
            <a:r>
              <a:rPr lang="vi-VN" altLang="en-US" sz="4400" b="1" dirty="0">
                <a:solidFill>
                  <a:srgbClr val="0000FF"/>
                </a:solidFill>
                <a:latin typeface="Times New Roman" panose="02020603050405020304" pitchFamily="18" charset="0"/>
                <a:cs typeface="Lucida Sans Unicode" panose="020B0602030504020204" pitchFamily="34" charset="0"/>
              </a:rPr>
              <a:t>CHÚC CÁC</a:t>
            </a:r>
            <a:r>
              <a:rPr lang="en-US" altLang="en-US" sz="4400" b="1" dirty="0">
                <a:solidFill>
                  <a:srgbClr val="0000FF"/>
                </a:solidFill>
                <a:latin typeface="Times New Roman" panose="02020603050405020304" pitchFamily="18" charset="0"/>
                <a:cs typeface="Lucida Sans Unicode" panose="020B0602030504020204" pitchFamily="34" charset="0"/>
              </a:rPr>
              <a:t> EM</a:t>
            </a:r>
            <a:r>
              <a:rPr lang="vi-VN" altLang="en-US" sz="4400" b="1" dirty="0">
                <a:solidFill>
                  <a:srgbClr val="0000FF"/>
                </a:solidFill>
                <a:latin typeface="Times New Roman" panose="02020603050405020304" pitchFamily="18" charset="0"/>
                <a:cs typeface="Lucida Sans Unicode" panose="020B0602030504020204" pitchFamily="34" charset="0"/>
              </a:rPr>
              <a:t> CHĂM NGOAN, HỌC GIỎI!</a:t>
            </a:r>
            <a:endParaRPr lang="vi-VN" altLang="en-US" sz="4400" b="1" dirty="0">
              <a:solidFill>
                <a:srgbClr val="0000FF"/>
              </a:solidFill>
              <a:latin typeface="Times New Roman" panose="02020603050405020304" pitchFamily="18" charset="0"/>
              <a:cs typeface="Lucida Sans Unicode" panose="020B0602030504020204" pitchFamily="34" charset="0"/>
            </a:endParaRPr>
          </a:p>
          <a:p>
            <a:pPr algn="ctr" eaLnBrk="1" hangingPunct="1">
              <a:spcBef>
                <a:spcPct val="50000"/>
              </a:spcBef>
              <a:buNone/>
            </a:pPr>
            <a:endParaRPr lang="en-US" altLang="en-US" sz="4900" b="1" u="sng" dirty="0">
              <a:solidFill>
                <a:srgbClr val="FF0000"/>
              </a:solidFill>
              <a:latin typeface="Times New Roman" panose="02020603050405020304" pitchFamily="18" charset="0"/>
              <a:ea typeface="Lucida Sans Unicode" panose="020B0602030504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indefinite" fill="hold" nodeType="clickEffect">
                                  <p:stCondLst>
                                    <p:cond delay="0"/>
                                  </p:stCondLst>
                                  <p:childTnLst>
                                    <p:animScale>
                                      <p:cBhvr additive="repl">
                                        <p:cTn id="6" dur="2000" fill="hold"/>
                                        <p:tgtEl>
                                          <p:spTgt spid="37889"/>
                                        </p:tgtEl>
                                      </p:cBhvr>
                                      <p:to x="150000" y="150000"/>
                                    </p:animScale>
                                  </p:childTnLst>
                                </p:cTn>
                              </p:par>
                              <p:par>
                                <p:cTn id="7" presetID="0" presetClass="path" presetSubtype="0" repeatCount="indefinite" accel="50000" decel="50000" fill="hold" nodeType="withEffect">
                                  <p:stCondLst>
                                    <p:cond delay="0"/>
                                  </p:stCondLst>
                                  <p:childTnLst>
                                    <p:animMotion origin="layout" path="M 0 0 C 0.0809 0.01667 0.16597 0.00555 0.2467 -0.01111 C 0.31128 -0.04074 0.38628 -0.02454 0.45173 -0.02454">
                                      <p:cBhvr additive="repl">
                                        <p:cTn id="8" dur="2000" fill="hold"/>
                                        <p:tgtEl>
                                          <p:spTgt spid="37890"/>
                                        </p:tgtEl>
                                      </p:cBhvr>
                                    </p:animMotion>
                                  </p:childTnLst>
                                </p:cTn>
                              </p:par>
                              <p:par>
                                <p:cTn id="9" presetID="0" presetClass="path" presetSubtype="0" repeatCount="indefinite" accel="50000" decel="50000" fill="hold" nodeType="withEffect">
                                  <p:stCondLst>
                                    <p:cond delay="0"/>
                                  </p:stCondLst>
                                  <p:childTnLst>
                                    <p:animMotion origin="layout" path="M 0 0 C 0.0809 0.01667 0.16597 0.00555 0.2467 -0.01111 C 0.31128 -0.04074 0.38628 -0.02454 0.45173 -0.02454">
                                      <p:cBhvr additive="repl">
                                        <p:cTn id="10" dur="2000" fill="hold"/>
                                        <p:tgtEl>
                                          <p:spTgt spid="37891"/>
                                        </p:tgtEl>
                                      </p:cBhvr>
                                    </p:animMotion>
                                  </p:childTnLst>
                                </p:cTn>
                              </p:par>
                              <p:par>
                                <p:cTn id="11" presetID="0" presetClass="path" presetSubtype="0" repeatCount="indefinite" accel="50000" decel="50000" fill="hold" nodeType="withEffect">
                                  <p:stCondLst>
                                    <p:cond delay="0"/>
                                  </p:stCondLst>
                                  <p:childTnLst>
                                    <p:animMotion origin="layout" path="M 0 0 C 0.0809 0.01667 0.16597 0.00555 0.2467 -0.01111 C 0.31128 -0.04074 0.38628 -0.02454 0.45173 -0.02454">
                                      <p:cBhvr additive="repl">
                                        <p:cTn id="12" dur="2000" fill="hold"/>
                                        <p:tgtEl>
                                          <p:spTgt spid="37892"/>
                                        </p:tgtEl>
                                      </p:cBhvr>
                                    </p:animMotion>
                                  </p:childTnLst>
                                </p:cTn>
                              </p:par>
                              <p:par>
                                <p:cTn id="13" presetID="0" presetClass="path" presetSubtype="0" repeatCount="indefinite" accel="50000" decel="50000" fill="hold" nodeType="withEffect">
                                  <p:stCondLst>
                                    <p:cond delay="0"/>
                                  </p:stCondLst>
                                  <p:childTnLst>
                                    <p:animMotion origin="layout" path="M 0 0 C 0.0809 0.01667 0.16597 0.00555 0.2467 -0.01111 C 0.31128 -0.04074 0.38628 -0.02454 0.45173 -0.02454">
                                      <p:cBhvr additive="repl">
                                        <p:cTn id="14" dur="2000" fill="hold"/>
                                        <p:tgtEl>
                                          <p:spTgt spid="37893"/>
                                        </p:tgtEl>
                                      </p:cBhvr>
                                    </p:animMotion>
                                  </p:childTnLst>
                                </p:cTn>
                              </p:par>
                              <p:par>
                                <p:cTn id="15" presetID="0" presetClass="path" presetSubtype="0" repeatCount="indefinite" accel="50000" decel="50000" fill="hold" nodeType="withEffect">
                                  <p:stCondLst>
                                    <p:cond delay="0"/>
                                  </p:stCondLst>
                                  <p:childTnLst>
                                    <p:animMotion origin="layout" path="M 0 0 C 0.0809 0.01667 0.16597 0.00555 0.2467 -0.01111 C 0.31128 -0.04074 0.38628 -0.02454 0.45173 -0.02454">
                                      <p:cBhvr additive="repl">
                                        <p:cTn id="16" dur="2000" fill="hold"/>
                                        <p:tgtEl>
                                          <p:spTgt spid="37894"/>
                                        </p:tgtEl>
                                      </p:cBhvr>
                                    </p:animMotion>
                                  </p:childTnLst>
                                </p:cTn>
                              </p:par>
                              <p:par>
                                <p:cTn id="17" presetID="0" presetClass="path" presetSubtype="0" repeatCount="indefinite" accel="50000" decel="50000" fill="hold" nodeType="withEffect">
                                  <p:stCondLst>
                                    <p:cond delay="0"/>
                                  </p:stCondLst>
                                  <p:childTnLst>
                                    <p:animMotion origin="layout" path="M 0 0 C 0.0809 0.01667 0.16597 0.00555 0.2467 -0.01111 C 0.31128 -0.04074 0.38628 -0.02454 0.45173 -0.02454">
                                      <p:cBhvr additive="repl">
                                        <p:cTn id="18" dur="2000" fill="hold"/>
                                        <p:tgtEl>
                                          <p:spTgt spid="37895"/>
                                        </p:tgtEl>
                                      </p:cBhvr>
                                    </p:animMotion>
                                  </p:childTnLst>
                                </p:cTn>
                              </p:par>
                              <p:par>
                                <p:cTn id="19" presetID="0" presetClass="path" presetSubtype="0" repeatCount="indefinite" accel="50000" decel="50000" fill="hold" nodeType="withEffect">
                                  <p:stCondLst>
                                    <p:cond delay="0"/>
                                  </p:stCondLst>
                                  <p:childTnLst>
                                    <p:animMotion origin="layout" path="M 0 0 C 0.0809 0.01667 0.16597 0.00555 0.2467 -0.01111 C 0.31128 -0.04074 0.38628 -0.02454 0.45173 -0.02454">
                                      <p:cBhvr additive="repl">
                                        <p:cTn id="20" dur="2000" fill="hold"/>
                                        <p:tgtEl>
                                          <p:spTgt spid="37896"/>
                                        </p:tgtEl>
                                      </p:cBhvr>
                                    </p:animMotion>
                                  </p:childTnLst>
                                </p:cTn>
                              </p:par>
                              <p:par>
                                <p:cTn id="21" presetID="0" presetClass="path" presetSubtype="0" repeatCount="indefinite" accel="50000" decel="50000" fill="hold" nodeType="withEffect">
                                  <p:stCondLst>
                                    <p:cond delay="0"/>
                                  </p:stCondLst>
                                  <p:childTnLst>
                                    <p:animMotion origin="layout" path="M 0 0 C 0.0809 0.01667 0.16597 0.00555 0.2467 -0.01111 C 0.31128 -0.04074 0.38628 -0.02454 0.45173 -0.02454">
                                      <p:cBhvr additive="repl">
                                        <p:cTn id="22" dur="2000" fill="hold"/>
                                        <p:tgtEl>
                                          <p:spTgt spid="37897"/>
                                        </p:tgtEl>
                                      </p:cBhvr>
                                    </p:animMotion>
                                  </p:childTnLst>
                                </p:cTn>
                              </p:par>
                              <p:par>
                                <p:cTn id="23" presetID="0" presetClass="path" presetSubtype="0" repeatCount="indefinite" accel="50000" decel="50000" fill="hold" nodeType="withEffect">
                                  <p:stCondLst>
                                    <p:cond delay="0"/>
                                  </p:stCondLst>
                                  <p:childTnLst>
                                    <p:animMotion origin="layout" path="M 0 0 C 0.0809 0.01667 0.16597 0.00555 0.2467 -0.01111 C 0.31128 -0.04074 0.38628 -0.02454 0.45173 -0.02454">
                                      <p:cBhvr additive="repl">
                                        <p:cTn id="24" dur="2000" fill="hold"/>
                                        <p:tgtEl>
                                          <p:spTgt spid="37898"/>
                                        </p:tgtEl>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3970" name="Picture 2" descr="ag00433_"/>
          <p:cNvPicPr>
            <a:picLocks noChangeAspect="1"/>
          </p:cNvPicPr>
          <p:nvPr/>
        </p:nvPicPr>
        <p:blipFill>
          <a:blip r:embed="rId1"/>
          <a:stretch>
            <a:fillRect/>
          </a:stretch>
        </p:blipFill>
        <p:spPr>
          <a:xfrm>
            <a:off x="12706350" y="315913"/>
            <a:ext cx="1684338" cy="1331912"/>
          </a:xfrm>
          <a:prstGeom prst="rect">
            <a:avLst/>
          </a:prstGeom>
          <a:noFill/>
          <a:ln w="9525">
            <a:noFill/>
          </a:ln>
        </p:spPr>
      </p:pic>
      <p:sp>
        <p:nvSpPr>
          <p:cNvPr id="59395" name="Rectangle 3"/>
          <p:cNvSpPr>
            <a:spLocks noChangeArrowheads="1"/>
          </p:cNvSpPr>
          <p:nvPr/>
        </p:nvSpPr>
        <p:spPr bwMode="auto">
          <a:xfrm>
            <a:off x="14285913" y="527050"/>
            <a:ext cx="420688" cy="8105775"/>
          </a:xfrm>
          <a:prstGeom prst="rect">
            <a:avLst/>
          </a:prstGeom>
          <a:gradFill rotWithShape="1">
            <a:gsLst>
              <a:gs pos="0">
                <a:srgbClr val="FFFFFF"/>
              </a:gs>
              <a:gs pos="100000">
                <a:srgbClr val="00F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2485" b="0" i="0" u="none" strike="noStrike" kern="1200" cap="none" spc="0" normalizeH="0" baseline="0" noProof="0" smtClean="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
        <p:nvSpPr>
          <p:cNvPr id="59396" name="Rectangle 4"/>
          <p:cNvSpPr>
            <a:spLocks noChangeArrowheads="1"/>
          </p:cNvSpPr>
          <p:nvPr/>
        </p:nvSpPr>
        <p:spPr bwMode="auto">
          <a:xfrm>
            <a:off x="2071688" y="947738"/>
            <a:ext cx="420688" cy="7580313"/>
          </a:xfrm>
          <a:prstGeom prst="rect">
            <a:avLst/>
          </a:prstGeom>
          <a:gradFill rotWithShape="1">
            <a:gsLst>
              <a:gs pos="0">
                <a:srgbClr val="00FF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2485" b="0" i="0" u="none" strike="noStrike" kern="1200" cap="none" spc="0" normalizeH="0" baseline="0" noProof="0" smtClean="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pic>
        <p:nvPicPr>
          <p:cNvPr id="83973" name="Picture 3" descr="POINSET3"/>
          <p:cNvPicPr>
            <a:picLocks noChangeAspect="1"/>
          </p:cNvPicPr>
          <p:nvPr/>
        </p:nvPicPr>
        <p:blipFill>
          <a:blip r:embed="rId2"/>
          <a:stretch>
            <a:fillRect/>
          </a:stretch>
        </p:blipFill>
        <p:spPr>
          <a:xfrm>
            <a:off x="11942763" y="6946900"/>
            <a:ext cx="2763837" cy="2528888"/>
          </a:xfrm>
          <a:prstGeom prst="rect">
            <a:avLst/>
          </a:prstGeom>
          <a:noFill/>
          <a:ln w="9525">
            <a:noFill/>
          </a:ln>
        </p:spPr>
      </p:pic>
      <p:sp>
        <p:nvSpPr>
          <p:cNvPr id="59398" name="Rectangle 7"/>
          <p:cNvSpPr>
            <a:spLocks noChangeArrowheads="1"/>
          </p:cNvSpPr>
          <p:nvPr/>
        </p:nvSpPr>
        <p:spPr bwMode="auto">
          <a:xfrm>
            <a:off x="2071688" y="7686675"/>
            <a:ext cx="12634913" cy="1789113"/>
          </a:xfrm>
          <a:prstGeom prst="rect">
            <a:avLst/>
          </a:prstGeom>
          <a:gradFill rotWithShape="1">
            <a:gsLst>
              <a:gs pos="0">
                <a:srgbClr val="FFFFFF">
                  <a:alpha val="0"/>
                </a:srgbClr>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2485"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endParaRPr>
          </a:p>
        </p:txBody>
      </p:sp>
      <p:pic>
        <p:nvPicPr>
          <p:cNvPr id="83975" name="Picture 8" descr="21"/>
          <p:cNvPicPr>
            <a:picLocks noChangeAspect="1"/>
          </p:cNvPicPr>
          <p:nvPr/>
        </p:nvPicPr>
        <p:blipFill>
          <a:blip r:embed="rId3"/>
          <a:stretch>
            <a:fillRect/>
          </a:stretch>
        </p:blipFill>
        <p:spPr>
          <a:xfrm>
            <a:off x="2071688" y="7264400"/>
            <a:ext cx="2735262" cy="2211388"/>
          </a:xfrm>
          <a:prstGeom prst="rect">
            <a:avLst/>
          </a:prstGeom>
          <a:noFill/>
          <a:ln w="9525">
            <a:noFill/>
          </a:ln>
        </p:spPr>
      </p:pic>
      <p:sp>
        <p:nvSpPr>
          <p:cNvPr id="59400" name="Text Box 11"/>
          <p:cNvSpPr txBox="1">
            <a:spLocks noChangeArrowheads="1"/>
          </p:cNvSpPr>
          <p:nvPr/>
        </p:nvSpPr>
        <p:spPr bwMode="auto">
          <a:xfrm>
            <a:off x="2071688" y="0"/>
            <a:ext cx="12634913" cy="474663"/>
          </a:xfrm>
          <a:prstGeom prst="rect">
            <a:avLst/>
          </a:prstGeom>
          <a:gradFill rotWithShape="1">
            <a:gsLst>
              <a:gs pos="0">
                <a:srgbClr val="00CC00"/>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2485"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endParaRPr>
          </a:p>
        </p:txBody>
      </p:sp>
      <p:pic>
        <p:nvPicPr>
          <p:cNvPr id="83977" name="Picture 12" descr="POINSET2"/>
          <p:cNvPicPr>
            <a:picLocks noChangeAspect="1"/>
          </p:cNvPicPr>
          <p:nvPr/>
        </p:nvPicPr>
        <p:blipFill>
          <a:blip r:embed="rId4"/>
          <a:stretch>
            <a:fillRect/>
          </a:stretch>
        </p:blipFill>
        <p:spPr>
          <a:xfrm rot="5400000">
            <a:off x="12822238" y="-52387"/>
            <a:ext cx="1790700" cy="2000250"/>
          </a:xfrm>
          <a:prstGeom prst="rect">
            <a:avLst/>
          </a:prstGeom>
          <a:noFill/>
          <a:ln w="9525">
            <a:noFill/>
          </a:ln>
        </p:spPr>
      </p:pic>
      <p:pic>
        <p:nvPicPr>
          <p:cNvPr id="83978" name="Picture 4" descr="POINSET2"/>
          <p:cNvPicPr>
            <a:picLocks noChangeAspect="1"/>
          </p:cNvPicPr>
          <p:nvPr/>
        </p:nvPicPr>
        <p:blipFill>
          <a:blip r:embed="rId4"/>
          <a:stretch>
            <a:fillRect/>
          </a:stretch>
        </p:blipFill>
        <p:spPr>
          <a:xfrm>
            <a:off x="2071688" y="0"/>
            <a:ext cx="2000250" cy="1789113"/>
          </a:xfrm>
          <a:prstGeom prst="rect">
            <a:avLst/>
          </a:prstGeom>
          <a:noFill/>
          <a:ln w="9525">
            <a:noFill/>
          </a:ln>
        </p:spPr>
      </p:pic>
      <p:pic>
        <p:nvPicPr>
          <p:cNvPr id="83979" name="Picture 14" descr="Pets 161"/>
          <p:cNvPicPr>
            <a:picLocks noChangeAspect="1"/>
          </p:cNvPicPr>
          <p:nvPr/>
        </p:nvPicPr>
        <p:blipFill>
          <a:blip r:embed="rId5"/>
          <a:stretch>
            <a:fillRect/>
          </a:stretch>
        </p:blipFill>
        <p:spPr>
          <a:xfrm>
            <a:off x="2282825" y="4527550"/>
            <a:ext cx="1409700" cy="2000250"/>
          </a:xfrm>
          <a:prstGeom prst="rect">
            <a:avLst/>
          </a:prstGeom>
          <a:noFill/>
          <a:ln w="9525">
            <a:noFill/>
          </a:ln>
        </p:spPr>
      </p:pic>
      <p:sp>
        <p:nvSpPr>
          <p:cNvPr id="16" name="Text Box 26"/>
          <p:cNvSpPr txBox="1">
            <a:spLocks noChangeArrowheads="1"/>
          </p:cNvSpPr>
          <p:nvPr/>
        </p:nvSpPr>
        <p:spPr bwMode="auto">
          <a:xfrm>
            <a:off x="3636328" y="1569403"/>
            <a:ext cx="8855075" cy="94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en-US" sz="5525" b="1" i="0" u="none" strike="noStrike" kern="1200" cap="none" spc="0" normalizeH="0" baseline="0" noProof="0" smtClean="0">
                <a:ln>
                  <a:noFill/>
                </a:ln>
                <a:solidFill>
                  <a:srgbClr val="2909E7"/>
                </a:solidFill>
                <a:effectLst/>
                <a:uLnTx/>
                <a:uFillTx/>
                <a:latin typeface="Times New Roman" panose="02020603050405020304" pitchFamily="18" charset="0"/>
                <a:ea typeface="SimSun" panose="02010600030101010101" pitchFamily="2" charset="-122"/>
                <a:cs typeface="Times New Roman" panose="02020603050405020304" pitchFamily="18" charset="0"/>
              </a:rPr>
              <a:t>Tiết 88</a:t>
            </a:r>
            <a:endParaRPr kumimoji="0" lang="en-US" altLang="en-US" sz="5525" b="1" i="0" u="none" strike="noStrike" kern="1200" cap="none" spc="0" normalizeH="0" baseline="0" noProof="0" smtClean="0">
              <a:ln>
                <a:noFill/>
              </a:ln>
              <a:solidFill>
                <a:srgbClr val="2909E7"/>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83981" name="WordArt 16"/>
          <p:cNvSpPr>
            <a:spLocks noTextEdit="1"/>
          </p:cNvSpPr>
          <p:nvPr/>
        </p:nvSpPr>
        <p:spPr>
          <a:xfrm>
            <a:off x="3124200" y="3211513"/>
            <a:ext cx="10845800" cy="2736850"/>
          </a:xfrm>
          <a:prstGeom prst="rect">
            <a:avLst/>
          </a:prstGeom>
        </p:spPr>
        <p:txBody>
          <a:bodyPr wrap="none" fromWordArt="1">
            <a:prstTxWarp prst="textPlain">
              <a:avLst>
                <a:gd name="adj" fmla="val 50000"/>
              </a:avLst>
            </a:prstTxWarp>
            <a:normAutofit/>
          </a:bodyPr>
          <a:p>
            <a:pPr algn="ctr"/>
            <a:r>
              <a:rPr lang="en-US" sz="6600" b="1">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NGỮ CẢNH VÀ NGHĨA CỦA TỪ TRONG NGỮ CẢNH;</a:t>
            </a:r>
            <a:endParaRPr lang="en-US" sz="6600" b="1">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a:p>
            <a:pPr algn="ctr"/>
            <a:r>
              <a:rPr lang="en-US" sz="6600" b="1">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DẤU CHẤM LỬNG</a:t>
            </a:r>
            <a:endParaRPr lang="en-US" sz="6600" b="1">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xEl>
                                              <p:charRg st="0" end="28"/>
                                            </p:txEl>
                                          </p:spTgt>
                                        </p:tgtEl>
                                        <p:attrNameLst>
                                          <p:attrName>style.visibility</p:attrName>
                                        </p:attrNameLst>
                                      </p:cBhvr>
                                      <p:to>
                                        <p:strVal val="visible"/>
                                      </p:to>
                                    </p:set>
                                    <p:animEffect transition="in" filter="checkerboard(across)">
                                      <p:cBhvr>
                                        <p:cTn id="7" dur="500"/>
                                        <p:tgtEl>
                                          <p:spTgt spid="16">
                                            <p:txEl>
                                              <p:charRg st="0" end="28"/>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3981"/>
                                        </p:tgtEl>
                                        <p:attrNameLst>
                                          <p:attrName>style.visibility</p:attrName>
                                        </p:attrNameLst>
                                      </p:cBhvr>
                                      <p:to>
                                        <p:strVal val="visible"/>
                                      </p:to>
                                    </p:set>
                                    <p:animEffect transition="in" filter="checkerboard(across)">
                                      <p:cBhvr>
                                        <p:cTn id="12" dur="500"/>
                                        <p:tgtEl>
                                          <p:spTgt spid="83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Text Box 26"/>
          <p:cNvSpPr txBox="1">
            <a:spLocks noChangeArrowheads="1"/>
          </p:cNvSpPr>
          <p:nvPr/>
        </p:nvSpPr>
        <p:spPr bwMode="auto">
          <a:xfrm>
            <a:off x="1404620" y="4162425"/>
            <a:ext cx="1483169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4975" b="1" i="0" u="none" strike="noStrike" kern="12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2. Vai trò của ngữ cảnh đối với xác định nghĩa của từ</a:t>
            </a:r>
            <a:endParaRPr kumimoji="0" lang="en-US" altLang="en-US" sz="4975" b="1" i="0" u="none" strike="noStrike" kern="12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60419" name="Text Box 26"/>
          <p:cNvSpPr txBox="1">
            <a:spLocks noChangeArrowheads="1"/>
          </p:cNvSpPr>
          <p:nvPr/>
        </p:nvSpPr>
        <p:spPr bwMode="auto">
          <a:xfrm>
            <a:off x="1258570" y="2740025"/>
            <a:ext cx="1434020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4975" b="1" i="0" u="none" strike="noStrike" kern="12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1. Khái niệm ngữ cảnh, các yếu tố của ngữ cảnh</a:t>
            </a:r>
            <a:endParaRPr kumimoji="0" lang="en-US" altLang="en-US" sz="4975" b="1" i="0" u="none" strike="noStrike" kern="12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60420" name="Text Box 26"/>
          <p:cNvSpPr txBox="1">
            <a:spLocks noChangeArrowheads="1"/>
          </p:cNvSpPr>
          <p:nvPr/>
        </p:nvSpPr>
        <p:spPr bwMode="auto">
          <a:xfrm>
            <a:off x="4284980" y="777875"/>
            <a:ext cx="7016115" cy="77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en-US" sz="4420" b="1" i="0" u="none" strike="noStrike" kern="1200" cap="none" spc="0" normalizeH="0" baseline="0" noProof="0" smtClean="0">
                <a:ln>
                  <a:noFill/>
                </a:ln>
                <a:solidFill>
                  <a:srgbClr val="1D13ED"/>
                </a:solidFill>
                <a:effectLst/>
                <a:uLnTx/>
                <a:uFillTx/>
                <a:latin typeface="Times New Roman" panose="02020603050405020304" pitchFamily="18" charset="0"/>
                <a:ea typeface="SimSun" panose="02010600030101010101" pitchFamily="2" charset="-122"/>
                <a:cs typeface="Times New Roman" panose="02020603050405020304" pitchFamily="18" charset="0"/>
              </a:rPr>
              <a:t>NỘI DUNG BÀI HỌC</a:t>
            </a:r>
            <a:endParaRPr kumimoji="0" lang="en-US" altLang="en-US" sz="4420" b="1" i="0" u="none" strike="noStrike" kern="1200" cap="none" spc="0" normalizeH="0" baseline="0" noProof="0" smtClean="0">
              <a:ln>
                <a:noFill/>
              </a:ln>
              <a:solidFill>
                <a:srgbClr val="1D13ED"/>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60421" name="Text Box 26"/>
          <p:cNvSpPr txBox="1">
            <a:spLocks noChangeArrowheads="1"/>
          </p:cNvSpPr>
          <p:nvPr/>
        </p:nvSpPr>
        <p:spPr bwMode="auto">
          <a:xfrm>
            <a:off x="1188720" y="1858010"/>
            <a:ext cx="15116175" cy="77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4420" b="1" i="0" u="none" strike="noStrike" kern="12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I. NGỮ CẢNH VÀ NGHĨA CỦA TỪ TRONG NGỮ CẢNH</a:t>
            </a:r>
            <a:endParaRPr kumimoji="0" lang="en-US" altLang="en-US" sz="4420" b="1" i="0" u="none" strike="noStrike" kern="12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60422" name="Text Box 26"/>
          <p:cNvSpPr txBox="1">
            <a:spLocks noChangeArrowheads="1"/>
          </p:cNvSpPr>
          <p:nvPr/>
        </p:nvSpPr>
        <p:spPr bwMode="auto">
          <a:xfrm>
            <a:off x="1548765" y="5602605"/>
            <a:ext cx="9272270" cy="77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4420" b="1" i="0" u="none" strike="noStrike" kern="12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II. DẤU CHẤM LỬNG</a:t>
            </a:r>
            <a:endParaRPr kumimoji="0" lang="en-US" altLang="en-US" sz="4420" b="1" i="0" u="none" strike="noStrike" kern="12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advClick="0" advTm="3000">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Text Box 26"/>
          <p:cNvSpPr txBox="1">
            <a:spLocks noChangeArrowheads="1"/>
          </p:cNvSpPr>
          <p:nvPr/>
        </p:nvSpPr>
        <p:spPr bwMode="auto">
          <a:xfrm>
            <a:off x="3546475" y="57150"/>
            <a:ext cx="800100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p>
            <a:pPr eaLnBrk="1" hangingPunct="1">
              <a:spcBef>
                <a:spcPct val="50000"/>
              </a:spcBef>
            </a:pPr>
            <a:r>
              <a:rPr lang="vi-VN" altLang="en-US" sz="3300" b="1" dirty="0">
                <a:latin typeface="Times New Roman" panose="02020603050405020304" pitchFamily="18" charset="0"/>
                <a:cs typeface="Times New Roman" panose="02020603050405020304" pitchFamily="18" charset="0"/>
              </a:rPr>
              <a:t>Cho đoạn thơ sau:</a:t>
            </a:r>
            <a:endParaRPr lang="vi-VN" altLang="en-US" sz="3300" b="1" dirty="0">
              <a:latin typeface="Times New Roman" panose="02020603050405020304" pitchFamily="18" charset="0"/>
              <a:cs typeface="Times New Roman" panose="02020603050405020304" pitchFamily="18" charset="0"/>
            </a:endParaRPr>
          </a:p>
          <a:p>
            <a:pPr eaLnBrk="1" hangingPunct="1">
              <a:spcBef>
                <a:spcPct val="50000"/>
              </a:spcBef>
            </a:pPr>
            <a:r>
              <a:rPr lang="vi-VN" altLang="en-US" sz="3300" i="1" dirty="0">
                <a:latin typeface="Times New Roman" panose="02020603050405020304" pitchFamily="18" charset="0"/>
                <a:cs typeface="Times New Roman" panose="02020603050405020304" pitchFamily="18" charset="0"/>
              </a:rPr>
              <a:t>V</a:t>
            </a:r>
            <a:r>
              <a:rPr lang="vi-VN" altLang="en-US" sz="3300" i="1" dirty="0">
                <a:latin typeface="Times New Roman" panose="02020603050405020304" pitchFamily="18" charset="0"/>
                <a:ea typeface="Times New Roman" panose="02020603050405020304" pitchFamily="18" charset="0"/>
              </a:rPr>
              <a:t>à</a:t>
            </a:r>
            <a:r>
              <a:rPr lang="vi-VN" altLang="en-US" sz="3300" i="1" dirty="0">
                <a:latin typeface="Times New Roman" panose="02020603050405020304" pitchFamily="18" charset="0"/>
                <a:cs typeface="Times New Roman" panose="02020603050405020304" pitchFamily="18" charset="0"/>
              </a:rPr>
              <a:t> chúng tôi, một thứ </a:t>
            </a:r>
            <a:r>
              <a:rPr lang="vi-VN" altLang="en-US" sz="3300" b="1" i="1" dirty="0">
                <a:latin typeface="Times New Roman" panose="02020603050405020304" pitchFamily="18" charset="0"/>
                <a:cs typeface="Times New Roman" panose="02020603050405020304" pitchFamily="18" charset="0"/>
              </a:rPr>
              <a:t>quả </a:t>
            </a:r>
            <a:r>
              <a:rPr lang="vi-VN" altLang="en-US" sz="3300" i="1" dirty="0">
                <a:latin typeface="Times New Roman" panose="02020603050405020304" pitchFamily="18" charset="0"/>
                <a:cs typeface="Times New Roman" panose="02020603050405020304" pitchFamily="18" charset="0"/>
              </a:rPr>
              <a:t>trên đời</a:t>
            </a:r>
            <a:endParaRPr lang="vi-VN" altLang="en-US" sz="3300" i="1" dirty="0">
              <a:latin typeface="Times New Roman" panose="02020603050405020304" pitchFamily="18" charset="0"/>
              <a:cs typeface="Times New Roman" panose="02020603050405020304" pitchFamily="18" charset="0"/>
            </a:endParaRPr>
          </a:p>
          <a:p>
            <a:pPr eaLnBrk="1" hangingPunct="1">
              <a:spcBef>
                <a:spcPct val="50000"/>
              </a:spcBef>
            </a:pPr>
            <a:r>
              <a:rPr lang="vi-VN" altLang="en-US" sz="3300" i="1" dirty="0">
                <a:latin typeface="Times New Roman" panose="02020603050405020304" pitchFamily="18" charset="0"/>
                <a:cs typeface="Times New Roman" panose="02020603050405020304" pitchFamily="18" charset="0"/>
              </a:rPr>
              <a:t>Bảy mơi tuổi mẹ đợi chờ được hái</a:t>
            </a:r>
            <a:endParaRPr lang="vi-VN" altLang="en-US" sz="3300" i="1" dirty="0">
              <a:latin typeface="Times New Roman" panose="02020603050405020304" pitchFamily="18" charset="0"/>
              <a:cs typeface="Times New Roman" panose="02020603050405020304" pitchFamily="18" charset="0"/>
            </a:endParaRPr>
          </a:p>
          <a:p>
            <a:pPr eaLnBrk="1" hangingPunct="1">
              <a:spcBef>
                <a:spcPct val="50000"/>
              </a:spcBef>
            </a:pPr>
            <a:r>
              <a:rPr lang="vi-VN" altLang="en-US" sz="3300" i="1" dirty="0">
                <a:latin typeface="Times New Roman" panose="02020603050405020304" pitchFamily="18" charset="0"/>
                <a:cs typeface="Times New Roman" panose="02020603050405020304" pitchFamily="18" charset="0"/>
              </a:rPr>
              <a:t>Tôi hoảng sợ ng</a:t>
            </a:r>
            <a:r>
              <a:rPr lang="vi-VN" altLang="en-US" sz="3300" i="1" dirty="0">
                <a:latin typeface="Times New Roman" panose="02020603050405020304" pitchFamily="18" charset="0"/>
                <a:ea typeface="Times New Roman" panose="02020603050405020304" pitchFamily="18" charset="0"/>
              </a:rPr>
              <a:t>à</a:t>
            </a:r>
            <a:r>
              <a:rPr lang="vi-VN" altLang="en-US" sz="3300" i="1" dirty="0">
                <a:latin typeface="Times New Roman" panose="02020603050405020304" pitchFamily="18" charset="0"/>
                <a:cs typeface="Times New Roman" panose="02020603050405020304" pitchFamily="18" charset="0"/>
              </a:rPr>
              <a:t>y b</a:t>
            </a:r>
            <a:r>
              <a:rPr lang="vi-VN" altLang="en-US" sz="3300" i="1" dirty="0">
                <a:latin typeface="Times New Roman" panose="02020603050405020304" pitchFamily="18" charset="0"/>
                <a:ea typeface="Times New Roman" panose="02020603050405020304" pitchFamily="18" charset="0"/>
              </a:rPr>
              <a:t>à</a:t>
            </a:r>
            <a:r>
              <a:rPr lang="vi-VN" altLang="en-US" sz="3300" i="1" dirty="0">
                <a:latin typeface="Times New Roman" panose="02020603050405020304" pitchFamily="18" charset="0"/>
                <a:cs typeface="Times New Roman" panose="02020603050405020304" pitchFamily="18" charset="0"/>
              </a:rPr>
              <a:t>n tau mẹ mỏi</a:t>
            </a:r>
            <a:endParaRPr lang="vi-VN" altLang="en-US" sz="3300" i="1" dirty="0">
              <a:latin typeface="Times New Roman" panose="02020603050405020304" pitchFamily="18" charset="0"/>
              <a:cs typeface="Times New Roman" panose="02020603050405020304" pitchFamily="18" charset="0"/>
            </a:endParaRPr>
          </a:p>
          <a:p>
            <a:pPr eaLnBrk="1" hangingPunct="1">
              <a:spcBef>
                <a:spcPct val="50000"/>
              </a:spcBef>
            </a:pPr>
            <a:r>
              <a:rPr lang="vi-VN" altLang="en-US" sz="3300" i="1" dirty="0">
                <a:latin typeface="Times New Roman" panose="02020603050405020304" pitchFamily="18" charset="0"/>
                <a:cs typeface="Times New Roman" panose="02020603050405020304" pitchFamily="18" charset="0"/>
              </a:rPr>
              <a:t>Mình vẫn còn l</a:t>
            </a:r>
            <a:r>
              <a:rPr lang="vi-VN" altLang="en-US" sz="3300" i="1" dirty="0">
                <a:latin typeface="Times New Roman" panose="02020603050405020304" pitchFamily="18" charset="0"/>
                <a:ea typeface="Times New Roman" panose="02020603050405020304" pitchFamily="18" charset="0"/>
              </a:rPr>
              <a:t>à</a:t>
            </a:r>
            <a:r>
              <a:rPr lang="vi-VN" altLang="en-US" sz="3300" i="1" dirty="0">
                <a:latin typeface="Times New Roman" panose="02020603050405020304" pitchFamily="18" charset="0"/>
                <a:cs typeface="Times New Roman" panose="02020603050405020304" pitchFamily="18" charset="0"/>
              </a:rPr>
              <a:t> một thứ </a:t>
            </a:r>
            <a:r>
              <a:rPr lang="vi-VN" altLang="en-US" sz="3300" b="1" i="1" dirty="0">
                <a:latin typeface="Times New Roman" panose="02020603050405020304" pitchFamily="18" charset="0"/>
                <a:cs typeface="Times New Roman" panose="02020603050405020304" pitchFamily="18" charset="0"/>
              </a:rPr>
              <a:t>quả non xanh?</a:t>
            </a:r>
            <a:endParaRPr lang="vi-VN" altLang="en-US" sz="3300" b="1" i="1" dirty="0">
              <a:latin typeface="Times New Roman" panose="02020603050405020304" pitchFamily="18" charset="0"/>
              <a:ea typeface="Times New Roman" panose="02020603050405020304" pitchFamily="18" charset="0"/>
            </a:endParaRPr>
          </a:p>
        </p:txBody>
      </p:sp>
      <p:sp>
        <p:nvSpPr>
          <p:cNvPr id="36" name="Text Box 26"/>
          <p:cNvSpPr txBox="1">
            <a:spLocks noChangeArrowheads="1"/>
          </p:cNvSpPr>
          <p:nvPr/>
        </p:nvSpPr>
        <p:spPr bwMode="auto">
          <a:xfrm>
            <a:off x="2273300" y="3836988"/>
            <a:ext cx="12231688" cy="578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3870" b="0" i="0" u="none" strike="noStrike" kern="12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Câu hỏi </a:t>
            </a:r>
            <a:endParaRPr kumimoji="0" lang="en-US" altLang="en-US" sz="3870" b="0" i="0" u="none" strike="noStrike" kern="12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3315" b="0" i="0" u="none" strike="noStrike" kern="1200" cap="none" spc="0" normalizeH="0" baseline="0" noProof="0" smtClean="0">
                <a:ln>
                  <a:noFill/>
                </a:ln>
                <a:solidFill>
                  <a:schemeClr val="tx1"/>
                </a:solidFill>
                <a:effectLst/>
                <a:uLnTx/>
                <a:uFillTx/>
                <a:latin typeface="Times" pitchFamily="18" charset="0"/>
                <a:ea typeface="SimSun" panose="02010600030101010101" pitchFamily="2" charset="-122"/>
                <a:cs typeface="Times" pitchFamily="18" charset="0"/>
              </a:rPr>
              <a:t>? Xác định các yếu tố ngôn ngữ như từ ngữ, câu đứng trước hoặc đứng sau từ được tin đậm; hoàn cảnh, tình huống giao tiếp.</a:t>
            </a:r>
            <a:endParaRPr kumimoji="0" lang="en-US" altLang="en-US" sz="3315" b="0" i="0" u="none" strike="noStrike" kern="1200" cap="none" spc="0" normalizeH="0" baseline="0" noProof="0" smtClean="0">
              <a:ln>
                <a:noFill/>
              </a:ln>
              <a:solidFill>
                <a:schemeClr val="tx1"/>
              </a:solidFill>
              <a:effectLst/>
              <a:uLnTx/>
              <a:uFillTx/>
              <a:latin typeface="Times" pitchFamily="18" charset="0"/>
              <a:ea typeface="SimSun" panose="02010600030101010101" pitchFamily="2" charset="-122"/>
              <a:cs typeface="Times"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3315" b="0" i="0" u="none" strike="noStrike" kern="1200" cap="none" spc="0" normalizeH="0" baseline="0" noProof="0" smtClean="0">
                <a:ln>
                  <a:noFill/>
                </a:ln>
                <a:solidFill>
                  <a:schemeClr val="tx1"/>
                </a:solidFill>
                <a:effectLst/>
                <a:uLnTx/>
                <a:uFillTx/>
                <a:latin typeface="Times" pitchFamily="18" charset="0"/>
                <a:ea typeface="SimSun" panose="02010600030101010101" pitchFamily="2" charset="-122"/>
                <a:cs typeface="Times" pitchFamily="18" charset="0"/>
              </a:rPr>
              <a:t>? Xác định nghĩa của từ ngữ được in đậm trong khổ thơ dưới đây dựa vào các yếu tố trên.</a:t>
            </a:r>
            <a:endParaRPr kumimoji="0" lang="en-US" altLang="en-US" sz="3315" b="0" i="0" u="none" strike="noStrike" kern="1200" cap="none" spc="0" normalizeH="0" baseline="0" noProof="0" smtClean="0">
              <a:ln>
                <a:noFill/>
              </a:ln>
              <a:solidFill>
                <a:schemeClr val="tx1"/>
              </a:solidFill>
              <a:effectLst/>
              <a:uLnTx/>
              <a:uFillTx/>
              <a:latin typeface="Times" pitchFamily="18" charset="0"/>
              <a:ea typeface="SimSun" panose="02010600030101010101" pitchFamily="2" charset="-122"/>
              <a:cs typeface="Times"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3315" b="0" i="0" u="none" strike="noStrike" kern="1200" cap="none" spc="0" normalizeH="0" baseline="0" noProof="0" smtClean="0">
                <a:ln>
                  <a:noFill/>
                </a:ln>
                <a:solidFill>
                  <a:schemeClr val="tx1"/>
                </a:solidFill>
                <a:effectLst/>
                <a:uLnTx/>
                <a:uFillTx/>
                <a:latin typeface="Times" pitchFamily="18" charset="0"/>
                <a:ea typeface="SimSun" panose="02010600030101010101" pitchFamily="2" charset="-122"/>
                <a:cs typeface="Times" pitchFamily="18" charset="0"/>
              </a:rPr>
              <a:t>? Những yếu tố ngôn ngữ trên được coi là ngữ cảnh, vậy hãy trình bày khái niệm đầy đủ của ngữ cảnh.</a:t>
            </a:r>
            <a:endParaRPr kumimoji="0" lang="en-US" altLang="en-US" sz="3315" b="0" i="0" u="none" strike="noStrike" kern="1200" cap="none" spc="0" normalizeH="0" baseline="0" noProof="0" smtClean="0">
              <a:ln>
                <a:noFill/>
              </a:ln>
              <a:solidFill>
                <a:schemeClr val="tx1"/>
              </a:solidFill>
              <a:effectLst/>
              <a:uLnTx/>
              <a:uFillTx/>
              <a:latin typeface="Times" pitchFamily="18" charset="0"/>
              <a:ea typeface="SimSun" panose="02010600030101010101" pitchFamily="2" charset="-122"/>
              <a:cs typeface="Times"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3315" b="0" i="0" u="none" strike="noStrike" kern="1200" cap="none" spc="0" normalizeH="0" baseline="0" noProof="0" smtClean="0">
                <a:ln>
                  <a:noFill/>
                </a:ln>
                <a:solidFill>
                  <a:schemeClr val="tx1"/>
                </a:solidFill>
                <a:effectLst/>
                <a:uLnTx/>
                <a:uFillTx/>
                <a:latin typeface="Times" pitchFamily="18" charset="0"/>
                <a:ea typeface="SimSun" panose="02010600030101010101" pitchFamily="2" charset="-122"/>
                <a:cs typeface="Times" pitchFamily="18" charset="0"/>
              </a:rPr>
              <a:t>? Từ in đậm trên sử dụng biện pháp nghệ thuật gì? </a:t>
            </a:r>
            <a:endParaRPr kumimoji="0" lang="en-US" altLang="en-US" sz="3315" b="0" i="0" u="none" strike="noStrike" kern="1200" cap="none" spc="0" normalizeH="0" baseline="0" noProof="0" smtClean="0">
              <a:ln>
                <a:noFill/>
              </a:ln>
              <a:solidFill>
                <a:schemeClr val="tx1"/>
              </a:solidFill>
              <a:effectLst/>
              <a:uLnTx/>
              <a:uFillTx/>
              <a:latin typeface="Times" pitchFamily="18" charset="0"/>
              <a:ea typeface="SimSun" panose="02010600030101010101" pitchFamily="2" charset="-122"/>
              <a:cs typeface="Times"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3315" b="0" i="0" u="none" strike="noStrike" kern="1200" cap="none" spc="0" normalizeH="0" baseline="0" noProof="0" smtClean="0">
                <a:ln>
                  <a:noFill/>
                </a:ln>
                <a:solidFill>
                  <a:schemeClr val="tx1"/>
                </a:solidFill>
                <a:effectLst/>
                <a:uLnTx/>
                <a:uFillTx/>
                <a:latin typeface="Times" pitchFamily="18" charset="0"/>
                <a:ea typeface="SimSun" panose="02010600030101010101" pitchFamily="2" charset="-122"/>
                <a:cs typeface="Times" pitchFamily="18" charset="0"/>
              </a:rPr>
              <a:t>? Từ đó em rút ra được vai trò gì của ngữ cảnh đối với xác định nghĩa của từ? </a:t>
            </a:r>
            <a:endParaRPr kumimoji="0" lang="en-US" altLang="en-US" sz="3315" b="0" i="0" u="none" strike="noStrike" kern="1200" cap="none" spc="0" normalizeH="0" baseline="0" noProof="0" smtClean="0">
              <a:ln>
                <a:noFill/>
              </a:ln>
              <a:solidFill>
                <a:schemeClr val="tx1"/>
              </a:solidFill>
              <a:effectLst/>
              <a:uLnTx/>
              <a:uFillTx/>
              <a:latin typeface="Times" pitchFamily="18" charset="0"/>
              <a:ea typeface="SimSun" panose="02010600030101010101" pitchFamily="2" charset="-122"/>
              <a:cs typeface="Times"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3315" b="0" i="0" u="none" strike="noStrike" kern="1200" cap="none" spc="0" normalizeH="0" baseline="0" noProof="0" smtClean="0">
              <a:ln>
                <a:noFill/>
              </a:ln>
              <a:solidFill>
                <a:schemeClr val="tx1"/>
              </a:solidFill>
              <a:effectLst/>
              <a:uLnTx/>
              <a:uFillTx/>
              <a:latin typeface="Times" pitchFamily="18" charset="0"/>
              <a:ea typeface="SimSun" panose="02010600030101010101" pitchFamily="2" charset="-122"/>
              <a:cs typeface="Times"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Text Box 26"/>
          <p:cNvSpPr txBox="1">
            <a:spLocks noChangeArrowheads="1"/>
          </p:cNvSpPr>
          <p:nvPr/>
        </p:nvSpPr>
        <p:spPr bwMode="auto">
          <a:xfrm>
            <a:off x="2174875" y="30163"/>
            <a:ext cx="600075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4420" b="1" i="0" u="none" strike="noStrike" kern="12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I. LÝ THUYẾT</a:t>
            </a:r>
            <a:endParaRPr kumimoji="0" lang="en-US" altLang="en-US" sz="4420" b="1" i="0" u="none" strike="noStrike" kern="12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12" name="Text Box 26"/>
          <p:cNvSpPr txBox="1">
            <a:spLocks noChangeArrowheads="1"/>
          </p:cNvSpPr>
          <p:nvPr/>
        </p:nvSpPr>
        <p:spPr bwMode="auto">
          <a:xfrm>
            <a:off x="2087563" y="796925"/>
            <a:ext cx="1284446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3315" b="1" i="0" u="none" strike="noStrike" kern="1200" cap="none" spc="0" normalizeH="0" baseline="0" noProof="0" smtClean="0">
                <a:ln>
                  <a:noFill/>
                </a:ln>
                <a:solidFill>
                  <a:srgbClr val="1909E7"/>
                </a:solidFill>
                <a:effectLst/>
                <a:uLnTx/>
                <a:uFillTx/>
                <a:latin typeface="Times New Roman" panose="02020603050405020304" pitchFamily="18" charset="0"/>
                <a:ea typeface="SimSun" panose="02010600030101010101" pitchFamily="2" charset="-122"/>
                <a:cs typeface="Times New Roman" panose="02020603050405020304" pitchFamily="18" charset="0"/>
              </a:rPr>
              <a:t>1. Ngữ cảnh và nghĩa của từ trong ngữ cảnh</a:t>
            </a:r>
            <a:endParaRPr kumimoji="0" lang="en-US" altLang="en-US" sz="3315" b="1" i="0" u="none" strike="noStrike" kern="1200" cap="none" spc="0" normalizeH="0" baseline="0" noProof="0" smtClean="0">
              <a:ln>
                <a:noFill/>
              </a:ln>
              <a:solidFill>
                <a:srgbClr val="1909E7"/>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aphicFrame>
        <p:nvGraphicFramePr>
          <p:cNvPr id="87044" name="Content Placeholder 87043"/>
          <p:cNvGraphicFramePr/>
          <p:nvPr>
            <p:ph idx="1"/>
          </p:nvPr>
        </p:nvGraphicFramePr>
        <p:xfrm>
          <a:off x="1960563" y="1636713"/>
          <a:ext cx="12218987" cy="7929562"/>
        </p:xfrm>
        <a:graphic>
          <a:graphicData uri="http://schemas.openxmlformats.org/drawingml/2006/table">
            <a:tbl>
              <a:tblPr/>
              <a:tblGrid>
                <a:gridCol w="6489700"/>
                <a:gridCol w="5729288"/>
              </a:tblGrid>
              <a:tr h="1327150">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5pPr>
                    </a:lstStyle>
                    <a:p>
                      <a:pPr lvl="0" algn="ctr" eaLnBrk="1" hangingPunct="1">
                        <a:buNone/>
                      </a:pPr>
                      <a:r>
                        <a:rPr lang="en-US" altLang="x-none" sz="2600" b="1" dirty="0">
                          <a:latin typeface="Times New Roman" panose="02020603050405020304" pitchFamily="18" charset="0"/>
                          <a:cs typeface="Times New Roman" panose="02020603050405020304" pitchFamily="18" charset="0"/>
                        </a:rPr>
                        <a:t>Hệ thống câu hỏi</a:t>
                      </a:r>
                      <a:endParaRPr lang="en-US" altLang="x-none" sz="2600" b="1" dirty="0">
                        <a:latin typeface="Times New Roman" panose="02020603050405020304" pitchFamily="18" charset="0"/>
                        <a:ea typeface="Times New Roman" panose="02020603050405020304" pitchFamily="18" charset="0"/>
                      </a:endParaRPr>
                    </a:p>
                  </a:txBody>
                  <a:tcPr marL="126335" marR="126335" marT="63180" marB="6318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5pPr>
                    </a:lstStyle>
                    <a:p>
                      <a:pPr lvl="0" algn="ctr" eaLnBrk="1" hangingPunct="1">
                        <a:buNone/>
                      </a:pPr>
                      <a:r>
                        <a:rPr lang="en-US" altLang="x-none" sz="2600" b="1" dirty="0">
                          <a:latin typeface="Times New Roman" panose="02020603050405020304" pitchFamily="18" charset="0"/>
                          <a:cs typeface="Times New Roman" panose="02020603050405020304" pitchFamily="18" charset="0"/>
                        </a:rPr>
                        <a:t>Câu nói được đặt trong bối cảnh giao tiếp cụ thể </a:t>
                      </a:r>
                      <a:endParaRPr lang="en-US" altLang="x-none" sz="2600" b="1" dirty="0">
                        <a:latin typeface="Times New Roman" panose="02020603050405020304" pitchFamily="18" charset="0"/>
                        <a:ea typeface="Times New Roman" panose="02020603050405020304" pitchFamily="18" charset="0"/>
                      </a:endParaRPr>
                    </a:p>
                  </a:txBody>
                  <a:tcPr marL="126335" marR="126335" marT="63180" marB="6318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550988">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5pPr>
                    </a:lstStyle>
                    <a:p>
                      <a:pPr lvl="0" eaLnBrk="1" hangingPunct="1">
                        <a:spcBef>
                          <a:spcPct val="20000"/>
                        </a:spcBef>
                        <a:buClr>
                          <a:schemeClr val="hlink"/>
                        </a:buClr>
                        <a:buSzPct val="120000"/>
                        <a:buNone/>
                      </a:pPr>
                      <a:endParaRPr lang="en-US" altLang="x-none" sz="2600"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a:txBody>
                  <a:tcPr marL="126335" marR="126335" marT="63180" marB="6318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5pPr>
                    </a:lstStyle>
                    <a:p>
                      <a:pPr lvl="0" eaLnBrk="1" hangingPunct="1">
                        <a:spcBef>
                          <a:spcPct val="20000"/>
                        </a:spcBef>
                        <a:buClr>
                          <a:schemeClr val="hlink"/>
                        </a:buClr>
                        <a:buSzPct val="120000"/>
                        <a:buNone/>
                      </a:pPr>
                      <a:endParaRPr lang="en-US" altLang="x-none" sz="2600" dirty="0">
                        <a:solidFill>
                          <a:srgbClr val="1909E7"/>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a:txBody>
                  <a:tcPr marL="126335" marR="126335" marT="63180" marB="6318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882775">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5pPr>
                    </a:lstStyle>
                    <a:p>
                      <a:pPr lvl="0" eaLnBrk="1" hangingPunct="1">
                        <a:spcBef>
                          <a:spcPct val="20000"/>
                        </a:spcBef>
                        <a:buClr>
                          <a:schemeClr val="hlink"/>
                        </a:buClr>
                        <a:buSzPct val="120000"/>
                        <a:buNone/>
                      </a:pPr>
                      <a:r>
                        <a:rPr lang="vi-VN" altLang="en-US" sz="2800"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Xác định nghĩa của từ ngữ được in đậm trong khổ thơ dưới đây dựa v</a:t>
                      </a:r>
                      <a:r>
                        <a:rPr lang="vi-VN" altLang="en-US" sz="2800"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vi-VN" altLang="en-US" sz="2800"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o các yếu tố trên</a:t>
                      </a:r>
                      <a:r>
                        <a:rPr lang="vi-VN" altLang="en-US" sz="2600"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a:t>
                      </a:r>
                      <a:endParaRPr lang="vi-VN" altLang="en-US" sz="2600"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lvl="0" eaLnBrk="1" hangingPunct="1">
                        <a:spcBef>
                          <a:spcPct val="20000"/>
                        </a:spcBef>
                        <a:buClr>
                          <a:schemeClr val="hlink"/>
                        </a:buClr>
                        <a:buSzPct val="120000"/>
                        <a:buNone/>
                      </a:pPr>
                      <a:endParaRPr lang="en-US" altLang="x-none" sz="2600"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a:txBody>
                  <a:tcPr marL="126335" marR="126335" marT="63180" marB="6318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5pPr>
                    </a:lstStyle>
                    <a:p>
                      <a:pPr lvl="0" eaLnBrk="1" hangingPunct="1">
                        <a:spcBef>
                          <a:spcPct val="20000"/>
                        </a:spcBef>
                        <a:buClr>
                          <a:schemeClr val="hlink"/>
                        </a:buClr>
                        <a:buSzPct val="120000"/>
                        <a:buNone/>
                      </a:pPr>
                      <a:endParaRPr lang="en-US" altLang="x-none" sz="2600" dirty="0">
                        <a:solidFill>
                          <a:srgbClr val="1909E7"/>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a:txBody>
                  <a:tcPr marL="126335" marR="126335" marT="63180" marB="6318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77912">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5pPr>
                    </a:lstStyle>
                    <a:p>
                      <a:pPr lvl="0" eaLnBrk="1" hangingPunct="1">
                        <a:spcBef>
                          <a:spcPct val="20000"/>
                        </a:spcBef>
                        <a:buClr>
                          <a:schemeClr val="hlink"/>
                        </a:buClr>
                        <a:buSzPct val="120000"/>
                        <a:buNone/>
                      </a:pPr>
                      <a:endParaRPr lang="en-US" altLang="x-none" sz="2600"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a:txBody>
                  <a:tcPr marL="126335" marR="126335" marT="63180" marB="6318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5pPr>
                    </a:lstStyle>
                    <a:p>
                      <a:pPr lvl="0" eaLnBrk="1" hangingPunct="1">
                        <a:spcBef>
                          <a:spcPct val="20000"/>
                        </a:spcBef>
                        <a:buClr>
                          <a:schemeClr val="hlink"/>
                        </a:buClr>
                        <a:buSzPct val="120000"/>
                        <a:buNone/>
                      </a:pPr>
                      <a:endParaRPr lang="en-US" altLang="x-none" sz="2600" dirty="0">
                        <a:solidFill>
                          <a:srgbClr val="1909E7"/>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a:txBody>
                  <a:tcPr marL="126335" marR="126335" marT="63180" marB="6318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276350">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5pPr>
                    </a:lstStyle>
                    <a:p>
                      <a:pPr lvl="0" eaLnBrk="1" hangingPunct="1">
                        <a:spcBef>
                          <a:spcPct val="20000"/>
                        </a:spcBef>
                        <a:buClr>
                          <a:schemeClr val="hlink"/>
                        </a:buClr>
                        <a:buSzPct val="120000"/>
                        <a:buNone/>
                      </a:pPr>
                      <a:endParaRPr lang="en-US" altLang="x-none" sz="2600"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a:txBody>
                  <a:tcPr marL="126335" marR="126335" marT="63180" marB="6318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5pPr>
                    </a:lstStyle>
                    <a:p>
                      <a:pPr lvl="0" eaLnBrk="1" hangingPunct="1">
                        <a:spcBef>
                          <a:spcPct val="20000"/>
                        </a:spcBef>
                        <a:buClr>
                          <a:schemeClr val="hlink"/>
                        </a:buClr>
                        <a:buSzPct val="120000"/>
                        <a:buNone/>
                      </a:pPr>
                      <a:endParaRPr lang="en-US" altLang="x-none" sz="2600" b="1" dirty="0">
                        <a:solidFill>
                          <a:srgbClr val="1909E7"/>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a:txBody>
                  <a:tcPr marL="126335" marR="126335" marT="63180" marB="6318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14388">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5pPr>
                    </a:lstStyle>
                    <a:p>
                      <a:pPr lvl="0" eaLnBrk="1" hangingPunct="1">
                        <a:spcBef>
                          <a:spcPct val="20000"/>
                        </a:spcBef>
                        <a:buClr>
                          <a:schemeClr val="hlink"/>
                        </a:buClr>
                        <a:buSzPct val="120000"/>
                        <a:buNone/>
                      </a:pPr>
                      <a:endParaRPr lang="en-US" altLang="x-none" sz="2600" dirty="0">
                        <a:solidFill>
                          <a:srgbClr val="FF0000"/>
                        </a:solidFill>
                        <a:latin typeface="Times New Roman" panose="02020603050405020304" pitchFamily="18" charset="0"/>
                        <a:ea typeface="Times New Roman" panose="02020603050405020304" pitchFamily="18" charset="0"/>
                      </a:endParaRPr>
                    </a:p>
                  </a:txBody>
                  <a:tcPr marL="126335" marR="126335" marT="63180" marB="6318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cs typeface="+mn-cs"/>
                        </a:defRPr>
                      </a:lvl5pPr>
                    </a:lstStyle>
                    <a:p>
                      <a:pPr lvl="0" eaLnBrk="1" hangingPunct="1">
                        <a:spcBef>
                          <a:spcPct val="20000"/>
                        </a:spcBef>
                        <a:buClr>
                          <a:schemeClr val="hlink"/>
                        </a:buClr>
                        <a:buSzPct val="120000"/>
                        <a:buNone/>
                      </a:pPr>
                      <a:endParaRPr lang="en-US" altLang="x-none" sz="2600" dirty="0">
                        <a:solidFill>
                          <a:srgbClr val="1909E7"/>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a:txBody>
                  <a:tcPr marL="126335" marR="126335" marT="63180" marB="6318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9" name="Text Box 26"/>
          <p:cNvSpPr txBox="1">
            <a:spLocks noChangeArrowheads="1"/>
          </p:cNvSpPr>
          <p:nvPr/>
        </p:nvSpPr>
        <p:spPr bwMode="auto">
          <a:xfrm>
            <a:off x="2124075" y="3063875"/>
            <a:ext cx="6073775" cy="1368425"/>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C</a:t>
            </a:r>
            <a:r>
              <a:rPr kumimoji="0" 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âu</a:t>
            </a:r>
            <a:r>
              <a:rPr kumimoji="0" 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đứng</a:t>
            </a:r>
            <a:r>
              <a:rPr kumimoji="0" 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trước</a:t>
            </a:r>
            <a:r>
              <a:rPr kumimoji="0" 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hoặc</a:t>
            </a:r>
            <a:r>
              <a:rPr kumimoji="0" 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đứng</a:t>
            </a:r>
            <a:r>
              <a:rPr kumimoji="0" 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sau</a:t>
            </a:r>
            <a:r>
              <a:rPr kumimoji="0" 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từ</a:t>
            </a:r>
            <a:r>
              <a:rPr kumimoji="0" 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được</a:t>
            </a:r>
            <a:r>
              <a:rPr kumimoji="0" 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tin </a:t>
            </a:r>
            <a:r>
              <a:rPr kumimoji="0" 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đậm</a:t>
            </a:r>
            <a:r>
              <a:rPr kumimoji="0" 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hoàn</a:t>
            </a:r>
            <a:r>
              <a:rPr kumimoji="0" 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cảnh</a:t>
            </a:r>
            <a:r>
              <a:rPr kumimoji="0" 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tình</a:t>
            </a:r>
            <a:r>
              <a:rPr kumimoji="0" 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huống</a:t>
            </a:r>
            <a:r>
              <a:rPr kumimoji="0" 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giao</a:t>
            </a:r>
            <a:r>
              <a:rPr kumimoji="0" 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tiếp</a:t>
            </a:r>
            <a:endParaRPr kumimoji="0" lang="en-US" alt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21" name="Text Box 26"/>
          <p:cNvSpPr txBox="1">
            <a:spLocks noChangeArrowheads="1"/>
          </p:cNvSpPr>
          <p:nvPr/>
        </p:nvSpPr>
        <p:spPr bwMode="auto">
          <a:xfrm>
            <a:off x="8580438" y="2978150"/>
            <a:ext cx="595947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2210" b="1" i="0" u="none" strike="noStrike" kern="1200" cap="none" spc="0" normalizeH="0" baseline="0" noProof="0" smtClean="0">
                <a:ln>
                  <a:noFill/>
                </a:ln>
                <a:solidFill>
                  <a:srgbClr val="0070C0"/>
                </a:solidFill>
                <a:effectLst/>
                <a:uLnTx/>
                <a:uFillTx/>
                <a:latin typeface="Times" pitchFamily="18" charset="0"/>
                <a:ea typeface="SimSun" panose="02010600030101010101" pitchFamily="2" charset="-122"/>
                <a:cs typeface="Times" pitchFamily="18" charset="0"/>
              </a:rPr>
              <a:t>Các từ ngữ đứng trước (sau): chúng tôi, bảy mươi tuổi mẹ chờ được hái, mình. Hoàn cảnh giao tiếp: lời người con thể hiện tình cảm mình dành cho mẹ</a:t>
            </a:r>
            <a:endParaRPr kumimoji="0" lang="en-US" altLang="en-US" sz="2210" b="1" i="0" u="none" strike="noStrike" kern="1200" cap="none" spc="0" normalizeH="0" baseline="0" noProof="0" smtClean="0">
              <a:ln>
                <a:noFill/>
              </a:ln>
              <a:solidFill>
                <a:srgbClr val="0070C0"/>
              </a:solidFill>
              <a:effectLst/>
              <a:uLnTx/>
              <a:uFillTx/>
              <a:latin typeface="Times" pitchFamily="18" charset="0"/>
              <a:ea typeface="SimSun" panose="02010600030101010101" pitchFamily="2" charset="-122"/>
              <a:cs typeface="Times" pitchFamily="18" charset="0"/>
            </a:endParaRPr>
          </a:p>
        </p:txBody>
      </p:sp>
      <p:sp>
        <p:nvSpPr>
          <p:cNvPr id="22" name="Text Box 26"/>
          <p:cNvSpPr txBox="1">
            <a:spLocks noChangeArrowheads="1"/>
          </p:cNvSpPr>
          <p:nvPr/>
        </p:nvSpPr>
        <p:spPr bwMode="auto">
          <a:xfrm>
            <a:off x="2043113" y="6561138"/>
            <a:ext cx="5964238" cy="517525"/>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Khái</a:t>
            </a:r>
            <a:r>
              <a:rPr kumimoji="0" lang="en-US" alt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niệm</a:t>
            </a:r>
            <a:r>
              <a:rPr kumimoji="0" lang="en-US" alt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ngữ</a:t>
            </a:r>
            <a:r>
              <a:rPr kumimoji="0" lang="en-US" alt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cảnh</a:t>
            </a:r>
            <a:endParaRPr kumimoji="0" lang="en-US" alt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24" name="Text Box 26"/>
          <p:cNvSpPr txBox="1">
            <a:spLocks noChangeArrowheads="1"/>
          </p:cNvSpPr>
          <p:nvPr/>
        </p:nvSpPr>
        <p:spPr bwMode="auto">
          <a:xfrm>
            <a:off x="8580438" y="4787900"/>
            <a:ext cx="55991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en-US" sz="2485" b="1" i="0" u="none" strike="noStrike" kern="1200" cap="none" spc="0" normalizeH="0" baseline="0" noProof="0" smtClean="0">
                <a:ln>
                  <a:noFill/>
                </a:ln>
                <a:solidFill>
                  <a:srgbClr val="0070C0"/>
                </a:solidFill>
                <a:effectLst/>
                <a:uLnTx/>
                <a:uFillTx/>
                <a:latin typeface="Times" pitchFamily="18" charset="0"/>
                <a:ea typeface="SimSun" panose="02010600030101010101" pitchFamily="2" charset="-122"/>
                <a:cs typeface="Times" pitchFamily="18" charset="0"/>
              </a:rPr>
              <a:t>quả: người con; quả con xanh: con còn nhỏ dại, chưa trưởng thành</a:t>
            </a:r>
            <a:r>
              <a:rPr kumimoji="0" lang="en-US" altLang="en-US" sz="2210" b="1" i="0" u="none" strike="noStrike" kern="1200" cap="none" spc="0" normalizeH="0" baseline="0" noProof="0" smtClean="0">
                <a:ln>
                  <a:noFill/>
                </a:ln>
                <a:solidFill>
                  <a:srgbClr val="0070C0"/>
                </a:solidFill>
                <a:effectLst/>
                <a:uLnTx/>
                <a:uFillTx/>
                <a:latin typeface="Times" pitchFamily="18" charset="0"/>
                <a:ea typeface="SimSun" panose="02010600030101010101" pitchFamily="2" charset="-122"/>
                <a:cs typeface="Times" pitchFamily="18" charset="0"/>
              </a:rPr>
              <a:t>.</a:t>
            </a:r>
            <a:endParaRPr kumimoji="0" lang="en-US" altLang="en-US" sz="2210" b="1" i="0" u="none" strike="noStrike" kern="1200" cap="none" spc="0" normalizeH="0" baseline="0" noProof="0" smtClean="0">
              <a:ln>
                <a:noFill/>
              </a:ln>
              <a:solidFill>
                <a:srgbClr val="0070C0"/>
              </a:solidFill>
              <a:effectLst/>
              <a:uLnTx/>
              <a:uFillTx/>
              <a:latin typeface="Times" pitchFamily="18" charset="0"/>
              <a:ea typeface="SimSun" panose="02010600030101010101" pitchFamily="2" charset="-122"/>
              <a:cs typeface="Times" pitchFamily="18" charset="0"/>
            </a:endParaRPr>
          </a:p>
        </p:txBody>
      </p:sp>
      <p:sp>
        <p:nvSpPr>
          <p:cNvPr id="27" name="Text Box 26"/>
          <p:cNvSpPr txBox="1">
            <a:spLocks noChangeArrowheads="1"/>
          </p:cNvSpPr>
          <p:nvPr/>
        </p:nvSpPr>
        <p:spPr bwMode="auto">
          <a:xfrm>
            <a:off x="8483600" y="6564313"/>
            <a:ext cx="57912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en-US" sz="2485" b="1" i="0" u="none" strike="noStrike" kern="1200" cap="none" spc="0" normalizeH="0" baseline="0" noProof="0" smtClean="0">
                <a:ln>
                  <a:noFill/>
                </a:ln>
                <a:solidFill>
                  <a:srgbClr val="0070C0"/>
                </a:solidFill>
                <a:effectLst/>
                <a:uLnTx/>
                <a:uFillTx/>
                <a:latin typeface="Times" pitchFamily="18" charset="0"/>
                <a:ea typeface="SimSun" panose="02010600030101010101" pitchFamily="2" charset="-122"/>
                <a:cs typeface="Times" pitchFamily="18" charset="0"/>
              </a:rPr>
              <a:t>Ngữ cảnh của một yếu tố ngôn ngữ trong câu hoặc văn bản</a:t>
            </a:r>
            <a:endParaRPr kumimoji="0" lang="en-US" altLang="en-US" sz="2210" b="1" i="0" u="none" strike="noStrike" kern="1200" cap="none" spc="0" normalizeH="0" baseline="0" noProof="0" smtClean="0">
              <a:ln>
                <a:noFill/>
              </a:ln>
              <a:solidFill>
                <a:srgbClr val="0070C0"/>
              </a:solidFill>
              <a:effectLst/>
              <a:uLnTx/>
              <a:uFillTx/>
              <a:latin typeface="Times" pitchFamily="18" charset="0"/>
              <a:ea typeface="SimSun" panose="02010600030101010101" pitchFamily="2" charset="-122"/>
              <a:cs typeface="Times" pitchFamily="18" charset="0"/>
            </a:endParaRPr>
          </a:p>
        </p:txBody>
      </p:sp>
      <p:sp>
        <p:nvSpPr>
          <p:cNvPr id="28" name="Text Box 26"/>
          <p:cNvSpPr txBox="1">
            <a:spLocks noChangeArrowheads="1"/>
          </p:cNvSpPr>
          <p:nvPr/>
        </p:nvSpPr>
        <p:spPr bwMode="auto">
          <a:xfrm>
            <a:off x="2043113" y="7658100"/>
            <a:ext cx="5830888" cy="1366838"/>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Từ</a:t>
            </a:r>
            <a:r>
              <a:rPr kumimoji="0" 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in </a:t>
            </a:r>
            <a:r>
              <a:rPr kumimoji="0" 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đậm</a:t>
            </a:r>
            <a:r>
              <a:rPr kumimoji="0" 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trên</a:t>
            </a:r>
            <a:r>
              <a:rPr kumimoji="0" 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sử</a:t>
            </a:r>
            <a:r>
              <a:rPr kumimoji="0" 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dụng</a:t>
            </a:r>
            <a:r>
              <a:rPr kumimoji="0" 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biện</a:t>
            </a:r>
            <a:r>
              <a:rPr kumimoji="0" 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pháp</a:t>
            </a:r>
            <a:r>
              <a:rPr kumimoji="0" 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nghệ</a:t>
            </a:r>
            <a:r>
              <a:rPr kumimoji="0" 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thuật</a:t>
            </a:r>
            <a:r>
              <a:rPr kumimoji="0" 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gì</a:t>
            </a:r>
            <a:r>
              <a:rPr kumimoji="0" 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endParaRPr kumimoji="0" 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endParaRPr>
          </a:p>
          <a:p>
            <a:pPr marL="0" marR="0" lvl="0" indent="0" algn="just" defTabSz="914400" rtl="0" eaLnBrk="1" fontAlgn="base" latinLnBrk="0" hangingPunct="1">
              <a:lnSpc>
                <a:spcPct val="100000"/>
              </a:lnSpc>
              <a:spcBef>
                <a:spcPct val="0"/>
              </a:spcBef>
              <a:spcAft>
                <a:spcPct val="0"/>
              </a:spcAft>
              <a:buClrTx/>
              <a:buSzTx/>
              <a:buFontTx/>
              <a:buNone/>
              <a:defRPr/>
            </a:pPr>
            <a:endParaRPr kumimoji="0" lang="en-US" alt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30" name="Text Box 26"/>
          <p:cNvSpPr txBox="1">
            <a:spLocks noChangeArrowheads="1"/>
          </p:cNvSpPr>
          <p:nvPr/>
        </p:nvSpPr>
        <p:spPr bwMode="auto">
          <a:xfrm>
            <a:off x="8666163" y="7831138"/>
            <a:ext cx="36036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en-US" sz="2485" b="1" i="0" u="none" strike="noStrike" kern="1200" cap="none" spc="0" normalizeH="0" baseline="0" noProof="0" smtClean="0">
                <a:ln>
                  <a:noFill/>
                </a:ln>
                <a:solidFill>
                  <a:srgbClr val="0070C0"/>
                </a:solidFill>
                <a:effectLst/>
                <a:uLnTx/>
                <a:uFillTx/>
                <a:latin typeface="Times" pitchFamily="18" charset="0"/>
                <a:ea typeface="SimSun" panose="02010600030101010101" pitchFamily="2" charset="-122"/>
                <a:cs typeface="Times" pitchFamily="18" charset="0"/>
              </a:rPr>
              <a:t>Biện pháp tu từ ẩn dụ</a:t>
            </a:r>
            <a:endParaRPr kumimoji="0" lang="en-US" altLang="en-US" sz="2210" b="1" i="0" u="none" strike="noStrike" kern="1200" cap="none" spc="0" normalizeH="0" baseline="0" noProof="0" smtClean="0">
              <a:ln>
                <a:noFill/>
              </a:ln>
              <a:solidFill>
                <a:srgbClr val="0070C0"/>
              </a:solidFill>
              <a:effectLst/>
              <a:uLnTx/>
              <a:uFillTx/>
              <a:latin typeface="Times" pitchFamily="18" charset="0"/>
              <a:ea typeface="SimSun" panose="02010600030101010101" pitchFamily="2" charset="-122"/>
              <a:cs typeface="Times" pitchFamily="18" charset="0"/>
            </a:endParaRPr>
          </a:p>
        </p:txBody>
      </p:sp>
      <p:sp>
        <p:nvSpPr>
          <p:cNvPr id="31" name="Text Box 26"/>
          <p:cNvSpPr txBox="1">
            <a:spLocks noChangeArrowheads="1"/>
          </p:cNvSpPr>
          <p:nvPr/>
        </p:nvSpPr>
        <p:spPr bwMode="auto">
          <a:xfrm>
            <a:off x="2106613" y="8799513"/>
            <a:ext cx="5964238" cy="517525"/>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Vai</a:t>
            </a:r>
            <a:r>
              <a:rPr kumimoji="0" lang="en-US" alt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trò</a:t>
            </a:r>
            <a:r>
              <a:rPr kumimoji="0" lang="en-US" alt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của</a:t>
            </a:r>
            <a:r>
              <a:rPr kumimoji="0" lang="en-US" alt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ngữ</a:t>
            </a:r>
            <a:r>
              <a:rPr kumimoji="0" lang="en-US" alt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cảnh</a:t>
            </a:r>
            <a:r>
              <a:rPr kumimoji="0" lang="en-US" alt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với</a:t>
            </a:r>
            <a:r>
              <a:rPr kumimoji="0" lang="en-US" alt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nghĩa</a:t>
            </a:r>
            <a:r>
              <a:rPr kumimoji="0" lang="en-US" alt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của</a:t>
            </a:r>
            <a:r>
              <a:rPr kumimoji="0" lang="en-US" alt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765"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từ</a:t>
            </a:r>
            <a:endParaRPr kumimoji="0" lang="en-US" altLang="en-US" sz="2765"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33" name="Text Box 26"/>
          <p:cNvSpPr txBox="1">
            <a:spLocks noChangeArrowheads="1"/>
          </p:cNvSpPr>
          <p:nvPr/>
        </p:nvSpPr>
        <p:spPr bwMode="auto">
          <a:xfrm>
            <a:off x="8516938" y="8780463"/>
            <a:ext cx="578961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en-US" sz="2210" b="1" i="0" u="none" strike="noStrike" kern="1200" cap="none" spc="0" normalizeH="0" baseline="0" noProof="0" smtClean="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Xác định nghĩa cụ thể, nghĩa hàm ẩn, thái độ của người nói</a:t>
            </a:r>
            <a:endParaRPr kumimoji="0" lang="en-US" altLang="en-US" sz="2210" b="1" i="0" u="none" strike="noStrike" kern="1200" cap="none" spc="0" normalizeH="0" baseline="0" noProof="0" smtClean="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heckerboard(across)">
                                      <p:cBhvr>
                                        <p:cTn id="11" dur="500"/>
                                        <p:tgtEl>
                                          <p:spTgt spid="12"/>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87044"/>
                                        </p:tgtEl>
                                        <p:attrNameLst>
                                          <p:attrName>style.visibility</p:attrName>
                                        </p:attrNameLst>
                                      </p:cBhvr>
                                      <p:to>
                                        <p:strVal val="visible"/>
                                      </p:to>
                                    </p:set>
                                    <p:animEffect transition="in" filter="box(in)">
                                      <p:cBhvr>
                                        <p:cTn id="15" dur="500"/>
                                        <p:tgtEl>
                                          <p:spTgt spid="87044"/>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heckerboard(across)">
                                      <p:cBhvr>
                                        <p:cTn id="19" dur="500"/>
                                        <p:tgtEl>
                                          <p:spTgt spid="19"/>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heckerboard(across)">
                                      <p:cBhvr>
                                        <p:cTn id="23" dur="500"/>
                                        <p:tgtEl>
                                          <p:spTgt spid="22"/>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heckerboard(across)">
                                      <p:cBhvr>
                                        <p:cTn id="27" dur="500"/>
                                        <p:tgtEl>
                                          <p:spTgt spid="28"/>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checkerboard(across)">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Vertical)">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arn(inVertical)">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barn(inVertical)">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9" grpId="0"/>
      <p:bldP spid="21" grpId="0"/>
      <p:bldP spid="22" grpId="0"/>
      <p:bldP spid="24" grpId="0"/>
      <p:bldP spid="27" grpId="0"/>
      <p:bldP spid="28" grpId="0"/>
      <p:bldP spid="30" grpId="0"/>
      <p:bldP spid="31"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26"/>
          <p:cNvSpPr txBox="1">
            <a:spLocks noChangeArrowheads="1"/>
          </p:cNvSpPr>
          <p:nvPr/>
        </p:nvSpPr>
        <p:spPr bwMode="auto">
          <a:xfrm>
            <a:off x="2282825" y="3790950"/>
            <a:ext cx="12319000"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2485"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altLang="en-US" sz="2765" b="0" i="0" u="none" strike="noStrike" kern="1200" cap="none" spc="0" normalizeH="0" baseline="0" noProof="0" smtClean="0">
                <a:ln>
                  <a:noFill/>
                </a:ln>
                <a:solidFill>
                  <a:schemeClr val="tx1"/>
                </a:solidFill>
                <a:effectLst/>
                <a:uLnTx/>
                <a:uFillTx/>
                <a:latin typeface="Times" pitchFamily="18" charset="0"/>
                <a:ea typeface="SimSun" panose="02010600030101010101" pitchFamily="2" charset="-122"/>
                <a:cs typeface="Times" pitchFamily="18" charset="0"/>
              </a:rPr>
              <a:t>Ngữ cảnh của một yếu tố ngôn ngữ trong câu hoặc văn bản thường được hiểu là:</a:t>
            </a:r>
            <a:endParaRPr kumimoji="0" lang="en-US" altLang="en-US" sz="2765" b="0" i="0" u="none" strike="noStrike" kern="1200" cap="none" spc="0" normalizeH="0" baseline="0" noProof="0" smtClean="0">
              <a:ln>
                <a:noFill/>
              </a:ln>
              <a:solidFill>
                <a:schemeClr val="tx1"/>
              </a:solidFill>
              <a:effectLst/>
              <a:uLnTx/>
              <a:uFillTx/>
              <a:latin typeface="Times" pitchFamily="18" charset="0"/>
              <a:ea typeface="SimSun" panose="02010600030101010101" pitchFamily="2" charset="-122"/>
              <a:cs typeface="Times"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2765" b="0" i="0" u="none" strike="noStrike" kern="1200" cap="none" spc="0" normalizeH="0" baseline="0" noProof="0" smtClean="0">
                <a:ln>
                  <a:noFill/>
                </a:ln>
                <a:solidFill>
                  <a:schemeClr val="tx1"/>
                </a:solidFill>
                <a:effectLst/>
                <a:uLnTx/>
                <a:uFillTx/>
                <a:latin typeface="Times" pitchFamily="18" charset="0"/>
                <a:ea typeface="SimSun" panose="02010600030101010101" pitchFamily="2" charset="-122"/>
                <a:cs typeface="Times" pitchFamily="18" charset="0"/>
              </a:rPr>
              <a:t>+ Những từ ngữ, câu đứng trước hoặc đứng sau yếu tố ngôn ngữ đó. Theo nghĩa này, ngữ cảnh đồng nghĩa với văn cảnh.</a:t>
            </a:r>
            <a:endParaRPr kumimoji="0" lang="en-US" altLang="en-US" sz="2765" b="0" i="0" u="none" strike="noStrike" kern="1200" cap="none" spc="0" normalizeH="0" baseline="0" noProof="0" smtClean="0">
              <a:ln>
                <a:noFill/>
              </a:ln>
              <a:solidFill>
                <a:schemeClr val="tx1"/>
              </a:solidFill>
              <a:effectLst/>
              <a:uLnTx/>
              <a:uFillTx/>
              <a:latin typeface="Times" pitchFamily="18" charset="0"/>
              <a:ea typeface="SimSun" panose="02010600030101010101" pitchFamily="2" charset="-122"/>
              <a:cs typeface="Times"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2765" b="0" i="0" u="none" strike="noStrike" kern="1200" cap="none" spc="0" normalizeH="0" baseline="0" noProof="0" smtClean="0">
                <a:ln>
                  <a:noFill/>
                </a:ln>
                <a:solidFill>
                  <a:schemeClr val="tx1"/>
                </a:solidFill>
                <a:effectLst/>
                <a:uLnTx/>
                <a:uFillTx/>
                <a:latin typeface="Times" pitchFamily="18" charset="0"/>
                <a:ea typeface="SimSun" panose="02010600030101010101" pitchFamily="2" charset="-122"/>
                <a:cs typeface="Times" pitchFamily="18" charset="0"/>
              </a:rPr>
              <a:t>+ Hoàn cảnh, tình huống giao tiếp (bao gồm các yếu tố: chủ thế, đối tượng, mục đích giao tiếp; thời gian, nơi chốn diễn ra hoạt động giao tiếp). Theo nghĩa này, từ ngữ cảnh đồng nghĩa với các từ tình huống, bối cảnh.</a:t>
            </a:r>
            <a:endParaRPr kumimoji="0" lang="en-US" altLang="en-US" sz="2765" b="0" i="0" u="none" strike="noStrike" kern="1200" cap="none" spc="0" normalizeH="0" baseline="0" noProof="0" smtClean="0">
              <a:ln>
                <a:noFill/>
              </a:ln>
              <a:solidFill>
                <a:schemeClr val="tx1"/>
              </a:solidFill>
              <a:effectLst/>
              <a:uLnTx/>
              <a:uFillTx/>
              <a:latin typeface="Times" pitchFamily="18" charset="0"/>
              <a:ea typeface="SimSun" panose="02010600030101010101" pitchFamily="2" charset="-122"/>
              <a:cs typeface="Times"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2765" b="0" i="0" u="none" strike="noStrike" kern="1200" cap="none" spc="0" normalizeH="0" baseline="0" noProof="0" smtClean="0">
                <a:ln>
                  <a:noFill/>
                </a:ln>
                <a:solidFill>
                  <a:schemeClr val="tx1"/>
                </a:solidFill>
                <a:effectLst/>
                <a:uLnTx/>
                <a:uFillTx/>
                <a:latin typeface="Times" pitchFamily="18" charset="0"/>
                <a:ea typeface="SimSun" panose="02010600030101010101" pitchFamily="2" charset="-122"/>
                <a:cs typeface="Times" pitchFamily="18" charset="0"/>
              </a:rPr>
              <a:t>- Vai trò quan trọng của ngữ cảnh đối với việc xác định nghĩa của từ ngữ thể hiện ở chỗ:</a:t>
            </a:r>
            <a:endParaRPr kumimoji="0" lang="en-US" altLang="en-US" sz="2765" b="0" i="0" u="none" strike="noStrike" kern="1200" cap="none" spc="0" normalizeH="0" baseline="0" noProof="0" smtClean="0">
              <a:ln>
                <a:noFill/>
              </a:ln>
              <a:solidFill>
                <a:schemeClr val="tx1"/>
              </a:solidFill>
              <a:effectLst/>
              <a:uLnTx/>
              <a:uFillTx/>
              <a:latin typeface="Times" pitchFamily="18" charset="0"/>
              <a:ea typeface="SimSun" panose="02010600030101010101" pitchFamily="2" charset="-122"/>
              <a:cs typeface="Times"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2765" b="0" i="0" u="none" strike="noStrike" kern="1200" cap="none" spc="0" normalizeH="0" baseline="0" noProof="0" smtClean="0">
                <a:ln>
                  <a:noFill/>
                </a:ln>
                <a:solidFill>
                  <a:schemeClr val="tx1"/>
                </a:solidFill>
                <a:effectLst/>
                <a:uLnTx/>
                <a:uFillTx/>
                <a:latin typeface="Times" pitchFamily="18" charset="0"/>
                <a:ea typeface="SimSun" panose="02010600030101010101" pitchFamily="2" charset="-122"/>
                <a:cs typeface="Times" pitchFamily="18" charset="0"/>
              </a:rPr>
              <a:t>+ Ngữ cảnh giúp người đọc, người nghe xác định nghĩa của thể của các từ đa nghĩa.</a:t>
            </a:r>
            <a:endParaRPr kumimoji="0" lang="en-US" altLang="en-US" sz="2765" b="0" i="0" u="none" strike="noStrike" kern="1200" cap="none" spc="0" normalizeH="0" baseline="0" noProof="0" smtClean="0">
              <a:ln>
                <a:noFill/>
              </a:ln>
              <a:solidFill>
                <a:schemeClr val="tx1"/>
              </a:solidFill>
              <a:effectLst/>
              <a:uLnTx/>
              <a:uFillTx/>
              <a:latin typeface="Times" pitchFamily="18" charset="0"/>
              <a:ea typeface="SimSun" panose="02010600030101010101" pitchFamily="2" charset="-122"/>
              <a:cs typeface="Times"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2765" b="0" i="0" u="none" strike="noStrike" kern="1200" cap="none" spc="0" normalizeH="0" baseline="0" noProof="0" smtClean="0">
                <a:ln>
                  <a:noFill/>
                </a:ln>
                <a:solidFill>
                  <a:schemeClr val="tx1"/>
                </a:solidFill>
                <a:effectLst/>
                <a:uLnTx/>
                <a:uFillTx/>
                <a:latin typeface="Times" pitchFamily="18" charset="0"/>
                <a:ea typeface="SimSun" panose="02010600030101010101" pitchFamily="2" charset="-122"/>
                <a:cs typeface="Times" pitchFamily="18" charset="0"/>
              </a:rPr>
              <a:t>+ Ngữ cảnh giúp người đọc, người nghe xác định được nghĩa hàm ẩn của những từ ngữ được sử dụng trong các biện pháp tu từ.</a:t>
            </a:r>
            <a:endParaRPr kumimoji="0" lang="en-US" altLang="en-US" sz="2765" b="0" i="0" u="none" strike="noStrike" kern="1200" cap="none" spc="0" normalizeH="0" baseline="0" noProof="0" smtClean="0">
              <a:ln>
                <a:noFill/>
              </a:ln>
              <a:solidFill>
                <a:schemeClr val="tx1"/>
              </a:solidFill>
              <a:effectLst/>
              <a:uLnTx/>
              <a:uFillTx/>
              <a:latin typeface="Times" pitchFamily="18" charset="0"/>
              <a:ea typeface="SimSun" panose="02010600030101010101" pitchFamily="2" charset="-122"/>
              <a:cs typeface="Times"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2765" b="0" i="0" u="none" strike="noStrike" kern="1200" cap="none" spc="0" normalizeH="0" baseline="0" noProof="0" smtClean="0">
                <a:ln>
                  <a:noFill/>
                </a:ln>
                <a:solidFill>
                  <a:schemeClr val="tx1"/>
                </a:solidFill>
                <a:effectLst/>
                <a:uLnTx/>
                <a:uFillTx/>
                <a:latin typeface="Times" pitchFamily="18" charset="0"/>
                <a:ea typeface="SimSun" panose="02010600030101010101" pitchFamily="2" charset="-122"/>
                <a:cs typeface="Times" pitchFamily="18" charset="0"/>
              </a:rPr>
              <a:t>+ Ngữ cảnh giúp người đọc, người nghe hiểu được hàm ý (thái độ, tình cảm) mà người nói thể hiện qua việc lựa chọn các từ xưng hô.</a:t>
            </a:r>
            <a:endParaRPr kumimoji="0" lang="en-US" altLang="en-US" sz="2765" b="0" i="0" u="none" strike="noStrike" kern="1200" cap="none" spc="0" normalizeH="0" baseline="0" noProof="0" smtClean="0">
              <a:ln>
                <a:noFill/>
              </a:ln>
              <a:solidFill>
                <a:schemeClr val="tx1"/>
              </a:solidFill>
              <a:effectLst/>
              <a:uLnTx/>
              <a:uFillTx/>
              <a:latin typeface="Times" pitchFamily="18" charset="0"/>
              <a:ea typeface="SimSun" panose="02010600030101010101" pitchFamily="2" charset="-122"/>
              <a:cs typeface="Times"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altLang="en-US" sz="6630" b="1" i="1" u="none" strike="noStrike" kern="1200" cap="none" spc="0" normalizeH="0" baseline="0" noProof="0" smtClean="0">
              <a:ln>
                <a:noFill/>
              </a:ln>
              <a:solidFill>
                <a:srgbClr val="1909E7"/>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7" name="Picture 21" descr="pe01194_"/>
          <p:cNvPicPr>
            <a:picLocks noChangeAspect="1"/>
          </p:cNvPicPr>
          <p:nvPr/>
        </p:nvPicPr>
        <p:blipFill>
          <a:blip r:embed="rId1"/>
          <a:stretch>
            <a:fillRect/>
          </a:stretch>
        </p:blipFill>
        <p:spPr>
          <a:xfrm>
            <a:off x="9442450" y="420688"/>
            <a:ext cx="5264150" cy="2959100"/>
          </a:xfrm>
          <a:prstGeom prst="rect">
            <a:avLst/>
          </a:prstGeom>
          <a:noFill/>
          <a:ln w="9525">
            <a:noFill/>
          </a:ln>
        </p:spPr>
      </p:pic>
      <p:sp>
        <p:nvSpPr>
          <p:cNvPr id="9" name="Text Box 26"/>
          <p:cNvSpPr txBox="1">
            <a:spLocks noChangeArrowheads="1"/>
          </p:cNvSpPr>
          <p:nvPr/>
        </p:nvSpPr>
        <p:spPr bwMode="auto">
          <a:xfrm>
            <a:off x="2071688" y="765175"/>
            <a:ext cx="7159625"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3870" b="1" i="1" u="none" strike="noStrike" kern="1200" cap="none" spc="0" normalizeH="0" baseline="0" noProof="0" smtClean="0">
                <a:ln>
                  <a:noFill/>
                </a:ln>
                <a:solidFill>
                  <a:srgbClr val="FF0000"/>
                </a:solidFill>
                <a:effectLst/>
                <a:uLnTx/>
                <a:uFillTx/>
                <a:latin typeface="Times" pitchFamily="18" charset="0"/>
                <a:ea typeface="SimSun" panose="02010600030101010101" pitchFamily="2" charset="-122"/>
                <a:cs typeface="Times" pitchFamily="18" charset="0"/>
              </a:rPr>
              <a:t>1. Ngữ cảnh và nghĩa của từ trong ngữ cảnh</a:t>
            </a:r>
            <a:endParaRPr kumimoji="0" lang="en-US" altLang="en-US" sz="3870" b="1" i="1" u="none" strike="noStrike" kern="1200" cap="none" spc="0" normalizeH="0" baseline="0" noProof="0" smtClean="0">
              <a:ln>
                <a:noFill/>
              </a:ln>
              <a:solidFill>
                <a:srgbClr val="FF0000"/>
              </a:solidFill>
              <a:effectLst/>
              <a:uLnTx/>
              <a:uFillTx/>
              <a:latin typeface="Times" pitchFamily="18" charset="0"/>
              <a:ea typeface="SimSun" panose="02010600030101010101" pitchFamily="2" charset="-122"/>
              <a:cs typeface="Times"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Text Box 26"/>
          <p:cNvSpPr txBox="1">
            <a:spLocks noChangeArrowheads="1"/>
          </p:cNvSpPr>
          <p:nvPr/>
        </p:nvSpPr>
        <p:spPr bwMode="auto">
          <a:xfrm>
            <a:off x="2071688" y="371475"/>
            <a:ext cx="122142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3870" b="1" i="0" u="none" strike="noStrike" kern="12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SƠ ĐỒ TƯ DUY NGỮ CẢNH VÀ NGHĨA CỦA TỪ TRONG NGỮ CẢNH</a:t>
            </a:r>
            <a:endParaRPr kumimoji="0" lang="en-US" altLang="en-US" sz="3870" b="1" i="0" u="none" strike="noStrike" kern="12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64515" name="SmartArt Placeholder 3"/>
          <p:cNvPicPr>
            <a:picLocks noGrp="1" noChangeAspect="1" noChangeArrowheads="1"/>
          </p:cNvPicPr>
          <p:nvPr>
            <p:ph type="pic" idx="1"/>
          </p:nvPr>
        </p:nvPicPr>
        <p:blipFill>
          <a:blip r:embed="rId1" cstate="print">
            <a:extLst>
              <a:ext uri="{28A0092B-C50C-407E-A947-70E740481C1C}">
                <a14:useLocalDpi xmlns:a14="http://schemas.microsoft.com/office/drawing/2010/main" val="0"/>
              </a:ext>
            </a:extLst>
          </a:blip>
          <a:srcRect/>
          <a:stretch>
            <a:fillRect/>
          </a:stretch>
        </p:blipFill>
        <p:spPr>
          <a:xfrm>
            <a:off x="3756025" y="2211388"/>
            <a:ext cx="9371013" cy="6737350"/>
          </a:xfrm>
        </p:spPr>
      </p:pic>
    </p:spTree>
  </p:cSld>
  <p:clrMapOvr>
    <a:masterClrMapping/>
  </p:clrMapOvr>
  <p:transition spd="med">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Text Box 26"/>
          <p:cNvSpPr txBox="1">
            <a:spLocks noChangeArrowheads="1"/>
          </p:cNvSpPr>
          <p:nvPr/>
        </p:nvSpPr>
        <p:spPr bwMode="auto">
          <a:xfrm>
            <a:off x="2628583" y="993775"/>
            <a:ext cx="1147603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4975" b="1" i="0" u="none" strike="noStrike" kern="12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2. Dấu chấm lửng</a:t>
            </a:r>
            <a:endParaRPr kumimoji="0" lang="en-US" altLang="en-US" sz="4975" b="1" i="0" u="none" strike="noStrike" kern="12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82947" name="Text Box 26"/>
          <p:cNvSpPr txBox="1">
            <a:spLocks noChangeArrowheads="1"/>
          </p:cNvSpPr>
          <p:nvPr/>
        </p:nvSpPr>
        <p:spPr bwMode="auto">
          <a:xfrm>
            <a:off x="2544763" y="1929765"/>
            <a:ext cx="12107863" cy="1751013"/>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Dấu</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chấm</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lửng</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có</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hình</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thức</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khi</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viết</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như</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nào</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a:t>
            </a:r>
            <a:endPar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Dấu</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chấm</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lửng</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có</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các</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công</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dụng</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gì</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a:t>
            </a:r>
            <a:endPar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Vẽ</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sơ</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đồ</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tư</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duy</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về</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công</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dụng</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của</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dấu</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chấm</a:t>
            </a:r>
            <a:r>
              <a:rPr kumimoji="0" lang="en-US" sz="3315"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 </a:t>
            </a:r>
            <a:r>
              <a:rPr kumimoji="0" lang="en-US" sz="3315"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pitchFamily="18" charset="0"/>
                <a:ea typeface="SimSun" panose="02010600030101010101" pitchFamily="2" charset="-122"/>
                <a:cs typeface="Times" pitchFamily="18" charset="0"/>
              </a:rPr>
              <a:t>lửng</a:t>
            </a:r>
            <a:r>
              <a:rPr kumimoji="0" lang="en-US" sz="4145" b="0" i="0" u="none" strike="noStrike" kern="1200" cap="none" spc="0" normalizeH="0" baseline="0" noProof="0" dirty="0">
                <a:ln>
                  <a:noFill/>
                </a:ln>
                <a:solidFill>
                  <a:schemeClr val="tx1"/>
                </a:solidFill>
                <a:effectLst/>
                <a:uLnTx/>
                <a:uFillTx/>
                <a:latin typeface="Arial" panose="020B0604020202020204" pitchFamily="34" charset="0"/>
                <a:ea typeface="SimSun" panose="02010600030101010101" pitchFamily="2" charset="-122"/>
                <a:cs typeface="Arial" panose="020B0604020202020204" pitchFamily="34" charset="0"/>
              </a:rPr>
              <a:t>.</a:t>
            </a:r>
            <a:endParaRPr kumimoji="0" lang="en-US" sz="4145" b="0" i="0" u="none" strike="noStrike" kern="1200" cap="none" spc="0" normalizeH="0" baseline="0" noProof="0" dirty="0">
              <a:ln>
                <a:noFill/>
              </a:ln>
              <a:solidFill>
                <a:schemeClr val="tx1"/>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9" name="Text Box 26"/>
          <p:cNvSpPr txBox="1">
            <a:spLocks noChangeArrowheads="1"/>
          </p:cNvSpPr>
          <p:nvPr/>
        </p:nvSpPr>
        <p:spPr bwMode="auto">
          <a:xfrm>
            <a:off x="2492375" y="3802380"/>
            <a:ext cx="12214225" cy="601345"/>
          </a:xfrm>
          <a:prstGeom prst="rect">
            <a:avLst/>
          </a:prstGeom>
          <a:noFill/>
          <a:ln>
            <a:noFill/>
          </a:ln>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514350" marR="0" lvl="0" indent="-514350" algn="just" defTabSz="914400" rtl="0" eaLnBrk="1" fontAlgn="base" latinLnBrk="0" hangingPunct="1">
              <a:lnSpc>
                <a:spcPct val="100000"/>
              </a:lnSpc>
              <a:spcBef>
                <a:spcPct val="50000"/>
              </a:spcBef>
              <a:spcAft>
                <a:spcPct val="0"/>
              </a:spcAft>
              <a:buClrTx/>
              <a:buSzTx/>
              <a:buFontTx/>
              <a:buNone/>
              <a:defRPr/>
            </a:pPr>
            <a:r>
              <a:rPr kumimoji="0" lang="en-US" sz="3315" b="1" i="0" u="none" strike="noStrike" kern="1200" cap="none" spc="0" normalizeH="0" baseline="0" noProof="0" dirty="0">
                <a:ln>
                  <a:noFill/>
                </a:ln>
                <a:solidFill>
                  <a:srgbClr val="0070C0"/>
                </a:solidFill>
                <a:effectLst/>
                <a:uLnTx/>
                <a:uFillTx/>
                <a:latin typeface="+mj-lt"/>
                <a:ea typeface="SimSun" panose="02010600030101010101" pitchFamily="2" charset="-122"/>
                <a:cs typeface="Arial" panose="020B0604020202020204" pitchFamily="34" charset="0"/>
              </a:rPr>
              <a:t> </a:t>
            </a:r>
            <a:r>
              <a:rPr kumimoji="0" lang="en-US" sz="3315" b="1" i="0" u="none" strike="noStrike" kern="12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Dấu</a:t>
            </a:r>
            <a:r>
              <a:rPr kumimoji="0" lang="en-US" sz="3315" b="1" i="0" u="none" strike="noStrike" kern="12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315" b="1" i="0" u="none" strike="noStrike" kern="12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chấm</a:t>
            </a:r>
            <a:r>
              <a:rPr kumimoji="0" lang="en-US" sz="3315" b="1" i="0" u="none" strike="noStrike" kern="12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315" b="1" i="0" u="none" strike="noStrike" kern="12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lửng</a:t>
            </a:r>
            <a:r>
              <a:rPr kumimoji="0" lang="en-US" sz="3315" b="1" i="0" u="none" strike="noStrike" kern="12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315" b="1" i="0" u="none" strike="noStrike" kern="12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dấu</a:t>
            </a:r>
            <a:r>
              <a:rPr kumimoji="0" lang="en-US" sz="3315" b="1" i="0" u="none" strike="noStrike" kern="12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315" b="1" i="0" u="none" strike="noStrike" kern="12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lửng</a:t>
            </a:r>
            <a:r>
              <a:rPr kumimoji="0" lang="en-US" sz="3315" b="1" i="0" u="none" strike="noStrike" kern="12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315" b="1" i="0" u="none" strike="noStrike" kern="12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là</a:t>
            </a:r>
            <a:r>
              <a:rPr kumimoji="0" lang="en-US" sz="3315" b="1" i="0" u="none" strike="noStrike" kern="12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315" b="1" i="0" u="none" strike="noStrike" kern="12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dấu</a:t>
            </a:r>
            <a:r>
              <a:rPr kumimoji="0" lang="en-US" sz="3315" b="1" i="0" u="none" strike="noStrike" kern="12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315" b="1" i="0" u="none" strike="noStrike" kern="12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câu</a:t>
            </a:r>
            <a:r>
              <a:rPr kumimoji="0" lang="en-US" sz="3315" b="1" i="0" u="none" strike="noStrike" kern="12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315" b="1" i="0" u="none" strike="noStrike" kern="12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gồm</a:t>
            </a:r>
            <a:r>
              <a:rPr kumimoji="0" lang="en-US" sz="3315" b="1" i="0" u="none" strike="noStrike" kern="12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315" b="1" i="0" u="none" strike="noStrike" kern="12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ba</a:t>
            </a:r>
            <a:r>
              <a:rPr kumimoji="0" lang="en-US" sz="3315" b="1" i="0" u="none" strike="noStrike" kern="12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315" b="1" i="0" u="none" strike="noStrike" kern="12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chấm</a:t>
            </a:r>
            <a:r>
              <a:rPr kumimoji="0" lang="en-US" sz="3315" b="1" i="0" u="none" strike="noStrike" kern="12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315" b="1" i="0" u="none" strike="noStrike" kern="12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liền</a:t>
            </a:r>
            <a:r>
              <a:rPr kumimoji="0" lang="en-US" sz="3315" b="1" i="0" u="none" strike="noStrike" kern="12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315" b="1" i="0" u="none" strike="noStrike" kern="12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nhau</a:t>
            </a:r>
            <a:r>
              <a:rPr kumimoji="0" lang="en-US" sz="3315" b="1" i="0" u="none" strike="noStrike" kern="12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 (...) </a:t>
            </a:r>
            <a:endParaRPr kumimoji="0" lang="en-US" altLang="en-US" sz="3315" b="1" i="1" u="none" strike="noStrike" kern="12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17" name="Text Box 30"/>
          <p:cNvSpPr txBox="1">
            <a:spLocks noChangeArrowheads="1"/>
          </p:cNvSpPr>
          <p:nvPr/>
        </p:nvSpPr>
        <p:spPr bwMode="auto">
          <a:xfrm>
            <a:off x="2492375" y="4606925"/>
            <a:ext cx="11793538" cy="4276725"/>
          </a:xfrm>
          <a:prstGeom prst="rect">
            <a:avLst/>
          </a:prstGeom>
          <a:noFill/>
          <a:ln>
            <a:noFill/>
          </a:ln>
        </p:spPr>
        <p:txBody>
          <a:bodyPr>
            <a:spAutoFit/>
          </a:bodyPr>
          <a:p>
            <a:pPr algn="just" eaLnBrk="1" hangingPunct="1">
              <a:buNone/>
            </a:pPr>
            <a:r>
              <a:rPr lang="en-US" altLang="x-none" sz="3300" b="1" dirty="0">
                <a:solidFill>
                  <a:srgbClr val="0070C0"/>
                </a:solidFill>
                <a:latin typeface="Times New Roman" panose="02020603050405020304" pitchFamily="18" charset="0"/>
                <a:cs typeface="Times New Roman" panose="02020603050405020304" pitchFamily="18" charset="0"/>
              </a:rPr>
              <a:t>Dấu chấm lửng được dùng để:</a:t>
            </a:r>
            <a:endParaRPr lang="en-US" altLang="x-none" sz="3300" b="1" dirty="0">
              <a:solidFill>
                <a:srgbClr val="0070C0"/>
              </a:solidFill>
              <a:latin typeface="Times New Roman" panose="02020603050405020304" pitchFamily="18" charset="0"/>
              <a:cs typeface="Times New Roman" panose="02020603050405020304" pitchFamily="18" charset="0"/>
            </a:endParaRPr>
          </a:p>
          <a:p>
            <a:pPr algn="just" eaLnBrk="1" hangingPunct="1">
              <a:buNone/>
            </a:pPr>
            <a:r>
              <a:rPr lang="en-US" altLang="x-none" sz="3300" b="1" dirty="0">
                <a:solidFill>
                  <a:srgbClr val="0070C0"/>
                </a:solidFill>
                <a:latin typeface="Times New Roman" panose="02020603050405020304" pitchFamily="18" charset="0"/>
                <a:cs typeface="Times New Roman" panose="02020603050405020304" pitchFamily="18" charset="0"/>
              </a:rPr>
              <a:t>-  Phối hợp với dấu phẩy, tỏ ý còn nhiều nội dung tương tự chưa được liệt kê hết.</a:t>
            </a:r>
            <a:endParaRPr lang="en-US" altLang="x-none" sz="3300" b="1" dirty="0">
              <a:solidFill>
                <a:srgbClr val="0070C0"/>
              </a:solidFill>
              <a:latin typeface="Times New Roman" panose="02020603050405020304" pitchFamily="18" charset="0"/>
              <a:cs typeface="Times New Roman" panose="02020603050405020304" pitchFamily="18" charset="0"/>
            </a:endParaRPr>
          </a:p>
          <a:p>
            <a:pPr algn="just" eaLnBrk="1" hangingPunct="1">
              <a:buNone/>
            </a:pPr>
            <a:r>
              <a:rPr lang="en-US" altLang="x-none" sz="3300" b="1" dirty="0">
                <a:solidFill>
                  <a:srgbClr val="0070C0"/>
                </a:solidFill>
                <a:latin typeface="Times New Roman" panose="02020603050405020304" pitchFamily="18" charset="0"/>
                <a:cs typeface="Times New Roman" panose="02020603050405020304" pitchFamily="18" charset="0"/>
              </a:rPr>
              <a:t>- Thể hiện lời nói bỏ dở hay ngập ngừng, ngắt quãng vì lí do gì đó.</a:t>
            </a:r>
            <a:endParaRPr lang="en-US" altLang="x-none" sz="3300" b="1" dirty="0">
              <a:solidFill>
                <a:srgbClr val="0070C0"/>
              </a:solidFill>
              <a:latin typeface="Times New Roman" panose="02020603050405020304" pitchFamily="18" charset="0"/>
              <a:cs typeface="Times New Roman" panose="02020603050405020304" pitchFamily="18" charset="0"/>
            </a:endParaRPr>
          </a:p>
          <a:p>
            <a:pPr algn="just" eaLnBrk="1" hangingPunct="1">
              <a:buNone/>
            </a:pPr>
            <a:r>
              <a:rPr lang="en-US" altLang="x-none" sz="3300" b="1" dirty="0">
                <a:solidFill>
                  <a:srgbClr val="0070C0"/>
                </a:solidFill>
                <a:latin typeface="Times New Roman" panose="02020603050405020304" pitchFamily="18" charset="0"/>
                <a:cs typeface="Times New Roman" panose="02020603050405020304" pitchFamily="18" charset="0"/>
              </a:rPr>
              <a:t>- Làm giãn nhịp điệu câu thơ, câu văn, chuẩn bị cho sự xuất hiện của từ ngữ biểu thị nội dung bất ngờ hay hài hước, châm biếm.</a:t>
            </a:r>
            <a:endParaRPr lang="en-US" altLang="x-none" sz="3300" b="1" dirty="0">
              <a:solidFill>
                <a:srgbClr val="0070C0"/>
              </a:solidFill>
              <a:latin typeface="Times New Roman" panose="02020603050405020304" pitchFamily="18" charset="0"/>
              <a:cs typeface="Times New Roman" panose="02020603050405020304" pitchFamily="18" charset="0"/>
            </a:endParaRPr>
          </a:p>
          <a:p>
            <a:pPr eaLnBrk="1" hangingPunct="1">
              <a:buNone/>
            </a:pPr>
            <a:r>
              <a:rPr lang="en-US" altLang="x-none" sz="4100" dirty="0">
                <a:latin typeface="Arial" panose="020B0604020202020204" pitchFamily="34" charset="0"/>
              </a:rPr>
              <a:t> </a:t>
            </a:r>
            <a:endParaRPr lang="en-US" altLang="x-none" sz="4100" dirty="0">
              <a:latin typeface="Arial" panose="020B0604020202020204" pitchFamily="34" charset="0"/>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charRg st="0" end="66"/>
                                            </p:txEl>
                                          </p:spTgt>
                                        </p:tgtEl>
                                        <p:attrNameLst>
                                          <p:attrName>style.visibility</p:attrName>
                                        </p:attrNameLst>
                                      </p:cBhvr>
                                      <p:to>
                                        <p:strVal val="visible"/>
                                      </p:to>
                                    </p:set>
                                    <p:animEffect transition="in" filter="checkerboard(across)">
                                      <p:cBhvr>
                                        <p:cTn id="7" dur="500"/>
                                        <p:tgtEl>
                                          <p:spTgt spid="9">
                                            <p:txEl>
                                              <p:charRg st="0" end="6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Text Box 26"/>
          <p:cNvSpPr txBox="1">
            <a:spLocks noChangeArrowheads="1"/>
          </p:cNvSpPr>
          <p:nvPr/>
        </p:nvSpPr>
        <p:spPr bwMode="auto">
          <a:xfrm>
            <a:off x="2071688" y="371475"/>
            <a:ext cx="130556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3870" b="1" i="0" u="none" strike="noStrike" kern="12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SƠ ĐỒ TƯ DUY CÔNG DỤNG CỦA DẤU CHẤM LỬNG</a:t>
            </a:r>
            <a:endParaRPr kumimoji="0" lang="en-US" altLang="en-US" sz="3870" b="1" i="0" u="none" strike="noStrike" kern="12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92163" name="Picture 83974"/>
          <p:cNvPicPr>
            <a:picLocks noChangeAspect="1"/>
          </p:cNvPicPr>
          <p:nvPr/>
        </p:nvPicPr>
        <p:blipFill>
          <a:blip r:embed="rId1"/>
          <a:stretch>
            <a:fillRect/>
          </a:stretch>
        </p:blipFill>
        <p:spPr>
          <a:xfrm>
            <a:off x="3124200" y="1782763"/>
            <a:ext cx="10318750" cy="7769225"/>
          </a:xfrm>
          <a:prstGeom prst="rect">
            <a:avLst/>
          </a:prstGeom>
          <a:noFill/>
          <a:ln w="9525">
            <a:noFill/>
          </a:ln>
        </p:spPr>
      </p:pic>
    </p:spTree>
  </p:cSld>
  <p:clrMapOvr>
    <a:masterClrMapping/>
  </p:clrMapOvr>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5615</Words>
  <Application>WPS Presentation</Application>
  <PresentationFormat/>
  <Paragraphs>149</Paragraphs>
  <Slides>15</Slides>
  <Notes>15</Notes>
  <HiddenSlides>0</HiddenSlides>
  <MMClips>2</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15</vt:i4>
      </vt:variant>
    </vt:vector>
  </HeadingPairs>
  <TitlesOfParts>
    <vt:vector size="41" baseType="lpstr">
      <vt:lpstr>Arial</vt:lpstr>
      <vt:lpstr>SimSun</vt:lpstr>
      <vt:lpstr>Wingdings</vt:lpstr>
      <vt:lpstr>Times New Roman</vt:lpstr>
      <vt:lpstr>黑体</vt:lpstr>
      <vt:lpstr>#9Slide05 Filmotype Honey</vt:lpstr>
      <vt:lpstr>Segoe Print</vt:lpstr>
      <vt:lpstr>Microsoft YaHei</vt:lpstr>
      <vt:lpstr>+mn-lt</vt:lpstr>
      <vt:lpstr>Calibri</vt:lpstr>
      <vt:lpstr>Euphemia</vt:lpstr>
      <vt:lpstr>+mj-lt</vt:lpstr>
      <vt:lpstr>Tahoma</vt:lpstr>
      <vt:lpstr>等线</vt:lpstr>
      <vt:lpstr>Times</vt:lpstr>
      <vt:lpstr>Lucida Sans Unicode</vt:lpstr>
      <vt:lpstr>MS Mincho</vt:lpstr>
      <vt:lpstr>Palatino Linotype</vt:lpstr>
      <vt:lpstr>Arial Unicode MS</vt:lpstr>
      <vt:lpstr>Calibri</vt:lpstr>
      <vt:lpstr>#9Slide05 ViceroyJF</vt:lpstr>
      <vt:lpstr>iCiel Cadena</vt:lpstr>
      <vt:lpstr>Source Sans Pro</vt:lpstr>
      <vt:lpstr>iCiel Cadena</vt:lpstr>
      <vt:lpstr>.VnTimeH</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cp:lastModifiedBy>
  <cp:revision>4</cp:revision>
  <dcterms:created xsi:type="dcterms:W3CDTF">2015-09-14T06:10:00Z</dcterms:created>
  <dcterms:modified xsi:type="dcterms:W3CDTF">2023-02-13T16:19:02Z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1033-11.2.0.11440</vt:lpwstr>
  </property>
  <property fmtid="{D5CDD505-2E9C-101B-9397-08002B2CF9AE}" pid="3" name="ICV">
    <vt:lpwstr>0FFACC7DC7CC4E1989CBCE8F4F91DA5A</vt:lpwstr>
  </property>
</Properties>
</file>