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63" r:id="rId11"/>
    <p:sldId id="300" r:id="rId12"/>
    <p:sldId id="301" r:id="rId13"/>
    <p:sldId id="358" r:id="rId14"/>
    <p:sldId id="303" r:id="rId15"/>
    <p:sldId id="304" r:id="rId16"/>
    <p:sldId id="305" r:id="rId17"/>
    <p:sldId id="306" r:id="rId18"/>
    <p:sldId id="307" r:id="rId20"/>
    <p:sldId id="308" r:id="rId21"/>
    <p:sldId id="309" r:id="rId22"/>
    <p:sldId id="311" r:id="rId23"/>
    <p:sldId id="312" r:id="rId24"/>
    <p:sldId id="359" r:id="rId25"/>
    <p:sldId id="313" r:id="rId26"/>
    <p:sldId id="314" r:id="rId27"/>
    <p:sldId id="357" r:id="rId2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2" autoAdjust="0"/>
    <p:restoredTop sz="94660"/>
  </p:normalViewPr>
  <p:slideViewPr>
    <p:cSldViewPr>
      <p:cViewPr varScale="1">
        <p:scale>
          <a:sx n="64" d="100"/>
          <a:sy n="64" d="100"/>
        </p:scale>
        <p:origin x="870" y="78"/>
      </p:cViewPr>
      <p:guideLst>
        <p:guide orient="horz" pos="2156"/>
        <p:guide pos="2908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27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28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>
            <a:fillRect/>
          </a:stretch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pic>
        <p:nvPicPr>
          <p:cNvPr id="3" name="Picture 2" descr="Kết quả hình ảnh cho đố vui p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3022" y="1760563"/>
            <a:ext cx="3292265" cy="40249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966134">
            <a:off x="2142145" y="3316417"/>
            <a:ext cx="5471327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6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6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16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961448" y="1245476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A_库_椭圆 7"/>
          <p:cNvSpPr/>
          <p:nvPr>
            <p:custDataLst>
              <p:tags r:id="rId2"/>
            </p:custDataLst>
          </p:nvPr>
        </p:nvSpPr>
        <p:spPr>
          <a:xfrm>
            <a:off x="8632051" y="2254471"/>
            <a:ext cx="2684650" cy="2436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4449" y="2109476"/>
            <a:ext cx="95631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54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4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4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54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PA_库_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61" y="1816702"/>
            <a:ext cx="3699922" cy="3700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818652" y="1102890"/>
            <a:ext cx="312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图片 4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43" y="2895608"/>
            <a:ext cx="1891370" cy="236078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590134" y="2182266"/>
            <a:ext cx="748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?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bày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nét</a:t>
            </a:r>
            <a:r>
              <a:rPr lang="en-US" sz="3600" dirty="0"/>
              <a:t> </a:t>
            </a:r>
            <a:r>
              <a:rPr lang="en-US" sz="3600" dirty="0" err="1"/>
              <a:t>chính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đời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nghiệp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tác</a:t>
            </a:r>
            <a:r>
              <a:rPr lang="en-US" sz="3600" dirty="0"/>
              <a:t> </a:t>
            </a:r>
            <a:r>
              <a:rPr lang="en-US" sz="3600" dirty="0" err="1"/>
              <a:t>giả</a:t>
            </a:r>
            <a:r>
              <a:rPr lang="en-US" sz="3600" dirty="0"/>
              <a:t>? 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52" y="614143"/>
            <a:ext cx="312452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1432" y="2090172"/>
            <a:ext cx="8050118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Minh ( 1890 - 1969)</a:t>
            </a:r>
            <a:endParaRPr lang="en-US" sz="2800" dirty="0"/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Quê</a:t>
            </a:r>
            <a:r>
              <a:rPr lang="en-US" sz="2800" dirty="0"/>
              <a:t> ở Nam </a:t>
            </a:r>
            <a:r>
              <a:rPr lang="en-US" sz="2800" dirty="0" err="1"/>
              <a:t>Đàn</a:t>
            </a:r>
            <a:r>
              <a:rPr lang="en-US" sz="2800" dirty="0"/>
              <a:t>- </a:t>
            </a:r>
            <a:r>
              <a:rPr lang="en-US" sz="2800" dirty="0" err="1"/>
              <a:t>Nghệ</a:t>
            </a:r>
            <a:r>
              <a:rPr lang="en-US" sz="2800" dirty="0"/>
              <a:t> An</a:t>
            </a:r>
            <a:endParaRPr lang="en-US" sz="2800" dirty="0"/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lãnh</a:t>
            </a:r>
            <a:r>
              <a:rPr lang="en-US" sz="2800" dirty="0"/>
              <a:t> </a:t>
            </a:r>
            <a:r>
              <a:rPr lang="en-US" sz="2800" dirty="0" err="1"/>
              <a:t>tụ</a:t>
            </a:r>
            <a:r>
              <a:rPr lang="en-US" sz="2800" dirty="0"/>
              <a:t> </a:t>
            </a:r>
            <a:r>
              <a:rPr lang="en-US" sz="2800" dirty="0" err="1"/>
              <a:t>vĩ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tộc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mạng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Nam.</a:t>
            </a:r>
            <a:endParaRPr lang="en-US" sz="2800" dirty="0"/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,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danh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giới</a:t>
            </a:r>
            <a:endParaRPr lang="en-US" sz="2800" dirty="0"/>
          </a:p>
          <a:p>
            <a:r>
              <a:rPr lang="vi-VN" sz="2800" b="1" dirty="0"/>
              <a:t> </a:t>
            </a:r>
            <a:endParaRPr lang="en-US" sz="2800" dirty="0"/>
          </a:p>
        </p:txBody>
      </p:sp>
      <p:pic>
        <p:nvPicPr>
          <p:cNvPr id="9" name="Picture 4" descr="C:\Documents and Settings\THANH TAI\My Documents\Downloads\images.jpg"/>
          <p:cNvPicPr>
            <a:picLocks noChangeAspect="1" noChangeArrowheads="1"/>
          </p:cNvPicPr>
          <p:nvPr/>
        </p:nvPicPr>
        <p:blipFill>
          <a:blip r:embed="rId1"/>
          <a:srcRect l="4309" r="4839"/>
          <a:stretch>
            <a:fillRect/>
          </a:stretch>
        </p:blipFill>
        <p:spPr bwMode="auto">
          <a:xfrm>
            <a:off x="8245649" y="1143000"/>
            <a:ext cx="3917682" cy="4226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7612" y="41223"/>
            <a:ext cx="9272614" cy="614168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74383" y="6077315"/>
            <a:ext cx="9959071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6680" y="0"/>
            <a:ext cx="8808708" cy="602672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3876" y="6172200"/>
            <a:ext cx="637431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Kết quả hình ảnh cho bác trong cuộc chiến tranh biên giới&quot;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89012" y="0"/>
            <a:ext cx="9025936" cy="594362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3812" y="5956116"/>
            <a:ext cx="788236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1950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55475" y="-144463"/>
            <a:ext cx="30460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4210" name="Picture 2" descr="Káº¿t quáº£ hÃ¬nh áº£nh cho bÃ¡c há» thá»i tráº»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65212" y="58961"/>
            <a:ext cx="9087369" cy="567868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51394" y="5943600"/>
            <a:ext cx="7515004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can0014"/>
          <p:cNvPicPr>
            <a:picLocks noChangeAspect="1" noChangeArrowheads="1"/>
          </p:cNvPicPr>
          <p:nvPr/>
        </p:nvPicPr>
        <p:blipFill>
          <a:blip r:embed="rId1">
            <a:lum bright="-24000" contrast="48000"/>
          </a:blip>
          <a:srcRect/>
          <a:stretch>
            <a:fillRect/>
          </a:stretch>
        </p:blipFill>
        <p:spPr bwMode="auto">
          <a:xfrm rot="838295">
            <a:off x="7008574" y="910984"/>
            <a:ext cx="4545416" cy="49926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39" name="Picture 3" descr="scan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6078">
            <a:off x="3478894" y="687147"/>
            <a:ext cx="4545416" cy="509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0" name="Picture 4" descr="scan0011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/>
          <a:stretch>
            <a:fillRect/>
          </a:stretch>
        </p:blipFill>
        <p:spPr bwMode="auto">
          <a:xfrm rot="-666386">
            <a:off x="368204" y="1285635"/>
            <a:ext cx="4545416" cy="51403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8652" y="614144"/>
            <a:ext cx="312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6863" y="1791640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—Pngtree—vietnam flag of circle brush_36087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900" y="1764345"/>
            <a:ext cx="668570" cy="668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763" y="1411770"/>
            <a:ext cx="747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II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Lao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1951.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Tinh than yeu nuoc cua nhan dan ta H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769" y="3105807"/>
            <a:ext cx="4864100" cy="325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aihoidangpv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941" y="3177678"/>
            <a:ext cx="4570811" cy="317935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2817" y="928044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—Pngtree—vietnam flag of circle brush_36087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852" y="887101"/>
            <a:ext cx="668570" cy="668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715" y="943965"/>
            <a:ext cx="747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887" y="1737808"/>
            <a:ext cx="875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3165497" y="2279169"/>
            <a:ext cx="7094989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2" descr="Kết quả hình ảnh cho hai bà trưng&quot;"/>
          <p:cNvPicPr>
            <a:picLocks noChangeAspect="1" noChangeArrowheads="1"/>
          </p:cNvPicPr>
          <p:nvPr/>
        </p:nvPicPr>
        <p:blipFill>
          <a:blip r:embed="rId4"/>
          <a:srcRect b="11692"/>
          <a:stretch>
            <a:fillRect/>
          </a:stretch>
        </p:blipFill>
        <p:spPr bwMode="auto">
          <a:xfrm>
            <a:off x="7074284" y="1879723"/>
            <a:ext cx="3586391" cy="4118468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512848" y="3375409"/>
            <a:ext cx="4063701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Trưng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11746" y="191058"/>
            <a:ext cx="301537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2881" y="1735530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3977197" y="-406704"/>
            <a:ext cx="725604" cy="355886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16297" y="1724157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9" idx="0"/>
          </p:cNvCxnSpPr>
          <p:nvPr/>
        </p:nvCxnSpPr>
        <p:spPr>
          <a:xfrm rot="16200000" flipH="1">
            <a:off x="5764591" y="1364764"/>
            <a:ext cx="714231" cy="455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152420" y="1740079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2" idx="0"/>
          </p:cNvCxnSpPr>
          <p:nvPr/>
        </p:nvCxnSpPr>
        <p:spPr>
          <a:xfrm rot="16200000" flipH="1">
            <a:off x="7524692" y="-395338"/>
            <a:ext cx="730153" cy="354067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55152" y="3257266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</a:rPr>
              <a:t>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75304" y="3245893"/>
            <a:ext cx="3295080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CM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</a:t>
            </a:r>
            <a:r>
              <a:rPr lang="en-US" sz="2400" dirty="0" err="1">
                <a:latin typeface="Times New Roman" panose="02020603050405020304" pitchFamily="18" charset="0"/>
              </a:rPr>
              <a:t>iải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54691" y="3261815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5051" y="5804680"/>
            <a:ext cx="416376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rot="16200000" flipV="1">
            <a:off x="3850406" y="3548155"/>
            <a:ext cx="968958" cy="35440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</p:cNvCxnSpPr>
          <p:nvPr/>
        </p:nvCxnSpPr>
        <p:spPr>
          <a:xfrm rot="5400000" flipH="1" flipV="1">
            <a:off x="5624723" y="5306560"/>
            <a:ext cx="980331" cy="1591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</p:cNvCxnSpPr>
          <p:nvPr/>
        </p:nvCxnSpPr>
        <p:spPr>
          <a:xfrm rot="5400000" flipH="1" flipV="1">
            <a:off x="7402451" y="3544755"/>
            <a:ext cx="964409" cy="355544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2"/>
            <a:endCxn id="21" idx="0"/>
          </p:cNvCxnSpPr>
          <p:nvPr/>
        </p:nvCxnSpPr>
        <p:spPr>
          <a:xfrm rot="16200000" flipH="1">
            <a:off x="2309220" y="3003647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2"/>
            <a:endCxn id="22" idx="0"/>
          </p:cNvCxnSpPr>
          <p:nvPr/>
        </p:nvCxnSpPr>
        <p:spPr>
          <a:xfrm rot="5400000">
            <a:off x="5870931" y="2992841"/>
            <a:ext cx="504967" cy="1138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23" idx="0"/>
          </p:cNvCxnSpPr>
          <p:nvPr/>
        </p:nvCxnSpPr>
        <p:spPr>
          <a:xfrm rot="16200000" flipH="1">
            <a:off x="9408759" y="3008196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104999" y="1999117"/>
            <a:ext cx="839963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8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3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/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1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2817" y="928044"/>
            <a:ext cx="626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Nhan đề của văn bản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817" y="1752600"/>
            <a:ext cx="8552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“Tinh thần yêu nước của nhân dân ta”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-&gt; Nêu rõ vấn đề sẽ bàn luận trong văn bản.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303212" y="543976"/>
            <a:ext cx="937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2. Chứng minh vấn đề:</a:t>
            </a:r>
            <a:endParaRPr lang="en-US" sz="4000" b="1" i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4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 chung về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6612" y="2459182"/>
            <a:ext cx="9372600" cy="26776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-41563" y="-869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extBox 58"/>
          <p:cNvSpPr txBox="1"/>
          <p:nvPr/>
        </p:nvSpPr>
        <p:spPr>
          <a:xfrm>
            <a:off x="608012" y="228600"/>
            <a:ext cx="1050872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28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 chung về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991" y="977099"/>
            <a:ext cx="1048874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/>
              <a:t>- Câu chủ đề: “Dân ta có một lòng nồng nàn yêu nước”</a:t>
            </a:r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627991" y="1573650"/>
            <a:ext cx="10488742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/>
              <a:t>- Nghệ thuật:</a:t>
            </a:r>
            <a:endParaRPr lang="en-US" sz="2800"/>
          </a:p>
          <a:p>
            <a:r>
              <a:rPr lang="en-US" sz="2800"/>
              <a:t>+ So sánh: Tinh thần yêu nước - làn sóng vô cùng mạnh mẽ.</a:t>
            </a:r>
            <a:endParaRPr lang="en-US" sz="2800"/>
          </a:p>
          <a:p>
            <a:r>
              <a:rPr lang="en-US" sz="2800"/>
              <a:t>+ Liệt kê: mạnh mẽ, to lớn, nguy hiểm, khó khăn, bán nước, cướp nước.</a:t>
            </a:r>
            <a:endParaRPr lang="en-US" sz="2800"/>
          </a:p>
          <a:p>
            <a:r>
              <a:rPr lang="en-US" sz="2800"/>
              <a:t>+ Các động từ mạnh: Kết thành, lướt qua, nhấn chìm.</a:t>
            </a:r>
            <a:endParaRPr lang="en-US" sz="2800"/>
          </a:p>
          <a:p>
            <a:r>
              <a:rPr lang="en-US" sz="2800"/>
              <a:t>+ Các tính từ: Sôi nổi, mạnh mẽ, to lớn, nguy hiểm, khó khăn.</a:t>
            </a:r>
            <a:endParaRPr lang="en-US" sz="2800"/>
          </a:p>
          <a:p>
            <a:r>
              <a:rPr lang="en-US" sz="2800"/>
              <a:t>+ Điệp cấu trúc: “nó kết thành”, “nó lướt qua”, “nó nhấn chìm”</a:t>
            </a:r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577109" y="4953000"/>
            <a:ext cx="10488742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/>
              <a:t>- Tác dụng: Ngợi ca và khẳng định sức mạnh vô cùng mạnh mẽ và quật khởi của nhân dân mỗi khi tổ quốc bị xâm lăng.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>
            <a:fillRect/>
          </a:stretch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2"/>
            </p:custDataLst>
          </p:nvPr>
        </p:nvSpPr>
        <p:spPr>
          <a:xfrm>
            <a:off x="6094414" y="1155034"/>
            <a:ext cx="46068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13" y="1281366"/>
            <a:ext cx="4480596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5"/>
            </p:custDataLst>
          </p:nvPr>
        </p:nvSpPr>
        <p:spPr>
          <a:xfrm>
            <a:off x="2308787" y="2742248"/>
            <a:ext cx="3525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  <a:endParaRPr lang="en-US" altLang="zh-CN" sz="6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PA_库_任意多边形 10"/>
          <p:cNvSpPr/>
          <p:nvPr>
            <p:custDataLst>
              <p:tags r:id="rId6"/>
            </p:custDataLst>
          </p:nvPr>
        </p:nvSpPr>
        <p:spPr>
          <a:xfrm>
            <a:off x="1962056" y="3560527"/>
            <a:ext cx="3885188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565100" y="2320092"/>
            <a:ext cx="9073409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215" y="1777789"/>
            <a:ext cx="3787643" cy="4425119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3795353" y="3550666"/>
            <a:ext cx="2330896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Lợi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878924" y="2238210"/>
            <a:ext cx="8500344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4"/>
          <a:srcRect r="19469"/>
          <a:stretch>
            <a:fillRect/>
          </a:stretch>
        </p:blipFill>
        <p:spPr bwMode="auto">
          <a:xfrm>
            <a:off x="6845433" y="1774223"/>
            <a:ext cx="4356459" cy="4599293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2621959" y="3591629"/>
            <a:ext cx="3749886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Triệu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674260" y="2088106"/>
            <a:ext cx="9018825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" descr="Kết quả hình ảnh cho quang trung nguyễn huệ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5272" y="2107476"/>
            <a:ext cx="3869507" cy="3829051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908486" y="3689319"/>
            <a:ext cx="4377521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592389" y="2047177"/>
            <a:ext cx="8950611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4000" y="1890247"/>
            <a:ext cx="4551714" cy="3664400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953394" y="3305051"/>
            <a:ext cx="481413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832296" y="1236070"/>
            <a:ext cx="10574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023315" y="3774553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>
            <a:off x="2549382" y="455475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208657" y="37768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4734728" y="4570680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407648" y="3765452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>
            <a:off x="6947361" y="4572955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633926" y="37677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>
            <a:off x="9187285" y="453428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9901139" y="3729059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011947" y="4158966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10938" y="4297722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09929" y="4067986"/>
            <a:ext cx="1348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81808" y="4220387"/>
            <a:ext cx="959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917064" y="4209015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2"/>
            <a:srcRect b="68945"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2"/>
            <a:srcRect b="64968"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2"/>
            <a:srcRect t="16435"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1379472" y="937863"/>
            <a:ext cx="956318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BÀI 8: NGHỊ LUẬN XÃ HỘI</a:t>
            </a:r>
            <a:endParaRPr lang="en-US" sz="3200" dirty="0"/>
          </a:p>
          <a:p>
            <a:pPr algn="ctr"/>
            <a:r>
              <a:rPr lang="en-US" sz="3200" b="1" dirty="0" err="1"/>
              <a:t>Tiết</a:t>
            </a:r>
            <a:r>
              <a:rPr lang="en-US" sz="3200" b="1" dirty="0"/>
              <a:t> 99. </a:t>
            </a:r>
            <a:r>
              <a:rPr lang="en-US" sz="3200" b="1" dirty="0" err="1"/>
              <a:t>Đọc</a:t>
            </a:r>
            <a:r>
              <a:rPr lang="en-US" sz="3200" b="1" dirty="0"/>
              <a:t> – </a:t>
            </a:r>
            <a:r>
              <a:rPr lang="en-US" sz="3200" b="1" dirty="0" err="1"/>
              <a:t>hiểu</a:t>
            </a:r>
            <a:r>
              <a:rPr lang="en-US" sz="3200" b="1" dirty="0"/>
              <a:t> v</a:t>
            </a:r>
            <a:r>
              <a:rPr lang="vi-VN" sz="3200" b="1" dirty="0"/>
              <a:t>ăn bản </a:t>
            </a:r>
            <a:endParaRPr lang="en-US" sz="3200" dirty="0"/>
          </a:p>
          <a:p>
            <a:pPr algn="ctr"/>
            <a:r>
              <a:rPr lang="en-US" sz="3200" b="1" dirty="0"/>
              <a:t>TINH THẦN YÊU NƯỚC CỦA NHÂN DÂN TA</a:t>
            </a:r>
            <a:endParaRPr lang="en-US" sz="3200" dirty="0"/>
          </a:p>
          <a:p>
            <a:pPr algn="ctr"/>
            <a:r>
              <a:rPr lang="vi-VN" sz="3200" b="1" dirty="0"/>
              <a:t>                                                           </a:t>
            </a:r>
            <a:endParaRPr lang="en-US" sz="3200" b="1" dirty="0"/>
          </a:p>
          <a:p>
            <a:pPr algn="ctr"/>
            <a:r>
              <a:rPr lang="en-US" sz="3200" b="1" dirty="0"/>
              <a:t>                                                           </a:t>
            </a:r>
            <a:r>
              <a:rPr lang="vi-VN" sz="3200" b="1" dirty="0"/>
              <a:t>– </a:t>
            </a:r>
            <a:r>
              <a:rPr lang="en-US" sz="3200" b="1" i="1" dirty="0" err="1"/>
              <a:t>Hồ</a:t>
            </a:r>
            <a:r>
              <a:rPr lang="en-US" sz="3200" b="1" i="1" dirty="0"/>
              <a:t> </a:t>
            </a:r>
            <a:r>
              <a:rPr lang="en-US" sz="3200" b="1" i="1" dirty="0" err="1"/>
              <a:t>Chí</a:t>
            </a:r>
            <a:r>
              <a:rPr lang="en-US" sz="3200" b="1" i="1" dirty="0"/>
              <a:t> Minh</a:t>
            </a:r>
            <a:r>
              <a:rPr lang="vi-VN" sz="3200" b="1" dirty="0"/>
              <a:t> – </a:t>
            </a:r>
            <a:endParaRPr lang="en-US" sz="3200" dirty="0"/>
          </a:p>
          <a:p>
            <a:pPr algn="ctr"/>
            <a:endParaRPr lang="en-US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Picture 4" descr="Kết quả hình ảnh cho bác hồ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255" y="2577242"/>
            <a:ext cx="2709749" cy="368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012" y="228600"/>
            <a:ext cx="11810999" cy="6477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2993</Words>
  <Application>WPS Presentation</Application>
  <PresentationFormat>Custom</PresentationFormat>
  <Paragraphs>144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Microsoft YaHei UI</vt:lpstr>
      <vt:lpstr>Microsoft YaHei</vt:lpstr>
      <vt:lpstr>Arial Unicode MS</vt:lpstr>
      <vt:lpstr>Calibri Light</vt:lpstr>
      <vt:lpstr>Calibri</vt:lpstr>
      <vt:lpstr>造字工房悦黑演示版常规体</vt:lpstr>
      <vt:lpstr>Helvetica</vt:lpstr>
      <vt:lpstr>UVN Bach Tuyet Nang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ADMIN</cp:lastModifiedBy>
  <cp:revision>284</cp:revision>
  <dcterms:created xsi:type="dcterms:W3CDTF">2006-08-16T00:00:00Z</dcterms:created>
  <dcterms:modified xsi:type="dcterms:W3CDTF">2023-03-14T23:05:17Z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37DE7B4AB431439BB770D7B32A4FDAC3</vt:lpwstr>
  </property>
  <property fmtid="{D5CDD505-2E9C-101B-9397-08002B2CF9AE}" pid="3" name="KSOProductBuildVer">
    <vt:lpwstr>1033-11.2.0.11486</vt:lpwstr>
  </property>
</Properties>
</file>