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675" r:id="rId3"/>
    <p:sldId id="699" r:id="rId4"/>
    <p:sldId id="695" r:id="rId6"/>
    <p:sldId id="696" r:id="rId7"/>
    <p:sldId id="685" r:id="rId8"/>
    <p:sldId id="692"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9" autoAdjust="0"/>
    <p:restoredTop sz="94660"/>
  </p:normalViewPr>
  <p:slideViewPr>
    <p:cSldViewPr snapToGrid="0">
      <p:cViewPr varScale="1">
        <p:scale>
          <a:sx n="111" d="100"/>
          <a:sy n="111" d="100"/>
        </p:scale>
        <p:origin x="52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553B3-5AF6-EB4F-B821-5A9C34CDF8AD}" type="datetimeFigureOut">
              <a:rPr/>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endParaRPr lang="en-GB"/>
          </a:p>
          <a:p>
            <a:pPr lvl="1"/>
            <a:r>
              <a:rPr lang="en-GB"/>
              <a:t>Second level</a:t>
            </a:r>
            <a:endParaRPr lang="en-GB"/>
          </a:p>
          <a:p>
            <a:pPr lvl="2"/>
            <a:r>
              <a:rPr lang="en-GB"/>
              <a:t>Third level</a:t>
            </a:r>
            <a:endParaRPr lang="en-GB"/>
          </a:p>
          <a:p>
            <a:pPr lvl="3"/>
            <a:r>
              <a:rPr lang="en-GB"/>
              <a:t>Fourth level</a:t>
            </a:r>
            <a:endParaRPr lang="en-GB"/>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92B75-B8BA-034B-9B8F-2EBE65116B32}" type="slidenum">
              <a:rPr/>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951DACF9-D679-4696-8629-3DA69BED2266}" type="slidenum">
              <a:rPr lang="en-SG" smtClean="0"/>
            </a:fld>
            <a:endParaRPr lang="en-S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1F1E2EE0-B9B7-4481-8CEF-2B941C9884D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9.GIF"/><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rotWithShape="1">
          <a:blip r:embed="rId1">
            <a:alphaModFix amt="35000"/>
          </a:blip>
          <a:srcRect b="13487"/>
          <a:stretch>
            <a:fillRect/>
          </a:stretch>
        </p:blipFill>
        <p:spPr>
          <a:xfrm>
            <a:off x="0" y="2042"/>
            <a:ext cx="12192000" cy="6855958"/>
          </a:xfrm>
          <a:prstGeom prst="rect">
            <a:avLst/>
          </a:prstGeom>
        </p:spPr>
      </p:pic>
      <p:sp>
        <p:nvSpPr>
          <p:cNvPr id="6" name="Title 5"/>
          <p:cNvSpPr>
            <a:spLocks noGrp="1"/>
          </p:cNvSpPr>
          <p:nvPr>
            <p:ph type="title"/>
          </p:nvPr>
        </p:nvSpPr>
        <p:spPr>
          <a:xfrm>
            <a:off x="895336" y="4298470"/>
            <a:ext cx="10310192" cy="1044301"/>
          </a:xfrm>
        </p:spPr>
        <p:txBody>
          <a:bodyPr vert="horz" lIns="91440" tIns="45720" rIns="91440" bIns="45720" rtlCol="0" anchor="t">
            <a:normAutofit fontScale="90000"/>
          </a:bodyPr>
          <a:lstStyle/>
          <a:p>
            <a:pPr algn="ctr">
              <a:lnSpc>
                <a:spcPct val="100000"/>
              </a:lnSpc>
            </a:pPr>
            <a:r>
              <a:rPr lang="en-US" kern="1200" dirty="0" err="1">
                <a:solidFill>
                  <a:schemeClr val="tx1"/>
                </a:solidFill>
                <a:latin typeface="Times New Roman" panose="02020603050405020304" pitchFamily="18" charset="0"/>
                <a:cs typeface="Times New Roman" panose="02020603050405020304" pitchFamily="18" charset="0"/>
              </a:rPr>
              <a:t>THỰC HÀNH ĐỌC HIỂU:</a:t>
            </a:r>
            <a:br>
              <a:rPr lang="en-US" kern="1200" dirty="0">
                <a:solidFill>
                  <a:schemeClr val="tx1"/>
                </a:solidFill>
                <a:latin typeface="Times New Roman" panose="02020603050405020304" pitchFamily="18" charset="0"/>
                <a:cs typeface="Times New Roman" panose="02020603050405020304" pitchFamily="18" charset="0"/>
              </a:rPr>
            </a:br>
            <a:r>
              <a:rPr lang="en-US" sz="7300" i="1" kern="1200" dirty="0">
                <a:solidFill>
                  <a:schemeClr val="tx1"/>
                </a:solidFill>
                <a:latin typeface="Algerian" panose="00000400000000000000" pitchFamily="82" charset="0"/>
              </a:rPr>
              <a:t>TRƯA THA HƯƠNG</a:t>
            </a:r>
            <a:endParaRPr lang="en-US" sz="6000" i="1" kern="1200" dirty="0">
              <a:solidFill>
                <a:schemeClr val="tx1"/>
              </a:solidFill>
              <a:latin typeface="Algerian" panose="00000400000000000000" pitchFamily="82" charset="0"/>
            </a:endParaRPr>
          </a:p>
        </p:txBody>
      </p:sp>
      <p:sp>
        <p:nvSpPr>
          <p:cNvPr id="48" name="Oval 47"/>
          <p:cNvSpPr>
            <a:spLocks noGrp="1" noRot="1" noChangeAspect="1" noMove="1" noResize="1" noEditPoints="1" noAdjustHandles="1" noChangeArrowheads="1" noChangeShapeType="1" noTextEdit="1"/>
          </p:cNvSpPr>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p:cNvPicPr>
            <a:picLocks noChangeAspect="1"/>
          </p:cNvPicPr>
          <p:nvPr/>
        </p:nvPicPr>
        <p:blipFill rotWithShape="1">
          <a:blip r:embed="rId2"/>
          <a:srcRect r="47749" b="-1"/>
          <a:stretch>
            <a:fillRect/>
          </a:stretch>
        </p:blipFill>
        <p:spPr>
          <a:xfrm>
            <a:off x="895336"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50" name="Oval 49"/>
          <p:cNvSpPr>
            <a:spLocks noGrp="1" noRot="1" noChangeAspect="1" noMove="1" noResize="1" noEditPoints="1" noAdjustHandles="1" noChangeArrowheads="1" noChangeShapeType="1" noTextEdit="1"/>
          </p:cNvSpPr>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p:cNvPicPr>
            <a:picLocks noChangeAspect="1"/>
          </p:cNvPicPr>
          <p:nvPr/>
        </p:nvPicPr>
        <p:blipFill rotWithShape="1">
          <a:blip r:embed="rId3"/>
          <a:srcRect l="47001" r="498" b="-3"/>
          <a:stretch>
            <a:fillRect/>
          </a:stretch>
        </p:blipFill>
        <p:spPr>
          <a:xfrm>
            <a:off x="4610101"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52" name="Oval 51"/>
          <p:cNvSpPr>
            <a:spLocks noGrp="1" noRot="1" noChangeAspect="1" noMove="1" noResize="1" noEditPoints="1" noAdjustHandles="1" noChangeArrowheads="1" noChangeShapeType="1" noTextEdit="1"/>
          </p:cNvSpPr>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p:cNvPicPr>
            <a:picLocks noChangeAspect="1"/>
          </p:cNvPicPr>
          <p:nvPr/>
        </p:nvPicPr>
        <p:blipFill rotWithShape="1">
          <a:blip r:embed="rId4"/>
          <a:srcRect l="6642" r="27360" b="2"/>
          <a:stretch>
            <a:fillRect/>
          </a:stretch>
        </p:blipFill>
        <p:spPr>
          <a:xfrm>
            <a:off x="8324865"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3" name="Hộp Văn bản 2"/>
          <p:cNvSpPr txBox="1"/>
          <p:nvPr/>
        </p:nvSpPr>
        <p:spPr>
          <a:xfrm>
            <a:off x="8929893" y="5860514"/>
            <a:ext cx="3006272" cy="707886"/>
          </a:xfrm>
          <a:prstGeom prst="rect">
            <a:avLst/>
          </a:prstGeom>
          <a:noFill/>
        </p:spPr>
        <p:txBody>
          <a:bodyPr wrap="non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 TRẦN CƯ-</a:t>
            </a:r>
            <a:endParaRPr lang="en-US" sz="4000" b="1" dirty="0">
              <a:solidFill>
                <a:srgbClr val="FFFF00"/>
              </a:solidFill>
              <a:latin typeface="Times New Roman" panose="02020603050405020304" pitchFamily="18"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动物, 软体动物&#10;&#10;已生成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126" y="5905500"/>
            <a:ext cx="12192000" cy="952500"/>
          </a:xfrm>
          <a:prstGeom prst="rect">
            <a:avLst/>
          </a:prstGeom>
        </p:spPr>
      </p:pic>
      <p:pic>
        <p:nvPicPr>
          <p:cNvPr id="11" name="图片 10" descr="图片包含 植物, 餐桌, 室内, 鲜花&#10;&#10;已生成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94" y="4535057"/>
            <a:ext cx="2840922" cy="2872073"/>
          </a:xfrm>
          <a:prstGeom prst="rect">
            <a:avLst/>
          </a:prstGeom>
        </p:spPr>
      </p:pic>
      <p:pic>
        <p:nvPicPr>
          <p:cNvPr id="15" name="图片 14" descr="图片包含 鲜花, 植物, 室内&#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0304" y="-110836"/>
            <a:ext cx="2488867" cy="3550158"/>
          </a:xfrm>
          <a:prstGeom prst="rect">
            <a:avLst/>
          </a:prstGeom>
        </p:spPr>
      </p:pic>
      <p:graphicFrame>
        <p:nvGraphicFramePr>
          <p:cNvPr id="3" name="Table 2"/>
          <p:cNvGraphicFramePr>
            <a:graphicFrameLocks noGrp="1"/>
          </p:cNvGraphicFramePr>
          <p:nvPr/>
        </p:nvGraphicFramePr>
        <p:xfrm>
          <a:off x="448114" y="408772"/>
          <a:ext cx="8913600" cy="4435371"/>
        </p:xfrm>
        <a:graphic>
          <a:graphicData uri="http://schemas.openxmlformats.org/drawingml/2006/table">
            <a:tbl>
              <a:tblPr>
                <a:tableStyleId>{C4B1156A-380E-4F78-BDF5-A606A8083BF9}</a:tableStyleId>
              </a:tblPr>
              <a:tblGrid>
                <a:gridCol w="2502905"/>
                <a:gridCol w="6410695"/>
              </a:tblGrid>
              <a:tr h="980145">
                <a:tc gridSpan="2">
                  <a:txBody>
                    <a:bodyPr/>
                    <a:lstStyle/>
                    <a:p>
                      <a:pPr algn="ctr">
                        <a:lnSpc>
                          <a:spcPct val="120000"/>
                        </a:lnSpc>
                      </a:pPr>
                      <a:r>
                        <a:rPr lang="vi-VN" sz="2400" b="1">
                          <a:effectLst/>
                          <a:latin typeface="Times New Roman" panose="02020603050405020304" pitchFamily="18" charset="0"/>
                          <a:cs typeface="Times New Roman" panose="02020603050405020304" pitchFamily="18" charset="0"/>
                        </a:rPr>
                        <a:t>PHIẾU HỌC TẬP SỐ 1 </a:t>
                      </a:r>
                      <a:endParaRPr lang="en-US" sz="2400" b="1">
                        <a:effectLst/>
                        <a:latin typeface="Times New Roman" panose="02020603050405020304" pitchFamily="18" charset="0"/>
                        <a:cs typeface="Times New Roman" panose="02020603050405020304" pitchFamily="18" charset="0"/>
                      </a:endParaRPr>
                    </a:p>
                    <a:p>
                      <a:pPr algn="ctr">
                        <a:lnSpc>
                          <a:spcPct val="120000"/>
                        </a:lnSpc>
                      </a:pPr>
                      <a:r>
                        <a:rPr lang="vi-VN" sz="2400">
                          <a:effectLst/>
                          <a:latin typeface="Times New Roman" panose="02020603050405020304" pitchFamily="18" charset="0"/>
                          <a:cs typeface="Times New Roman" panose="02020603050405020304" pitchFamily="18" charset="0"/>
                        </a:rPr>
                        <a:t>(Cá nhân chuẩn bị ở nhà)</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hMerge="1">
                  <a:tcPr/>
                </a:tc>
              </a:tr>
              <a:tr h="949626">
                <a:tc>
                  <a:txBody>
                    <a:bodyPr/>
                    <a:lstStyle/>
                    <a:p>
                      <a:pPr algn="ctr">
                        <a:lnSpc>
                          <a:spcPct val="120000"/>
                        </a:lnSpc>
                      </a:pPr>
                      <a:endParaRPr lang="en-US" sz="24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20000"/>
                        </a:lnSpc>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2505600">
                <a:tc>
                  <a:txBody>
                    <a:bodyPr/>
                    <a:lstStyle/>
                    <a:p>
                      <a:pPr algn="ctr">
                        <a:lnSpc>
                          <a:spcPct val="120000"/>
                        </a:lnSpc>
                      </a:pPr>
                      <a:endParaRPr lang="en-US" sz="24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lnSpc>
                          <a:spcPct val="120000"/>
                        </a:lnSpc>
                      </a:pPr>
                      <a:r>
                        <a:rPr lang="vi-VN" sz="2400">
                          <a:effectLst/>
                          <a:latin typeface="Times New Roman" panose="02020603050405020304" pitchFamily="18" charset="0"/>
                          <a:cs typeface="Times New Roman" panose="02020603050405020304" pitchFamily="18" charset="0"/>
                        </a:rPr>
                        <a:t>- Hoàn cảnh sáng tác:</a:t>
                      </a:r>
                      <a:endParaRPr lang="vi-VN" sz="2400">
                        <a:effectLst/>
                        <a:latin typeface="Times New Roman" panose="02020603050405020304" pitchFamily="18" charset="0"/>
                        <a:cs typeface="Times New Roman" panose="02020603050405020304" pitchFamily="18" charset="0"/>
                      </a:endParaRPr>
                    </a:p>
                    <a:p>
                      <a:pPr algn="just">
                        <a:lnSpc>
                          <a:spcPct val="120000"/>
                        </a:lnSpc>
                      </a:pPr>
                      <a:r>
                        <a:rPr lang="vi-VN" sz="2400">
                          <a:effectLst/>
                          <a:latin typeface="Times New Roman" panose="02020603050405020304" pitchFamily="18" charset="0"/>
                          <a:cs typeface="Times New Roman" panose="02020603050405020304" pitchFamily="18" charset="0"/>
                        </a:rPr>
                        <a:t>- Thể loại:</a:t>
                      </a:r>
                      <a:endParaRPr lang="en-US" sz="2400">
                        <a:effectLst/>
                        <a:latin typeface="Times New Roman" panose="02020603050405020304" pitchFamily="18" charset="0"/>
                        <a:cs typeface="Times New Roman" panose="02020603050405020304" pitchFamily="18" charset="0"/>
                      </a:endParaRPr>
                    </a:p>
                    <a:p>
                      <a:pPr algn="just">
                        <a:lnSpc>
                          <a:spcPct val="120000"/>
                        </a:lnSpc>
                      </a:pPr>
                      <a:r>
                        <a:rPr lang="vi-VN" sz="2400">
                          <a:effectLst/>
                          <a:latin typeface="Times New Roman" panose="02020603050405020304" pitchFamily="18" charset="0"/>
                          <a:cs typeface="Times New Roman" panose="02020603050405020304" pitchFamily="18" charset="0"/>
                        </a:rPr>
                        <a:t>- Phương thức biểu đạt:</a:t>
                      </a:r>
                      <a:endParaRPr lang="en-US" sz="2400">
                        <a:effectLst/>
                        <a:latin typeface="Times New Roman" panose="02020603050405020304" pitchFamily="18" charset="0"/>
                        <a:cs typeface="Times New Roman" panose="02020603050405020304" pitchFamily="18" charset="0"/>
                      </a:endParaRPr>
                    </a:p>
                    <a:p>
                      <a:pPr algn="just">
                        <a:lnSpc>
                          <a:spcPct val="120000"/>
                        </a:lnSpc>
                      </a:pPr>
                      <a:r>
                        <a:rPr lang="vi-VN" sz="2400">
                          <a:effectLst/>
                          <a:latin typeface="Times New Roman" panose="02020603050405020304" pitchFamily="18" charset="0"/>
                          <a:cs typeface="Times New Roman" panose="02020603050405020304" pitchFamily="18" charset="0"/>
                        </a:rPr>
                        <a:t>- Bố cục:</a:t>
                      </a:r>
                      <a:endParaRPr lang="en-US" sz="2400">
                        <a:effectLst/>
                        <a:latin typeface="Times New Roman" panose="02020603050405020304" pitchFamily="18" charset="0"/>
                        <a:cs typeface="Times New Roman" panose="02020603050405020304" pitchFamily="18" charset="0"/>
                      </a:endParaRPr>
                    </a:p>
                    <a:p>
                      <a:pPr algn="just">
                        <a:lnSpc>
                          <a:spcPct val="120000"/>
                        </a:lnSpc>
                      </a:pPr>
                      <a:r>
                        <a:rPr lang="vi-VN" sz="2400">
                          <a:effectLst/>
                          <a:latin typeface="Times New Roman" panose="02020603050405020304" pitchFamily="18" charset="0"/>
                          <a:cs typeface="Times New Roman" panose="02020603050405020304" pitchFamily="18" charset="0"/>
                        </a:rPr>
                        <a:t>- Ý nghĩa nhan đề:</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r>
            </a:tbl>
          </a:graphicData>
        </a:graphic>
      </p:graphicFrame>
      <p:pic>
        <p:nvPicPr>
          <p:cNvPr id="16" name="Picture 5"/>
          <p:cNvPicPr>
            <a:picLocks noChangeAspect="1"/>
          </p:cNvPicPr>
          <p:nvPr/>
        </p:nvPicPr>
        <p:blipFill rotWithShape="1">
          <a:blip r:embed="rId4"/>
          <a:srcRect l="6642" r="27360" b="2"/>
          <a:stretch>
            <a:fillRect/>
          </a:stretch>
        </p:blipFill>
        <p:spPr>
          <a:xfrm>
            <a:off x="663296" y="2541254"/>
            <a:ext cx="2166990" cy="2131157"/>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4" name="Rectangle 3"/>
          <p:cNvSpPr/>
          <p:nvPr/>
        </p:nvSpPr>
        <p:spPr>
          <a:xfrm>
            <a:off x="984791" y="2973701"/>
            <a:ext cx="1524000" cy="40277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a:latin typeface="Times New Roman" panose="02020603050405020304" pitchFamily="18" charset="0"/>
                <a:cs typeface="Times New Roman" panose="02020603050405020304" pitchFamily="18" charset="0"/>
              </a:rPr>
              <a:t>Tác phẩm</a:t>
            </a:r>
            <a:endParaRPr lang="en-US" sz="2400" b="1">
              <a:latin typeface="Times New Roman" panose="02020603050405020304" pitchFamily="18" charset="0"/>
              <a:cs typeface="Times New Roman" panose="02020603050405020304" pitchFamily="18" charset="0"/>
            </a:endParaRPr>
          </a:p>
        </p:txBody>
      </p:sp>
      <p:sp>
        <p:nvSpPr>
          <p:cNvPr id="17" name="Rectangle 16"/>
          <p:cNvSpPr/>
          <p:nvPr/>
        </p:nvSpPr>
        <p:spPr>
          <a:xfrm>
            <a:off x="984791" y="1710959"/>
            <a:ext cx="1524000" cy="40277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a:latin typeface="Times New Roman" panose="02020603050405020304" pitchFamily="18" charset="0"/>
                <a:cs typeface="Times New Roman" panose="02020603050405020304" pitchFamily="18" charset="0"/>
              </a:rPr>
              <a:t>Tác giả</a:t>
            </a:r>
            <a:endParaRPr lang="en-US" sz="24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Rectangle 3"/>
          <p:cNvSpPr/>
          <p:nvPr/>
        </p:nvSpPr>
        <p:spPr>
          <a:xfrm>
            <a:off x="439479" y="441251"/>
            <a:ext cx="11313042" cy="597549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nvGraphicFramePr>
        <p:xfrm>
          <a:off x="0" y="0"/>
          <a:ext cx="12192000" cy="6858000"/>
        </p:xfrm>
        <a:graphic>
          <a:graphicData uri="http://schemas.openxmlformats.org/drawingml/2006/table">
            <a:tbl>
              <a:tblPr>
                <a:tableStyleId>{16D9F66E-5EB9-4882-86FB-DCBF35E3C3E4}</a:tableStyleId>
              </a:tblPr>
              <a:tblGrid>
                <a:gridCol w="12192000"/>
              </a:tblGrid>
              <a:tr h="1346592">
                <a:tc>
                  <a:txBody>
                    <a:bodyPr/>
                    <a:lstStyle/>
                    <a:p>
                      <a:pPr algn="ctr">
                        <a:lnSpc>
                          <a:spcPct val="120000"/>
                        </a:lnSpc>
                      </a:pPr>
                      <a:r>
                        <a:rPr lang="en-US" sz="2400" b="1">
                          <a:effectLst/>
                          <a:latin typeface="Times New Roman" panose="02020603050405020304" pitchFamily="18" charset="0"/>
                          <a:cs typeface="Times New Roman" panose="02020603050405020304" pitchFamily="18" charset="0"/>
                        </a:rPr>
                        <a:t>PHIẾU HỌC TẬP SỐ 2</a:t>
                      </a:r>
                      <a:endParaRPr lang="en-US" sz="2400" b="1">
                        <a:effectLst/>
                        <a:latin typeface="Times New Roman" panose="02020603050405020304" pitchFamily="18" charset="0"/>
                        <a:cs typeface="Times New Roman" panose="02020603050405020304" pitchFamily="18" charset="0"/>
                      </a:endParaRPr>
                    </a:p>
                    <a:p>
                      <a:pPr algn="ctr">
                        <a:lnSpc>
                          <a:spcPct val="120000"/>
                        </a:lnSpc>
                      </a:pPr>
                      <a:r>
                        <a:rPr lang="en-US" sz="2400">
                          <a:effectLst/>
                          <a:latin typeface="Times New Roman" panose="02020603050405020304" pitchFamily="18" charset="0"/>
                          <a:cs typeface="Times New Roman" panose="02020603050405020304" pitchFamily="18" charset="0"/>
                        </a:rPr>
                        <a:t>Thực hành đọc hiểu</a:t>
                      </a:r>
                      <a:r>
                        <a:rPr lang="vi-VN" sz="2400">
                          <a:effectLst/>
                          <a:latin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cs typeface="Times New Roman" panose="02020603050405020304" pitchFamily="18" charset="0"/>
                        </a:rPr>
                        <a:t>Văn bản “Trưa tha hương”</a:t>
                      </a:r>
                      <a:endParaRPr lang="en-US" sz="2400">
                        <a:effectLst/>
                        <a:latin typeface="Times New Roman" panose="02020603050405020304" pitchFamily="18" charset="0"/>
                        <a:cs typeface="Times New Roman" panose="02020603050405020304" pitchFamily="18" charset="0"/>
                      </a:endParaRPr>
                    </a:p>
                    <a:p>
                      <a:pPr algn="ctr">
                        <a:lnSpc>
                          <a:spcPct val="120000"/>
                        </a:lnSpc>
                      </a:pPr>
                      <a:r>
                        <a:rPr lang="vi-VN" sz="2400">
                          <a:effectLst/>
                          <a:latin typeface="Times New Roman" panose="02020603050405020304" pitchFamily="18" charset="0"/>
                          <a:cs typeface="Times New Roman" panose="02020603050405020304" pitchFamily="18" charset="0"/>
                        </a:rPr>
                        <a:t>(Thực hiện trên lớp)</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5511408">
                <a:tc>
                  <a:txBody>
                    <a:bodyPr/>
                    <a:lstStyle/>
                    <a:p>
                      <a:pPr algn="just">
                        <a:lnSpc>
                          <a:spcPct val="120000"/>
                        </a:lnSpc>
                      </a:pPr>
                      <a:r>
                        <a:rPr lang="vi-VN" sz="2200" b="1" kern="1200">
                          <a:solidFill>
                            <a:schemeClr val="dk1"/>
                          </a:solidFill>
                          <a:effectLst/>
                          <a:latin typeface="Times New Roman" panose="02020603050405020304" pitchFamily="18" charset="0"/>
                          <a:cs typeface="Times New Roman" panose="02020603050405020304" pitchFamily="18" charset="0"/>
                        </a:rPr>
                        <a:t>Đọc phần văn bản sau và trả lời các câu hỏi:</a:t>
                      </a:r>
                      <a:endParaRPr lang="en-US" sz="2200" kern="1200">
                        <a:solidFill>
                          <a:schemeClr val="dk1"/>
                        </a:solidFill>
                        <a:effectLst/>
                        <a:latin typeface="Times New Roman" panose="02020603050405020304" pitchFamily="18" charset="0"/>
                        <a:cs typeface="Times New Roman" panose="02020603050405020304" pitchFamily="18" charset="0"/>
                      </a:endParaRPr>
                    </a:p>
                    <a:p>
                      <a:pPr algn="just">
                        <a:lnSpc>
                          <a:spcPct val="120000"/>
                        </a:lnSpc>
                      </a:pPr>
                      <a:r>
                        <a:rPr lang="en-US" sz="2200" kern="1200">
                          <a:solidFill>
                            <a:schemeClr val="dk1"/>
                          </a:solidFill>
                          <a:effectLst/>
                          <a:latin typeface="Times New Roman" panose="02020603050405020304" pitchFamily="18" charset="0"/>
                          <a:cs typeface="Times New Roman" panose="02020603050405020304" pitchFamily="18" charset="0"/>
                        </a:rPr>
                        <a:t>“</a:t>
                      </a:r>
                      <a:r>
                        <a:rPr lang="vi-VN" sz="2200" kern="1200">
                          <a:solidFill>
                            <a:schemeClr val="dk1"/>
                          </a:solidFill>
                          <a:effectLst/>
                          <a:latin typeface="Times New Roman" panose="02020603050405020304" pitchFamily="18" charset="0"/>
                          <a:cs typeface="Times New Roman" panose="02020603050405020304" pitchFamily="18" charset="0"/>
                        </a:rPr>
                        <a:t>Bỗng nhiên, ở bên trái, ngoài hiên rộng, nổi lên tiếng võng đưa. Tiếng dây thừng căng thẳng cọ vào guốc võng kẽo kẹt, nghe buồn nản lạ. Bên ngoài, nắng lung linh. Tiếng võng đưa kẽo kẹt như nạo vào hồn. Tôi nằm không yên, phải nghiêng mình áp má lên gối vì xúc động. Một cảm giác gì rất quen thuộc, rất xưa, xâm chiếm tâm hồn tôi, hình như bao lâu chưa gặp. Rồi một giọng ru em nổi lên</a:t>
                      </a:r>
                      <a:r>
                        <a:rPr lang="en-US" sz="2200" kern="1200">
                          <a:solidFill>
                            <a:schemeClr val="dk1"/>
                          </a:solidFill>
                          <a:effectLst/>
                          <a:latin typeface="Times New Roman" panose="02020603050405020304" pitchFamily="18" charset="0"/>
                          <a:cs typeface="Times New Roman" panose="02020603050405020304" pitchFamily="18" charset="0"/>
                        </a:rPr>
                        <a:t> –</a:t>
                      </a:r>
                      <a:r>
                        <a:rPr lang="vi-VN" sz="2200" kern="1200">
                          <a:solidFill>
                            <a:schemeClr val="dk1"/>
                          </a:solidFill>
                          <a:effectLst/>
                          <a:latin typeface="Times New Roman" panose="02020603050405020304" pitchFamily="18" charset="0"/>
                          <a:cs typeface="Times New Roman" panose="02020603050405020304" pitchFamily="18" charset="0"/>
                        </a:rPr>
                        <a:t> một giọng người Bắc:</a:t>
                      </a:r>
                      <a:endParaRPr lang="en-US" sz="2200" kern="1200">
                        <a:solidFill>
                          <a:schemeClr val="dk1"/>
                        </a:solidFill>
                        <a:effectLst/>
                        <a:latin typeface="Times New Roman" panose="02020603050405020304" pitchFamily="18" charset="0"/>
                        <a:cs typeface="Times New Roman" panose="02020603050405020304" pitchFamily="18" charset="0"/>
                      </a:endParaRPr>
                    </a:p>
                    <a:p>
                      <a:pPr algn="ctr">
                        <a:lnSpc>
                          <a:spcPct val="120000"/>
                        </a:lnSpc>
                      </a:pPr>
                      <a:r>
                        <a:rPr lang="vi-VN" sz="2200" kern="1200">
                          <a:solidFill>
                            <a:schemeClr val="dk1"/>
                          </a:solidFill>
                          <a:effectLst/>
                          <a:latin typeface="Times New Roman" panose="02020603050405020304" pitchFamily="18" charset="0"/>
                          <a:cs typeface="Times New Roman" panose="02020603050405020304" pitchFamily="18" charset="0"/>
                        </a:rPr>
                        <a:t>“Cái cò lặn lội bờ ao</a:t>
                      </a:r>
                      <a:endParaRPr lang="en-US" sz="2200" kern="1200">
                        <a:solidFill>
                          <a:schemeClr val="dk1"/>
                        </a:solidFill>
                        <a:effectLst/>
                        <a:latin typeface="Times New Roman" panose="02020603050405020304" pitchFamily="18" charset="0"/>
                        <a:cs typeface="Times New Roman" panose="02020603050405020304" pitchFamily="18" charset="0"/>
                      </a:endParaRPr>
                    </a:p>
                    <a:p>
                      <a:pPr algn="ctr">
                        <a:lnSpc>
                          <a:spcPct val="120000"/>
                        </a:lnSpc>
                      </a:pPr>
                      <a:r>
                        <a:rPr lang="vi-VN" sz="2200" kern="1200">
                          <a:solidFill>
                            <a:schemeClr val="dk1"/>
                          </a:solidFill>
                          <a:effectLst/>
                          <a:latin typeface="Times New Roman" panose="02020603050405020304" pitchFamily="18" charset="0"/>
                          <a:cs typeface="Times New Roman" panose="02020603050405020304" pitchFamily="18" charset="0"/>
                        </a:rPr>
                        <a:t>Ăn sung thì chát, ăn đào thì chua...</a:t>
                      </a:r>
                      <a:endParaRPr lang="en-US" sz="2200" kern="1200">
                        <a:solidFill>
                          <a:schemeClr val="dk1"/>
                        </a:solidFill>
                        <a:effectLst/>
                        <a:latin typeface="Times New Roman" panose="02020603050405020304" pitchFamily="18" charset="0"/>
                        <a:cs typeface="Times New Roman" panose="02020603050405020304" pitchFamily="18" charset="0"/>
                      </a:endParaRPr>
                    </a:p>
                    <a:p>
                      <a:pPr algn="ctr">
                        <a:lnSpc>
                          <a:spcPct val="120000"/>
                        </a:lnSpc>
                      </a:pPr>
                      <a:r>
                        <a:rPr lang="vi-VN" sz="2200" kern="1200">
                          <a:solidFill>
                            <a:schemeClr val="dk1"/>
                          </a:solidFill>
                          <a:effectLst/>
                          <a:latin typeface="Times New Roman" panose="02020603050405020304" pitchFamily="18" charset="0"/>
                          <a:cs typeface="Times New Roman" panose="02020603050405020304" pitchFamily="18" charset="0"/>
                        </a:rPr>
                        <a:t>À ơi ơi... À ời ời...</a:t>
                      </a:r>
                      <a:endParaRPr lang="en-US" sz="2200" kern="1200">
                        <a:solidFill>
                          <a:schemeClr val="dk1"/>
                        </a:solidFill>
                        <a:effectLst/>
                        <a:latin typeface="Times New Roman" panose="02020603050405020304" pitchFamily="18" charset="0"/>
                        <a:cs typeface="Times New Roman" panose="02020603050405020304" pitchFamily="18" charset="0"/>
                      </a:endParaRPr>
                    </a:p>
                    <a:p>
                      <a:pPr algn="just">
                        <a:lnSpc>
                          <a:spcPct val="120000"/>
                        </a:lnSpc>
                      </a:pPr>
                      <a:r>
                        <a:rPr lang="vi-VN" sz="2200" kern="1200">
                          <a:solidFill>
                            <a:schemeClr val="dk1"/>
                          </a:solidFill>
                          <a:effectLst/>
                          <a:latin typeface="Times New Roman" panose="02020603050405020304" pitchFamily="18" charset="0"/>
                          <a:cs typeface="Times New Roman" panose="02020603050405020304" pitchFamily="18" charset="0"/>
                        </a:rPr>
                        <a:t>Tiếng hát ngừng ru. Trong im lặng, nắng như rung rinh vì vang tiếng võng đưa kẽo kẹt.”</a:t>
                      </a:r>
                      <a:endParaRPr lang="en-US" sz="2200" kern="1200">
                        <a:solidFill>
                          <a:schemeClr val="dk1"/>
                        </a:solidFill>
                        <a:effectLst/>
                        <a:latin typeface="Times New Roman" panose="02020603050405020304" pitchFamily="18" charset="0"/>
                        <a:cs typeface="Times New Roman" panose="02020603050405020304" pitchFamily="18" charset="0"/>
                      </a:endParaRPr>
                    </a:p>
                    <a:p>
                      <a:pPr algn="just">
                        <a:lnSpc>
                          <a:spcPct val="120000"/>
                        </a:lnSpc>
                      </a:pPr>
                      <a:r>
                        <a:rPr lang="vi-VN" sz="2200" b="1" kern="1200">
                          <a:solidFill>
                            <a:schemeClr val="dk1"/>
                          </a:solidFill>
                          <a:effectLst/>
                          <a:latin typeface="Times New Roman" panose="02020603050405020304" pitchFamily="18" charset="0"/>
                          <a:cs typeface="Times New Roman" panose="02020603050405020304" pitchFamily="18" charset="0"/>
                        </a:rPr>
                        <a:t>Câu hỏi 1: </a:t>
                      </a:r>
                      <a:r>
                        <a:rPr lang="vi-VN" sz="2200" kern="1200">
                          <a:solidFill>
                            <a:schemeClr val="dk1"/>
                          </a:solidFill>
                          <a:effectLst/>
                          <a:latin typeface="Times New Roman" panose="02020603050405020304" pitchFamily="18" charset="0"/>
                          <a:cs typeface="Times New Roman" panose="02020603050405020304" pitchFamily="18" charset="0"/>
                        </a:rPr>
                        <a:t>Có những âm thanh nào được nói đến trong phần văn bản trên đã tác động đến tâm trạng, cảm xúc của tác giả? Đó là những âm thanh như thế nào trong cuộc sống?</a:t>
                      </a:r>
                      <a:endParaRPr lang="vi-VN" sz="2200" kern="1200">
                        <a:solidFill>
                          <a:schemeClr val="dk1"/>
                        </a:solidFill>
                        <a:effectLst/>
                        <a:latin typeface="Times New Roman" panose="02020603050405020304" pitchFamily="18" charset="0"/>
                        <a:cs typeface="Times New Roman" panose="02020603050405020304" pitchFamily="18" charset="0"/>
                      </a:endParaRPr>
                    </a:p>
                    <a:p>
                      <a:pPr algn="just">
                        <a:lnSpc>
                          <a:spcPct val="120000"/>
                        </a:lnSpc>
                      </a:pPr>
                      <a:r>
                        <a:rPr lang="vi-VN" sz="2200" b="1" kern="1200">
                          <a:solidFill>
                            <a:schemeClr val="dk1"/>
                          </a:solidFill>
                          <a:effectLst/>
                          <a:latin typeface="Times New Roman" panose="02020603050405020304" pitchFamily="18" charset="0"/>
                          <a:cs typeface="Times New Roman" panose="02020603050405020304" pitchFamily="18" charset="0"/>
                        </a:rPr>
                        <a:t>Câu hỏi 2: </a:t>
                      </a:r>
                      <a:r>
                        <a:rPr lang="vi-VN" sz="2200" kern="1200">
                          <a:solidFill>
                            <a:schemeClr val="dk1"/>
                          </a:solidFill>
                          <a:effectLst/>
                          <a:latin typeface="Times New Roman" panose="02020603050405020304" pitchFamily="18" charset="0"/>
                          <a:cs typeface="Times New Roman" panose="02020603050405020304" pitchFamily="18" charset="0"/>
                        </a:rPr>
                        <a:t>Những âm thanh đó được miêu tả qua những từ ngữ nào? Tác động của những âm thanh ấy đến tâm hồn tác giả như thế nào?</a:t>
                      </a:r>
                      <a:endParaRPr lang="en-US" sz="2200" b="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r>
            </a:tbl>
          </a:graphicData>
        </a:graphic>
      </p:graphicFrame>
      <p:pic>
        <p:nvPicPr>
          <p:cNvPr id="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95827" y="96895"/>
            <a:ext cx="1149251"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8334" y="276950"/>
            <a:ext cx="948937" cy="907273"/>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nvGraphicFramePr>
        <p:xfrm>
          <a:off x="2089161" y="1903217"/>
          <a:ext cx="9971314" cy="4766651"/>
        </p:xfrm>
        <a:graphic>
          <a:graphicData uri="http://schemas.openxmlformats.org/drawingml/2006/table">
            <a:tbl>
              <a:tblPr>
                <a:tableStyleId>{D7AC3CCA-C797-4891-BE02-D94E43425B78}</a:tableStyleId>
              </a:tblPr>
              <a:tblGrid>
                <a:gridCol w="9971314"/>
              </a:tblGrid>
              <a:tr h="1419701">
                <a:tc>
                  <a:txBody>
                    <a:bodyPr/>
                    <a:lstStyle/>
                    <a:p>
                      <a:pPr algn="ctr">
                        <a:lnSpc>
                          <a:spcPct val="120000"/>
                        </a:lnSpc>
                      </a:pPr>
                      <a:r>
                        <a:rPr lang="en-US" sz="2400" b="1">
                          <a:effectLst/>
                          <a:latin typeface="Times New Roman" panose="02020603050405020304" pitchFamily="18" charset="0"/>
                          <a:cs typeface="Times New Roman" panose="02020603050405020304" pitchFamily="18" charset="0"/>
                        </a:rPr>
                        <a:t>PHIẾU HỌC TẬP SỐ </a:t>
                      </a:r>
                      <a:r>
                        <a:rPr lang="vi-VN" sz="2400" b="1">
                          <a:effectLst/>
                          <a:latin typeface="Times New Roman" panose="02020603050405020304" pitchFamily="18" charset="0"/>
                          <a:cs typeface="Times New Roman" panose="02020603050405020304" pitchFamily="18" charset="0"/>
                        </a:rPr>
                        <a:t>3</a:t>
                      </a:r>
                      <a:endParaRPr lang="en-US" sz="2400" b="1">
                        <a:effectLst/>
                        <a:latin typeface="Times New Roman" panose="02020603050405020304" pitchFamily="18" charset="0"/>
                        <a:cs typeface="Times New Roman" panose="02020603050405020304" pitchFamily="18" charset="0"/>
                      </a:endParaRPr>
                    </a:p>
                    <a:p>
                      <a:pPr algn="ctr">
                        <a:lnSpc>
                          <a:spcPct val="120000"/>
                        </a:lnSpc>
                      </a:pPr>
                      <a:r>
                        <a:rPr lang="en-US" sz="2400">
                          <a:effectLst/>
                          <a:latin typeface="Times New Roman" panose="02020603050405020304" pitchFamily="18" charset="0"/>
                          <a:cs typeface="Times New Roman" panose="02020603050405020304" pitchFamily="18" charset="0"/>
                        </a:rPr>
                        <a:t>Thực hành đọc hiểu</a:t>
                      </a:r>
                      <a:r>
                        <a:rPr lang="vi-VN" sz="2400">
                          <a:effectLst/>
                          <a:latin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cs typeface="Times New Roman" panose="02020603050405020304" pitchFamily="18" charset="0"/>
                        </a:rPr>
                        <a:t>Văn bản </a:t>
                      </a:r>
                      <a:r>
                        <a:rPr lang="en-US" sz="2400" b="1">
                          <a:effectLst/>
                          <a:latin typeface="Times New Roman" panose="02020603050405020304" pitchFamily="18" charset="0"/>
                          <a:cs typeface="Times New Roman" panose="02020603050405020304" pitchFamily="18" charset="0"/>
                        </a:rPr>
                        <a:t>“Trưa tha hương”</a:t>
                      </a:r>
                      <a:endParaRPr lang="en-US" sz="2400" b="1">
                        <a:effectLst/>
                        <a:latin typeface="Times New Roman" panose="02020603050405020304" pitchFamily="18" charset="0"/>
                        <a:cs typeface="Times New Roman" panose="02020603050405020304" pitchFamily="18" charset="0"/>
                      </a:endParaRPr>
                    </a:p>
                    <a:p>
                      <a:pPr algn="ctr">
                        <a:lnSpc>
                          <a:spcPct val="120000"/>
                        </a:lnSpc>
                      </a:pPr>
                      <a:r>
                        <a:rPr lang="vi-VN" sz="2400">
                          <a:effectLst/>
                          <a:latin typeface="Times New Roman" panose="02020603050405020304" pitchFamily="18" charset="0"/>
                          <a:cs typeface="Times New Roman" panose="02020603050405020304" pitchFamily="18" charset="0"/>
                        </a:rPr>
                        <a:t>(Thực hiện nhóm trên lớp)</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tx1"/>
                    </a:solidFill>
                  </a:tcPr>
                </a:tc>
              </a:tr>
              <a:tr h="3346950">
                <a:tc>
                  <a:txBody>
                    <a:bodyPr/>
                    <a:lstStyle/>
                    <a:p>
                      <a:pPr algn="just">
                        <a:lnSpc>
                          <a:spcPct val="120000"/>
                        </a:lnSpc>
                      </a:pPr>
                      <a:r>
                        <a:rPr lang="vi-VN" sz="2400" b="1" kern="1200">
                          <a:solidFill>
                            <a:schemeClr val="dk1"/>
                          </a:solidFill>
                          <a:effectLst/>
                          <a:latin typeface="Times New Roman" panose="02020603050405020304" pitchFamily="18" charset="0"/>
                          <a:ea typeface="+mn-ea"/>
                          <a:cs typeface="Times New Roman" panose="02020603050405020304" pitchFamily="18" charset="0"/>
                        </a:rPr>
                        <a:t>Câu hỏi 1</a:t>
                      </a:r>
                      <a:r>
                        <a:rPr lang="vi-VN" sz="2400" kern="1200">
                          <a:solidFill>
                            <a:schemeClr val="dk1"/>
                          </a:solidFill>
                          <a:effectLst/>
                          <a:latin typeface="Times New Roman" panose="02020603050405020304" pitchFamily="18" charset="0"/>
                          <a:ea typeface="+mn-ea"/>
                          <a:cs typeface="Times New Roman" panose="02020603050405020304" pitchFamily="18" charset="0"/>
                        </a:rPr>
                        <a:t>: Nhớ nhà, tác giả nhớ những ai và những sự việc gì? Cảm nhận của em về những hình ảnh đó? Không chỉ nhớ nhà, tác giả còn nhận thức ra điều gì? (Nhóm 1, 2)</a:t>
                      </a:r>
                      <a:endParaRPr lang="en-US" sz="2400" kern="1200">
                        <a:solidFill>
                          <a:schemeClr val="dk1"/>
                        </a:solidFill>
                        <a:effectLst/>
                        <a:latin typeface="Times New Roman" panose="02020603050405020304" pitchFamily="18" charset="0"/>
                        <a:ea typeface="+mn-ea"/>
                        <a:cs typeface="Times New Roman" panose="02020603050405020304" pitchFamily="18" charset="0"/>
                      </a:endParaRPr>
                    </a:p>
                    <a:p>
                      <a:pPr algn="just">
                        <a:lnSpc>
                          <a:spcPct val="120000"/>
                        </a:lnSpc>
                      </a:pPr>
                      <a:r>
                        <a:rPr lang="vi-VN" sz="2400" b="1" kern="1200">
                          <a:solidFill>
                            <a:schemeClr val="dk1"/>
                          </a:solidFill>
                          <a:effectLst/>
                          <a:latin typeface="Times New Roman" panose="02020603050405020304" pitchFamily="18" charset="0"/>
                          <a:ea typeface="+mn-ea"/>
                          <a:cs typeface="Times New Roman" panose="02020603050405020304" pitchFamily="18" charset="0"/>
                        </a:rPr>
                        <a:t>Câu hỏi 2</a:t>
                      </a:r>
                      <a:r>
                        <a:rPr lang="vi-VN" sz="2400" kern="1200">
                          <a:solidFill>
                            <a:schemeClr val="dk1"/>
                          </a:solidFill>
                          <a:effectLst/>
                          <a:latin typeface="Times New Roman" panose="02020603050405020304" pitchFamily="18" charset="0"/>
                          <a:ea typeface="+mn-ea"/>
                          <a:cs typeface="Times New Roman" panose="02020603050405020304" pitchFamily="18" charset="0"/>
                        </a:rPr>
                        <a:t>: Nhớ quê, tác giả nhớ những hình ảnh nào? Cảm nhận của em về những hình ảnh đó? Cùng với nỗi nhớ quê, tác giả nhận ra điều gì? (Nhóm 3, 4)</a:t>
                      </a:r>
                      <a:endParaRPr lang="vi-VN" sz="2400" kern="1200">
                        <a:solidFill>
                          <a:schemeClr val="dk1"/>
                        </a:solidFill>
                        <a:effectLst/>
                        <a:latin typeface="Times New Roman" panose="02020603050405020304" pitchFamily="18" charset="0"/>
                        <a:ea typeface="+mn-ea"/>
                        <a:cs typeface="Times New Roman" panose="02020603050405020304" pitchFamily="18" charset="0"/>
                      </a:endParaRPr>
                    </a:p>
                    <a:p>
                      <a:pPr algn="just">
                        <a:lnSpc>
                          <a:spcPct val="120000"/>
                        </a:lnSpc>
                      </a:pPr>
                      <a:r>
                        <a:rPr lang="vi-VN" sz="2400" b="1" kern="1200">
                          <a:solidFill>
                            <a:schemeClr val="dk1"/>
                          </a:solidFill>
                          <a:effectLst/>
                          <a:latin typeface="Times New Roman" panose="02020603050405020304" pitchFamily="18" charset="0"/>
                          <a:ea typeface="+mn-ea"/>
                          <a:cs typeface="Times New Roman" panose="02020603050405020304" pitchFamily="18" charset="0"/>
                        </a:rPr>
                        <a:t>Câu hỏi 3: </a:t>
                      </a:r>
                      <a:r>
                        <a:rPr lang="vi-VN" sz="2400" b="0" kern="1200">
                          <a:solidFill>
                            <a:schemeClr val="dk1"/>
                          </a:solidFill>
                          <a:effectLst/>
                          <a:latin typeface="Times New Roman" panose="02020603050405020304" pitchFamily="18" charset="0"/>
                          <a:ea typeface="+mn-ea"/>
                          <a:cs typeface="Times New Roman" panose="02020603050405020304" pitchFamily="18" charset="0"/>
                        </a:rPr>
                        <a:t>Khi nghe lời ru, tại sao tác giả lại nhớ nhà và cho rằng: “Phải chăng tôi đã gặp linh hồn đất nước.”? (Thảo luận chung)</a:t>
                      </a:r>
                      <a:endParaRPr lang="en-US" sz="2400" b="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solidFill>
                      <a:schemeClr val="tx1"/>
                    </a:solidFill>
                  </a:tcPr>
                </a:tc>
              </a:tr>
            </a:tbl>
          </a:graphicData>
        </a:graphic>
      </p:graphicFrame>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92555" y="1903217"/>
            <a:ext cx="1559496" cy="1356659"/>
          </a:xfrm>
          <a:prstGeom prst="rect">
            <a:avLst/>
          </a:prstGeom>
        </p:spPr>
      </p:pic>
      <p:pic>
        <p:nvPicPr>
          <p:cNvPr id="7" name="Picture 6"/>
          <p:cNvPicPr>
            <a:picLocks noChangeAspect="1" noChangeArrowheads="1" noCrop="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0"/>
            <a:ext cx="8305800" cy="553720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8" descr="6fc417983c9675ce1b60e983870aeb8a"/>
          <p:cNvPicPr/>
          <p:nvPr/>
        </p:nvPicPr>
        <p:blipFill>
          <a:blip r:embed="rId3"/>
          <a:stretch>
            <a:fillRect/>
          </a:stretch>
        </p:blipFill>
        <p:spPr>
          <a:xfrm>
            <a:off x="1" y="5077609"/>
            <a:ext cx="1957636" cy="164533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1">
            <a:alphaModFix amt="35000"/>
            <a:duotone>
              <a:prstClr val="black"/>
              <a:schemeClr val="tx2">
                <a:tint val="45000"/>
                <a:satMod val="400000"/>
              </a:schemeClr>
            </a:duotone>
          </a:blip>
          <a:srcRect l="3082" r="-1" b="-1"/>
          <a:stretch>
            <a:fillRect/>
          </a:stretch>
        </p:blipFill>
        <p:spPr>
          <a:xfrm>
            <a:off x="0" y="2042"/>
            <a:ext cx="12192000" cy="6855958"/>
          </a:xfrm>
          <a:prstGeom prst="rect">
            <a:avLst/>
          </a:prstGeom>
        </p:spPr>
      </p:pic>
      <p:sp>
        <p:nvSpPr>
          <p:cNvPr id="22" name="Freeform: Shape 21"/>
          <p:cNvSpPr>
            <a:spLocks noGrp="1" noRot="1" noChangeAspect="1" noMove="1" noResize="1" noEditPoints="1" noAdjustHandles="1" noChangeArrowheads="1" noChangeShapeType="1" noTextEdit="1"/>
          </p:cNvSpPr>
          <p:nvPr/>
        </p:nvSpPr>
        <p:spPr>
          <a:xfrm>
            <a:off x="7525108" y="-2055"/>
            <a:ext cx="4666892" cy="3481643"/>
          </a:xfrm>
          <a:custGeom>
            <a:avLst/>
            <a:gdLst>
              <a:gd name="connsiteX0" fmla="*/ 144173 w 4666892"/>
              <a:gd name="connsiteY0" fmla="*/ 0 h 3481643"/>
              <a:gd name="connsiteX1" fmla="*/ 4666892 w 4666892"/>
              <a:gd name="connsiteY1" fmla="*/ 0 h 3481643"/>
              <a:gd name="connsiteX2" fmla="*/ 4666892 w 4666892"/>
              <a:gd name="connsiteY2" fmla="*/ 2512390 h 3481643"/>
              <a:gd name="connsiteX3" fmla="*/ 4657487 w 4666892"/>
              <a:gd name="connsiteY3" fmla="*/ 2524968 h 3481643"/>
              <a:gd name="connsiteX4" fmla="*/ 2628900 w 4666892"/>
              <a:gd name="connsiteY4" fmla="*/ 3481643 h 3481643"/>
              <a:gd name="connsiteX5" fmla="*/ 0 w 4666892"/>
              <a:gd name="connsiteY5" fmla="*/ 852743 h 3481643"/>
              <a:gd name="connsiteX6" fmla="*/ 118190 w 4666892"/>
              <a:gd name="connsiteY6" fmla="*/ 70989 h 348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481643">
                <a:moveTo>
                  <a:pt x="144173" y="0"/>
                </a:moveTo>
                <a:lnTo>
                  <a:pt x="4666892" y="0"/>
                </a:lnTo>
                <a:lnTo>
                  <a:pt x="4666892" y="2512390"/>
                </a:lnTo>
                <a:lnTo>
                  <a:pt x="4657487" y="2524968"/>
                </a:lnTo>
                <a:cubicBezTo>
                  <a:pt x="4175308" y="3109233"/>
                  <a:pt x="3445594" y="3481643"/>
                  <a:pt x="2628900" y="3481643"/>
                </a:cubicBezTo>
                <a:cubicBezTo>
                  <a:pt x="1176999" y="3481643"/>
                  <a:pt x="0" y="2304644"/>
                  <a:pt x="0" y="852743"/>
                </a:cubicBezTo>
                <a:cubicBezTo>
                  <a:pt x="0" y="580512"/>
                  <a:pt x="41379" y="317945"/>
                  <a:pt x="118190" y="70989"/>
                </a:cubicBezTo>
                <a:close/>
              </a:path>
            </a:pathLst>
          </a:cu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3"/>
          <p:cNvPicPr>
            <a:picLocks noChangeAspect="1"/>
          </p:cNvPicPr>
          <p:nvPr/>
        </p:nvPicPr>
        <p:blipFill rotWithShape="1">
          <a:blip r:embed="rId2"/>
          <a:srcRect l="22632" r="1" b="1"/>
          <a:stretch>
            <a:fillRect/>
          </a:stretch>
        </p:blipFill>
        <p:spPr>
          <a:xfrm>
            <a:off x="7689829" y="-2055"/>
            <a:ext cx="4502173" cy="3316924"/>
          </a:xfrm>
          <a:custGeom>
            <a:avLst/>
            <a:gdLst/>
            <a:ahLst/>
            <a:cxnLst/>
            <a:rect l="l" t="t" r="r" b="b"/>
            <a:pathLst>
              <a:path w="4502173" h="3316924">
                <a:moveTo>
                  <a:pt x="154695" y="0"/>
                </a:moveTo>
                <a:lnTo>
                  <a:pt x="4502173" y="0"/>
                </a:lnTo>
                <a:lnTo>
                  <a:pt x="4502173" y="2237639"/>
                </a:lnTo>
                <a:lnTo>
                  <a:pt x="4365663" y="2420191"/>
                </a:lnTo>
                <a:cubicBezTo>
                  <a:pt x="3913696" y="2967849"/>
                  <a:pt x="3229704" y="3316924"/>
                  <a:pt x="2464181" y="3316924"/>
                </a:cubicBezTo>
                <a:cubicBezTo>
                  <a:pt x="1103251" y="3316924"/>
                  <a:pt x="0" y="2213673"/>
                  <a:pt x="0" y="852743"/>
                </a:cubicBezTo>
                <a:cubicBezTo>
                  <a:pt x="0" y="597569"/>
                  <a:pt x="38787" y="351454"/>
                  <a:pt x="110786" y="119971"/>
                </a:cubicBezTo>
                <a:close/>
              </a:path>
            </a:pathLst>
          </a:custGeom>
        </p:spPr>
      </p:pic>
      <p:sp>
        <p:nvSpPr>
          <p:cNvPr id="24" name="Freeform: Shape 23"/>
          <p:cNvSpPr>
            <a:spLocks noGrp="1" noRot="1" noChangeAspect="1" noMove="1" noResize="1" noEditPoints="1" noAdjustHandles="1" noChangeArrowheads="1" noChangeShapeType="1" noTextEdit="1"/>
          </p:cNvSpPr>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p:cNvPicPr>
            <a:picLocks noChangeAspect="1"/>
          </p:cNvPicPr>
          <p:nvPr/>
        </p:nvPicPr>
        <p:blipFill rotWithShape="1">
          <a:blip r:embed="rId3"/>
          <a:srcRect t="3464" r="1" b="1"/>
          <a:stretch>
            <a:fillRect/>
          </a:stretch>
        </p:blipFill>
        <p:spPr>
          <a:xfrm>
            <a:off x="8768834" y="4082148"/>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graphicFrame>
        <p:nvGraphicFramePr>
          <p:cNvPr id="8" name="Table 7"/>
          <p:cNvGraphicFramePr>
            <a:graphicFrameLocks noGrp="1"/>
          </p:cNvGraphicFramePr>
          <p:nvPr/>
        </p:nvGraphicFramePr>
        <p:xfrm>
          <a:off x="164721" y="2465407"/>
          <a:ext cx="7740788" cy="4213185"/>
        </p:xfrm>
        <a:graphic>
          <a:graphicData uri="http://schemas.openxmlformats.org/drawingml/2006/table">
            <a:tbl>
              <a:tblPr>
                <a:tableStyleId>{16D9F66E-5EB9-4882-86FB-DCBF35E3C3E4}</a:tableStyleId>
              </a:tblPr>
              <a:tblGrid>
                <a:gridCol w="7740788"/>
              </a:tblGrid>
              <a:tr h="1308563">
                <a:tc>
                  <a:txBody>
                    <a:bodyPr/>
                    <a:lstStyle/>
                    <a:p>
                      <a:pPr algn="ctr">
                        <a:lnSpc>
                          <a:spcPct val="120000"/>
                        </a:lnSpc>
                      </a:pPr>
                      <a:r>
                        <a:rPr lang="en-US" sz="2400" b="1">
                          <a:effectLst/>
                          <a:latin typeface="Times New Roman" panose="02020603050405020304" pitchFamily="18" charset="0"/>
                          <a:cs typeface="Times New Roman" panose="02020603050405020304" pitchFamily="18" charset="0"/>
                        </a:rPr>
                        <a:t>PHIẾU HỌC TẬP SỐ </a:t>
                      </a:r>
                      <a:r>
                        <a:rPr lang="vi-VN" sz="2400" b="1">
                          <a:effectLst/>
                          <a:latin typeface="Times New Roman" panose="02020603050405020304" pitchFamily="18" charset="0"/>
                          <a:cs typeface="Times New Roman" panose="02020603050405020304" pitchFamily="18" charset="0"/>
                        </a:rPr>
                        <a:t>4</a:t>
                      </a:r>
                      <a:endParaRPr lang="en-US" sz="2400" b="1">
                        <a:effectLst/>
                        <a:latin typeface="Times New Roman" panose="02020603050405020304" pitchFamily="18" charset="0"/>
                        <a:cs typeface="Times New Roman" panose="02020603050405020304" pitchFamily="18" charset="0"/>
                      </a:endParaRPr>
                    </a:p>
                    <a:p>
                      <a:pPr algn="ctr">
                        <a:lnSpc>
                          <a:spcPct val="120000"/>
                        </a:lnSpc>
                      </a:pPr>
                      <a:r>
                        <a:rPr lang="en-US" sz="2400">
                          <a:effectLst/>
                          <a:latin typeface="Times New Roman" panose="02020603050405020304" pitchFamily="18" charset="0"/>
                          <a:cs typeface="Times New Roman" panose="02020603050405020304" pitchFamily="18" charset="0"/>
                        </a:rPr>
                        <a:t>Thực hành đọc hiểu</a:t>
                      </a:r>
                      <a:r>
                        <a:rPr lang="vi-VN" sz="2400">
                          <a:effectLst/>
                          <a:latin typeface="Times New Roman" panose="02020603050405020304" pitchFamily="18" charset="0"/>
                          <a:cs typeface="Times New Roman" panose="02020603050405020304" pitchFamily="18" charset="0"/>
                        </a:rPr>
                        <a:t>: </a:t>
                      </a:r>
                      <a:r>
                        <a:rPr lang="en-US" sz="2400">
                          <a:effectLst/>
                          <a:latin typeface="Times New Roman" panose="02020603050405020304" pitchFamily="18" charset="0"/>
                          <a:cs typeface="Times New Roman" panose="02020603050405020304" pitchFamily="18" charset="0"/>
                        </a:rPr>
                        <a:t>Văn bản </a:t>
                      </a:r>
                      <a:r>
                        <a:rPr lang="en-US" sz="2400" b="1">
                          <a:effectLst/>
                          <a:latin typeface="Times New Roman" panose="02020603050405020304" pitchFamily="18" charset="0"/>
                          <a:cs typeface="Times New Roman" panose="02020603050405020304" pitchFamily="18" charset="0"/>
                        </a:rPr>
                        <a:t>“Trưa tha hương”</a:t>
                      </a:r>
                      <a:endParaRPr lang="en-US" sz="2400" b="1">
                        <a:effectLst/>
                        <a:latin typeface="Times New Roman" panose="02020603050405020304" pitchFamily="18" charset="0"/>
                        <a:cs typeface="Times New Roman" panose="02020603050405020304" pitchFamily="18" charset="0"/>
                      </a:endParaRPr>
                    </a:p>
                    <a:p>
                      <a:pPr algn="ctr">
                        <a:lnSpc>
                          <a:spcPct val="120000"/>
                        </a:lnSpc>
                      </a:pPr>
                      <a:r>
                        <a:rPr lang="vi-VN" sz="2400">
                          <a:effectLst/>
                          <a:latin typeface="Times New Roman" panose="02020603050405020304" pitchFamily="18" charset="0"/>
                          <a:cs typeface="Times New Roman" panose="02020603050405020304" pitchFamily="18" charset="0"/>
                        </a:rPr>
                        <a:t>(Thực hiện cá nhân trên lớp)</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r>
              <a:tr h="2904622">
                <a:tc>
                  <a:txBody>
                    <a:bodyPr/>
                    <a:lstStyle/>
                    <a:p>
                      <a:pPr algn="just">
                        <a:lnSpc>
                          <a:spcPct val="120000"/>
                        </a:lnSpc>
                      </a:pPr>
                      <a:r>
                        <a:rPr lang="vi-VN" sz="2400" b="1" kern="1200">
                          <a:solidFill>
                            <a:schemeClr val="dk1"/>
                          </a:solidFill>
                          <a:effectLst/>
                          <a:latin typeface="Times New Roman" panose="02020603050405020304" pitchFamily="18" charset="0"/>
                          <a:cs typeface="Times New Roman" panose="02020603050405020304" pitchFamily="18" charset="0"/>
                        </a:rPr>
                        <a:t>Câu hỏi 1: </a:t>
                      </a:r>
                      <a:r>
                        <a:rPr lang="vi-VN" sz="2400" kern="1200">
                          <a:solidFill>
                            <a:schemeClr val="dk1"/>
                          </a:solidFill>
                          <a:effectLst/>
                          <a:latin typeface="Times New Roman" panose="02020603050405020304" pitchFamily="18" charset="0"/>
                          <a:cs typeface="Times New Roman" panose="02020603050405020304" pitchFamily="18" charset="0"/>
                        </a:rPr>
                        <a:t>Tìm câu văn hoặc đoạn văn mà em cho rằng giàu hình ảnh, cảm xúc. Theo em, những hình ảnh, cảm xúc ấy được tác giả thể hiện qua những yếu tố nghệ thuật (từ ngữ, biện pháp tu từ, câu văn...) nào?</a:t>
                      </a:r>
                      <a:endParaRPr lang="vi-VN" sz="2400" kern="1200">
                        <a:solidFill>
                          <a:schemeClr val="dk1"/>
                        </a:solidFill>
                        <a:effectLst/>
                        <a:latin typeface="Times New Roman" panose="02020603050405020304" pitchFamily="18" charset="0"/>
                        <a:cs typeface="Times New Roman" panose="02020603050405020304" pitchFamily="18" charset="0"/>
                      </a:endParaRPr>
                    </a:p>
                    <a:p>
                      <a:pPr marL="0" indent="0" algn="just">
                        <a:lnSpc>
                          <a:spcPct val="120000"/>
                        </a:lnSpc>
                        <a:tabLst>
                          <a:tab pos="6392545" algn="l"/>
                        </a:tabLst>
                      </a:pPr>
                      <a:r>
                        <a:rPr lang="vi-VN" sz="2400" b="1" kern="1200">
                          <a:solidFill>
                            <a:schemeClr val="dk1"/>
                          </a:solidFill>
                          <a:effectLst/>
                          <a:latin typeface="Times New Roman" panose="02020603050405020304" pitchFamily="18" charset="0"/>
                          <a:cs typeface="Times New Roman" panose="02020603050405020304" pitchFamily="18" charset="0"/>
                        </a:rPr>
                        <a:t>Câu hỏi 2: </a:t>
                      </a:r>
                      <a:r>
                        <a:rPr lang="vi-VN" sz="2400" kern="1200">
                          <a:solidFill>
                            <a:schemeClr val="dk1"/>
                          </a:solidFill>
                          <a:effectLst/>
                          <a:latin typeface="Times New Roman" panose="02020603050405020304" pitchFamily="18" charset="0"/>
                          <a:cs typeface="Times New Roman" panose="02020603050405020304" pitchFamily="18" charset="0"/>
                        </a:rPr>
                        <a:t>Qua văn bản, em nhận ra tác giả là người</a:t>
                      </a:r>
                      <a:endParaRPr lang="vi-VN" sz="2400" kern="1200">
                        <a:solidFill>
                          <a:schemeClr val="dk1"/>
                        </a:solidFill>
                        <a:effectLst/>
                        <a:latin typeface="Times New Roman" panose="02020603050405020304" pitchFamily="18" charset="0"/>
                        <a:cs typeface="Times New Roman" panose="02020603050405020304" pitchFamily="18" charset="0"/>
                      </a:endParaRPr>
                    </a:p>
                    <a:p>
                      <a:pPr marL="0" indent="0" algn="just">
                        <a:lnSpc>
                          <a:spcPct val="120000"/>
                        </a:lnSpc>
                        <a:tabLst>
                          <a:tab pos="6392545" algn="l"/>
                        </a:tabLst>
                      </a:pPr>
                      <a:r>
                        <a:rPr lang="vi-VN" sz="2400" kern="1200">
                          <a:solidFill>
                            <a:schemeClr val="dk1"/>
                          </a:solidFill>
                          <a:effectLst/>
                          <a:latin typeface="Times New Roman" panose="02020603050405020304" pitchFamily="18" charset="0"/>
                          <a:cs typeface="Times New Roman" panose="02020603050405020304" pitchFamily="18" charset="0"/>
                        </a:rPr>
                        <a:t>như thế nào?</a:t>
                      </a:r>
                      <a:endParaRPr lang="en-US" sz="2400" kern="120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r>
            </a:tbl>
          </a:graphicData>
        </a:graphic>
      </p:graphicFrame>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1828" y="5134597"/>
            <a:ext cx="1015530" cy="1458037"/>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2"/>
          <p:cNvPicPr>
            <a:picLocks noChangeAspect="1"/>
          </p:cNvPicPr>
          <p:nvPr/>
        </p:nvPicPr>
        <p:blipFill rotWithShape="1">
          <a:blip r:embed="rId1"/>
          <a:srcRect t="4334" r="-1" b="-1"/>
          <a:stretch>
            <a:fillRect/>
          </a:stretch>
        </p:blipFill>
        <p:spPr>
          <a:xfrm>
            <a:off x="321733" y="321733"/>
            <a:ext cx="11548534" cy="6214534"/>
          </a:xfrm>
          <a:prstGeom prst="rect">
            <a:avLst/>
          </a:prstGeom>
        </p:spPr>
      </p:pic>
      <p:sp>
        <p:nvSpPr>
          <p:cNvPr id="7" name="Rounded Rectangle 6"/>
          <p:cNvSpPr/>
          <p:nvPr/>
        </p:nvSpPr>
        <p:spPr>
          <a:xfrm>
            <a:off x="1056519" y="1382992"/>
            <a:ext cx="6539023" cy="4433776"/>
          </a:xfrm>
          <a:prstGeom prst="roundRect">
            <a:avLst>
              <a:gd name="adj" fmla="val 3139"/>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a:solidFill>
                  <a:srgbClr val="C00000"/>
                </a:solidFill>
                <a:latin typeface="Times New Roman" panose="02020603050405020304" pitchFamily="18" charset="0"/>
                <a:cs typeface="Times New Roman" panose="02020603050405020304" pitchFamily="18" charset="0"/>
              </a:rPr>
              <a:t>* Dặn dò, giao nhiệm vụ về nhà:</a:t>
            </a:r>
            <a:endParaRPr lang="en-US" sz="3200">
              <a:solidFill>
                <a:srgbClr val="C00000"/>
              </a:solidFill>
              <a:latin typeface="Times New Roman" panose="02020603050405020304" pitchFamily="18" charset="0"/>
              <a:cs typeface="Times New Roman" panose="02020603050405020304" pitchFamily="18" charset="0"/>
            </a:endParaRPr>
          </a:p>
          <a:p>
            <a:pPr indent="365125" algn="just"/>
            <a:r>
              <a:rPr lang="en-US" sz="2800" b="1">
                <a:solidFill>
                  <a:schemeClr val="accent6">
                    <a:lumMod val="75000"/>
                  </a:schemeClr>
                </a:solidFill>
                <a:latin typeface="Times New Roman" panose="02020603050405020304" pitchFamily="18" charset="0"/>
                <a:cs typeface="Times New Roman" panose="02020603050405020304" pitchFamily="18" charset="0"/>
              </a:rPr>
              <a:t>1. </a:t>
            </a:r>
            <a:r>
              <a:rPr lang="vi-VN" sz="2800" b="1">
                <a:solidFill>
                  <a:schemeClr val="accent6">
                    <a:lumMod val="75000"/>
                  </a:schemeClr>
                </a:solidFill>
                <a:latin typeface="Times New Roman" panose="02020603050405020304" pitchFamily="18" charset="0"/>
                <a:cs typeface="Times New Roman" panose="02020603050405020304" pitchFamily="18" charset="0"/>
              </a:rPr>
              <a:t>Kiến thức: </a:t>
            </a:r>
            <a:r>
              <a:rPr lang="vi-VN" sz="2800">
                <a:latin typeface="Times New Roman" panose="02020603050405020304" pitchFamily="18" charset="0"/>
                <a:cs typeface="Times New Roman" panose="02020603050405020304" pitchFamily="18" charset="0"/>
              </a:rPr>
              <a:t>Ôn tập tùy bút và tản văn</a:t>
            </a:r>
            <a:endParaRPr lang="en-US" sz="2800">
              <a:latin typeface="Times New Roman" panose="02020603050405020304" pitchFamily="18" charset="0"/>
              <a:cs typeface="Times New Roman" panose="02020603050405020304" pitchFamily="18" charset="0"/>
            </a:endParaRPr>
          </a:p>
          <a:p>
            <a:pPr indent="365125" algn="just"/>
            <a:r>
              <a:rPr lang="en-US" sz="2800" b="1">
                <a:solidFill>
                  <a:schemeClr val="accent6">
                    <a:lumMod val="75000"/>
                  </a:schemeClr>
                </a:solidFill>
                <a:latin typeface="Times New Roman" panose="02020603050405020304" pitchFamily="18" charset="0"/>
                <a:cs typeface="Times New Roman" panose="02020603050405020304" pitchFamily="18" charset="0"/>
              </a:rPr>
              <a:t>2. </a:t>
            </a:r>
            <a:r>
              <a:rPr lang="vi-VN" sz="2800" b="1">
                <a:solidFill>
                  <a:schemeClr val="accent6">
                    <a:lumMod val="75000"/>
                  </a:schemeClr>
                </a:solidFill>
                <a:latin typeface="Times New Roman" panose="02020603050405020304" pitchFamily="18" charset="0"/>
                <a:cs typeface="Times New Roman" panose="02020603050405020304" pitchFamily="18" charset="0"/>
              </a:rPr>
              <a:t>Bài tập: </a:t>
            </a:r>
            <a:endParaRPr lang="en-US" sz="2800" b="1">
              <a:solidFill>
                <a:schemeClr val="accent6">
                  <a:lumMod val="75000"/>
                </a:schemeClr>
              </a:solidFill>
              <a:latin typeface="Times New Roman" panose="02020603050405020304" pitchFamily="18" charset="0"/>
              <a:cs typeface="Times New Roman" panose="02020603050405020304" pitchFamily="18" charset="0"/>
            </a:endParaRPr>
          </a:p>
          <a:p>
            <a:pPr indent="358775" algn="just"/>
            <a:r>
              <a:rPr lang="vi-VN" sz="2800" b="1">
                <a:latin typeface="Times New Roman" panose="02020603050405020304" pitchFamily="18" charset="0"/>
                <a:cs typeface="Times New Roman" panose="02020603050405020304" pitchFamily="18" charset="0"/>
              </a:rPr>
              <a:t>a.</a:t>
            </a:r>
            <a:r>
              <a:rPr lang="vi-VN" sz="2800">
                <a:latin typeface="Times New Roman" panose="02020603050405020304" pitchFamily="18" charset="0"/>
                <a:cs typeface="Times New Roman" panose="02020603050405020304" pitchFamily="18" charset="0"/>
              </a:rPr>
              <a:t> Tìm điểm chung và riêng giữa </a:t>
            </a:r>
            <a:r>
              <a:rPr lang="en-US" sz="2800">
                <a:latin typeface="Times New Roman" panose="02020603050405020304" pitchFamily="18" charset="0"/>
                <a:cs typeface="Times New Roman" panose="02020603050405020304" pitchFamily="18" charset="0"/>
              </a:rPr>
              <a:t>ba</a:t>
            </a:r>
            <a:r>
              <a:rPr lang="vi-VN" sz="2800">
                <a:latin typeface="Times New Roman" panose="02020603050405020304" pitchFamily="18" charset="0"/>
                <a:cs typeface="Times New Roman" panose="02020603050405020304" pitchFamily="18" charset="0"/>
              </a:rPr>
              <a:t> văn bản: </a:t>
            </a:r>
            <a:r>
              <a:rPr lang="vi-VN" sz="2800" i="1">
                <a:latin typeface="Times New Roman" panose="02020603050405020304" pitchFamily="18" charset="0"/>
                <a:cs typeface="Times New Roman" panose="02020603050405020304" pitchFamily="18" charset="0"/>
              </a:rPr>
              <a:t>Cây tre Việt Nam</a:t>
            </a:r>
            <a:r>
              <a:rPr lang="vi-VN" sz="2800">
                <a:latin typeface="Times New Roman" panose="02020603050405020304" pitchFamily="18" charset="0"/>
                <a:cs typeface="Times New Roman" panose="02020603050405020304" pitchFamily="18" charset="0"/>
              </a:rPr>
              <a:t> (Thép Mới),  </a:t>
            </a:r>
            <a:r>
              <a:rPr lang="vi-VN" sz="2800" i="1">
                <a:latin typeface="Times New Roman" panose="02020603050405020304" pitchFamily="18" charset="0"/>
                <a:cs typeface="Times New Roman" panose="02020603050405020304" pitchFamily="18" charset="0"/>
              </a:rPr>
              <a:t>Người ngồi đợi trước hiên nhà </a:t>
            </a:r>
            <a:r>
              <a:rPr lang="vi-VN" sz="2800">
                <a:latin typeface="Times New Roman" panose="02020603050405020304" pitchFamily="18" charset="0"/>
                <a:cs typeface="Times New Roman" panose="02020603050405020304" pitchFamily="18" charset="0"/>
              </a:rPr>
              <a:t>(Huỳnh Như Phương), </a:t>
            </a:r>
            <a:r>
              <a:rPr lang="vi-VN" sz="2800" i="1">
                <a:latin typeface="Times New Roman" panose="02020603050405020304" pitchFamily="18" charset="0"/>
                <a:cs typeface="Times New Roman" panose="02020603050405020304" pitchFamily="18" charset="0"/>
              </a:rPr>
              <a:t>Trưa tha hương</a:t>
            </a:r>
            <a:r>
              <a:rPr lang="vi-VN" sz="2800">
                <a:latin typeface="Times New Roman" panose="02020603050405020304" pitchFamily="18" charset="0"/>
                <a:cs typeface="Times New Roman" panose="02020603050405020304" pitchFamily="18" charset="0"/>
              </a:rPr>
              <a:t> (Trần Cư)</a:t>
            </a:r>
            <a:r>
              <a:rPr lang="en-US" sz="280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pPr indent="358775" algn="just"/>
            <a:r>
              <a:rPr lang="vi-VN" sz="2800" b="1">
                <a:latin typeface="Times New Roman" panose="02020603050405020304" pitchFamily="18" charset="0"/>
                <a:cs typeface="Times New Roman" panose="02020603050405020304" pitchFamily="18" charset="0"/>
              </a:rPr>
              <a:t>b.</a:t>
            </a:r>
            <a:r>
              <a:rPr lang="vi-VN" sz="2800">
                <a:latin typeface="Times New Roman" panose="02020603050405020304" pitchFamily="18" charset="0"/>
                <a:cs typeface="Times New Roman" panose="02020603050405020304" pitchFamily="18" charset="0"/>
              </a:rPr>
              <a:t> Tập viết một đoạn tùy bút 10 câu với nội dung tự chọn.</a:t>
            </a:r>
            <a:endParaRPr lang="en-US" sz="2800">
              <a:latin typeface="Times New Roman" panose="02020603050405020304" pitchFamily="18"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文字, 地图&#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b="10264"/>
          <a:stretch>
            <a:fillRect/>
          </a:stretch>
        </p:blipFill>
        <p:spPr>
          <a:xfrm rot="5400000">
            <a:off x="2681586" y="-2681586"/>
            <a:ext cx="6895507" cy="12258679"/>
          </a:xfrm>
          <a:prstGeom prst="rect">
            <a:avLst/>
          </a:prstGeom>
        </p:spPr>
      </p:pic>
      <p:pic>
        <p:nvPicPr>
          <p:cNvPr id="18" name="Picture 2" descr="http://e.hiphotos.baidu.com/zhidao/wh%3D600%2C800/sign=d71d8e4d5aafa40f3c93c6db9b542f77/bd3eb13533fa828b02f3a49cfd1f4134960a5af8.jp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40161" y="884982"/>
            <a:ext cx="4072448" cy="29238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69697" y="2177534"/>
            <a:ext cx="6340928" cy="2308324"/>
          </a:xfrm>
          <a:prstGeom prst="rect">
            <a:avLst/>
          </a:prstGeom>
          <a:noFill/>
        </p:spPr>
        <p:txBody>
          <a:bodyPr wrap="square">
            <a:spAutoFit/>
          </a:bodyPr>
          <a:lstStyle/>
          <a:p>
            <a:pPr algn="ctr"/>
            <a:r>
              <a:rPr lang="en-US" sz="4800" b="1">
                <a:solidFill>
                  <a:schemeClr val="accent6">
                    <a:lumMod val="50000"/>
                  </a:schemeClr>
                </a:solidFill>
                <a:latin typeface="Times New Roman" panose="02020603050405020304" pitchFamily="18" charset="0"/>
                <a:cs typeface="Times New Roman" panose="02020603050405020304" pitchFamily="18" charset="0"/>
              </a:rPr>
              <a:t>Chân thành cảm ơn quý thầy cô và các em học sinh!</a:t>
            </a:r>
            <a:endParaRPr lang="en-US" sz="4800" b="1">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{9509B8AC-CCD1-B846-A581-89C7D021B421}tf10001072</Template>
  <TotalTime>0</TotalTime>
  <Words>2444</Words>
  <Application>WPS Presentation</Application>
  <PresentationFormat>Widescreen</PresentationFormat>
  <Paragraphs>59</Paragraphs>
  <Slides>7</Slides>
  <Notes>3</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vt:i4>
      </vt:variant>
    </vt:vector>
  </HeadingPairs>
  <TitlesOfParts>
    <vt:vector size="17" baseType="lpstr">
      <vt:lpstr>Arial</vt:lpstr>
      <vt:lpstr>SimSun</vt:lpstr>
      <vt:lpstr>Wingdings</vt:lpstr>
      <vt:lpstr>Times New Roman</vt:lpstr>
      <vt:lpstr>Algerian</vt:lpstr>
      <vt:lpstr>Calibri</vt:lpstr>
      <vt:lpstr>Microsoft YaHei</vt:lpstr>
      <vt:lpstr>Arial Unicode MS</vt:lpstr>
      <vt:lpstr>Calibri Light</vt:lpstr>
      <vt:lpstr>Office Theme</vt:lpstr>
      <vt:lpstr>Tiết 120. THỰC HÀNH ĐỌC HIỂU: TRƯA THA HƯƠNG</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Huê Nguyễn Thị Phương</dc:creator>
  <cp:lastModifiedBy>ADMIN</cp:lastModifiedBy>
  <cp:revision>57</cp:revision>
  <dcterms:created xsi:type="dcterms:W3CDTF">2023-01-12T00:34:00Z</dcterms:created>
  <dcterms:modified xsi:type="dcterms:W3CDTF">2023-04-08T09:30:34Z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29AB4D1A78614E3A8B01AC5DF1854031</vt:lpwstr>
  </property>
  <property fmtid="{D5CDD505-2E9C-101B-9397-08002B2CF9AE}" pid="3" name="KSOProductBuildVer">
    <vt:lpwstr>1033-11.2.0.11516</vt:lpwstr>
  </property>
</Properties>
</file>