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578" r:id="rId12"/>
    <p:sldId id="353" r:id="rId14"/>
    <p:sldId id="548" r:id="rId15"/>
    <p:sldId id="547" r:id="rId16"/>
    <p:sldId id="535" r:id="rId17"/>
    <p:sldId id="579" r:id="rId18"/>
    <p:sldId id="538" r:id="rId19"/>
    <p:sldId id="573" r:id="rId20"/>
    <p:sldId id="585" r:id="rId21"/>
    <p:sldId id="297" r:id="rId22"/>
  </p:sldIdLst>
  <p:sldSz cx="12190095" cy="685927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  <a:srgbClr val="000000"/>
    <a:srgbClr val="E68393"/>
    <a:srgbClr val="56AFBC"/>
    <a:srgbClr val="77C571"/>
    <a:srgbClr val="5BBC58"/>
    <a:srgbClr val="90CF80"/>
    <a:srgbClr val="F7E11A"/>
    <a:srgbClr val="BA9829"/>
    <a:srgbClr val="DC2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 autoAdjust="0"/>
    <p:restoredTop sz="97778" autoAdjust="0"/>
  </p:normalViewPr>
  <p:slideViewPr>
    <p:cSldViewPr snapToGrid="0" showGuides="1">
      <p:cViewPr varScale="1">
        <p:scale>
          <a:sx n="109" d="100"/>
          <a:sy n="109" d="100"/>
        </p:scale>
        <p:origin x="276" y="78"/>
      </p:cViewPr>
      <p:guideLst>
        <p:guide orient="horz" pos="211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-30"/>
            <a:ext cx="12190413" cy="6857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1953895" y="2287905"/>
            <a:ext cx="87972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MX" sz="2800" b="1" dirty="0">
                <a:solidFill>
                  <a:srgbClr val="92D050"/>
                </a:solidFill>
                <a:latin typeface="Times New Roman" panose="02020603050405020304" charset="0"/>
                <a:cs typeface="Times New Roman" panose="02020603050405020304" charset="0"/>
              </a:rPr>
              <a:t>NÓI VÀ NGHE</a:t>
            </a:r>
            <a:endParaRPr lang="en-US" sz="2800" dirty="0">
              <a:solidFill>
                <a:srgbClr val="92D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s-MX" sz="2800" b="1" dirty="0">
                <a:solidFill>
                  <a:srgbClr val="92D050"/>
                </a:solidFill>
                <a:latin typeface="Times New Roman" panose="02020603050405020304" charset="0"/>
                <a:cs typeface="Times New Roman" panose="02020603050405020304" charset="0"/>
              </a:rPr>
              <a:t>NGHE VÀ TÓM TẮT Ý CHÍNH CỦA BÀI NÓI</a:t>
            </a:r>
            <a:endParaRPr lang="en-US" sz="2800" dirty="0">
              <a:solidFill>
                <a:srgbClr val="92D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3151665" y="1218900"/>
            <a:ext cx="59061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STHupo" panose="02010800040101010101" pitchFamily="2" charset="-122"/>
                <a:cs typeface="Times New Roman" panose="02020603050405020304" charset="0"/>
              </a:rPr>
              <a:t>BÀI 10: VĂN BẢN THÔNG TIN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STHupo" panose="0201080004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2947512" y="1218900"/>
            <a:ext cx="631444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vi-VN" altLang="en-US" sz="4800" dirty="0">
                <a:solidFill>
                  <a:srgbClr val="0766D4"/>
                </a:solidFill>
                <a:latin typeface="Times New Roman" panose="02020603050405020304" charset="0"/>
                <a:ea typeface="STHupo" panose="02010800040101010101" pitchFamily="2" charset="-122"/>
                <a:cs typeface="Times New Roman" panose="02020603050405020304" charset="0"/>
              </a:rPr>
              <a:t>HƯỚNG DẪN VỀ NHÀ</a:t>
            </a:r>
            <a:endParaRPr lang="vi-VN" altLang="en-US" sz="4800" dirty="0">
              <a:solidFill>
                <a:srgbClr val="0766D4"/>
              </a:solidFill>
              <a:latin typeface="Times New Roman" panose="02020603050405020304" charset="0"/>
              <a:ea typeface="STHupo" panose="02010800040101010101" pitchFamily="2" charset="-122"/>
              <a:cs typeface="Times New Roman" panose="0202060305040502030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548890" y="2186940"/>
            <a:ext cx="70923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- Bài cũ: 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 Nắm được các đơn vị kiến thức về lí thuyết, nội dung và nghệ thuật của văn bản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 Hoàn thành các bài tập luyện tập và vận dụng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- Bài mới: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 Soạn bài tiếp theo kế hoạch giáo dục và hệ thống câu hỏi trong sách giáo khoa.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1875"/>
            <a:ext cx="12190413" cy="685710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67940" y="918210"/>
            <a:ext cx="1634490" cy="2350770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Đồ họa thông tin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601210" y="1809750"/>
            <a:ext cx="548183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Nghe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thuyết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"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Ghe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xuồng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Nam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Bộ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"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đã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ghi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chính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thuyết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.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1016" y="256588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5301" y="209082"/>
            <a:ext cx="4827905" cy="1045845"/>
          </a:xfrm>
        </p:spPr>
        <p:txBody>
          <a:bodyPr/>
          <a:lstStyle/>
          <a:p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</a:rPr>
              <a:t>Một số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</a:rPr>
              <a:t>văn bản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minh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</a:rPr>
              <a:t> họa </a:t>
            </a:r>
            <a:endParaRPr lang="vi-V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745523"/>
            <a:ext cx="5037992" cy="2540977"/>
          </a:xfrm>
          <a:prstGeom prst="rect">
            <a:avLst/>
          </a:prstGeom>
          <a:noFill/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3745523"/>
            <a:ext cx="5098899" cy="254097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1" y="1624203"/>
            <a:ext cx="3200783" cy="168825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624204"/>
            <a:ext cx="3710710" cy="168825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58" y="1624203"/>
            <a:ext cx="3000596" cy="168825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51792" y="1191136"/>
            <a:ext cx="10708391" cy="356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minh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26848" y="249542"/>
            <a:ext cx="3828384" cy="960102"/>
            <a:chOff x="3910267" y="489549"/>
            <a:chExt cx="3828384" cy="960102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4483328" y="552506"/>
              <a:ext cx="3255323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4800" b="1" dirty="0">
                  <a:solidFill>
                    <a:srgbClr val="77C57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Bố cục</a:t>
              </a:r>
              <a:endParaRPr lang="vi-VN" altLang="zh-CN" sz="4800" b="1" dirty="0">
                <a:solidFill>
                  <a:srgbClr val="77C57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656080" y="1615440"/>
            <a:ext cx="9053830" cy="4071620"/>
            <a:chOff x="1147999" y="1214706"/>
            <a:chExt cx="6879249" cy="2240033"/>
          </a:xfrm>
        </p:grpSpPr>
        <p:sp>
          <p:nvSpPr>
            <p:cNvPr id="10" name="Freeform 14"/>
            <p:cNvSpPr/>
            <p:nvPr/>
          </p:nvSpPr>
          <p:spPr bwMode="auto">
            <a:xfrm>
              <a:off x="1183388" y="1214706"/>
              <a:ext cx="1031645" cy="1030970"/>
            </a:xfrm>
            <a:custGeom>
              <a:avLst/>
              <a:gdLst>
                <a:gd name="T0" fmla="*/ 3227 w 3227"/>
                <a:gd name="T1" fmla="*/ 1634 h 3227"/>
                <a:gd name="T2" fmla="*/ 1614 w 3227"/>
                <a:gd name="T3" fmla="*/ 3227 h 3227"/>
                <a:gd name="T4" fmla="*/ 0 w 3227"/>
                <a:gd name="T5" fmla="*/ 1613 h 3227"/>
                <a:gd name="T6" fmla="*/ 1593 w 3227"/>
                <a:gd name="T7" fmla="*/ 0 h 3227"/>
                <a:gd name="T8" fmla="*/ 1593 w 3227"/>
                <a:gd name="T9" fmla="*/ 0 h 3227"/>
                <a:gd name="T10" fmla="*/ 1614 w 3227"/>
                <a:gd name="T11" fmla="*/ 0 h 3227"/>
                <a:gd name="T12" fmla="*/ 3227 w 3227"/>
                <a:gd name="T13" fmla="*/ 0 h 3227"/>
                <a:gd name="T14" fmla="*/ 3227 w 3227"/>
                <a:gd name="T15" fmla="*/ 1613 h 3227"/>
                <a:gd name="T16" fmla="*/ 3227 w 3227"/>
                <a:gd name="T17" fmla="*/ 1634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593" y="0"/>
                  </a:ln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solidFill>
              <a:srgbClr val="E68393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/>
            <a:lstStyle/>
            <a:p>
              <a:endParaRPr lang="zh-CN" altLang="en-US" sz="160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406481" y="1320887"/>
              <a:ext cx="5620767" cy="76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Phần 1: 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Nghe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bạn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thuyết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minh</a:t>
              </a:r>
              <a:r>
                <a:rPr lang="en-US" altLang="zh-CN" sz="2800" b="1" dirty="0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và</a:t>
              </a:r>
              <a:r>
                <a:rPr lang="en-US" altLang="zh-CN" sz="2800" b="1" dirty="0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tóm</a:t>
              </a:r>
              <a:r>
                <a:rPr lang="en-US" altLang="zh-CN" sz="2800" b="1" dirty="0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tắt</a:t>
              </a:r>
              <a:r>
                <a:rPr lang="en-US" altLang="zh-CN" sz="2800" b="1" dirty="0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ý </a:t>
              </a:r>
              <a:r>
                <a:rPr lang="en-US" altLang="zh-CN" sz="2800" b="1" dirty="0" err="1"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chính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endParaRPr>
            </a:p>
            <a:p>
              <a:endPara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148069" y="1413673"/>
              <a:ext cx="1124626" cy="253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Phần 1</a:t>
              </a:r>
              <a:endParaRPr lang="vi-VN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183388" y="2423769"/>
              <a:ext cx="1031645" cy="1030970"/>
            </a:xfrm>
            <a:custGeom>
              <a:avLst/>
              <a:gdLst>
                <a:gd name="T0" fmla="*/ 3227 w 3227"/>
                <a:gd name="T1" fmla="*/ 1634 h 3227"/>
                <a:gd name="T2" fmla="*/ 1614 w 3227"/>
                <a:gd name="T3" fmla="*/ 3227 h 3227"/>
                <a:gd name="T4" fmla="*/ 0 w 3227"/>
                <a:gd name="T5" fmla="*/ 1613 h 3227"/>
                <a:gd name="T6" fmla="*/ 1593 w 3227"/>
                <a:gd name="T7" fmla="*/ 0 h 3227"/>
                <a:gd name="T8" fmla="*/ 1593 w 3227"/>
                <a:gd name="T9" fmla="*/ 0 h 3227"/>
                <a:gd name="T10" fmla="*/ 1614 w 3227"/>
                <a:gd name="T11" fmla="*/ 0 h 3227"/>
                <a:gd name="T12" fmla="*/ 3227 w 3227"/>
                <a:gd name="T13" fmla="*/ 0 h 3227"/>
                <a:gd name="T14" fmla="*/ 3227 w 3227"/>
                <a:gd name="T15" fmla="*/ 1613 h 3227"/>
                <a:gd name="T16" fmla="*/ 3227 w 3227"/>
                <a:gd name="T17" fmla="*/ 1634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593" y="0"/>
                  </a:ln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/>
            <a:lstStyle/>
            <a:p>
              <a:endParaRPr lang="zh-CN" altLang="en-US" sz="160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2406267" y="2403784"/>
              <a:ext cx="5620767" cy="2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Phần 2: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Trình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bày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ý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kiến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thảo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luận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147999" y="2717161"/>
              <a:ext cx="1124626" cy="253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Phần 2</a:t>
              </a:r>
              <a:endParaRPr lang="vi-VN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1875"/>
            <a:ext cx="12190413" cy="68571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36828" y="594579"/>
            <a:ext cx="95542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ctr"/>
            <a:r>
              <a:rPr lang="en-US" sz="2400" b="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PHẦN HỌC SINH THUYẾT MINH</a:t>
            </a:r>
            <a:endParaRPr lang="en-US" sz="2400" b="0" dirty="0">
              <a:solidFill>
                <a:srgbClr val="FF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503545" y="1246282"/>
            <a:ext cx="77597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36220" y="2379980"/>
            <a:ext cx="1053465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"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yếu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chủng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thước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ở Nam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9"/>
          <p:cNvSpPr txBox="1"/>
          <p:nvPr/>
        </p:nvSpPr>
        <p:spPr>
          <a:xfrm>
            <a:off x="1777605" y="401148"/>
            <a:ext cx="95542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ctr"/>
            <a:r>
              <a:rPr lang="en-US" sz="2400" b="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PHẦN HỌC SINH THUYẾT MINH</a:t>
            </a:r>
            <a:endParaRPr lang="en-US" sz="2400" b="0" dirty="0">
              <a:solidFill>
                <a:srgbClr val="FF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97165" y="1052341"/>
            <a:ext cx="1053465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Mở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ờ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yếu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chủng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thước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xuồng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riêng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vùng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miền.Thông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thuỷ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miền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Nam.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26848" y="249542"/>
            <a:ext cx="3898234" cy="960102"/>
            <a:chOff x="3910267" y="489549"/>
            <a:chExt cx="3898234" cy="960102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4553178" y="614418"/>
              <a:ext cx="3255323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BÀI TẬP CỦNG CỐ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41647" y="936130"/>
            <a:ext cx="7675685" cy="960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1 .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3868" y="2299646"/>
            <a:ext cx="10243039" cy="3156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60000"/>
              </a:lnSpc>
              <a:spcAft>
                <a:spcPts val="300"/>
              </a:spcAft>
              <a:tabLst>
                <a:tab pos="3683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thuỷ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  <a:p>
            <a:pPr lvl="0">
              <a:lnSpc>
                <a:spcPct val="160000"/>
              </a:lnSpc>
              <a:spcAft>
                <a:spcPts val="300"/>
              </a:spcAft>
              <a:tabLst>
                <a:tab pos="3683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	B.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lài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lai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  <a:p>
            <a:pPr lvl="0">
              <a:lnSpc>
                <a:spcPct val="160000"/>
              </a:lnSpc>
              <a:spcAft>
                <a:spcPts val="300"/>
              </a:spcAft>
              <a:tabLst>
                <a:tab pos="3683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    C.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lai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  <a:p>
            <a:pPr lvl="0">
              <a:lnSpc>
                <a:spcPct val="160000"/>
              </a:lnSpc>
              <a:spcAft>
                <a:spcPts val="300"/>
              </a:spcAft>
              <a:tabLst>
                <a:tab pos="3683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     D.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lai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80392" y="2593731"/>
            <a:ext cx="545123" cy="5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247" y="474785"/>
            <a:ext cx="6849208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3677" y="2004646"/>
            <a:ext cx="8941777" cy="2391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minh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83677" y="3217986"/>
            <a:ext cx="474785" cy="430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247" y="474785"/>
            <a:ext cx="6849208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3.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0"/>
              </a:rPr>
              <a:t>V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3677" y="2004646"/>
            <a:ext cx="8941777" cy="2391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83677" y="3217986"/>
            <a:ext cx="474785" cy="430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WPS Presentation</Application>
  <PresentationFormat>Custom</PresentationFormat>
  <Paragraphs>81</Paragraphs>
  <Slides>10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Impact</vt:lpstr>
      <vt:lpstr>Signika</vt:lpstr>
      <vt:lpstr>SVN-Riesling</vt:lpstr>
      <vt:lpstr>Open Sans ExtraBold</vt:lpstr>
      <vt:lpstr>LiHei Pro</vt:lpstr>
      <vt:lpstr>迷你简汉真广标</vt:lpstr>
      <vt:lpstr>ITC Avant Garde Std Bk</vt:lpstr>
      <vt:lpstr>Vogue-ExtraBold</vt:lpstr>
      <vt:lpstr>Times New Roman</vt:lpstr>
      <vt:lpstr>Calibri</vt:lpstr>
      <vt:lpstr>STHupo</vt:lpstr>
      <vt:lpstr>等线</vt:lpstr>
      <vt:lpstr>Microsoft YaHei</vt:lpstr>
      <vt:lpstr>Arial Unicode MS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Một số hình ảnh trong văn bản minh họa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3706</cp:revision>
  <dcterms:created xsi:type="dcterms:W3CDTF">2015-12-01T09:06:00Z</dcterms:created>
  <dcterms:modified xsi:type="dcterms:W3CDTF">2023-05-12T01:09:53Z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638706B7A4D64C2FAC61399D70EF1AF9</vt:lpwstr>
  </property>
  <property fmtid="{D5CDD505-2E9C-101B-9397-08002B2CF9AE}" pid="3" name="KSOProductBuildVer">
    <vt:lpwstr>1033-11.2.0.11537</vt:lpwstr>
  </property>
</Properties>
</file>