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9"/>
  </p:notesMasterIdLst>
  <p:sldIdLst>
    <p:sldId id="281" r:id="rId3"/>
    <p:sldId id="274" r:id="rId4"/>
    <p:sldId id="259" r:id="rId5"/>
    <p:sldId id="271" r:id="rId6"/>
    <p:sldId id="275" r:id="rId7"/>
    <p:sldId id="265" r:id="rId8"/>
    <p:sldId id="266" r:id="rId9"/>
    <p:sldId id="264" r:id="rId10"/>
    <p:sldId id="261" r:id="rId11"/>
    <p:sldId id="267" r:id="rId12"/>
    <p:sldId id="276" r:id="rId13"/>
    <p:sldId id="277" r:id="rId14"/>
    <p:sldId id="279" r:id="rId15"/>
    <p:sldId id="280" r:id="rId16"/>
    <p:sldId id="278"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66" d="100"/>
          <a:sy n="66" d="100"/>
        </p:scale>
        <p:origin x="52" y="9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7C3D3E-F4C8-4F7C-B51E-9749A9D07B8B}" type="datetimeFigureOut">
              <a:rPr lang="en-US" smtClean="0"/>
              <a:t>4/18/2023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C61BBE-4D45-48D4-87C0-11BE9766257C}" type="slidenum">
              <a:rPr lang="en-US" smtClean="0"/>
              <a:t>‹#›</a:t>
            </a:fld>
            <a:endParaRPr lang="en-US"/>
          </a:p>
        </p:txBody>
      </p:sp>
    </p:spTree>
    <p:extLst>
      <p:ext uri="{BB962C8B-B14F-4D97-AF65-F5344CB8AC3E}">
        <p14:creationId xmlns:p14="http://schemas.microsoft.com/office/powerpoint/2010/main" val="773898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a:extLst>
              <a:ext uri="{FF2B5EF4-FFF2-40B4-BE49-F238E27FC236}">
                <a16:creationId xmlns:a16="http://schemas.microsoft.com/office/drawing/2014/main" id="{A3A57379-D83C-47DE-BCB1-8664C20CF8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备注占位符 2">
            <a:extLst>
              <a:ext uri="{FF2B5EF4-FFF2-40B4-BE49-F238E27FC236}">
                <a16:creationId xmlns:a16="http://schemas.microsoft.com/office/drawing/2014/main" id="{652C4F41-0C1D-4592-AD50-D5531964BE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1268" name="灯片编号占位符 3">
            <a:extLst>
              <a:ext uri="{FF2B5EF4-FFF2-40B4-BE49-F238E27FC236}">
                <a16:creationId xmlns:a16="http://schemas.microsoft.com/office/drawing/2014/main" id="{10CD43B7-74F7-4005-AB92-29314E1AD4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FA027B54-85FF-491F-9926-82D8AFC3D7BF}" type="slidenum">
              <a:rPr lang="zh-CN" altLang="en-US" smtClean="0">
                <a:latin typeface="字魂59号-创粗黑" panose="00000500000000000000" pitchFamily="2" charset="-122"/>
              </a:rPr>
              <a:pPr>
                <a:spcBef>
                  <a:spcPct val="0"/>
                </a:spcBef>
              </a:pPr>
              <a:t>3</a:t>
            </a:fld>
            <a:endParaRPr lang="zh-CN" altLang="en-US" dirty="0">
              <a:latin typeface="字魂59号-创粗黑" panose="00000500000000000000" pitchFamily="2" charset="-122"/>
            </a:endParaRPr>
          </a:p>
        </p:txBody>
      </p:sp>
    </p:spTree>
    <p:extLst>
      <p:ext uri="{BB962C8B-B14F-4D97-AF65-F5344CB8AC3E}">
        <p14:creationId xmlns:p14="http://schemas.microsoft.com/office/powerpoint/2010/main" val="4244375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a:extLst>
              <a:ext uri="{FF2B5EF4-FFF2-40B4-BE49-F238E27FC236}">
                <a16:creationId xmlns:a16="http://schemas.microsoft.com/office/drawing/2014/main" id="{A3A57379-D83C-47DE-BCB1-8664C20CF8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备注占位符 2">
            <a:extLst>
              <a:ext uri="{FF2B5EF4-FFF2-40B4-BE49-F238E27FC236}">
                <a16:creationId xmlns:a16="http://schemas.microsoft.com/office/drawing/2014/main" id="{652C4F41-0C1D-4592-AD50-D5531964BE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1268" name="灯片编号占位符 3">
            <a:extLst>
              <a:ext uri="{FF2B5EF4-FFF2-40B4-BE49-F238E27FC236}">
                <a16:creationId xmlns:a16="http://schemas.microsoft.com/office/drawing/2014/main" id="{10CD43B7-74F7-4005-AB92-29314E1AD4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FA027B54-85FF-491F-9926-82D8AFC3D7BF}" type="slidenum">
              <a:rPr lang="zh-CN" altLang="en-US" smtClean="0">
                <a:latin typeface="字魂59号-创粗黑" panose="00000500000000000000" pitchFamily="2" charset="-122"/>
              </a:rPr>
              <a:pPr>
                <a:spcBef>
                  <a:spcPct val="0"/>
                </a:spcBef>
              </a:pPr>
              <a:t>8</a:t>
            </a:fld>
            <a:endParaRPr lang="zh-CN" altLang="en-US" dirty="0">
              <a:latin typeface="字魂59号-创粗黑" panose="00000500000000000000" pitchFamily="2" charset="-122"/>
            </a:endParaRPr>
          </a:p>
        </p:txBody>
      </p:sp>
    </p:spTree>
    <p:extLst>
      <p:ext uri="{BB962C8B-B14F-4D97-AF65-F5344CB8AC3E}">
        <p14:creationId xmlns:p14="http://schemas.microsoft.com/office/powerpoint/2010/main" val="2782603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B2DDFA-9BDB-40A6-A4AF-7B4DD0720AF3}"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54B46-0241-4910-9235-D51A2A4A1FCC}" type="slidenum">
              <a:rPr lang="en-US" smtClean="0"/>
              <a:t>‹#›</a:t>
            </a:fld>
            <a:endParaRPr lang="en-US"/>
          </a:p>
        </p:txBody>
      </p:sp>
    </p:spTree>
    <p:extLst>
      <p:ext uri="{BB962C8B-B14F-4D97-AF65-F5344CB8AC3E}">
        <p14:creationId xmlns:p14="http://schemas.microsoft.com/office/powerpoint/2010/main" val="249740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B2DDFA-9BDB-40A6-A4AF-7B4DD0720AF3}"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54B46-0241-4910-9235-D51A2A4A1FCC}" type="slidenum">
              <a:rPr lang="en-US" smtClean="0"/>
              <a:t>‹#›</a:t>
            </a:fld>
            <a:endParaRPr lang="en-US"/>
          </a:p>
        </p:txBody>
      </p:sp>
    </p:spTree>
    <p:extLst>
      <p:ext uri="{BB962C8B-B14F-4D97-AF65-F5344CB8AC3E}">
        <p14:creationId xmlns:p14="http://schemas.microsoft.com/office/powerpoint/2010/main" val="3003868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B2DDFA-9BDB-40A6-A4AF-7B4DD0720AF3}"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54B46-0241-4910-9235-D51A2A4A1FCC}" type="slidenum">
              <a:rPr lang="en-US" smtClean="0"/>
              <a:t>‹#›</a:t>
            </a:fld>
            <a:endParaRPr lang="en-US"/>
          </a:p>
        </p:txBody>
      </p:sp>
    </p:spTree>
    <p:extLst>
      <p:ext uri="{BB962C8B-B14F-4D97-AF65-F5344CB8AC3E}">
        <p14:creationId xmlns:p14="http://schemas.microsoft.com/office/powerpoint/2010/main" val="369556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6FCF0C86-793D-47F3-A581-CC32849F2CB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5"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2">
            <a:extLst>
              <a:ext uri="{FF2B5EF4-FFF2-40B4-BE49-F238E27FC236}">
                <a16:creationId xmlns:a16="http://schemas.microsoft.com/office/drawing/2014/main" id="{5E096D92-E0D5-48F8-9161-2C88382455B9}"/>
              </a:ext>
            </a:extLst>
          </p:cNvPr>
          <p:cNvSpPr>
            <a:spLocks noGrp="1"/>
          </p:cNvSpPr>
          <p:nvPr>
            <p:ph type="dt" sz="half" idx="10"/>
          </p:nvPr>
        </p:nvSpPr>
        <p:spPr/>
        <p:txBody>
          <a:bodyPr/>
          <a:lstStyle>
            <a:lvl1pPr>
              <a:defRPr/>
            </a:lvl1pPr>
          </a:lstStyle>
          <a:p>
            <a:pPr>
              <a:defRPr/>
            </a:pPr>
            <a:fld id="{2E3B68A8-17C6-456F-8B0B-A4B1DAB81E6F}" type="datetimeFigureOut">
              <a:rPr lang="zh-CN" altLang="en-US"/>
              <a:pPr>
                <a:defRPr/>
              </a:pPr>
              <a:t>2023/4/18</a:t>
            </a:fld>
            <a:endParaRPr lang="zh-CN" altLang="en-US"/>
          </a:p>
        </p:txBody>
      </p:sp>
      <p:sp>
        <p:nvSpPr>
          <p:cNvPr id="4" name="页脚占位符 3">
            <a:extLst>
              <a:ext uri="{FF2B5EF4-FFF2-40B4-BE49-F238E27FC236}">
                <a16:creationId xmlns:a16="http://schemas.microsoft.com/office/drawing/2014/main" id="{BA0B0985-DAB8-4614-BEA7-A4AA1099CA11}"/>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4">
            <a:extLst>
              <a:ext uri="{FF2B5EF4-FFF2-40B4-BE49-F238E27FC236}">
                <a16:creationId xmlns:a16="http://schemas.microsoft.com/office/drawing/2014/main" id="{3C48B42D-C7B2-4F5C-A30F-2E4C490CFDA8}"/>
              </a:ext>
            </a:extLst>
          </p:cNvPr>
          <p:cNvSpPr>
            <a:spLocks noGrp="1"/>
          </p:cNvSpPr>
          <p:nvPr>
            <p:ph type="sldNum" sz="quarter" idx="12"/>
          </p:nvPr>
        </p:nvSpPr>
        <p:spPr/>
        <p:txBody>
          <a:bodyPr/>
          <a:lstStyle>
            <a:lvl1pPr>
              <a:defRPr/>
            </a:lvl1pPr>
          </a:lstStyle>
          <a:p>
            <a:pPr>
              <a:defRPr/>
            </a:pPr>
            <a:fld id="{D7F76F07-A7F0-4903-A360-D5A2EA47EDE8}" type="slidenum">
              <a:rPr lang="zh-CN" altLang="en-US"/>
              <a:pPr>
                <a:defRPr/>
              </a:pPr>
              <a:t>‹#›</a:t>
            </a:fld>
            <a:endParaRPr lang="zh-CN" altLang="en-US"/>
          </a:p>
        </p:txBody>
      </p:sp>
    </p:spTree>
    <p:extLst>
      <p:ext uri="{BB962C8B-B14F-4D97-AF65-F5344CB8AC3E}">
        <p14:creationId xmlns:p14="http://schemas.microsoft.com/office/powerpoint/2010/main" val="3927465795"/>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B35962C-96A0-48F9-2C09-994F979371EB}"/>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43344FE8-0673-BEAD-96F2-6DC59E1C4B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4174DF0D-6FAC-EDB8-C5F7-20F6A1196C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AA1385-C9DB-4CF5-815C-AE940AFD3D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4AA2F5CE-D799-8DF7-2336-CD9858367F0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57F8FDB6-9E04-5728-3371-919F7C905E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FDEECB-99C2-45DA-AE88-5910C1C757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1846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A84EEC5-C8C2-7ED5-8DEC-56F709DF5C5D}"/>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65446622-29AC-D350-F7B8-0C04C856F0BB}"/>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BC3F2F8-9D79-2A75-ACA7-28876F9F7A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AA1385-C9DB-4CF5-815C-AE940AFD3D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314F02F8-F7C8-EEBF-F0C9-B85B830FCBB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D7A0A97F-B976-48D5-3702-4AFBA092BD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FDEECB-99C2-45DA-AE88-5910C1C757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124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5928147-9F96-DA57-D354-A3FCB585AFAE}"/>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2DCFE6C-6835-6A0D-5015-A0F81221E1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D6C2114-33B0-14C2-038C-E7D997025C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AA1385-C9DB-4CF5-815C-AE940AFD3D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01A0A541-F4B7-6878-823E-9B79CF27A9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C8FC15AA-AF8B-D02B-4B88-E9E49907EF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FDEECB-99C2-45DA-AE88-5910C1C757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4449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5D38E28-2783-96B0-52E6-BB4D4061282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B88CAD65-A5E9-6665-EF05-F6C061A6C8E4}"/>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4BB5DB03-3C9F-97B6-7106-EB34CCC4B6D5}"/>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DCB00AF4-FDEF-B689-9467-F6482A4B5C4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AA1385-C9DB-4CF5-815C-AE940AFD3D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99980285-2DA5-3106-3E50-E2147DA9820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4EE935FD-2E09-0D84-44A4-0060813384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FDEECB-99C2-45DA-AE88-5910C1C757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5046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6590C27-7DE9-0CF3-99B3-FB456D215836}"/>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C03F0142-C7F6-86BF-80C8-EEDA46600D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D50E66EE-EEB1-27F8-6019-3CC0C3AD3001}"/>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E846413D-4EAD-1F40-071C-C43460DC7D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35652D3F-A53D-68D1-42F7-24D0F2291101}"/>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FFAA8B73-5607-FA01-2D21-43FADAA05F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AA1385-C9DB-4CF5-815C-AE940AFD3D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hỗ dành sẵn cho Chân trang 7">
            <a:extLst>
              <a:ext uri="{FF2B5EF4-FFF2-40B4-BE49-F238E27FC236}">
                <a16:creationId xmlns:a16="http://schemas.microsoft.com/office/drawing/2014/main" id="{BDD6EFAF-CDE5-38C8-D9FE-10E912DD891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hỗ dành sẵn cho Số hiệu Bản chiếu 8">
            <a:extLst>
              <a:ext uri="{FF2B5EF4-FFF2-40B4-BE49-F238E27FC236}">
                <a16:creationId xmlns:a16="http://schemas.microsoft.com/office/drawing/2014/main" id="{AE053782-F94F-0A1A-7520-0764F9257A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FDEECB-99C2-45DA-AE88-5910C1C757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986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B3D07C5-D9BA-7681-375B-873545FD6D83}"/>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52532A97-9F91-EAFF-B8E6-EFA2EEA0F2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AA1385-C9DB-4CF5-815C-AE940AFD3D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Chân trang 3">
            <a:extLst>
              <a:ext uri="{FF2B5EF4-FFF2-40B4-BE49-F238E27FC236}">
                <a16:creationId xmlns:a16="http://schemas.microsoft.com/office/drawing/2014/main" id="{9CFA0734-52CB-F27D-0D14-01BF40B91DB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Số hiệu Bản chiếu 4">
            <a:extLst>
              <a:ext uri="{FF2B5EF4-FFF2-40B4-BE49-F238E27FC236}">
                <a16:creationId xmlns:a16="http://schemas.microsoft.com/office/drawing/2014/main" id="{6904D9CB-97FC-1EFA-0502-34C9165A0E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FDEECB-99C2-45DA-AE88-5910C1C757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9366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FDB4E5B0-02F0-FEAC-FC36-4E17495A87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AA1385-C9DB-4CF5-815C-AE940AFD3D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Chỗ dành sẵn cho Chân trang 2">
            <a:extLst>
              <a:ext uri="{FF2B5EF4-FFF2-40B4-BE49-F238E27FC236}">
                <a16:creationId xmlns:a16="http://schemas.microsoft.com/office/drawing/2014/main" id="{2B12A079-7633-729C-1F81-22928313126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Số hiệu Bản chiếu 3">
            <a:extLst>
              <a:ext uri="{FF2B5EF4-FFF2-40B4-BE49-F238E27FC236}">
                <a16:creationId xmlns:a16="http://schemas.microsoft.com/office/drawing/2014/main" id="{44F49B37-F0F5-5114-B863-46D03769A8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FDEECB-99C2-45DA-AE88-5910C1C757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33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B2DDFA-9BDB-40A6-A4AF-7B4DD0720AF3}"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54B46-0241-4910-9235-D51A2A4A1FCC}" type="slidenum">
              <a:rPr lang="en-US" smtClean="0"/>
              <a:t>‹#›</a:t>
            </a:fld>
            <a:endParaRPr lang="en-US"/>
          </a:p>
        </p:txBody>
      </p:sp>
    </p:spTree>
    <p:extLst>
      <p:ext uri="{BB962C8B-B14F-4D97-AF65-F5344CB8AC3E}">
        <p14:creationId xmlns:p14="http://schemas.microsoft.com/office/powerpoint/2010/main" val="4085029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5A98E4B-11AF-A900-F617-5EB72FF28C24}"/>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0B7726BA-A184-645F-CBC6-C4C8B7753E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F7E2C323-872B-9FC0-A371-4C07C8A9A4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A277B37-09DF-3598-D75F-F9F93FA92D5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AA1385-C9DB-4CF5-815C-AE940AFD3D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6D2A3712-809F-3D34-3498-1461D060B2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6D84BC0C-E25A-6AB6-430B-D89232713B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FDEECB-99C2-45DA-AE88-5910C1C757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071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18551F0-84D3-80AE-0FCE-B6724905EB4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5BD26544-B037-1191-842A-0DC11CF340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E4E03688-059F-9A97-7158-9172901423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37E5B74-7AD9-4F24-B8BF-A2AD0A6548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AA1385-C9DB-4CF5-815C-AE940AFD3D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8A20DBFC-1057-FCE2-24F3-6E7898A818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B0CF429C-4D51-B9C3-809D-B77C2C482C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FDEECB-99C2-45DA-AE88-5910C1C757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6698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6F16EAC-E8CF-257C-8DDF-D751DDBCBDEF}"/>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B87A8243-0E60-0CC9-EC2E-2C523652520C}"/>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85F2C65-AD95-F7D8-94F2-980FC9327EC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AA1385-C9DB-4CF5-815C-AE940AFD3D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47B5F90D-269B-A227-AD08-668D5305C37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EA0E1838-CF93-B90E-2237-77A37E0D48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FDEECB-99C2-45DA-AE88-5910C1C757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856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090A7B4F-D677-BF54-2A3A-9D98E38237B8}"/>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965C80DE-CF8B-7942-4C5B-DC33097B1952}"/>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B76AEA0-202D-468D-6057-B5FDF8F125A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AA1385-C9DB-4CF5-815C-AE940AFD3D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3C9BC67A-42B4-D41A-555C-1106A7B261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43AAFB70-EBE0-D9FD-D7CC-6E97DA7905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FDEECB-99C2-45DA-AE88-5910C1C757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7206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B2DDFA-9BDB-40A6-A4AF-7B4DD0720AF3}"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54B46-0241-4910-9235-D51A2A4A1FCC}" type="slidenum">
              <a:rPr lang="en-US" smtClean="0"/>
              <a:t>‹#›</a:t>
            </a:fld>
            <a:endParaRPr lang="en-US"/>
          </a:p>
        </p:txBody>
      </p:sp>
    </p:spTree>
    <p:extLst>
      <p:ext uri="{BB962C8B-B14F-4D97-AF65-F5344CB8AC3E}">
        <p14:creationId xmlns:p14="http://schemas.microsoft.com/office/powerpoint/2010/main" val="3208685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B2DDFA-9BDB-40A6-A4AF-7B4DD0720AF3}"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54B46-0241-4910-9235-D51A2A4A1FCC}" type="slidenum">
              <a:rPr lang="en-US" smtClean="0"/>
              <a:t>‹#›</a:t>
            </a:fld>
            <a:endParaRPr lang="en-US"/>
          </a:p>
        </p:txBody>
      </p:sp>
    </p:spTree>
    <p:extLst>
      <p:ext uri="{BB962C8B-B14F-4D97-AF65-F5344CB8AC3E}">
        <p14:creationId xmlns:p14="http://schemas.microsoft.com/office/powerpoint/2010/main" val="3495963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B2DDFA-9BDB-40A6-A4AF-7B4DD0720AF3}" type="datetimeFigureOut">
              <a:rPr lang="en-US" smtClean="0"/>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054B46-0241-4910-9235-D51A2A4A1FCC}" type="slidenum">
              <a:rPr lang="en-US" smtClean="0"/>
              <a:t>‹#›</a:t>
            </a:fld>
            <a:endParaRPr lang="en-US"/>
          </a:p>
        </p:txBody>
      </p:sp>
    </p:spTree>
    <p:extLst>
      <p:ext uri="{BB962C8B-B14F-4D97-AF65-F5344CB8AC3E}">
        <p14:creationId xmlns:p14="http://schemas.microsoft.com/office/powerpoint/2010/main" val="1593573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B2DDFA-9BDB-40A6-A4AF-7B4DD0720AF3}" type="datetimeFigureOut">
              <a:rPr lang="en-US" smtClean="0"/>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054B46-0241-4910-9235-D51A2A4A1FCC}" type="slidenum">
              <a:rPr lang="en-US" smtClean="0"/>
              <a:t>‹#›</a:t>
            </a:fld>
            <a:endParaRPr lang="en-US"/>
          </a:p>
        </p:txBody>
      </p:sp>
    </p:spTree>
    <p:extLst>
      <p:ext uri="{BB962C8B-B14F-4D97-AF65-F5344CB8AC3E}">
        <p14:creationId xmlns:p14="http://schemas.microsoft.com/office/powerpoint/2010/main" val="818634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2DDFA-9BDB-40A6-A4AF-7B4DD0720AF3}" type="datetimeFigureOut">
              <a:rPr lang="en-US" smtClean="0"/>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054B46-0241-4910-9235-D51A2A4A1FCC}" type="slidenum">
              <a:rPr lang="en-US" smtClean="0"/>
              <a:t>‹#›</a:t>
            </a:fld>
            <a:endParaRPr lang="en-US"/>
          </a:p>
        </p:txBody>
      </p:sp>
    </p:spTree>
    <p:extLst>
      <p:ext uri="{BB962C8B-B14F-4D97-AF65-F5344CB8AC3E}">
        <p14:creationId xmlns:p14="http://schemas.microsoft.com/office/powerpoint/2010/main" val="2447990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B2DDFA-9BDB-40A6-A4AF-7B4DD0720AF3}"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54B46-0241-4910-9235-D51A2A4A1FCC}" type="slidenum">
              <a:rPr lang="en-US" smtClean="0"/>
              <a:t>‹#›</a:t>
            </a:fld>
            <a:endParaRPr lang="en-US"/>
          </a:p>
        </p:txBody>
      </p:sp>
    </p:spTree>
    <p:extLst>
      <p:ext uri="{BB962C8B-B14F-4D97-AF65-F5344CB8AC3E}">
        <p14:creationId xmlns:p14="http://schemas.microsoft.com/office/powerpoint/2010/main" val="345470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B2DDFA-9BDB-40A6-A4AF-7B4DD0720AF3}"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54B46-0241-4910-9235-D51A2A4A1FCC}" type="slidenum">
              <a:rPr lang="en-US" smtClean="0"/>
              <a:t>‹#›</a:t>
            </a:fld>
            <a:endParaRPr lang="en-US"/>
          </a:p>
        </p:txBody>
      </p:sp>
    </p:spTree>
    <p:extLst>
      <p:ext uri="{BB962C8B-B14F-4D97-AF65-F5344CB8AC3E}">
        <p14:creationId xmlns:p14="http://schemas.microsoft.com/office/powerpoint/2010/main" val="182309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2DDFA-9BDB-40A6-A4AF-7B4DD0720AF3}" type="datetimeFigureOut">
              <a:rPr lang="en-US" smtClean="0"/>
              <a:t>4/18/2023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4B46-0241-4910-9235-D51A2A4A1FCC}" type="slidenum">
              <a:rPr lang="en-US" smtClean="0"/>
              <a:t>‹#›</a:t>
            </a:fld>
            <a:endParaRPr lang="en-US"/>
          </a:p>
        </p:txBody>
      </p:sp>
    </p:spTree>
    <p:extLst>
      <p:ext uri="{BB962C8B-B14F-4D97-AF65-F5344CB8AC3E}">
        <p14:creationId xmlns:p14="http://schemas.microsoft.com/office/powerpoint/2010/main" val="1794559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160B2771-5568-7BF7-2379-9351CFA6DB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A7792FA-FE94-A893-9268-28BDD0ADFB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1390E0BA-5274-E534-0BA0-F37967124B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FAA1385-C9DB-4CF5-815C-AE940AFD3D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5CAC8D73-2ABA-200B-177D-A7FCBF49A4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58F8A33E-6FC7-92CC-E315-4A5CA77E91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FDEECB-99C2-45DA-AE88-5910C1C757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821910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 y="13752"/>
            <a:ext cx="12084604" cy="68304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1953458" y="1587918"/>
            <a:ext cx="8412111" cy="1904817"/>
          </a:xfrm>
          <a:prstGeom prst="rect">
            <a:avLst/>
          </a:prstGeom>
          <a:noFill/>
        </p:spPr>
        <p:txBody>
          <a:bodyPr wrap="none" rtlCol="0">
            <a:spAutoFit/>
          </a:bodyPr>
          <a:lstStyle/>
          <a:p>
            <a:pPr algn="ctr"/>
            <a:r>
              <a:rPr lang="en-US" sz="2390" b="1" dirty="0">
                <a:ln w="38100">
                  <a:noFill/>
                </a:ln>
                <a:solidFill>
                  <a:srgbClr val="FF0000"/>
                </a:solidFill>
                <a:latin typeface="Times New Roman" panose="02020603050405020304" pitchFamily="18" charset="0"/>
                <a:cs typeface="Times New Roman" panose="02020603050405020304" pitchFamily="18" charset="0"/>
              </a:rPr>
              <a:t>BÀI GIẢNG ĐIỆN TỬ MÔN NGỮ VĂN 7</a:t>
            </a:r>
          </a:p>
          <a:p>
            <a:pPr algn="ctr"/>
            <a:endParaRPr lang="en-US" sz="2988" b="1" dirty="0">
              <a:ln w="38100">
                <a:noFill/>
              </a:ln>
              <a:solidFill>
                <a:srgbClr val="FF0000"/>
              </a:solidFill>
              <a:latin typeface="Times New Roman" panose="02020603050405020304" pitchFamily="18" charset="0"/>
              <a:cs typeface="Times New Roman" panose="02020603050405020304" pitchFamily="18" charset="0"/>
            </a:endParaRPr>
          </a:p>
          <a:p>
            <a:pPr algn="ctr"/>
            <a:r>
              <a:rPr lang="en-US" sz="3187" b="1" dirty="0">
                <a:ln w="38100">
                  <a:noFill/>
                </a:ln>
                <a:solidFill>
                  <a:srgbClr val="FFFF00"/>
                </a:solidFill>
                <a:latin typeface="Times New Roman" panose="02020603050405020304" pitchFamily="18" charset="0"/>
                <a:cs typeface="Times New Roman" panose="02020603050405020304" pitchFamily="18" charset="0"/>
              </a:rPr>
              <a:t>BÀI </a:t>
            </a:r>
            <a:r>
              <a:rPr lang="en-US" sz="3187" b="1" dirty="0" smtClean="0">
                <a:ln w="38100">
                  <a:noFill/>
                </a:ln>
                <a:solidFill>
                  <a:srgbClr val="FFFF00"/>
                </a:solidFill>
                <a:latin typeface="Times New Roman" panose="02020603050405020304" pitchFamily="18" charset="0"/>
                <a:cs typeface="Times New Roman" panose="02020603050405020304" pitchFamily="18" charset="0"/>
              </a:rPr>
              <a:t>9. </a:t>
            </a:r>
            <a:r>
              <a:rPr lang="en-US" sz="3187" b="1" dirty="0">
                <a:ln w="38100">
                  <a:noFill/>
                </a:ln>
                <a:solidFill>
                  <a:srgbClr val="FFFF00"/>
                </a:solidFill>
                <a:latin typeface="Times New Roman" panose="02020603050405020304" pitchFamily="18" charset="0"/>
                <a:cs typeface="Times New Roman" panose="02020603050405020304" pitchFamily="18" charset="0"/>
              </a:rPr>
              <a:t>TIẾT </a:t>
            </a:r>
            <a:r>
              <a:rPr lang="en-US" sz="3187" b="1" dirty="0" smtClean="0">
                <a:ln w="38100">
                  <a:noFill/>
                </a:ln>
                <a:solidFill>
                  <a:srgbClr val="FFFF00"/>
                </a:solidFill>
                <a:latin typeface="Times New Roman" panose="02020603050405020304" pitchFamily="18" charset="0"/>
                <a:cs typeface="Times New Roman" panose="02020603050405020304" pitchFamily="18" charset="0"/>
              </a:rPr>
              <a:t>120. </a:t>
            </a:r>
            <a:r>
              <a:rPr lang="en-US" sz="3200" b="1" dirty="0">
                <a:solidFill>
                  <a:srgbClr val="FFFF00"/>
                </a:solidFill>
                <a:latin typeface="Times New Roman" panose="02020603050405020304" pitchFamily="18" charset="0"/>
                <a:cs typeface="Times New Roman" panose="02020603050405020304" pitchFamily="18" charset="0"/>
              </a:rPr>
              <a:t>VIẾT BÀI VĂN BIỂU CẢM </a:t>
            </a:r>
          </a:p>
          <a:p>
            <a:pPr algn="ctr"/>
            <a:r>
              <a:rPr lang="en-US" sz="3200" b="1" dirty="0">
                <a:solidFill>
                  <a:srgbClr val="FFFF00"/>
                </a:solidFill>
                <a:latin typeface="Times New Roman" panose="02020603050405020304" pitchFamily="18" charset="0"/>
                <a:cs typeface="Times New Roman" panose="02020603050405020304" pitchFamily="18" charset="0"/>
              </a:rPr>
              <a:t>VỀ CON NGƯỜI HOẶC SỰ VIỆC</a:t>
            </a:r>
            <a:endParaRPr lang="en-US" sz="3200" dirty="0">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402911" y="252325"/>
            <a:ext cx="1023699" cy="1031147"/>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615048" y="3560532"/>
            <a:ext cx="3572453" cy="950388"/>
          </a:xfrm>
          <a:prstGeom prst="rect">
            <a:avLst/>
          </a:prstGeom>
          <a:noFill/>
        </p:spPr>
        <p:txBody>
          <a:bodyPr wrap="none" rtlCol="0">
            <a:spAutoFit/>
          </a:bodyPr>
          <a:lstStyle/>
          <a:p>
            <a:r>
              <a:rPr lang="en-US" sz="2788"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Tô Thị Kim Thoa</a:t>
            </a:r>
          </a:p>
          <a:p>
            <a:r>
              <a:rPr lang="en-US" sz="2788"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en-VN" sz="2788"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18871" y="627750"/>
            <a:ext cx="5284908" cy="552139"/>
          </a:xfrm>
          <a:prstGeom prst="rect">
            <a:avLst/>
          </a:prstGeom>
          <a:noFill/>
        </p:spPr>
        <p:txBody>
          <a:bodyPr wrap="none" rtlCol="0">
            <a:spAutoFit/>
          </a:bodyPr>
          <a:lstStyle/>
          <a:p>
            <a:r>
              <a:rPr lang="en-US" sz="2988"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2988"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689337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AADE4677-6141-46B4-AE71-F31D0812D0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7894" y="1496460"/>
            <a:ext cx="687955" cy="800668"/>
          </a:xfrm>
          <a:prstGeom prst="rect">
            <a:avLst/>
          </a:prstGeom>
        </p:spPr>
      </p:pic>
      <p:pic>
        <p:nvPicPr>
          <p:cNvPr id="3" name="图片 3">
            <a:extLst>
              <a:ext uri="{FF2B5EF4-FFF2-40B4-BE49-F238E27FC236}">
                <a16:creationId xmlns:a16="http://schemas.microsoft.com/office/drawing/2014/main" id="{A8F7577A-9517-4252-9F9F-24429C83F2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7894" y="2589971"/>
            <a:ext cx="687955" cy="800668"/>
          </a:xfrm>
          <a:prstGeom prst="rect">
            <a:avLst/>
          </a:prstGeom>
        </p:spPr>
      </p:pic>
      <p:sp>
        <p:nvSpPr>
          <p:cNvPr id="4" name="文本框 10">
            <a:extLst>
              <a:ext uri="{FF2B5EF4-FFF2-40B4-BE49-F238E27FC236}">
                <a16:creationId xmlns:a16="http://schemas.microsoft.com/office/drawing/2014/main" id="{6D16D3A9-9466-4D62-8E17-D05D5296637C}"/>
              </a:ext>
            </a:extLst>
          </p:cNvPr>
          <p:cNvSpPr txBox="1"/>
          <p:nvPr/>
        </p:nvSpPr>
        <p:spPr>
          <a:xfrm>
            <a:off x="4484447" y="1496460"/>
            <a:ext cx="7217224" cy="584775"/>
          </a:xfrm>
          <a:prstGeom prst="rect">
            <a:avLst/>
          </a:prstGeom>
          <a:noFill/>
        </p:spPr>
        <p:txBody>
          <a:bodyPr wrap="square" rtlCol="0">
            <a:spAutoFit/>
            <a:scene3d>
              <a:camera prst="orthographicFront"/>
              <a:lightRig rig="threePt" dir="t"/>
            </a:scene3d>
            <a:sp3d contourW="12700"/>
          </a:bodyPr>
          <a:lstStyle/>
          <a:p>
            <a:r>
              <a:rPr lang="en-US" altLang="zh-CN" sz="3200" dirty="0">
                <a:ln w="41275">
                  <a:noFill/>
                </a:ln>
                <a:solidFill>
                  <a:schemeClr val="tx1">
                    <a:lumMod val="85000"/>
                    <a:lumOff val="15000"/>
                  </a:schemeClr>
                </a:solidFill>
                <a:latin typeface="Times New Roman" panose="02020603050405020304" pitchFamily="18" charset="0"/>
                <a:ea typeface="华康海报体W12" panose="040B0C09000000000000" pitchFamily="81" charset="-122"/>
                <a:cs typeface="Times New Roman" panose="02020603050405020304" pitchFamily="18" charset="0"/>
              </a:rPr>
              <a:t>CHUẨN BỊ</a:t>
            </a:r>
            <a:endParaRPr lang="zh-CN" altLang="en-US" sz="3200" dirty="0">
              <a:ln w="41275">
                <a:noFill/>
              </a:ln>
              <a:solidFill>
                <a:schemeClr val="tx1">
                  <a:lumMod val="85000"/>
                  <a:lumOff val="15000"/>
                </a:schemeClr>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sp>
        <p:nvSpPr>
          <p:cNvPr id="5" name="文本框 11">
            <a:extLst>
              <a:ext uri="{FF2B5EF4-FFF2-40B4-BE49-F238E27FC236}">
                <a16:creationId xmlns:a16="http://schemas.microsoft.com/office/drawing/2014/main" id="{FB12D555-35A1-4A6A-8F12-251942E19C8B}"/>
              </a:ext>
            </a:extLst>
          </p:cNvPr>
          <p:cNvSpPr txBox="1"/>
          <p:nvPr/>
        </p:nvSpPr>
        <p:spPr>
          <a:xfrm>
            <a:off x="4484447" y="2586271"/>
            <a:ext cx="7217224" cy="584775"/>
          </a:xfrm>
          <a:prstGeom prst="rect">
            <a:avLst/>
          </a:prstGeom>
          <a:noFill/>
        </p:spPr>
        <p:txBody>
          <a:bodyPr wrap="square" rtlCol="0">
            <a:spAutoFit/>
            <a:scene3d>
              <a:camera prst="orthographicFront"/>
              <a:lightRig rig="threePt" dir="t"/>
            </a:scene3d>
            <a:sp3d contourW="12700"/>
          </a:bodyPr>
          <a:lstStyle/>
          <a:p>
            <a:pPr algn="just"/>
            <a:r>
              <a:rPr lang="en-US" altLang="zh-CN" sz="3200" dirty="0">
                <a:ln w="41275">
                  <a:noFill/>
                </a:ln>
                <a:solidFill>
                  <a:schemeClr val="tx1">
                    <a:lumMod val="85000"/>
                    <a:lumOff val="15000"/>
                  </a:schemeClr>
                </a:solidFill>
                <a:latin typeface="Times New Roman" panose="02020603050405020304" pitchFamily="18" charset="0"/>
                <a:ea typeface="华康海报体W12" panose="040B0C09000000000000" pitchFamily="81" charset="-122"/>
                <a:cs typeface="Times New Roman" panose="02020603050405020304" pitchFamily="18" charset="0"/>
              </a:rPr>
              <a:t>TÌM </a:t>
            </a:r>
            <a:r>
              <a:rPr lang="en-US" altLang="zh-CN" sz="3200" dirty="0" err="1">
                <a:ln w="41275">
                  <a:noFill/>
                </a:ln>
                <a:solidFill>
                  <a:schemeClr val="tx1">
                    <a:lumMod val="85000"/>
                    <a:lumOff val="15000"/>
                  </a:schemeClr>
                </a:solidFill>
                <a:latin typeface="Times New Roman" panose="02020603050405020304" pitchFamily="18" charset="0"/>
                <a:ea typeface="华康海报体W12" panose="040B0C09000000000000" pitchFamily="81" charset="-122"/>
                <a:cs typeface="Times New Roman" panose="02020603050405020304" pitchFamily="18" charset="0"/>
              </a:rPr>
              <a:t>Ý</a:t>
            </a:r>
            <a:r>
              <a:rPr lang="en-US" altLang="zh-CN" sz="3200" dirty="0">
                <a:ln w="41275">
                  <a:noFill/>
                </a:ln>
                <a:solidFill>
                  <a:schemeClr val="tx1">
                    <a:lumMod val="85000"/>
                    <a:lumOff val="15000"/>
                  </a:schemeClr>
                </a:solidFill>
                <a:latin typeface="Times New Roman" panose="02020603050405020304" pitchFamily="18" charset="0"/>
                <a:ea typeface="华康海报体W12" panose="040B0C09000000000000" pitchFamily="81" charset="-122"/>
                <a:cs typeface="Times New Roman" panose="02020603050405020304" pitchFamily="18" charset="0"/>
              </a:rPr>
              <a:t> VÀ LẬP DÀN </a:t>
            </a:r>
            <a:r>
              <a:rPr lang="en-US" altLang="zh-CN" sz="3200" dirty="0" err="1">
                <a:ln w="41275">
                  <a:noFill/>
                </a:ln>
                <a:solidFill>
                  <a:schemeClr val="tx1">
                    <a:lumMod val="85000"/>
                    <a:lumOff val="15000"/>
                  </a:schemeClr>
                </a:solidFill>
                <a:latin typeface="Times New Roman" panose="02020603050405020304" pitchFamily="18" charset="0"/>
                <a:ea typeface="华康海报体W12" panose="040B0C09000000000000" pitchFamily="81" charset="-122"/>
                <a:cs typeface="Times New Roman" panose="02020603050405020304" pitchFamily="18" charset="0"/>
              </a:rPr>
              <a:t>Ý</a:t>
            </a:r>
            <a:endParaRPr lang="zh-CN" altLang="en-US" sz="3200" dirty="0">
              <a:ln w="41275">
                <a:noFill/>
              </a:ln>
              <a:solidFill>
                <a:schemeClr val="tx1">
                  <a:lumMod val="85000"/>
                  <a:lumOff val="15000"/>
                </a:schemeClr>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sp>
        <p:nvSpPr>
          <p:cNvPr id="6" name="TextBox 5">
            <a:extLst>
              <a:ext uri="{FF2B5EF4-FFF2-40B4-BE49-F238E27FC236}">
                <a16:creationId xmlns:a16="http://schemas.microsoft.com/office/drawing/2014/main" id="{137FB25F-8035-784C-8E97-0248FCA97C1D}"/>
              </a:ext>
            </a:extLst>
          </p:cNvPr>
          <p:cNvSpPr txBox="1"/>
          <p:nvPr/>
        </p:nvSpPr>
        <p:spPr>
          <a:xfrm>
            <a:off x="498015" y="411772"/>
            <a:ext cx="7887256" cy="630942"/>
          </a:xfrm>
          <a:prstGeom prst="rect">
            <a:avLst/>
          </a:prstGeom>
          <a:noFill/>
        </p:spPr>
        <p:txBody>
          <a:bodyPr wrap="square" rtlCol="0">
            <a:spAutoFit/>
          </a:bodyPr>
          <a:lstStyle/>
          <a:p>
            <a:pPr algn="ctr"/>
            <a:r>
              <a:rPr lang="x-none" sz="3500" b="1" dirty="0">
                <a:solidFill>
                  <a:srgbClr val="FF0000"/>
                </a:solidFill>
                <a:latin typeface="Times New Roman" panose="02020603050405020304" pitchFamily="18" charset="0"/>
                <a:cs typeface="Times New Roman" panose="02020603050405020304" pitchFamily="18" charset="0"/>
              </a:rPr>
              <a:t>CÁC BƯỚC TIẾN HÀNH</a:t>
            </a:r>
          </a:p>
        </p:txBody>
      </p:sp>
      <p:pic>
        <p:nvPicPr>
          <p:cNvPr id="7" name="图片 3">
            <a:extLst>
              <a:ext uri="{FF2B5EF4-FFF2-40B4-BE49-F238E27FC236}">
                <a16:creationId xmlns:a16="http://schemas.microsoft.com/office/drawing/2014/main" id="{6D452223-6235-5E4A-B2F9-F4A6EA4C7F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7894" y="3667189"/>
            <a:ext cx="687955" cy="800668"/>
          </a:xfrm>
          <a:prstGeom prst="rect">
            <a:avLst/>
          </a:prstGeom>
        </p:spPr>
      </p:pic>
      <p:sp>
        <p:nvSpPr>
          <p:cNvPr id="8" name="文本框 11">
            <a:extLst>
              <a:ext uri="{FF2B5EF4-FFF2-40B4-BE49-F238E27FC236}">
                <a16:creationId xmlns:a16="http://schemas.microsoft.com/office/drawing/2014/main" id="{88FE04DF-CD74-C244-AEED-EDCA3C567E55}"/>
              </a:ext>
            </a:extLst>
          </p:cNvPr>
          <p:cNvSpPr txBox="1"/>
          <p:nvPr/>
        </p:nvSpPr>
        <p:spPr>
          <a:xfrm>
            <a:off x="4484447" y="3663489"/>
            <a:ext cx="7217224" cy="584775"/>
          </a:xfrm>
          <a:prstGeom prst="rect">
            <a:avLst/>
          </a:prstGeom>
          <a:noFill/>
        </p:spPr>
        <p:txBody>
          <a:bodyPr wrap="square" rtlCol="0">
            <a:spAutoFit/>
            <a:scene3d>
              <a:camera prst="orthographicFront"/>
              <a:lightRig rig="threePt" dir="t"/>
            </a:scene3d>
            <a:sp3d contourW="12700"/>
          </a:bodyPr>
          <a:lstStyle/>
          <a:p>
            <a:pPr algn="just"/>
            <a:r>
              <a:rPr lang="en-US" altLang="zh-CN" sz="3200" dirty="0" smtClean="0">
                <a:ln w="41275">
                  <a:noFill/>
                </a:ln>
                <a:solidFill>
                  <a:schemeClr val="tx1">
                    <a:lumMod val="85000"/>
                    <a:lumOff val="15000"/>
                  </a:schemeClr>
                </a:solidFill>
                <a:latin typeface="Times New Roman" panose="02020603050405020304" pitchFamily="18" charset="0"/>
                <a:ea typeface="华康海报体W12" panose="040B0C09000000000000" pitchFamily="81" charset="-122"/>
                <a:cs typeface="Times New Roman" panose="02020603050405020304" pitchFamily="18" charset="0"/>
              </a:rPr>
              <a:t>VIẾT</a:t>
            </a:r>
            <a:endParaRPr lang="zh-CN" altLang="en-US" sz="3200" dirty="0">
              <a:ln w="41275">
                <a:noFill/>
              </a:ln>
              <a:solidFill>
                <a:schemeClr val="tx1">
                  <a:lumMod val="85000"/>
                  <a:lumOff val="15000"/>
                </a:schemeClr>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pic>
        <p:nvPicPr>
          <p:cNvPr id="9" name="图片 3">
            <a:extLst>
              <a:ext uri="{FF2B5EF4-FFF2-40B4-BE49-F238E27FC236}">
                <a16:creationId xmlns:a16="http://schemas.microsoft.com/office/drawing/2014/main" id="{6D452223-6235-5E4A-B2F9-F4A6EA4C7F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7894" y="4893015"/>
            <a:ext cx="687955" cy="800668"/>
          </a:xfrm>
          <a:prstGeom prst="rect">
            <a:avLst/>
          </a:prstGeom>
        </p:spPr>
      </p:pic>
      <p:sp>
        <p:nvSpPr>
          <p:cNvPr id="10" name="文本框 11">
            <a:extLst>
              <a:ext uri="{FF2B5EF4-FFF2-40B4-BE49-F238E27FC236}">
                <a16:creationId xmlns:a16="http://schemas.microsoft.com/office/drawing/2014/main" id="{88FE04DF-CD74-C244-AEED-EDCA3C567E55}"/>
              </a:ext>
            </a:extLst>
          </p:cNvPr>
          <p:cNvSpPr txBox="1"/>
          <p:nvPr/>
        </p:nvSpPr>
        <p:spPr>
          <a:xfrm>
            <a:off x="4484447" y="4889315"/>
            <a:ext cx="7217224" cy="584775"/>
          </a:xfrm>
          <a:prstGeom prst="rect">
            <a:avLst/>
          </a:prstGeom>
          <a:noFill/>
        </p:spPr>
        <p:txBody>
          <a:bodyPr wrap="square" rtlCol="0">
            <a:spAutoFit/>
            <a:scene3d>
              <a:camera prst="orthographicFront"/>
              <a:lightRig rig="threePt" dir="t"/>
            </a:scene3d>
            <a:sp3d contourW="12700"/>
          </a:bodyPr>
          <a:lstStyle/>
          <a:p>
            <a:pPr algn="just"/>
            <a:r>
              <a:rPr lang="en-US" altLang="zh-CN" sz="3200" dirty="0" smtClean="0">
                <a:ln w="41275">
                  <a:noFill/>
                </a:ln>
                <a:solidFill>
                  <a:schemeClr val="tx1">
                    <a:lumMod val="85000"/>
                    <a:lumOff val="15000"/>
                  </a:schemeClr>
                </a:solidFill>
                <a:latin typeface="Times New Roman" panose="02020603050405020304" pitchFamily="18" charset="0"/>
                <a:ea typeface="华康海报体W12" panose="040B0C09000000000000" pitchFamily="81" charset="-122"/>
                <a:cs typeface="Times New Roman" panose="02020603050405020304" pitchFamily="18" charset="0"/>
              </a:rPr>
              <a:t>KIỂM TRA VÀ CHỈNH SỬA</a:t>
            </a:r>
            <a:endParaRPr lang="zh-CN" altLang="en-US" sz="3200" dirty="0">
              <a:ln w="41275">
                <a:noFill/>
              </a:ln>
              <a:solidFill>
                <a:schemeClr val="tx1">
                  <a:lumMod val="85000"/>
                  <a:lumOff val="15000"/>
                </a:schemeClr>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spTree>
    <p:extLst>
      <p:ext uri="{BB962C8B-B14F-4D97-AF65-F5344CB8AC3E}">
        <p14:creationId xmlns:p14="http://schemas.microsoft.com/office/powerpoint/2010/main" val="375899087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ppt_x</p:attrName>
                                        </p:attrNameLst>
                                      </p:cBhvr>
                                      <p:tavLst>
                                        <p:tav tm="0">
                                          <p:val>
                                            <p:strVal val="#ppt_x-#ppt_w*1.125000"/>
                                          </p:val>
                                        </p:tav>
                                        <p:tav tm="100000">
                                          <p:val>
                                            <p:strVal val="#ppt_x"/>
                                          </p:val>
                                        </p:tav>
                                      </p:tavLst>
                                    </p:anim>
                                    <p:animEffect transition="in" filter="wipe(right)">
                                      <p:cBhvr>
                                        <p:cTn id="14" dur="500"/>
                                        <p:tgtEl>
                                          <p:spTgt spid="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par>
                          <p:cTn id="21" fill="hold">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p:tgtEl>
                                          <p:spTgt spid="5"/>
                                        </p:tgtEl>
                                        <p:attrNameLst>
                                          <p:attrName>ppt_x</p:attrName>
                                        </p:attrNameLst>
                                      </p:cBhvr>
                                      <p:tavLst>
                                        <p:tav tm="0">
                                          <p:val>
                                            <p:strVal val="#ppt_x-#ppt_w*1.125000"/>
                                          </p:val>
                                        </p:tav>
                                        <p:tav tm="100000">
                                          <p:val>
                                            <p:strVal val="#ppt_x"/>
                                          </p:val>
                                        </p:tav>
                                      </p:tavLst>
                                    </p:anim>
                                    <p:animEffect transition="in" filter="wipe(right)">
                                      <p:cBhvr>
                                        <p:cTn id="25" dur="500"/>
                                        <p:tgtEl>
                                          <p:spTgt spid="5"/>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par>
                          <p:cTn id="32" fill="hold">
                            <p:stCondLst>
                              <p:cond delay="2500"/>
                            </p:stCondLst>
                            <p:childTnLst>
                              <p:par>
                                <p:cTn id="33" presetID="1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p:tgtEl>
                                          <p:spTgt spid="8"/>
                                        </p:tgtEl>
                                        <p:attrNameLst>
                                          <p:attrName>ppt_x</p:attrName>
                                        </p:attrNameLst>
                                      </p:cBhvr>
                                      <p:tavLst>
                                        <p:tav tm="0">
                                          <p:val>
                                            <p:strVal val="#ppt_x-#ppt_w*1.125000"/>
                                          </p:val>
                                        </p:tav>
                                        <p:tav tm="100000">
                                          <p:val>
                                            <p:strVal val="#ppt_x"/>
                                          </p:val>
                                        </p:tav>
                                      </p:tavLst>
                                    </p:anim>
                                    <p:animEffect transition="in" filter="wipe(right)">
                                      <p:cBhvr>
                                        <p:cTn id="36" dur="500"/>
                                        <p:tgtEl>
                                          <p:spTgt spid="8"/>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par>
                          <p:cTn id="43" fill="hold">
                            <p:stCondLst>
                              <p:cond delay="3500"/>
                            </p:stCondLst>
                            <p:childTnLst>
                              <p:par>
                                <p:cTn id="44" presetID="1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ppt_x</p:attrName>
                                        </p:attrNameLst>
                                      </p:cBhvr>
                                      <p:tavLst>
                                        <p:tav tm="0">
                                          <p:val>
                                            <p:strVal val="#ppt_x-#ppt_w*1.125000"/>
                                          </p:val>
                                        </p:tav>
                                        <p:tav tm="100000">
                                          <p:val>
                                            <p:strVal val="#ppt_x"/>
                                          </p:val>
                                        </p:tav>
                                      </p:tavLst>
                                    </p:anim>
                                    <p:animEffect transition="in" filter="wipe(right)">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2764" y="840148"/>
            <a:ext cx="9908275" cy="3490186"/>
          </a:xfrm>
          <a:prstGeom prst="rect">
            <a:avLst/>
          </a:prstGeom>
        </p:spPr>
        <p:txBody>
          <a:bodyPr wrap="square">
            <a:spAutoFit/>
          </a:bodyPr>
          <a:lstStyle/>
          <a:p>
            <a:pPr marL="30480" marR="30480" algn="just">
              <a:lnSpc>
                <a:spcPct val="115000"/>
              </a:lnSpc>
              <a:spcAft>
                <a:spcPts val="0"/>
              </a:spcAft>
            </a:pPr>
            <a:r>
              <a:rPr lang="en-US" sz="32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Chuẩn bị</a:t>
            </a:r>
            <a:endParaRPr lang="en-US" sz="3200">
              <a:latin typeface="Arial" panose="020B0604020202020204" pitchFamily="34" charset="0"/>
              <a:ea typeface="Arial" panose="020B0604020202020204" pitchFamily="34" charset="0"/>
              <a:cs typeface="Times New Roman" panose="02020603050405020304" pitchFamily="18" charset="0"/>
            </a:endParaRPr>
          </a:p>
          <a:p>
            <a:pPr marL="30480" marR="30480" algn="just">
              <a:lnSpc>
                <a:spcPct val="115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Xem lại nội dung đọc hiểu văn bản </a:t>
            </a:r>
            <a:r>
              <a:rPr lang="en-US" sz="32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 ngồi đợi trước hiên nhà</a:t>
            </a:r>
            <a:endParaRPr lang="en-US" sz="3200">
              <a:latin typeface="Arial" panose="020B0604020202020204" pitchFamily="34" charset="0"/>
              <a:ea typeface="Arial" panose="020B0604020202020204" pitchFamily="34" charset="0"/>
              <a:cs typeface="Times New Roman" panose="02020603050405020304" pitchFamily="18" charset="0"/>
            </a:endParaRPr>
          </a:p>
          <a:p>
            <a:pPr marL="30480" marR="30480" algn="just">
              <a:lnSpc>
                <a:spcPct val="115000"/>
              </a:lnSpc>
              <a:spcAft>
                <a:spcPts val="0"/>
              </a:spcAft>
            </a:pPr>
            <a:r>
              <a:rPr lang="en-US" sz="32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Tìm hiểu thêm thông tin về những vẻ đẹp của người phụ nữ trong cuộc sống nói chung và đức hi sinh của người phụ nữ trong chiến tranh nói riêng.</a:t>
            </a:r>
            <a:endParaRPr lang="en-US" sz="32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306038112"/>
      </p:ext>
    </p:extLst>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3349" y="244259"/>
            <a:ext cx="6096000" cy="1255728"/>
          </a:xfrm>
          <a:prstGeom prst="rect">
            <a:avLst/>
          </a:prstGeom>
        </p:spPr>
        <p:txBody>
          <a:bodyPr>
            <a:spAutoFit/>
          </a:bodyPr>
          <a:lstStyle/>
          <a:p>
            <a:pPr marL="30480" marR="30480" algn="just">
              <a:lnSpc>
                <a:spcPct val="115000"/>
              </a:lnSpc>
              <a:spcAft>
                <a:spcPts val="0"/>
              </a:spcAft>
            </a:pP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Tìm ý và lập dàn ý </a:t>
            </a:r>
            <a:endParaRPr lang="en-US" sz="2400">
              <a:latin typeface="Arial" panose="020B0604020202020204" pitchFamily="34" charset="0"/>
              <a:ea typeface="Arial" panose="020B0604020202020204" pitchFamily="34" charset="0"/>
              <a:cs typeface="Times New Roman" panose="02020603050405020304" pitchFamily="18" charset="0"/>
            </a:endParaRPr>
          </a:p>
          <a:p>
            <a:r>
              <a:rPr lang="en-US" sz="2400">
                <a:solidFill>
                  <a:srgbClr val="000000"/>
                </a:solidFill>
                <a:latin typeface="Times New Roman" panose="02020603050405020304" pitchFamily="18" charset="0"/>
                <a:ea typeface="Times New Roman" panose="02020603050405020304" pitchFamily="18" charset="0"/>
              </a:rPr>
              <a:t>- Tìm ý cho bài viết bằng cách đặt và trả lời những câu hỏi sau</a:t>
            </a:r>
            <a:endParaRPr lang="en-US" sz="2400"/>
          </a:p>
        </p:txBody>
      </p:sp>
      <p:pic>
        <p:nvPicPr>
          <p:cNvPr id="1027" name="Picture 2" descr="Soạn bài Viết bài văn biểu cảm về con người hoặc sự việc | Hay nhất Soạn văn 7 Cánh diề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071" y="1774209"/>
            <a:ext cx="9362364" cy="424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6719569"/>
      </p:ext>
    </p:extLst>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164" y="280591"/>
            <a:ext cx="11309445" cy="2074414"/>
          </a:xfrm>
          <a:prstGeom prst="rect">
            <a:avLst/>
          </a:prstGeom>
        </p:spPr>
        <p:txBody>
          <a:bodyPr wrap="square">
            <a:spAutoFit/>
          </a:bodyPr>
          <a:lstStyle/>
          <a:p>
            <a:pPr marL="30480" marR="30480" algn="just">
              <a:lnSpc>
                <a:spcPct val="115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 dàn ý cho bài viết bằng cách lựa chọn, sắp xếp các ý theo bố cục 3 phần:</a:t>
            </a:r>
            <a:endParaRPr lang="en-US" sz="2800">
              <a:latin typeface="Arial" panose="020B0604020202020204" pitchFamily="34" charset="0"/>
              <a:ea typeface="Arial" panose="020B0604020202020204" pitchFamily="34" charset="0"/>
              <a:cs typeface="Times New Roman" panose="02020603050405020304" pitchFamily="18" charset="0"/>
            </a:endParaRPr>
          </a:p>
          <a:p>
            <a:pPr marL="30480" marR="30480" algn="just">
              <a:lnSpc>
                <a:spcPct val="115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Mở bài:</a:t>
            </a:r>
            <a:endParaRPr lang="en-US" sz="2800">
              <a:latin typeface="Arial" panose="020B0604020202020204" pitchFamily="34" charset="0"/>
              <a:ea typeface="Arial" panose="020B0604020202020204" pitchFamily="34" charset="0"/>
              <a:cs typeface="Times New Roman" panose="02020603050405020304" pitchFamily="18" charset="0"/>
            </a:endParaRPr>
          </a:p>
          <a:p>
            <a:pPr marL="30480" marR="30480" algn="just">
              <a:lnSpc>
                <a:spcPct val="115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 ấn tượng chung về hình ảnh người phụ nữ trong tản văn Người ngồi đợi trước hiên nhà của Huỳnh Như Phương</a:t>
            </a:r>
            <a:endParaRPr lang="en-US" sz="2800">
              <a:effectLst/>
              <a:latin typeface="Arial" panose="020B0604020202020204" pitchFamily="34" charset="0"/>
              <a:ea typeface="Arial" panose="020B0604020202020204" pitchFamily="34" charset="0"/>
              <a:cs typeface="Times New Roman" panose="02020603050405020304" pitchFamily="18" charset="0"/>
            </a:endParaRPr>
          </a:p>
        </p:txBody>
      </p:sp>
      <p:sp>
        <p:nvSpPr>
          <p:cNvPr id="3" name="Rectangle 2"/>
          <p:cNvSpPr/>
          <p:nvPr/>
        </p:nvSpPr>
        <p:spPr>
          <a:xfrm>
            <a:off x="632345" y="2531422"/>
            <a:ext cx="11295797" cy="3065455"/>
          </a:xfrm>
          <a:prstGeom prst="rect">
            <a:avLst/>
          </a:prstGeom>
        </p:spPr>
        <p:txBody>
          <a:bodyPr wrap="square">
            <a:spAutoFit/>
          </a:bodyPr>
          <a:lstStyle/>
          <a:p>
            <a:pPr marL="30480" marR="30480" algn="just">
              <a:lnSpc>
                <a:spcPct val="115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Thân bài:</a:t>
            </a:r>
            <a:endParaRPr lang="en-US" sz="2800">
              <a:latin typeface="Arial" panose="020B0604020202020204" pitchFamily="34" charset="0"/>
              <a:ea typeface="Arial" panose="020B0604020202020204" pitchFamily="34" charset="0"/>
              <a:cs typeface="Times New Roman" panose="02020603050405020304" pitchFamily="18" charset="0"/>
            </a:endParaRPr>
          </a:p>
          <a:p>
            <a:pPr marL="30480" marR="30480" algn="just">
              <a:lnSpc>
                <a:spcPct val="115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Lần lượt trình bày nội dung bài viết theo một trật tự nhất định</a:t>
            </a:r>
            <a:endParaRPr lang="en-US" sz="2800">
              <a:latin typeface="Arial" panose="020B0604020202020204" pitchFamily="34" charset="0"/>
              <a:ea typeface="Arial" panose="020B0604020202020204" pitchFamily="34" charset="0"/>
              <a:cs typeface="Times New Roman" panose="02020603050405020304" pitchFamily="18" charset="0"/>
            </a:endParaRPr>
          </a:p>
          <a:p>
            <a:pPr marL="30480" marR="30480" algn="just">
              <a:lnSpc>
                <a:spcPct val="115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Tóm tắt câu chuyện về người phụ nữ chờ chồng hai chục năm trong văn bản </a:t>
            </a:r>
            <a:endParaRPr lang="en-US" sz="2800">
              <a:latin typeface="Arial" panose="020B0604020202020204" pitchFamily="34" charset="0"/>
              <a:ea typeface="Arial" panose="020B0604020202020204" pitchFamily="34" charset="0"/>
              <a:cs typeface="Times New Roman" panose="02020603050405020304" pitchFamily="18" charset="0"/>
            </a:endParaRPr>
          </a:p>
          <a:p>
            <a:pPr marL="30480" marR="30480" algn="just">
              <a:lnSpc>
                <a:spcPct val="115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Phát biểu cảm xúc, tình cảm, thái độ của em trước tính cách và phẩm chất của người phụ nữ ấy.</a:t>
            </a:r>
            <a:endParaRPr lang="en-US" sz="28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66184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4107" y="277440"/>
            <a:ext cx="11377683" cy="4056495"/>
          </a:xfrm>
          <a:prstGeom prst="rect">
            <a:avLst/>
          </a:prstGeom>
        </p:spPr>
        <p:txBody>
          <a:bodyPr wrap="square">
            <a:spAutoFit/>
          </a:bodyPr>
          <a:lstStyle/>
          <a:p>
            <a:pPr marL="30480" marR="30480" algn="just">
              <a:lnSpc>
                <a:spcPct val="115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Phát biểu suy nghĩ về sự hi sinh thầm lặng, cao cả của những người phụ nữ trong các cuộc chiến tranh và trách nhiệm của xã hội trong việc ứng xử với những người như dì Bảy.</a:t>
            </a:r>
            <a:endParaRPr lang="en-US" sz="3200">
              <a:latin typeface="Arial" panose="020B0604020202020204" pitchFamily="34" charset="0"/>
              <a:ea typeface="Arial" panose="020B0604020202020204" pitchFamily="34" charset="0"/>
              <a:cs typeface="Times New Roman" panose="02020603050405020304" pitchFamily="18" charset="0"/>
            </a:endParaRPr>
          </a:p>
          <a:p>
            <a:pPr marL="30480" marR="30480" algn="just">
              <a:lnSpc>
                <a:spcPct val="115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Kết bài:</a:t>
            </a:r>
            <a:endParaRPr lang="en-US" sz="3200">
              <a:latin typeface="Arial" panose="020B0604020202020204" pitchFamily="34" charset="0"/>
              <a:ea typeface="Arial" panose="020B0604020202020204" pitchFamily="34" charset="0"/>
              <a:cs typeface="Times New Roman" panose="02020603050405020304" pitchFamily="18" charset="0"/>
            </a:endParaRPr>
          </a:p>
          <a:p>
            <a:pPr marL="30480" marR="30480" algn="just">
              <a:lnSpc>
                <a:spcPct val="115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Nêu lên suy nghĩ và bài học của cá nhân em về hình ảnh người phụ nữ trong văn bản </a:t>
            </a:r>
            <a:r>
              <a:rPr lang="en-US" sz="32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 ngồi đợi trước hiên nhà</a:t>
            </a:r>
            <a:endParaRPr lang="en-US" sz="3200">
              <a:latin typeface="Arial" panose="020B0604020202020204" pitchFamily="34" charset="0"/>
              <a:ea typeface="Arial" panose="020B0604020202020204" pitchFamily="34" charset="0"/>
              <a:cs typeface="Times New Roman" panose="02020603050405020304" pitchFamily="18" charset="0"/>
            </a:endParaRPr>
          </a:p>
          <a:p>
            <a:pPr marL="30480" marR="30480" algn="just">
              <a:lnSpc>
                <a:spcPct val="115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50436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685" y="681807"/>
            <a:ext cx="10536070" cy="3761030"/>
          </a:xfrm>
          <a:prstGeom prst="rect">
            <a:avLst/>
          </a:prstGeom>
        </p:spPr>
        <p:txBody>
          <a:bodyPr wrap="square">
            <a:spAutoFit/>
          </a:bodyPr>
          <a:lstStyle/>
          <a:p>
            <a:pPr marL="30480" marR="30480" algn="just">
              <a:lnSpc>
                <a:spcPct val="115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Viết </a:t>
            </a:r>
            <a:endParaRPr lang="en-US" sz="3200">
              <a:latin typeface="Arial" panose="020B0604020202020204" pitchFamily="34" charset="0"/>
              <a:ea typeface="Arial" panose="020B0604020202020204" pitchFamily="34" charset="0"/>
              <a:cs typeface="Times New Roman" panose="02020603050405020304" pitchFamily="18" charset="0"/>
            </a:endParaRPr>
          </a:p>
          <a:p>
            <a:pPr marL="30480" marR="30480" algn="just">
              <a:lnSpc>
                <a:spcPct val="115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Dựa vào dàn ý đã làm, em hãy viết bài văn biểu cảm theo yêu cầu của bài tập đã nêu ở trên</a:t>
            </a:r>
            <a:endParaRPr lang="en-US" sz="3200">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n-US" sz="3200" b="1">
                <a:latin typeface="Times New Roman" panose="02020603050405020304" pitchFamily="18" charset="0"/>
                <a:ea typeface="Calibri" panose="020F0502020204030204" pitchFamily="34" charset="0"/>
              </a:rPr>
              <a:t>4</a:t>
            </a:r>
            <a:r>
              <a:rPr lang="vi-VN" sz="3200" b="1">
                <a:latin typeface="Times New Roman" panose="02020603050405020304" pitchFamily="18" charset="0"/>
                <a:ea typeface="Calibri" panose="020F0502020204030204" pitchFamily="34" charset="0"/>
              </a:rPr>
              <a:t>.</a:t>
            </a:r>
            <a:r>
              <a:rPr lang="en-US" sz="3200" b="1">
                <a:latin typeface="Times New Roman" panose="02020603050405020304" pitchFamily="18" charset="0"/>
                <a:ea typeface="Calibri" panose="020F0502020204030204" pitchFamily="34" charset="0"/>
              </a:rPr>
              <a:t> Kiểm tra và c</a:t>
            </a:r>
            <a:r>
              <a:rPr lang="vi-VN" sz="3200" b="1">
                <a:latin typeface="Times New Roman" panose="02020603050405020304" pitchFamily="18" charset="0"/>
                <a:ea typeface="Calibri" panose="020F0502020204030204" pitchFamily="34" charset="0"/>
              </a:rPr>
              <a:t>hỉnh sửa bài viết</a:t>
            </a:r>
            <a:endParaRPr lang="en-US" sz="3200"/>
          </a:p>
          <a:p>
            <a:pPr>
              <a:spcAft>
                <a:spcPts val="0"/>
              </a:spcAft>
            </a:pPr>
            <a:r>
              <a:rPr lang="vi-VN" sz="3200">
                <a:latin typeface="Times New Roman" panose="02020603050405020304" pitchFamily="18" charset="0"/>
                <a:ea typeface="Calibri" panose="020F0502020204030204" pitchFamily="34" charset="0"/>
              </a:rPr>
              <a:t>- </a:t>
            </a:r>
            <a:r>
              <a:rPr lang="en-US" sz="3200">
                <a:latin typeface="Times New Roman" panose="02020603050405020304" pitchFamily="18" charset="0"/>
                <a:ea typeface="Calibri" panose="020F0502020204030204" pitchFamily="34" charset="0"/>
              </a:rPr>
              <a:t>Kiểm tra phát hiện lỗi của dàn ý bài viết; trao đổi nhận xét, sửa chữa</a:t>
            </a:r>
            <a:endParaRPr lang="en-US" sz="3200"/>
          </a:p>
          <a:p>
            <a:r>
              <a:rPr lang="en-US" sz="3200">
                <a:latin typeface="Times New Roman" panose="02020603050405020304" pitchFamily="18" charset="0"/>
                <a:ea typeface="Calibri" panose="020F0502020204030204" pitchFamily="34" charset="0"/>
              </a:rPr>
              <a:t>- </a:t>
            </a:r>
            <a:r>
              <a:rPr lang="vi-VN" sz="3200">
                <a:latin typeface="Times New Roman" panose="02020603050405020304" pitchFamily="18" charset="0"/>
                <a:ea typeface="Calibri" panose="020F0502020204030204" pitchFamily="34" charset="0"/>
              </a:rPr>
              <a:t>Đọc và</a:t>
            </a:r>
            <a:r>
              <a:rPr lang="en-US" sz="3200">
                <a:latin typeface="Times New Roman" panose="02020603050405020304" pitchFamily="18" charset="0"/>
                <a:ea typeface="Calibri" panose="020F0502020204030204" pitchFamily="34" charset="0"/>
              </a:rPr>
              <a:t> phát hiện các lỗi và </a:t>
            </a:r>
            <a:r>
              <a:rPr lang="vi-VN" sz="3200">
                <a:latin typeface="Times New Roman" panose="02020603050405020304" pitchFamily="18" charset="0"/>
                <a:ea typeface="Calibri" panose="020F0502020204030204" pitchFamily="34" charset="0"/>
              </a:rPr>
              <a:t>sửa lại bài viết theo.</a:t>
            </a:r>
            <a:endParaRPr lang="en-US" sz="3200"/>
          </a:p>
        </p:txBody>
      </p:sp>
    </p:spTree>
    <p:extLst>
      <p:ext uri="{BB962C8B-B14F-4D97-AF65-F5344CB8AC3E}">
        <p14:creationId xmlns:p14="http://schemas.microsoft.com/office/powerpoint/2010/main" val="3987584227"/>
      </p:ext>
    </p:extLst>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89"/>
          <p:cNvSpPr txBox="1"/>
          <p:nvPr/>
        </p:nvSpPr>
        <p:spPr>
          <a:xfrm flipH="1">
            <a:off x="2182605" y="2072596"/>
            <a:ext cx="7213185"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7200" b="1" dirty="0">
                <a:solidFill>
                  <a:srgbClr val="FF0000"/>
                </a:solidFill>
                <a:latin typeface="Times New Roman" panose="02020603050405020304" pitchFamily="18" charset="0"/>
                <a:ea typeface="Barlow Condensed" panose="00000506000000000000" charset="0"/>
                <a:cs typeface="Times New Roman" panose="02020603050405020304" pitchFamily="18" charset="0"/>
              </a:rPr>
              <a:t>THANK YOU!</a:t>
            </a:r>
          </a:p>
        </p:txBody>
      </p:sp>
    </p:spTree>
    <p:extLst>
      <p:ext uri="{BB962C8B-B14F-4D97-AF65-F5344CB8AC3E}">
        <p14:creationId xmlns:p14="http://schemas.microsoft.com/office/powerpoint/2010/main" val="1295080788"/>
      </p:ext>
    </p:extLst>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id="{463E2984-0DD0-3698-4BC0-0E4FE7F0D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829"/>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Hình ảnh 2">
            <a:extLst>
              <a:ext uri="{FF2B5EF4-FFF2-40B4-BE49-F238E27FC236}">
                <a16:creationId xmlns:a16="http://schemas.microsoft.com/office/drawing/2014/main" id="{B9C159BE-DEEE-92F6-3C93-463D86627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459" y="2688470"/>
            <a:ext cx="6248400" cy="3619500"/>
          </a:xfrm>
          <a:prstGeom prst="rect">
            <a:avLst/>
          </a:prstGeom>
        </p:spPr>
      </p:pic>
      <p:sp>
        <p:nvSpPr>
          <p:cNvPr id="5" name="Bong bóng Ý nghĩ: Hình đám mây 4">
            <a:extLst>
              <a:ext uri="{FF2B5EF4-FFF2-40B4-BE49-F238E27FC236}">
                <a16:creationId xmlns:a16="http://schemas.microsoft.com/office/drawing/2014/main" id="{E4A622D2-E889-6F4F-0F3B-7C84759A15C8}"/>
              </a:ext>
            </a:extLst>
          </p:cNvPr>
          <p:cNvSpPr/>
          <p:nvPr/>
        </p:nvSpPr>
        <p:spPr>
          <a:xfrm>
            <a:off x="1838757" y="793834"/>
            <a:ext cx="6096000" cy="2512337"/>
          </a:xfrm>
          <a:prstGeom prst="cloudCallout">
            <a:avLst>
              <a:gd name="adj1" fmla="val -62077"/>
              <a:gd name="adj2" fmla="val 23753"/>
            </a:avLst>
          </a:prstGeom>
          <a:noFill/>
          <a:ln w="57150">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2374741" y="1118810"/>
            <a:ext cx="5377187" cy="1938992"/>
          </a:xfrm>
          <a:prstGeom prst="rect">
            <a:avLst/>
          </a:prstGeom>
        </p:spPr>
        <p:txBody>
          <a:bodyPr wrap="square">
            <a:spAutoFit/>
          </a:bodyPr>
          <a:lstStyle/>
          <a:p>
            <a:r>
              <a:rPr lang="vi-VN" sz="2400" i="1" smtClean="0">
                <a:solidFill>
                  <a:srgbClr val="000000"/>
                </a:solidFill>
                <a:latin typeface="Times New Roman" panose="02020603050405020304" pitchFamily="18" charset="0"/>
                <a:ea typeface="Times New Roman" panose="02020603050405020304" pitchFamily="18" charset="0"/>
              </a:rPr>
              <a:t>Trong </a:t>
            </a:r>
            <a:r>
              <a:rPr lang="vi-VN" sz="2400" i="1">
                <a:solidFill>
                  <a:srgbClr val="000000"/>
                </a:solidFill>
                <a:latin typeface="Times New Roman" panose="02020603050405020304" pitchFamily="18" charset="0"/>
                <a:ea typeface="Times New Roman" panose="02020603050405020304" pitchFamily="18" charset="0"/>
              </a:rPr>
              <a:t>cuộc sống, có những con người, những sự việc nào để lại cho em ấn tượng sâu sắc không thể quên? Hãy chia sẻ với cả lớp cảm nghĩ về con người hoặc sự việc đó</a:t>
            </a:r>
            <a:endParaRPr lang="en-US" sz="2400"/>
          </a:p>
        </p:txBody>
      </p:sp>
    </p:spTree>
    <p:extLst>
      <p:ext uri="{BB962C8B-B14F-4D97-AF65-F5344CB8AC3E}">
        <p14:creationId xmlns:p14="http://schemas.microsoft.com/office/powerpoint/2010/main" val="3650086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a:extLst>
              <a:ext uri="{FF2B5EF4-FFF2-40B4-BE49-F238E27FC236}">
                <a16:creationId xmlns:a16="http://schemas.microsoft.com/office/drawing/2014/main" id="{794FE43F-C3FA-462E-92FA-8A135860EF60}"/>
              </a:ext>
            </a:extLst>
          </p:cNvPr>
          <p:cNvGrpSpPr>
            <a:grpSpLocks/>
          </p:cNvGrpSpPr>
          <p:nvPr/>
        </p:nvGrpSpPr>
        <p:grpSpPr bwMode="auto">
          <a:xfrm>
            <a:off x="3025665" y="2575191"/>
            <a:ext cx="1902296" cy="1908644"/>
            <a:chOff x="867958" y="202030"/>
            <a:chExt cx="614453" cy="616911"/>
          </a:xfrm>
        </p:grpSpPr>
        <p:sp>
          <p:nvSpPr>
            <p:cNvPr id="21" name="椭圆 20">
              <a:extLst>
                <a:ext uri="{FF2B5EF4-FFF2-40B4-BE49-F238E27FC236}">
                  <a16:creationId xmlns:a16="http://schemas.microsoft.com/office/drawing/2014/main" id="{382F5634-2864-4C9E-904C-6D08E838FFAD}"/>
                </a:ext>
              </a:extLst>
            </p:cNvPr>
            <p:cNvSpPr/>
            <p:nvPr/>
          </p:nvSpPr>
          <p:spPr>
            <a:xfrm flipV="1">
              <a:off x="867958" y="202030"/>
              <a:ext cx="614453" cy="616911"/>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8534" tIns="64267" rIns="128534" bIns="64267" anchor="ctr"/>
            <a:lstStyle/>
            <a:p>
              <a:pPr algn="ctr" eaLnBrk="1" hangingPunct="1">
                <a:defRPr/>
              </a:pPr>
              <a:endParaRPr lang="zh-CN" altLang="en-US" sz="1866"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4" name="文本框 6">
              <a:extLst>
                <a:ext uri="{FF2B5EF4-FFF2-40B4-BE49-F238E27FC236}">
                  <a16:creationId xmlns:a16="http://schemas.microsoft.com/office/drawing/2014/main" id="{138F481E-51F6-4C8F-AD33-9BFBD0D52675}"/>
                </a:ext>
              </a:extLst>
            </p:cNvPr>
            <p:cNvSpPr txBox="1"/>
            <p:nvPr/>
          </p:nvSpPr>
          <p:spPr>
            <a:xfrm>
              <a:off x="913068" y="284102"/>
              <a:ext cx="569343" cy="437565"/>
            </a:xfrm>
            <a:prstGeom prst="rect">
              <a:avLst/>
            </a:prstGeom>
            <a:noFill/>
          </p:spPr>
          <p:txBody>
            <a:bodyPr lIns="0" tIns="0" rIns="0" bIns="0">
              <a:spAutoFit/>
            </a:bodyPr>
            <a:lstStyle/>
            <a:p>
              <a:pPr algn="ctr" eaLnBrk="1" hangingPunct="1">
                <a:defRPr/>
              </a:pPr>
              <a:r>
                <a:rPr lang="en-US" altLang="zh-CN" sz="8797"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01</a:t>
              </a:r>
              <a:endParaRPr lang="zh-CN" altLang="en-US" sz="8797"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25" name="矩形 24">
            <a:extLst>
              <a:ext uri="{FF2B5EF4-FFF2-40B4-BE49-F238E27FC236}">
                <a16:creationId xmlns:a16="http://schemas.microsoft.com/office/drawing/2014/main" id="{624F49C8-5EC9-4656-BDCB-161A48DBC3AA}"/>
              </a:ext>
            </a:extLst>
          </p:cNvPr>
          <p:cNvSpPr/>
          <p:nvPr/>
        </p:nvSpPr>
        <p:spPr>
          <a:xfrm>
            <a:off x="5616095" y="3135957"/>
            <a:ext cx="4164315" cy="738344"/>
          </a:xfrm>
          <a:prstGeom prst="rect">
            <a:avLst/>
          </a:prstGeom>
        </p:spPr>
        <p:txBody>
          <a:bodyPr lIns="0" tIns="0" rIns="0" bIns="0">
            <a:spAutoFit/>
          </a:bodyPr>
          <a:lstStyle/>
          <a:p>
            <a:pPr marL="0" lvl="1">
              <a:defRPr/>
            </a:pPr>
            <a:r>
              <a:rPr lang="en-US" altLang="zh-CN" sz="4798" b="1"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ĐỊNH HƯỚNG</a:t>
            </a:r>
          </a:p>
        </p:txBody>
      </p:sp>
    </p:spTree>
    <p:extLst>
      <p:ext uri="{BB962C8B-B14F-4D97-AF65-F5344CB8AC3E}">
        <p14:creationId xmlns:p14="http://schemas.microsoft.com/office/powerpoint/2010/main" val="429480699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0-#ppt_w/2"/>
                                          </p:val>
                                        </p:tav>
                                        <p:tav tm="100000">
                                          <p:val>
                                            <p:strVal val="#ppt_x"/>
                                          </p:val>
                                        </p:tav>
                                      </p:tavLst>
                                    </p:anim>
                                    <p:anim calcmode="lin" valueType="num">
                                      <p:cBhvr additive="base">
                                        <p:cTn id="8" dur="8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strVal val="4*#ppt_w"/>
                                          </p:val>
                                        </p:tav>
                                        <p:tav tm="100000">
                                          <p:val>
                                            <p:strVal val="#ppt_w"/>
                                          </p:val>
                                        </p:tav>
                                      </p:tavLst>
                                    </p:anim>
                                    <p:anim calcmode="lin" valueType="num">
                                      <p:cBhvr>
                                        <p:cTn id="14" dur="500" fill="hold"/>
                                        <p:tgtEl>
                                          <p:spTgt spid="2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23613957"/>
              </p:ext>
            </p:extLst>
          </p:nvPr>
        </p:nvGraphicFramePr>
        <p:xfrm>
          <a:off x="0" y="0"/>
          <a:ext cx="12010030" cy="6858000"/>
        </p:xfrm>
        <a:graphic>
          <a:graphicData uri="http://schemas.openxmlformats.org/drawingml/2006/table">
            <a:tbl>
              <a:tblPr firstRow="1" firstCol="1" bandRow="1">
                <a:tableStyleId>{5C22544A-7EE6-4342-B048-85BDC9FD1C3A}</a:tableStyleId>
              </a:tblPr>
              <a:tblGrid>
                <a:gridCol w="12010030">
                  <a:extLst>
                    <a:ext uri="{9D8B030D-6E8A-4147-A177-3AD203B41FA5}">
                      <a16:colId xmlns:a16="http://schemas.microsoft.com/office/drawing/2014/main" val="20000"/>
                    </a:ext>
                  </a:extLst>
                </a:gridCol>
              </a:tblGrid>
              <a:tr h="6858000">
                <a:tc>
                  <a:txBody>
                    <a:bodyPr/>
                    <a:lstStyle/>
                    <a:p>
                      <a:pPr algn="ctr">
                        <a:lnSpc>
                          <a:spcPct val="107000"/>
                        </a:lnSpc>
                        <a:spcAft>
                          <a:spcPts val="0"/>
                        </a:spcAft>
                      </a:pPr>
                      <a:r>
                        <a:rPr lang="vi-VN" sz="2800" dirty="0">
                          <a:solidFill>
                            <a:srgbClr val="FF0000"/>
                          </a:solidFill>
                          <a:effectLst/>
                          <a:latin typeface="+mj-lt"/>
                        </a:rPr>
                        <a:t>PHIẾU </a:t>
                      </a:r>
                      <a:r>
                        <a:rPr lang="en-US" sz="2800" dirty="0">
                          <a:solidFill>
                            <a:srgbClr val="FF0000"/>
                          </a:solidFill>
                          <a:effectLst/>
                          <a:latin typeface="Times New Roman" panose="02020603050405020304" pitchFamily="18" charset="0"/>
                          <a:cs typeface="Times New Roman" panose="02020603050405020304" pitchFamily="18" charset="0"/>
                        </a:rPr>
                        <a:t>HỌC TẬP SỐ 1</a:t>
                      </a:r>
                    </a:p>
                    <a:p>
                      <a:pPr algn="ctr">
                        <a:lnSpc>
                          <a:spcPct val="107000"/>
                        </a:lnSpc>
                        <a:spcAft>
                          <a:spcPts val="0"/>
                        </a:spcAft>
                      </a:pPr>
                      <a:r>
                        <a:rPr lang="vi-VN" sz="2800" dirty="0">
                          <a:effectLst/>
                          <a:latin typeface="+mj-lt"/>
                        </a:rPr>
                        <a:t>Họ và tên HS: ………………………….</a:t>
                      </a:r>
                      <a:endParaRPr lang="en-US" sz="2800" dirty="0">
                        <a:effectLst/>
                        <a:latin typeface="+mj-lt"/>
                      </a:endParaRPr>
                    </a:p>
                    <a:p>
                      <a:pPr>
                        <a:lnSpc>
                          <a:spcPct val="107000"/>
                        </a:lnSpc>
                        <a:spcAft>
                          <a:spcPts val="0"/>
                        </a:spcAft>
                      </a:pPr>
                      <a:r>
                        <a:rPr lang="vi-VN" sz="2800" dirty="0">
                          <a:effectLst/>
                          <a:latin typeface="+mj-lt"/>
                        </a:rPr>
                        <a:t>Nhiệm vụ: </a:t>
                      </a:r>
                      <a:endParaRPr lang="en-US" sz="2800" dirty="0">
                        <a:effectLst/>
                        <a:latin typeface="+mj-lt"/>
                      </a:endParaRPr>
                    </a:p>
                    <a:p>
                      <a:pPr>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err="1">
                          <a:effectLst/>
                          <a:latin typeface="Times New Roman" panose="02020603050405020304" pitchFamily="18" charset="0"/>
                          <a:cs typeface="Times New Roman" panose="02020603050405020304" pitchFamily="18" charset="0"/>
                        </a:rPr>
                        <a:t>biểu</a:t>
                      </a:r>
                      <a:r>
                        <a:rPr lang="en-US" sz="2800">
                          <a:effectLst/>
                          <a:latin typeface="Times New Roman" panose="02020603050405020304" pitchFamily="18" charset="0"/>
                          <a:cs typeface="Times New Roman" panose="02020603050405020304" pitchFamily="18" charset="0"/>
                        </a:rPr>
                        <a:t> </a:t>
                      </a:r>
                      <a:r>
                        <a:rPr lang="en-US" sz="2800" smtClean="0">
                          <a:effectLst/>
                          <a:latin typeface="Times New Roman" panose="02020603050405020304" pitchFamily="18" charset="0"/>
                          <a:cs typeface="Times New Roman" panose="02020603050405020304" pitchFamily="18" charset="0"/>
                        </a:rPr>
                        <a:t>cảm về</a:t>
                      </a:r>
                      <a:r>
                        <a:rPr lang="en-US" sz="2800" baseline="0" smtClean="0">
                          <a:effectLst/>
                          <a:latin typeface="Times New Roman" panose="02020603050405020304" pitchFamily="18" charset="0"/>
                          <a:cs typeface="Times New Roman" panose="02020603050405020304" pitchFamily="18" charset="0"/>
                        </a:rPr>
                        <a:t> con người và sự việc</a:t>
                      </a:r>
                      <a:endParaRPr lang="en-US" sz="28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800" dirty="0">
                          <a:effectLst/>
                          <a:latin typeface="Times New Roman" panose="02020603050405020304" pitchFamily="18" charset="0"/>
                          <a:cs typeface="Times New Roman" panose="02020603050405020304" pitchFamily="18" charset="0"/>
                        </a:rPr>
                        <a:t>...……………………………………………………………………………………………………………….</a:t>
                      </a:r>
                    </a:p>
                    <a:p>
                      <a:pPr>
                        <a:lnSpc>
                          <a:spcPct val="107000"/>
                        </a:lnSpc>
                        <a:spcAft>
                          <a:spcPts val="0"/>
                        </a:spcAft>
                      </a:pPr>
                      <a:r>
                        <a:rPr lang="en-US" sz="2800" dirty="0">
                          <a:effectLst/>
                          <a:latin typeface="Times New Roman" panose="02020603050405020304" pitchFamily="18" charset="0"/>
                          <a:cs typeface="Times New Roman" panose="02020603050405020304" pitchFamily="18" charset="0"/>
                        </a:rPr>
                        <a:t>- Theo </a:t>
                      </a:r>
                      <a:r>
                        <a:rPr lang="en-US" sz="2800" dirty="0" err="1">
                          <a:effectLst/>
                          <a:latin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err="1">
                          <a:effectLst/>
                          <a:latin typeface="Times New Roman" panose="02020603050405020304" pitchFamily="18" charset="0"/>
                          <a:cs typeface="Times New Roman" panose="02020603050405020304" pitchFamily="18" charset="0"/>
                        </a:rPr>
                        <a:t>biểu</a:t>
                      </a:r>
                      <a:r>
                        <a:rPr lang="en-US" sz="2800">
                          <a:effectLst/>
                          <a:latin typeface="Times New Roman" panose="02020603050405020304" pitchFamily="18" charset="0"/>
                          <a:cs typeface="Times New Roman" panose="02020603050405020304" pitchFamily="18" charset="0"/>
                        </a:rPr>
                        <a:t> </a:t>
                      </a:r>
                      <a:r>
                        <a:rPr lang="en-US" sz="2800" smtClean="0">
                          <a:effectLst/>
                          <a:latin typeface="Times New Roman" panose="02020603050405020304" pitchFamily="18" charset="0"/>
                          <a:cs typeface="Times New Roman" panose="02020603050405020304" pitchFamily="18" charset="0"/>
                        </a:rPr>
                        <a:t>cảm về</a:t>
                      </a:r>
                      <a:r>
                        <a:rPr lang="en-US" sz="2800" baseline="0" smtClean="0">
                          <a:effectLst/>
                          <a:latin typeface="Times New Roman" panose="02020603050405020304" pitchFamily="18" charset="0"/>
                          <a:cs typeface="Times New Roman" panose="02020603050405020304" pitchFamily="18" charset="0"/>
                        </a:rPr>
                        <a:t> con người và sự việc</a:t>
                      </a:r>
                      <a:r>
                        <a:rPr lang="en-US" sz="2800" smtClean="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err="1">
                          <a:effectLst/>
                          <a:latin typeface="Times New Roman" panose="02020603050405020304" pitchFamily="18" charset="0"/>
                          <a:cs typeface="Times New Roman" panose="02020603050405020304" pitchFamily="18" charset="0"/>
                        </a:rPr>
                        <a:t>cầu</a:t>
                      </a:r>
                      <a:r>
                        <a:rPr lang="en-US" sz="2800">
                          <a:effectLst/>
                          <a:latin typeface="Times New Roman" panose="02020603050405020304" pitchFamily="18" charset="0"/>
                          <a:cs typeface="Times New Roman" panose="02020603050405020304" pitchFamily="18" charset="0"/>
                        </a:rPr>
                        <a:t> </a:t>
                      </a:r>
                      <a:r>
                        <a:rPr lang="en-US" sz="2800" smtClean="0">
                          <a:effectLst/>
                          <a:latin typeface="Times New Roman" panose="02020603050405020304" pitchFamily="18" charset="0"/>
                          <a:cs typeface="Times New Roman" panose="02020603050405020304" pitchFamily="18" charset="0"/>
                        </a:rPr>
                        <a:t>nào? </a:t>
                      </a:r>
                      <a:endParaRPr lang="en-US" sz="28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dirty="0" smtClean="0">
                          <a:effectLst/>
                          <a:latin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38734140"/>
      </p:ext>
    </p:extLst>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447" y="19205"/>
            <a:ext cx="11677935" cy="6838795"/>
          </a:xfrm>
          <a:prstGeom prst="rect">
            <a:avLst/>
          </a:prstGeom>
        </p:spPr>
        <p:txBody>
          <a:bodyPr wrap="square">
            <a:spAutoFit/>
          </a:bodyPr>
          <a:lstStyle/>
          <a:p>
            <a:pPr algn="just">
              <a:lnSpc>
                <a:spcPct val="150000"/>
              </a:lnSpc>
              <a:spcAft>
                <a:spcPts val="0"/>
              </a:spcAft>
            </a:pPr>
            <a:r>
              <a:rPr lang="en-US" sz="3200" b="1"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vi-VN" sz="3200" b="1"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Khái niệm</a:t>
            </a:r>
            <a:endParaRPr lang="en-US" sz="3200">
              <a:latin typeface="Arial" panose="020B0604020202020204" pitchFamily="34" charset="0"/>
              <a:ea typeface="Arial" panose="020B0604020202020204" pitchFamily="34" charset="0"/>
              <a:cs typeface="Times New Roman" panose="02020603050405020304" pitchFamily="18" charset="0"/>
            </a:endParaRPr>
          </a:p>
          <a:p>
            <a:pPr algn="just">
              <a:lnSpc>
                <a:spcPct val="150000"/>
              </a:lnSpc>
              <a:spcAft>
                <a:spcPts val="0"/>
              </a:spcAft>
            </a:pPr>
            <a:r>
              <a:rPr lang="vi-VN"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Biểu cảm về con người hoặc sự việc là nêu lên những tình cảm, cảm xúc và thái độ của em về con người hoặc </a:t>
            </a:r>
            <a:r>
              <a:rPr lang="vi-VN"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ự</a:t>
            </a:r>
            <a:r>
              <a:rPr lang="vi-VN"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 nào đó. </a:t>
            </a:r>
            <a:endParaRPr lang="en-US" sz="320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0"/>
              </a:spcAft>
            </a:pPr>
            <a:r>
              <a:rPr lang="vi-VN" sz="32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Lưu ý</a:t>
            </a:r>
            <a:endParaRPr lang="en-US" sz="320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0"/>
              </a:spcAft>
            </a:pPr>
            <a:r>
              <a:rPr lang="vi-VN"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Xác định được con người hoặc sự việc cần biểu cảm. </a:t>
            </a:r>
            <a:endParaRPr lang="en-US" sz="320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0"/>
              </a:spcAft>
            </a:pPr>
            <a:r>
              <a:rPr lang="vi-VN"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Giới thiệu tóm tắt về con người hoặc sự việc định biểu cảm. </a:t>
            </a:r>
            <a:endParaRPr lang="en-US" sz="320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0"/>
              </a:spcAft>
            </a:pPr>
            <a:r>
              <a:rPr lang="vi-VN"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Nêu lên tình cảm, cảm xúc và thái độ trước con người hoặc sự việc ấy: vui, buồn, trân trọng, căm giận, xót thương, kính phục, ngợi ca, phê phán,…</a:t>
            </a:r>
            <a:endParaRPr lang="en-US" sz="320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0"/>
              </a:spcAft>
            </a:pPr>
            <a:r>
              <a:rPr lang="vi-VN"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Viết bài văn biểu cảm theo một dàn ý hợp lí. </a:t>
            </a:r>
            <a:endParaRPr lang="en-US" sz="320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0"/>
              </a:spcAft>
            </a:pPr>
            <a:r>
              <a:rPr lang="vi-VN"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39649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83198276"/>
              </p:ext>
            </p:extLst>
          </p:nvPr>
        </p:nvGraphicFramePr>
        <p:xfrm>
          <a:off x="0" y="0"/>
          <a:ext cx="12192000" cy="6891589"/>
        </p:xfrm>
        <a:graphic>
          <a:graphicData uri="http://schemas.openxmlformats.org/drawingml/2006/table">
            <a:tbl>
              <a:tblPr firstRow="1" firstCol="1" bandRow="1">
                <a:tableStyleId>{5C22544A-7EE6-4342-B048-85BDC9FD1C3A}</a:tableStyleId>
              </a:tblPr>
              <a:tblGrid>
                <a:gridCol w="7201506">
                  <a:extLst>
                    <a:ext uri="{9D8B030D-6E8A-4147-A177-3AD203B41FA5}">
                      <a16:colId xmlns:a16="http://schemas.microsoft.com/office/drawing/2014/main" val="20000"/>
                    </a:ext>
                  </a:extLst>
                </a:gridCol>
                <a:gridCol w="4990494">
                  <a:extLst>
                    <a:ext uri="{9D8B030D-6E8A-4147-A177-3AD203B41FA5}">
                      <a16:colId xmlns:a16="http://schemas.microsoft.com/office/drawing/2014/main" val="20001"/>
                    </a:ext>
                  </a:extLst>
                </a:gridCol>
              </a:tblGrid>
              <a:tr h="1847817">
                <a:tc gridSpan="2">
                  <a:txBody>
                    <a:bodyPr/>
                    <a:lstStyle/>
                    <a:p>
                      <a:pPr algn="ctr">
                        <a:lnSpc>
                          <a:spcPct val="107000"/>
                        </a:lnSpc>
                        <a:spcAft>
                          <a:spcPts val="0"/>
                        </a:spcAft>
                      </a:pPr>
                      <a:r>
                        <a:rPr lang="en-US" sz="2800" b="1" dirty="0">
                          <a:solidFill>
                            <a:srgbClr val="FF0000"/>
                          </a:solidFill>
                          <a:effectLst/>
                          <a:latin typeface="Times New Roman" panose="02020603050405020304" pitchFamily="18" charset="0"/>
                          <a:cs typeface="Times New Roman" panose="02020603050405020304" pitchFamily="18" charset="0"/>
                        </a:rPr>
                        <a:t>PHIẾU HỌC TẬP SỐ 2</a:t>
                      </a:r>
                    </a:p>
                    <a:p>
                      <a:pPr algn="ctr">
                        <a:lnSpc>
                          <a:spcPct val="107000"/>
                        </a:lnSpc>
                        <a:spcAft>
                          <a:spcPts val="0"/>
                        </a:spcAft>
                      </a:pPr>
                      <a:r>
                        <a:rPr lang="vi-VN" sz="2800" b="0" dirty="0">
                          <a:effectLst/>
                          <a:latin typeface="Times New Roman" panose="02020603050405020304" pitchFamily="18" charset="0"/>
                          <a:cs typeface="Times New Roman" panose="02020603050405020304" pitchFamily="18" charset="0"/>
                        </a:rPr>
                        <a:t>Họ và tên HS: ………………………….</a:t>
                      </a:r>
                      <a:endParaRPr lang="en-US" sz="2800" b="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vi-VN" sz="2800" b="0" dirty="0">
                          <a:effectLst/>
                          <a:latin typeface="Times New Roman" panose="02020603050405020304" pitchFamily="18" charset="0"/>
                          <a:cs typeface="Times New Roman" panose="02020603050405020304" pitchFamily="18" charset="0"/>
                        </a:rPr>
                        <a:t>Nhiệm vụ: </a:t>
                      </a:r>
                      <a:r>
                        <a:rPr lang="en-US" sz="2800" b="0" dirty="0" err="1">
                          <a:effectLst/>
                          <a:latin typeface="Times New Roman" panose="02020603050405020304" pitchFamily="18" charset="0"/>
                          <a:cs typeface="Times New Roman" panose="02020603050405020304" pitchFamily="18" charset="0"/>
                        </a:rPr>
                        <a:t>Đọc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văn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bản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Cảm</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nghĩ</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về</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Đại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Tựớng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Võ</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Nguyên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Giáp</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sách</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giáo</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khoa</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trang</a:t>
                      </a:r>
                      <a:r>
                        <a:rPr lang="en-US" sz="2800" b="0" dirty="0">
                          <a:effectLst/>
                          <a:latin typeface="Times New Roman" panose="02020603050405020304" pitchFamily="18" charset="0"/>
                          <a:cs typeface="Times New Roman" panose="02020603050405020304" pitchFamily="18" charset="0"/>
                        </a:rPr>
                        <a:t> 67, 68 </a:t>
                      </a:r>
                      <a:r>
                        <a:rPr lang="en-US" sz="2800" b="0" dirty="0" err="1">
                          <a:effectLst/>
                          <a:latin typeface="Times New Roman" panose="02020603050405020304" pitchFamily="18" charset="0"/>
                          <a:cs typeface="Times New Roman" panose="02020603050405020304" pitchFamily="18" charset="0"/>
                        </a:rPr>
                        <a:t>và</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thực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hiện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các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nội</a:t>
                      </a:r>
                      <a:r>
                        <a:rPr lang="en-US" sz="2800" b="0" dirty="0">
                          <a:effectLst/>
                          <a:latin typeface="Times New Roman" panose="02020603050405020304" pitchFamily="18" charset="0"/>
                          <a:cs typeface="Times New Roman" panose="02020603050405020304" pitchFamily="18" charset="0"/>
                        </a:rPr>
                        <a:t> dung </a:t>
                      </a:r>
                      <a:r>
                        <a:rPr lang="en-US" sz="2800" b="0" dirty="0" err="1">
                          <a:effectLst/>
                          <a:latin typeface="Times New Roman" panose="02020603050405020304" pitchFamily="18" charset="0"/>
                          <a:cs typeface="Times New Roman" panose="02020603050405020304" pitchFamily="18" charset="0"/>
                        </a:rPr>
                        <a:t>phía</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dưới</a:t>
                      </a:r>
                      <a:r>
                        <a:rPr lang="en-US" sz="2800" b="0" dirty="0">
                          <a:effectLst/>
                          <a:latin typeface="Times New Roman" panose="02020603050405020304" pitchFamily="18" charset="0"/>
                          <a:cs typeface="Times New Roman" panose="02020603050405020304" pitchFamily="18" charset="0"/>
                        </a:rPr>
                        <a:t>:</a:t>
                      </a:r>
                      <a:endParaRPr lang="en-US" sz="2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278" marR="50278" marT="0" marB="0" anchor="ctr"/>
                </a:tc>
                <a:tc hMerge="1">
                  <a:txBody>
                    <a:bodyPr/>
                    <a:lstStyle/>
                    <a:p>
                      <a:endParaRPr lang="en-US"/>
                    </a:p>
                  </a:txBody>
                  <a:tcPr/>
                </a:tc>
                <a:extLst>
                  <a:ext uri="{0D108BD9-81ED-4DB2-BD59-A6C34878D82A}">
                    <a16:rowId xmlns:a16="http://schemas.microsoft.com/office/drawing/2014/main" val="10000"/>
                  </a:ext>
                </a:extLst>
              </a:tr>
              <a:tr h="438183">
                <a:tc>
                  <a:txBody>
                    <a:bodyPr/>
                    <a:lstStyle/>
                    <a:p>
                      <a:pPr>
                        <a:lnSpc>
                          <a:spcPct val="107000"/>
                        </a:lnSpc>
                        <a:spcAft>
                          <a:spcPts val="0"/>
                        </a:spcAft>
                      </a:pPr>
                      <a:r>
                        <a:rPr lang="en-US" sz="2800" b="0">
                          <a:effectLst/>
                          <a:latin typeface="Times New Roman" panose="02020603050405020304" pitchFamily="18" charset="0"/>
                          <a:cs typeface="Times New Roman" panose="02020603050405020304" pitchFamily="18" charset="0"/>
                        </a:rPr>
                        <a:t>Đối tượng biểu cảm của văn bản là ai?</a:t>
                      </a:r>
                      <a:endParaRPr lang="en-US" sz="28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278" marR="50278" marT="0" marB="0" anchor="ctr"/>
                </a:tc>
                <a:tc>
                  <a:txBody>
                    <a:bodyPr/>
                    <a:lstStyle/>
                    <a:p>
                      <a:pPr>
                        <a:lnSpc>
                          <a:spcPct val="107000"/>
                        </a:lnSpc>
                        <a:spcAft>
                          <a:spcPts val="0"/>
                        </a:spcAft>
                      </a:pPr>
                      <a:r>
                        <a:rPr lang="en-US" sz="2800" b="0">
                          <a:effectLst/>
                          <a:latin typeface="Times New Roman" panose="02020603050405020304" pitchFamily="18" charset="0"/>
                          <a:cs typeface="Times New Roman" panose="02020603050405020304" pitchFamily="18" charset="0"/>
                        </a:rPr>
                        <a:t> </a:t>
                      </a:r>
                      <a:endParaRPr lang="en-US" sz="28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278" marR="50278" marT="0" marB="0"/>
                </a:tc>
                <a:extLst>
                  <a:ext uri="{0D108BD9-81ED-4DB2-BD59-A6C34878D82A}">
                    <a16:rowId xmlns:a16="http://schemas.microsoft.com/office/drawing/2014/main" val="10001"/>
                  </a:ext>
                </a:extLst>
              </a:tr>
              <a:tr h="1847817">
                <a:tc>
                  <a:txBody>
                    <a:bodyPr/>
                    <a:lstStyle/>
                    <a:p>
                      <a:pPr>
                        <a:lnSpc>
                          <a:spcPct val="107000"/>
                        </a:lnSpc>
                        <a:spcAft>
                          <a:spcPts val="0"/>
                        </a:spcAft>
                      </a:pPr>
                      <a:r>
                        <a:rPr lang="en-US" sz="2800" b="0">
                          <a:effectLst/>
                          <a:latin typeface="Times New Roman" panose="02020603050405020304" pitchFamily="18" charset="0"/>
                          <a:cs typeface="Times New Roman" panose="02020603050405020304" pitchFamily="18" charset="0"/>
                        </a:rPr>
                        <a:t> Đối tượng đó được biểu cảm về chân dung, hoạt động hay tâm trạng. Tìm các chi tiết, biểu cảm về nhân vật? Qua đó, nhận xét chung về nhân vật ấy?</a:t>
                      </a:r>
                      <a:endParaRPr lang="en-US" sz="28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278" marR="50278" marT="0" marB="0" anchor="ctr"/>
                </a:tc>
                <a:tc>
                  <a:txBody>
                    <a:bodyPr/>
                    <a:lstStyle/>
                    <a:p>
                      <a:pPr>
                        <a:lnSpc>
                          <a:spcPct val="107000"/>
                        </a:lnSpc>
                        <a:spcAft>
                          <a:spcPts val="0"/>
                        </a:spcAft>
                      </a:pPr>
                      <a:r>
                        <a:rPr lang="vi-VN" sz="2800" b="0">
                          <a:effectLst/>
                          <a:latin typeface="Times New Roman" panose="02020603050405020304" pitchFamily="18" charset="0"/>
                          <a:cs typeface="Times New Roman" panose="02020603050405020304" pitchFamily="18" charset="0"/>
                        </a:rPr>
                        <a:t> </a:t>
                      </a:r>
                      <a:endParaRPr lang="en-US" sz="28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278" marR="50278" marT="0" marB="0"/>
                </a:tc>
                <a:extLst>
                  <a:ext uri="{0D108BD9-81ED-4DB2-BD59-A6C34878D82A}">
                    <a16:rowId xmlns:a16="http://schemas.microsoft.com/office/drawing/2014/main" val="10002"/>
                  </a:ext>
                </a:extLst>
              </a:tr>
              <a:tr h="908061">
                <a:tc>
                  <a:txBody>
                    <a:bodyPr/>
                    <a:lstStyle/>
                    <a:p>
                      <a:pPr>
                        <a:lnSpc>
                          <a:spcPct val="107000"/>
                        </a:lnSpc>
                        <a:spcAft>
                          <a:spcPts val="0"/>
                        </a:spcAft>
                      </a:pPr>
                      <a:r>
                        <a:rPr lang="en-US" sz="2800" b="0">
                          <a:effectLst/>
                          <a:latin typeface="Times New Roman" panose="02020603050405020304" pitchFamily="18" charset="0"/>
                          <a:cs typeface="Times New Roman" panose="02020603050405020304" pitchFamily="18" charset="0"/>
                        </a:rPr>
                        <a:t>Nhận xét về cách sử dụng từ ngữ để biểu cảm về  nhân vật của tác giả? </a:t>
                      </a:r>
                      <a:endParaRPr lang="en-US" sz="28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278" marR="50278" marT="0" marB="0" anchor="ctr"/>
                </a:tc>
                <a:tc>
                  <a:txBody>
                    <a:bodyPr/>
                    <a:lstStyle/>
                    <a:p>
                      <a:pPr>
                        <a:lnSpc>
                          <a:spcPct val="107000"/>
                        </a:lnSpc>
                        <a:spcAft>
                          <a:spcPts val="0"/>
                        </a:spcAft>
                      </a:pPr>
                      <a:r>
                        <a:rPr lang="en-US" sz="2800" b="0">
                          <a:effectLst/>
                          <a:latin typeface="Times New Roman" panose="02020603050405020304" pitchFamily="18" charset="0"/>
                          <a:cs typeface="Times New Roman" panose="02020603050405020304" pitchFamily="18" charset="0"/>
                        </a:rPr>
                        <a:t> </a:t>
                      </a:r>
                      <a:endParaRPr lang="en-US" sz="28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278" marR="50278" marT="0" marB="0"/>
                </a:tc>
                <a:extLst>
                  <a:ext uri="{0D108BD9-81ED-4DB2-BD59-A6C34878D82A}">
                    <a16:rowId xmlns:a16="http://schemas.microsoft.com/office/drawing/2014/main" val="10003"/>
                  </a:ext>
                </a:extLst>
              </a:tr>
              <a:tr h="908061">
                <a:tc>
                  <a:txBody>
                    <a:bodyPr/>
                    <a:lstStyle/>
                    <a:p>
                      <a:pPr>
                        <a:lnSpc>
                          <a:spcPct val="107000"/>
                        </a:lnSpc>
                        <a:spcAft>
                          <a:spcPts val="0"/>
                        </a:spcAft>
                      </a:pPr>
                      <a:r>
                        <a:rPr lang="en-US" sz="2800" b="0">
                          <a:effectLst/>
                          <a:latin typeface="Times New Roman" panose="02020603050405020304" pitchFamily="18" charset="0"/>
                          <a:cs typeface="Times New Roman" panose="02020603050405020304" pitchFamily="18" charset="0"/>
                        </a:rPr>
                        <a:t>Trình tự biểu cảm của văn bản?</a:t>
                      </a:r>
                    </a:p>
                    <a:p>
                      <a:pPr>
                        <a:lnSpc>
                          <a:spcPct val="107000"/>
                        </a:lnSpc>
                        <a:spcAft>
                          <a:spcPts val="0"/>
                        </a:spcAft>
                      </a:pPr>
                      <a:r>
                        <a:rPr lang="en-US" sz="2800" b="0">
                          <a:effectLst/>
                          <a:latin typeface="Times New Roman" panose="02020603050405020304" pitchFamily="18" charset="0"/>
                          <a:cs typeface="Times New Roman" panose="02020603050405020304" pitchFamily="18" charset="0"/>
                        </a:rPr>
                        <a:t> </a:t>
                      </a:r>
                      <a:endParaRPr lang="en-US" sz="28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278" marR="50278" marT="0" marB="0" anchor="ctr"/>
                </a:tc>
                <a:tc>
                  <a:txBody>
                    <a:bodyPr/>
                    <a:lstStyle/>
                    <a:p>
                      <a:pPr>
                        <a:lnSpc>
                          <a:spcPct val="107000"/>
                        </a:lnSpc>
                        <a:spcAft>
                          <a:spcPts val="0"/>
                        </a:spcAft>
                      </a:pPr>
                      <a:r>
                        <a:rPr lang="en-US" sz="2800" b="0">
                          <a:effectLst/>
                          <a:latin typeface="Times New Roman" panose="02020603050405020304" pitchFamily="18" charset="0"/>
                          <a:cs typeface="Times New Roman" panose="02020603050405020304" pitchFamily="18" charset="0"/>
                        </a:rPr>
                        <a:t> </a:t>
                      </a:r>
                      <a:endParaRPr lang="en-US" sz="28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278" marR="50278" marT="0" marB="0"/>
                </a:tc>
                <a:extLst>
                  <a:ext uri="{0D108BD9-81ED-4DB2-BD59-A6C34878D82A}">
                    <a16:rowId xmlns:a16="http://schemas.microsoft.com/office/drawing/2014/main" val="10004"/>
                  </a:ext>
                </a:extLst>
              </a:tr>
              <a:tr h="908061">
                <a:tc>
                  <a:txBody>
                    <a:bodyPr/>
                    <a:lstStyle/>
                    <a:p>
                      <a:pPr>
                        <a:lnSpc>
                          <a:spcPct val="107000"/>
                        </a:lnSpc>
                        <a:spcAft>
                          <a:spcPts val="0"/>
                        </a:spcAft>
                      </a:pPr>
                      <a:r>
                        <a:rPr lang="en-US" sz="2800" b="0">
                          <a:effectLst/>
                          <a:latin typeface="Times New Roman" panose="02020603050405020304" pitchFamily="18" charset="0"/>
                          <a:cs typeface="Times New Roman" panose="02020603050405020304" pitchFamily="18" charset="0"/>
                        </a:rPr>
                        <a:t>Những điểm cần lưu ý khi viết bài văn biểu cảm về con người và sự việc?</a:t>
                      </a:r>
                      <a:endParaRPr lang="en-US" sz="28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278" marR="50278" marT="0" marB="0" anchor="ctr"/>
                </a:tc>
                <a:tc>
                  <a:txBody>
                    <a:bodyPr/>
                    <a:lstStyle/>
                    <a:p>
                      <a:pPr>
                        <a:lnSpc>
                          <a:spcPct val="107000"/>
                        </a:lnSpc>
                        <a:spcAft>
                          <a:spcPts val="0"/>
                        </a:spcAft>
                      </a:pPr>
                      <a:r>
                        <a:rPr lang="vi-VN" sz="2800" b="0" dirty="0">
                          <a:effectLst/>
                          <a:latin typeface="Times New Roman" panose="02020603050405020304" pitchFamily="18" charset="0"/>
                          <a:cs typeface="Times New Roman" panose="02020603050405020304" pitchFamily="18" charset="0"/>
                        </a:rPr>
                        <a:t> </a:t>
                      </a:r>
                      <a:endParaRPr lang="en-US" sz="2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278" marR="50278"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7800837"/>
      </p:ext>
    </p:extLst>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15812694"/>
      </p:ext>
    </p:extLst>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a:extLst>
              <a:ext uri="{FF2B5EF4-FFF2-40B4-BE49-F238E27FC236}">
                <a16:creationId xmlns:a16="http://schemas.microsoft.com/office/drawing/2014/main" id="{794FE43F-C3FA-462E-92FA-8A135860EF60}"/>
              </a:ext>
            </a:extLst>
          </p:cNvPr>
          <p:cNvGrpSpPr>
            <a:grpSpLocks/>
          </p:cNvGrpSpPr>
          <p:nvPr/>
        </p:nvGrpSpPr>
        <p:grpSpPr bwMode="auto">
          <a:xfrm>
            <a:off x="3025665" y="2575191"/>
            <a:ext cx="1902296" cy="1908644"/>
            <a:chOff x="867958" y="202030"/>
            <a:chExt cx="614453" cy="616911"/>
          </a:xfrm>
        </p:grpSpPr>
        <p:sp>
          <p:nvSpPr>
            <p:cNvPr id="21" name="椭圆 20">
              <a:extLst>
                <a:ext uri="{FF2B5EF4-FFF2-40B4-BE49-F238E27FC236}">
                  <a16:creationId xmlns:a16="http://schemas.microsoft.com/office/drawing/2014/main" id="{382F5634-2864-4C9E-904C-6D08E838FFAD}"/>
                </a:ext>
              </a:extLst>
            </p:cNvPr>
            <p:cNvSpPr/>
            <p:nvPr/>
          </p:nvSpPr>
          <p:spPr>
            <a:xfrm flipV="1">
              <a:off x="867958" y="202030"/>
              <a:ext cx="614453" cy="616911"/>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8534" tIns="64267" rIns="128534" bIns="64267" anchor="ctr"/>
            <a:lstStyle/>
            <a:p>
              <a:pPr algn="ctr" eaLnBrk="1" hangingPunct="1">
                <a:defRPr/>
              </a:pPr>
              <a:endParaRPr lang="zh-CN" altLang="en-US" sz="1866"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4" name="文本框 6">
              <a:extLst>
                <a:ext uri="{FF2B5EF4-FFF2-40B4-BE49-F238E27FC236}">
                  <a16:creationId xmlns:a16="http://schemas.microsoft.com/office/drawing/2014/main" id="{138F481E-51F6-4C8F-AD33-9BFBD0D52675}"/>
                </a:ext>
              </a:extLst>
            </p:cNvPr>
            <p:cNvSpPr txBox="1"/>
            <p:nvPr/>
          </p:nvSpPr>
          <p:spPr>
            <a:xfrm>
              <a:off x="913068" y="284102"/>
              <a:ext cx="569343" cy="437565"/>
            </a:xfrm>
            <a:prstGeom prst="rect">
              <a:avLst/>
            </a:prstGeom>
            <a:noFill/>
          </p:spPr>
          <p:txBody>
            <a:bodyPr lIns="0" tIns="0" rIns="0" bIns="0">
              <a:spAutoFit/>
            </a:bodyPr>
            <a:lstStyle/>
            <a:p>
              <a:pPr algn="ctr" eaLnBrk="1" hangingPunct="1">
                <a:defRPr/>
              </a:pPr>
              <a:r>
                <a:rPr lang="en-US" altLang="zh-CN" sz="8797"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01</a:t>
              </a:r>
              <a:endParaRPr lang="zh-CN" altLang="en-US" sz="8797"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25" name="矩形 24">
            <a:extLst>
              <a:ext uri="{FF2B5EF4-FFF2-40B4-BE49-F238E27FC236}">
                <a16:creationId xmlns:a16="http://schemas.microsoft.com/office/drawing/2014/main" id="{624F49C8-5EC9-4656-BDCB-161A48DBC3AA}"/>
              </a:ext>
            </a:extLst>
          </p:cNvPr>
          <p:cNvSpPr/>
          <p:nvPr/>
        </p:nvSpPr>
        <p:spPr>
          <a:xfrm>
            <a:off x="5616095" y="3135957"/>
            <a:ext cx="4164315" cy="738344"/>
          </a:xfrm>
          <a:prstGeom prst="rect">
            <a:avLst/>
          </a:prstGeom>
        </p:spPr>
        <p:txBody>
          <a:bodyPr lIns="0" tIns="0" rIns="0" bIns="0">
            <a:spAutoFit/>
          </a:bodyPr>
          <a:lstStyle/>
          <a:p>
            <a:pPr marL="0" lvl="1">
              <a:defRPr/>
            </a:pPr>
            <a:r>
              <a:rPr lang="en-US" altLang="zh-CN" sz="4798" b="1" dirty="0" smtClean="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THỰC HÀNH</a:t>
            </a:r>
            <a:endParaRPr lang="en-US" altLang="zh-CN" sz="4798" b="1"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Tree>
    <p:extLst>
      <p:ext uri="{BB962C8B-B14F-4D97-AF65-F5344CB8AC3E}">
        <p14:creationId xmlns:p14="http://schemas.microsoft.com/office/powerpoint/2010/main" val="1896815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0-#ppt_w/2"/>
                                          </p:val>
                                        </p:tav>
                                        <p:tav tm="100000">
                                          <p:val>
                                            <p:strVal val="#ppt_x"/>
                                          </p:val>
                                        </p:tav>
                                      </p:tavLst>
                                    </p:anim>
                                    <p:anim calcmode="lin" valueType="num">
                                      <p:cBhvr additive="base">
                                        <p:cTn id="8" dur="8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strVal val="4*#ppt_w"/>
                                          </p:val>
                                        </p:tav>
                                        <p:tav tm="100000">
                                          <p:val>
                                            <p:strVal val="#ppt_w"/>
                                          </p:val>
                                        </p:tav>
                                      </p:tavLst>
                                    </p:anim>
                                    <p:anim calcmode="lin" valueType="num">
                                      <p:cBhvr>
                                        <p:cTn id="14" dur="500" fill="hold"/>
                                        <p:tgtEl>
                                          <p:spTgt spid="2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D152CF-D399-46AA-8725-97CC7952F7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991" y="-219348"/>
            <a:ext cx="9553433" cy="5907775"/>
          </a:xfrm>
          <a:prstGeom prst="rect">
            <a:avLst/>
          </a:prstGeom>
        </p:spPr>
      </p:pic>
      <p:sp>
        <p:nvSpPr>
          <p:cNvPr id="4" name="TextBox 3">
            <a:extLst>
              <a:ext uri="{FF2B5EF4-FFF2-40B4-BE49-F238E27FC236}">
                <a16:creationId xmlns:a16="http://schemas.microsoft.com/office/drawing/2014/main" id="{C1594649-02CA-4D8C-8924-8F7327A46C18}"/>
              </a:ext>
            </a:extLst>
          </p:cNvPr>
          <p:cNvSpPr txBox="1"/>
          <p:nvPr/>
        </p:nvSpPr>
        <p:spPr>
          <a:xfrm rot="21324413">
            <a:off x="2447033" y="2313649"/>
            <a:ext cx="6569721" cy="206210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3200" b="1" i="1"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t>
            </a:r>
            <a:r>
              <a:rPr lang="en-US" sz="3200" dirty="0" err="1" smtClean="0">
                <a:latin typeface="Times New Roman" panose="02020603050405020304" pitchFamily="18" charset="0"/>
                <a:cs typeface="Times New Roman" panose="02020603050405020304" pitchFamily="18" charset="0"/>
              </a:rPr>
              <a:t>iết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vật</a:t>
            </a:r>
            <a:r>
              <a:rPr lang="en-US" sz="320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t>
            </a:r>
            <a:r>
              <a:rPr lang="en-US" sz="3200" smtClean="0">
                <a:latin typeface="Times New Roman" panose="02020603050405020304" pitchFamily="18" charset="0"/>
                <a:cs typeface="Times New Roman" panose="02020603050405020304" pitchFamily="18" charset="0"/>
              </a:rPr>
              <a:t>ì </a:t>
            </a:r>
            <a:r>
              <a:rPr lang="en-US" sz="3200" dirty="0" err="1">
                <a:latin typeface="Times New Roman" panose="02020603050405020304" pitchFamily="18" charset="0"/>
                <a:cs typeface="Times New Roman" panose="02020603050405020304" pitchFamily="18" charset="0"/>
              </a:rPr>
              <a:t>Bảy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Huỳnh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Phương</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0573765"/>
      </p:ext>
    </p:extLst>
  </p:cSld>
  <p:clrMapOvr>
    <a:masterClrMapping/>
  </p:clrMapOvr>
  <p:transition spd="slow">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577</Words>
  <Application>Microsoft Office PowerPoint</Application>
  <PresentationFormat>Widescreen</PresentationFormat>
  <Paragraphs>72</Paragraphs>
  <Slides>16</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宋体</vt:lpstr>
      <vt:lpstr>Arial</vt:lpstr>
      <vt:lpstr>Barlow Condensed</vt:lpstr>
      <vt:lpstr>Calibri</vt:lpstr>
      <vt:lpstr>Calibri Light</vt:lpstr>
      <vt:lpstr>Times New Roman</vt:lpstr>
      <vt:lpstr>华康海报体W12</vt:lpstr>
      <vt:lpstr>字魂59号-创粗黑</vt:lpstr>
      <vt:lpstr>Office Theme</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Admin</cp:lastModifiedBy>
  <cp:revision>24</cp:revision>
  <dcterms:created xsi:type="dcterms:W3CDTF">2022-06-25T16:09:53Z</dcterms:created>
  <dcterms:modified xsi:type="dcterms:W3CDTF">2023-04-18T07:19:05Z</dcterms:modified>
</cp:coreProperties>
</file>