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media/audio1.wav" ContentType="audio/wav"/>
  <Override PartName="/ppt/media/audio2.wav" ContentType="audio/wav"/>
  <Override PartName="/ppt/media/audio3.wav" ContentType="audio/wav"/>
  <Override PartName="/ppt/media/audio4.wav" ContentType="audio/wav"/>
  <Override PartName="/ppt/media/audio5.wav" ContentType="audio/wav"/>
  <Override PartName="/ppt/media/audio6.wav" ContentType="audio/wav"/>
  <Override PartName="/ppt/media/audio7.wav" ContentType="audio/wav"/>
  <Override PartName="/ppt/notesSlides/notesSlide1.xml" ContentType="application/vnd.openxmlformats-officedocument.presentationml.notesSlide+xml"/>
  <Override PartName="/ppt/media/audio8.wav" ContentType="audio/wav"/>
  <Override PartName="/ppt/media/audio9.wav" ContentType="audio/wav"/>
  <Override PartName="/ppt/media/audio10.wav" ContentType="audio/wav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10" r:id="rId5"/>
  </p:sldMasterIdLst>
  <p:notesMasterIdLst>
    <p:notesMasterId r:id="rId34"/>
  </p:notesMasterIdLst>
  <p:sldIdLst>
    <p:sldId id="310" r:id="rId6"/>
    <p:sldId id="257" r:id="rId7"/>
    <p:sldId id="328" r:id="rId8"/>
    <p:sldId id="313" r:id="rId9"/>
    <p:sldId id="281" r:id="rId10"/>
    <p:sldId id="312" r:id="rId11"/>
    <p:sldId id="327" r:id="rId12"/>
    <p:sldId id="258" r:id="rId13"/>
    <p:sldId id="307" r:id="rId14"/>
    <p:sldId id="309" r:id="rId15"/>
    <p:sldId id="320" r:id="rId16"/>
    <p:sldId id="325" r:id="rId17"/>
    <p:sldId id="321" r:id="rId18"/>
    <p:sldId id="322" r:id="rId19"/>
    <p:sldId id="323" r:id="rId20"/>
    <p:sldId id="324" r:id="rId21"/>
    <p:sldId id="326" r:id="rId22"/>
    <p:sldId id="291" r:id="rId23"/>
    <p:sldId id="283" r:id="rId24"/>
    <p:sldId id="262" r:id="rId25"/>
    <p:sldId id="301" r:id="rId26"/>
    <p:sldId id="314" r:id="rId27"/>
    <p:sldId id="315" r:id="rId28"/>
    <p:sldId id="316" r:id="rId29"/>
    <p:sldId id="317" r:id="rId30"/>
    <p:sldId id="318" r:id="rId31"/>
    <p:sldId id="319" r:id="rId32"/>
    <p:sldId id="311" r:id="rId33"/>
  </p:sldIdLst>
  <p:sldSz cx="9144000" cy="6858000" type="screen4x3"/>
  <p:notesSz cx="6858000" cy="9144000"/>
  <p:custDataLst>
    <p:tags r:id="rId3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32" userDrawn="1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214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99"/>
    <a:srgbClr val="CCFFCC"/>
    <a:srgbClr val="CCCC00"/>
    <a:srgbClr val="75DBFF"/>
    <a:srgbClr val="CC99FF"/>
    <a:srgbClr val="F16649"/>
    <a:srgbClr val="A3E7FF"/>
    <a:srgbClr val="005AAB"/>
    <a:srgbClr val="FFFFFF"/>
    <a:srgbClr val="D5F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53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336" y="56"/>
      </p:cViewPr>
      <p:guideLst>
        <p:guide orient="horz" pos="2232"/>
        <p:guide pos="2856"/>
        <p:guide orient="horz" pos="21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gs" Target="tags/tag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117D2-DDBD-4F8F-9CA6-9C4999AD608D}" type="datetimeFigureOut">
              <a:rPr lang="en-US" smtClean="0"/>
              <a:t>4/11/2023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61D28-D0D2-456C-90EE-412736CB5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07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877F58-856D-4519-91AF-72DB365C35E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300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2F04CE-1EC4-4129-AA9C-BCF50C9578F3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35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E5DB4-0032-4104-94FE-DA14E76ADDDB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54ED6-6213-4BC0-9FDB-C12DC0149212}" type="datetime1">
              <a:rPr lang="en-GB" smtClean="0"/>
              <a:t>11/04/2023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984BC-9F03-47C3-A577-612A34CC588E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2814F-7160-460D-98D0-A6C59A93B247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2CD6B-92A5-46CB-84CB-19C9DACE1E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882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AFCD15-3E9E-4066-AB6A-70D3C61451D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3908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0188E-40CE-4CE6-953E-064DA3E7B0B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5430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104F7-668D-4190-A07D-E81406916BB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1274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E2C36-90B8-4520-A42E-E7E19D86219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85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E4F63-5DBF-4A82-9B89-38FF54BCFF36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13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4A87C-2B67-42AE-A168-460E81C4ED8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164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35F-4462-4B48-87B9-C1D7D7A64E62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733BC0-93BD-4CF3-9367-C147F3D2444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91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AB524C-1C5C-4427-A02F-7FA60F9A518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861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50081-0EF1-4981-BD71-9EEAD622BAA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01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A9C66-1063-4D62-B578-59D0B17D51E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899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BC597-E0AD-4F29-AF7A-EA88B51341E9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283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12CBB-CE3B-4DD4-A70C-9BD4F6A6AC2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18304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4B651-256C-4978-A5CD-AFD61D5FE1B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145268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02601-D837-4CC7-8AB6-EB594AF4291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324376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58126-D80B-4B49-960B-65D8EE2CBB3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65828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54205-3ACD-4216-A7D2-D0C1CA2C452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371625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B835F-4462-4B48-87B9-C1D7D7A64E62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64909-E05E-4862-B1C7-2B535CEE804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352584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7D8DC-6B10-4CED-A028-267EF0F5A8B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285586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A4ADF-419F-43C5-ADFE-EDE62E866753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086356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21236-4D41-48C6-B7A3-A6F40FCD85D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22884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855C4-D940-4BB2-88DB-9096F722CE0E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513996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48A6A-9EED-4F90-B2CB-A57739CE96DC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48311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B64ED-124A-4CBF-9511-9ED6D42032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528584"/>
      </p:ext>
    </p:extLst>
  </p:cSld>
  <p:clrMapOvr>
    <a:masterClrMapping/>
  </p:clrMapOvr>
  <p:transition spd="slow"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D93B3-E285-4062-8AD5-AFF5BF3FAE1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102040"/>
      </p:ext>
    </p:extLst>
  </p:cSld>
  <p:clrMapOvr>
    <a:masterClrMapping/>
  </p:clrMapOvr>
  <p:transition spd="slow"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B1D3B-0DC0-492F-9F90-43A456B7875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464350"/>
      </p:ext>
    </p:extLst>
  </p:cSld>
  <p:clrMapOvr>
    <a:masterClrMapping/>
  </p:clrMapOvr>
  <p:transition spd="slow">
    <p:pull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87A1F8-6E1C-4C58-A16D-BE4E1979FE0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050102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907E3-34BB-408D-9371-5371667D4CAC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4ED885-CCEA-4121-AFB7-B516E4028B40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9420"/>
      </p:ext>
    </p:extLst>
  </p:cSld>
  <p:clrMapOvr>
    <a:masterClrMapping/>
  </p:clrMapOvr>
  <p:transition spd="slow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6301E-EEE8-4AE9-8FEA-303597AB483B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41763"/>
      </p:ext>
    </p:extLst>
  </p:cSld>
  <p:clrMapOvr>
    <a:masterClrMapping/>
  </p:clrMapOvr>
  <p:transition spd="slow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374786-BD81-4FC3-872B-C82287360F71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42753"/>
      </p:ext>
    </p:extLst>
  </p:cSld>
  <p:clrMapOvr>
    <a:masterClrMapping/>
  </p:clrMapOvr>
  <p:transition spd="slow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0BE23-AA81-4358-AA8D-6E562698C9E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8901181"/>
      </p:ext>
    </p:extLst>
  </p:cSld>
  <p:clrMapOvr>
    <a:masterClrMapping/>
  </p:clrMapOvr>
  <p:transition spd="slow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F41E4-8B60-4BC5-9433-60A94C3ACBD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17561"/>
      </p:ext>
    </p:extLst>
  </p:cSld>
  <p:clrMapOvr>
    <a:masterClrMapping/>
  </p:clrMapOvr>
  <p:transition spd="slow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E0872D-06F9-435E-BD27-3D2161B6788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658619"/>
      </p:ext>
    </p:extLst>
  </p:cSld>
  <p:clrMapOvr>
    <a:masterClrMapping/>
  </p:clrMapOvr>
  <p:transition spd="slow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3B095-62AA-4EC1-AC68-DF759FA499C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11413"/>
      </p:ext>
    </p:extLst>
  </p:cSld>
  <p:clrMapOvr>
    <a:masterClrMapping/>
  </p:clrMapOvr>
  <p:transition spd="slow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00F0B8-D3AE-4AAE-9E8A-04EE71A805D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038704"/>
      </p:ext>
    </p:extLst>
  </p:cSld>
  <p:clrMapOvr>
    <a:masterClrMapping/>
  </p:clrMapOvr>
  <p:transition spd="slow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C598-7E01-47A7-9B0E-6DBDA760B36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970086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89DDF-EC4E-44F5-899C-9B74A486C98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33078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1C8F7-595C-430C-8D04-2362DB599B0F}" type="datetime1">
              <a:rPr lang="en-GB" smtClean="0"/>
              <a:t>11/04/2023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ED320A-F738-4A5A-ABAA-871A50EF2FF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197501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C107C-8A3F-422C-8486-4681903D296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790474"/>
      </p:ext>
    </p:extLst>
  </p:cSld>
  <p:clrMapOvr>
    <a:masterClrMapping/>
  </p:clrMapOvr>
  <p:transition spd="slow">
    <p:cover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A38DA-E444-4776-99D8-7EDC15E0590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145699"/>
      </p:ext>
    </p:extLst>
  </p:cSld>
  <p:clrMapOvr>
    <a:masterClrMapping/>
  </p:clrMapOvr>
  <p:transition spd="slow">
    <p:cover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E6913C-EFD2-4DD1-9A84-C37E556FED74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688641"/>
      </p:ext>
    </p:extLst>
  </p:cSld>
  <p:clrMapOvr>
    <a:masterClrMapping/>
  </p:clrMapOvr>
  <p:transition spd="slow">
    <p:cover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31F15-9B3F-436C-9E51-1C446468B79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797832"/>
      </p:ext>
    </p:extLst>
  </p:cSld>
  <p:clrMapOvr>
    <a:masterClrMapping/>
  </p:clrMapOvr>
  <p:transition spd="slow">
    <p:cover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2183D-E65D-4A9A-8154-604591FF3C2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62222"/>
      </p:ext>
    </p:extLst>
  </p:cSld>
  <p:clrMapOvr>
    <a:masterClrMapping/>
  </p:clrMapOvr>
  <p:transition spd="slow">
    <p:cover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765E4A-4C6C-4E90-8E1F-51FB3AA4CCE8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73134"/>
      </p:ext>
    </p:extLst>
  </p:cSld>
  <p:clrMapOvr>
    <a:masterClrMapping/>
  </p:clrMapOvr>
  <p:transition spd="slow">
    <p:cover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843B3-DA1C-49D2-A750-9732BCCD184D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74021"/>
      </p:ext>
    </p:extLst>
  </p:cSld>
  <p:clrMapOvr>
    <a:masterClrMapping/>
  </p:clrMapOvr>
  <p:transition spd="slow">
    <p:cover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8A92E-3FB7-4D13-8264-C21CC95DC612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313803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A3A89-E5FD-4BE4-88A5-300CB4F8DEDF}" type="datetime1">
              <a:rPr lang="en-GB" smtClean="0"/>
              <a:t>11/04/2023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E0A7-50D2-4817-A6CF-053544D9E38D}" type="datetime1">
              <a:rPr lang="en-GB" smtClean="0"/>
              <a:t>11/04/2023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5D81F-5B8F-4026-AAA6-5E7AE59BC664}" type="datetime1">
              <a:rPr lang="en-GB" smtClean="0"/>
              <a:t>11/04/2023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0B796-6AF7-4D39-B48E-64D3943AC3E0}" type="datetime1">
              <a:rPr lang="en-GB" smtClean="0"/>
              <a:t>11/04/2023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85A84C-1AB6-466F-BCB4-86A9DAF7F141}" type="datetime1">
              <a:rPr lang="en-GB" smtClean="0"/>
              <a:t>11/04/2023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72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304C96-1212-4F0F-92F1-8080C3BB3C65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11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CDD420-BC89-45DA-966A-A474508851DA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6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  <a:alpha val="1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1A2FEC78-2792-46AF-8E4F-4E505D43D00F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fld id="{A397C43D-27AD-4A3D-8DEC-66A95DD9E4BC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80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slow">
    <p:pull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chemeClr val="bg1"/>
          </a:fgClr>
          <a:bgClr>
            <a:srgbClr val="FFFF00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58DB7C9-2B80-4DB3-8B56-00ED32D31AF7}" type="datetime1">
              <a:rPr lang="en-GB" smtClean="0">
                <a:solidFill>
                  <a:prstClr val="black">
                    <a:tint val="75000"/>
                  </a:prstClr>
                </a:solidFill>
              </a:rPr>
              <a:t>11/04/2023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A6C06F3-7103-4101-AFCC-78536BFC617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180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 spd="slow">
    <p:cover/>
  </p:transition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16.xml"/><Relationship Id="rId3" Type="http://schemas.openxmlformats.org/officeDocument/2006/relationships/audio" Target="../media/audio8.wav"/><Relationship Id="rId7" Type="http://schemas.openxmlformats.org/officeDocument/2006/relationships/image" Target="../media/image20.png"/><Relationship Id="rId12" Type="http://schemas.openxmlformats.org/officeDocument/2006/relationships/slide" Target="slide15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slide" Target="slide11.xml"/><Relationship Id="rId5" Type="http://schemas.openxmlformats.org/officeDocument/2006/relationships/image" Target="../media/image18.jpg"/><Relationship Id="rId15" Type="http://schemas.openxmlformats.org/officeDocument/2006/relationships/slide" Target="slide19.xml"/><Relationship Id="rId10" Type="http://schemas.openxmlformats.org/officeDocument/2006/relationships/slide" Target="slide12.xml"/><Relationship Id="rId4" Type="http://schemas.openxmlformats.org/officeDocument/2006/relationships/audio" Target="../media/audio9.wav"/><Relationship Id="rId9" Type="http://schemas.openxmlformats.org/officeDocument/2006/relationships/slide" Target="slide14.xml"/><Relationship Id="rId14" Type="http://schemas.openxmlformats.org/officeDocument/2006/relationships/slide" Target="slide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5" Type="http://schemas.openxmlformats.org/officeDocument/2006/relationships/slide" Target="slide1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11.xml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3.png"/><Relationship Id="rId5" Type="http://schemas.openxmlformats.org/officeDocument/2006/relationships/image" Target="../media/image26.png"/><Relationship Id="rId4" Type="http://schemas.openxmlformats.org/officeDocument/2006/relationships/slide" Target="slide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9.xml"/><Relationship Id="rId6" Type="http://schemas.openxmlformats.org/officeDocument/2006/relationships/slide" Target="slide11.xml"/><Relationship Id="rId5" Type="http://schemas.microsoft.com/office/2007/relationships/hdphoto" Target="../media/hdphoto9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3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49.xml"/><Relationship Id="rId6" Type="http://schemas.microsoft.com/office/2007/relationships/hdphoto" Target="../media/hdphoto10.wdp"/><Relationship Id="rId5" Type="http://schemas.openxmlformats.org/officeDocument/2006/relationships/image" Target="../media/image28.png"/><Relationship Id="rId4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2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av"/><Relationship Id="rId13" Type="http://schemas.microsoft.com/office/2007/relationships/media" Target="../media/media7.wav"/><Relationship Id="rId18" Type="http://schemas.openxmlformats.org/officeDocument/2006/relationships/image" Target="../media/image16.jpeg"/><Relationship Id="rId3" Type="http://schemas.microsoft.com/office/2007/relationships/media" Target="../media/media2.wav"/><Relationship Id="rId7" Type="http://schemas.microsoft.com/office/2007/relationships/media" Target="../media/media4.wav"/><Relationship Id="rId12" Type="http://schemas.openxmlformats.org/officeDocument/2006/relationships/audio" Target="../media/media6.wav"/><Relationship Id="rId17" Type="http://schemas.openxmlformats.org/officeDocument/2006/relationships/image" Target="../media/image15.png"/><Relationship Id="rId2" Type="http://schemas.openxmlformats.org/officeDocument/2006/relationships/audio" Target="../media/media1.wav"/><Relationship Id="rId16" Type="http://schemas.openxmlformats.org/officeDocument/2006/relationships/image" Target="../media/image14.png"/><Relationship Id="rId1" Type="http://schemas.microsoft.com/office/2007/relationships/media" Target="../media/media1.wav"/><Relationship Id="rId6" Type="http://schemas.openxmlformats.org/officeDocument/2006/relationships/audio" Target="../media/media3.wav"/><Relationship Id="rId11" Type="http://schemas.microsoft.com/office/2007/relationships/media" Target="../media/media6.wav"/><Relationship Id="rId5" Type="http://schemas.microsoft.com/office/2007/relationships/media" Target="../media/media3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wav"/><Relationship Id="rId19" Type="http://schemas.openxmlformats.org/officeDocument/2006/relationships/image" Target="../media/image17.jpeg"/><Relationship Id="rId4" Type="http://schemas.openxmlformats.org/officeDocument/2006/relationships/audio" Target="../media/media2.wav"/><Relationship Id="rId9" Type="http://schemas.microsoft.com/office/2007/relationships/media" Target="../media/media5.wav"/><Relationship Id="rId14" Type="http://schemas.openxmlformats.org/officeDocument/2006/relationships/audio" Target="../media/media7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2.wav"/><Relationship Id="rId7" Type="http://schemas.openxmlformats.org/officeDocument/2006/relationships/audio" Target="../media/audio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9050" y="0"/>
            <a:ext cx="9124950" cy="1828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3" algn="ctr">
              <a:spcBef>
                <a:spcPct val="0"/>
              </a:spcBef>
            </a:pPr>
            <a:r>
              <a:rPr lang="en-US" sz="4000" b="1" spc="150" dirty="0" smtClean="0">
                <a:ln w="11430"/>
                <a:solidFill>
                  <a:prstClr val="black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UNIT 11: OUR GREENER WORLD</a:t>
            </a:r>
          </a:p>
          <a:p>
            <a:pPr marL="0" lvl="3" algn="ctr">
              <a:spcBef>
                <a:spcPct val="0"/>
              </a:spcBef>
            </a:pPr>
            <a:r>
              <a:rPr lang="en-GB" sz="3200" b="1" spc="150" dirty="0" smtClean="0">
                <a:ln w="11430"/>
                <a:solidFill>
                  <a:srgbClr val="C0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LESSON 5: SKILLS 1</a:t>
            </a:r>
            <a:endParaRPr lang="en-US" sz="3200" b="1" spc="150" dirty="0">
              <a:ln w="11430"/>
              <a:solidFill>
                <a:srgbClr val="C0000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4"/>
          <p:cNvSpPr txBox="1"/>
          <p:nvPr/>
        </p:nvSpPr>
        <p:spPr>
          <a:xfrm>
            <a:off x="0" y="6334780"/>
            <a:ext cx="1943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English 6</a:t>
            </a:r>
            <a:endParaRPr lang="en-GB" sz="2800" b="1" dirty="0">
              <a:solidFill>
                <a:srgbClr val="00206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91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311FCAA6-A560-4F53-B726-730A1A7600E0}"/>
              </a:ext>
            </a:extLst>
          </p:cNvPr>
          <p:cNvGrpSpPr/>
          <p:nvPr/>
        </p:nvGrpSpPr>
        <p:grpSpPr>
          <a:xfrm>
            <a:off x="4215039" y="1092188"/>
            <a:ext cx="4587761" cy="5477950"/>
            <a:chOff x="4215039" y="1078540"/>
            <a:chExt cx="4839860" cy="5477950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9C10A2B7-65AD-4419-A366-EB555287CA91}"/>
                </a:ext>
              </a:extLst>
            </p:cNvPr>
            <p:cNvSpPr/>
            <p:nvPr/>
          </p:nvSpPr>
          <p:spPr>
            <a:xfrm>
              <a:off x="4215044" y="1078540"/>
              <a:ext cx="4839855" cy="10058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5AAB"/>
                  </a:solidFill>
                </a:rPr>
                <a:t>e.</a:t>
              </a:r>
              <a:r>
                <a:rPr lang="en-US" sz="2400" dirty="0"/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Calibri" panose="020F0502020204030204"/>
                </a:rPr>
                <a:t>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 the place of somebody or something</a:t>
              </a:r>
              <a:endParaRPr lang="en-US" sz="2400" i="1" dirty="0">
                <a:solidFill>
                  <a:schemeClr val="tx1"/>
                </a:solidFill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7B69EB59-84E7-4988-AAB6-331BB72BB2FE}"/>
                </a:ext>
              </a:extLst>
            </p:cNvPr>
            <p:cNvSpPr/>
            <p:nvPr/>
          </p:nvSpPr>
          <p:spPr>
            <a:xfrm>
              <a:off x="4215041" y="2196565"/>
              <a:ext cx="4839855" cy="10058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400" b="1" dirty="0">
                  <a:solidFill>
                    <a:srgbClr val="005AAB"/>
                  </a:solidFill>
                </a:rPr>
                <a:t>d.</a:t>
              </a:r>
              <a:r>
                <a:rPr lang="en-US" sz="2400" dirty="0"/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giving things to people in need</a:t>
              </a:r>
              <a:endParaRPr lang="en-US" sz="2400" i="1" dirty="0">
                <a:solidFill>
                  <a:schemeClr val="tx1"/>
                </a:solidFill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1B1BF7BE-3CE5-44ED-82F1-D349498E8EB8}"/>
                </a:ext>
              </a:extLst>
            </p:cNvPr>
            <p:cNvSpPr/>
            <p:nvPr/>
          </p:nvSpPr>
          <p:spPr>
            <a:xfrm>
              <a:off x="4215040" y="3314590"/>
              <a:ext cx="4839855" cy="10058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5AAB"/>
                  </a:solidFill>
                </a:rPr>
                <a:t>a.</a:t>
              </a:r>
              <a:r>
                <a:rPr lang="en-US" sz="2400" dirty="0"/>
                <a:t> </a:t>
              </a:r>
              <a:r>
                <a:rPr lang="en-US" sz="2400" dirty="0">
                  <a:solidFill>
                    <a:schemeClr val="tx1"/>
                  </a:solidFill>
                </a:rPr>
                <a:t>give something to a person and receive something from him / her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B574806D-5D39-47FC-B955-B6FE46CBB2B2}"/>
                </a:ext>
              </a:extLst>
            </p:cNvPr>
            <p:cNvSpPr/>
            <p:nvPr/>
          </p:nvSpPr>
          <p:spPr>
            <a:xfrm>
              <a:off x="4215039" y="4432615"/>
              <a:ext cx="4839855" cy="10058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srgbClr val="005AAB"/>
                  </a:solidFill>
                </a:rPr>
                <a:t>b. </a:t>
              </a:r>
              <a:r>
                <a:rPr lang="en-US" sz="2400" dirty="0">
                  <a:solidFill>
                    <a:schemeClr val="tx1"/>
                  </a:solidFill>
                </a:rPr>
                <a:t>can be used again</a:t>
              </a:r>
              <a:r>
                <a:rPr lang="en-US" sz="2400" dirty="0"/>
                <a:t> 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515F10CA-5515-47E0-AC4A-B8C225C5A2B7}"/>
                </a:ext>
              </a:extLst>
            </p:cNvPr>
            <p:cNvSpPr/>
            <p:nvPr/>
          </p:nvSpPr>
          <p:spPr>
            <a:xfrm>
              <a:off x="4215039" y="5550650"/>
              <a:ext cx="4839855" cy="1005840"/>
            </a:xfrm>
            <a:prstGeom prst="roundRect">
              <a:avLst/>
            </a:prstGeom>
            <a:solidFill>
              <a:srgbClr val="A3E7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2400" b="1" dirty="0">
                  <a:solidFill>
                    <a:srgbClr val="005AAB"/>
                  </a:solidFill>
                </a:rPr>
                <a:t>c.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containers for things that can be recycled</a:t>
              </a:r>
              <a:r>
                <a:rPr lang="en-US" sz="2400" dirty="0"/>
                <a:t> </a:t>
              </a:r>
              <a:endPara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66800" y="192715"/>
            <a:ext cx="75477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words / phrases with their meanings.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F15B116-99CB-4076-A3BB-C924E39B99FC}"/>
              </a:ext>
            </a:extLst>
          </p:cNvPr>
          <p:cNvSpPr/>
          <p:nvPr/>
        </p:nvSpPr>
        <p:spPr>
          <a:xfrm>
            <a:off x="4215045" y="1092188"/>
            <a:ext cx="4587756" cy="1005840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a.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give something to a person and receive something from him / her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C8A8AB0-0783-4DF0-91B6-1DD680F10881}"/>
              </a:ext>
            </a:extLst>
          </p:cNvPr>
          <p:cNvSpPr/>
          <p:nvPr/>
        </p:nvSpPr>
        <p:spPr>
          <a:xfrm>
            <a:off x="4215042" y="2210213"/>
            <a:ext cx="4587756" cy="1005840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b.</a:t>
            </a:r>
            <a:r>
              <a:rPr lang="en-US" sz="2400" dirty="0"/>
              <a:t> </a:t>
            </a:r>
            <a:r>
              <a:rPr lang="en-US" sz="2400" dirty="0">
                <a:solidFill>
                  <a:schemeClr val="tx1"/>
                </a:solidFill>
              </a:rPr>
              <a:t>can be used again</a:t>
            </a:r>
            <a:endParaRPr lang="en-US" sz="2400" i="1" dirty="0">
              <a:solidFill>
                <a:schemeClr val="tx1"/>
              </a:solidFill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B8D3A809-4A2C-4937-AD53-A666E60273CF}"/>
              </a:ext>
            </a:extLst>
          </p:cNvPr>
          <p:cNvSpPr/>
          <p:nvPr/>
        </p:nvSpPr>
        <p:spPr>
          <a:xfrm>
            <a:off x="4215041" y="3328238"/>
            <a:ext cx="4587756" cy="1005840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5AAB"/>
                </a:solidFill>
              </a:rPr>
              <a:t>c.</a:t>
            </a:r>
            <a:r>
              <a:rPr lang="en-US" sz="2400" dirty="0"/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containers for things that can be recycled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D5CA0463-F078-479F-9242-8283B7690797}"/>
              </a:ext>
            </a:extLst>
          </p:cNvPr>
          <p:cNvSpPr/>
          <p:nvPr/>
        </p:nvSpPr>
        <p:spPr>
          <a:xfrm>
            <a:off x="4215040" y="4446263"/>
            <a:ext cx="4587756" cy="1005840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5AAB"/>
                </a:solidFill>
              </a:rPr>
              <a:t>d.</a:t>
            </a:r>
            <a:r>
              <a:rPr lang="en-US" sz="2400" dirty="0"/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giving things to people in need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3125AEDF-A98F-42A5-9D9D-358E8D39AB4B}"/>
              </a:ext>
            </a:extLst>
          </p:cNvPr>
          <p:cNvSpPr/>
          <p:nvPr/>
        </p:nvSpPr>
        <p:spPr>
          <a:xfrm>
            <a:off x="4215040" y="5564298"/>
            <a:ext cx="4587756" cy="1005840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005AAB"/>
                </a:solidFill>
              </a:rPr>
              <a:t>e.</a:t>
            </a:r>
            <a:r>
              <a:rPr lang="en-US" sz="2400" dirty="0"/>
              <a:t> </a:t>
            </a:r>
            <a:r>
              <a:rPr lang="en-US" sz="2400" dirty="0" err="1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 the place of somebody or something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18119839-AE85-4180-AC37-2A3218F399FD}"/>
              </a:ext>
            </a:extLst>
          </p:cNvPr>
          <p:cNvSpPr/>
          <p:nvPr/>
        </p:nvSpPr>
        <p:spPr>
          <a:xfrm>
            <a:off x="1032321" y="1248738"/>
            <a:ext cx="2286000" cy="646546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1. </a:t>
            </a:r>
            <a:r>
              <a:rPr lang="en-US" sz="2400" dirty="0">
                <a:solidFill>
                  <a:schemeClr val="tx1"/>
                </a:solidFill>
              </a:rPr>
              <a:t>instead of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20A0BB4-D71D-4CA1-8C0B-A09231559075}"/>
              </a:ext>
            </a:extLst>
          </p:cNvPr>
          <p:cNvSpPr/>
          <p:nvPr/>
        </p:nvSpPr>
        <p:spPr>
          <a:xfrm>
            <a:off x="1032321" y="2358256"/>
            <a:ext cx="2286000" cy="646546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2. </a:t>
            </a:r>
            <a:r>
              <a:rPr lang="en-US" sz="2400" dirty="0">
                <a:solidFill>
                  <a:schemeClr val="tx1"/>
                </a:solidFill>
              </a:rPr>
              <a:t>charity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9495D0C0-69BC-4318-8907-93B8115A4608}"/>
              </a:ext>
            </a:extLst>
          </p:cNvPr>
          <p:cNvSpPr/>
          <p:nvPr/>
        </p:nvSpPr>
        <p:spPr>
          <a:xfrm>
            <a:off x="1032322" y="3467774"/>
            <a:ext cx="2286000" cy="646546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3. </a:t>
            </a:r>
            <a:r>
              <a:rPr lang="en-US" sz="2400" dirty="0">
                <a:solidFill>
                  <a:schemeClr val="tx1"/>
                </a:solidFill>
              </a:rPr>
              <a:t>exchange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C820F60D-7CBB-4969-ACF4-D40F05C81806}"/>
              </a:ext>
            </a:extLst>
          </p:cNvPr>
          <p:cNvSpPr/>
          <p:nvPr/>
        </p:nvSpPr>
        <p:spPr>
          <a:xfrm>
            <a:off x="1032321" y="4577018"/>
            <a:ext cx="2286000" cy="646546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4. </a:t>
            </a:r>
            <a:r>
              <a:rPr lang="en-US" sz="2400" dirty="0">
                <a:solidFill>
                  <a:schemeClr val="tx1"/>
                </a:solidFill>
              </a:rPr>
              <a:t>reusable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3975CE0-B2F3-46C5-BF6F-D130C7B48B48}"/>
              </a:ext>
            </a:extLst>
          </p:cNvPr>
          <p:cNvSpPr/>
          <p:nvPr/>
        </p:nvSpPr>
        <p:spPr>
          <a:xfrm>
            <a:off x="1032321" y="5686263"/>
            <a:ext cx="2286000" cy="646546"/>
          </a:xfrm>
          <a:prstGeom prst="round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005AAB"/>
                </a:solidFill>
              </a:rPr>
              <a:t>5. </a:t>
            </a:r>
            <a:r>
              <a:rPr lang="en-US" sz="2400" dirty="0">
                <a:solidFill>
                  <a:schemeClr val="tx1"/>
                </a:solidFill>
              </a:rPr>
              <a:t>recycling bins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5C8C18A-12B5-465A-A5A1-A2B48A5F60D5}"/>
              </a:ext>
            </a:extLst>
          </p:cNvPr>
          <p:cNvCxnSpPr/>
          <p:nvPr/>
        </p:nvCxnSpPr>
        <p:spPr>
          <a:xfrm>
            <a:off x="3319489" y="1595108"/>
            <a:ext cx="914400" cy="0"/>
          </a:xfrm>
          <a:prstGeom prst="line">
            <a:avLst/>
          </a:prstGeom>
          <a:ln w="28575">
            <a:solidFill>
              <a:srgbClr val="F16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CE685568-127C-4287-8988-B02A51049477}"/>
              </a:ext>
            </a:extLst>
          </p:cNvPr>
          <p:cNvCxnSpPr/>
          <p:nvPr/>
        </p:nvCxnSpPr>
        <p:spPr>
          <a:xfrm>
            <a:off x="3319489" y="2689611"/>
            <a:ext cx="914400" cy="0"/>
          </a:xfrm>
          <a:prstGeom prst="line">
            <a:avLst/>
          </a:prstGeom>
          <a:ln w="28575">
            <a:solidFill>
              <a:srgbClr val="F16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7F705697-56B7-4508-98FE-F6834EAB5366}"/>
              </a:ext>
            </a:extLst>
          </p:cNvPr>
          <p:cNvCxnSpPr/>
          <p:nvPr/>
        </p:nvCxnSpPr>
        <p:spPr>
          <a:xfrm>
            <a:off x="3319489" y="3816447"/>
            <a:ext cx="914400" cy="0"/>
          </a:xfrm>
          <a:prstGeom prst="line">
            <a:avLst/>
          </a:prstGeom>
          <a:ln w="28575">
            <a:solidFill>
              <a:srgbClr val="F16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3A3BC0C-2A1C-4EB5-8BCE-EC02F2508E07}"/>
              </a:ext>
            </a:extLst>
          </p:cNvPr>
          <p:cNvCxnSpPr/>
          <p:nvPr/>
        </p:nvCxnSpPr>
        <p:spPr>
          <a:xfrm>
            <a:off x="3319489" y="4934047"/>
            <a:ext cx="914400" cy="0"/>
          </a:xfrm>
          <a:prstGeom prst="line">
            <a:avLst/>
          </a:prstGeom>
          <a:ln w="28575">
            <a:solidFill>
              <a:srgbClr val="F16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8F35B832-BCFF-43B4-A633-C011B1CB30E4}"/>
              </a:ext>
            </a:extLst>
          </p:cNvPr>
          <p:cNvCxnSpPr/>
          <p:nvPr/>
        </p:nvCxnSpPr>
        <p:spPr>
          <a:xfrm>
            <a:off x="3319489" y="6005465"/>
            <a:ext cx="914400" cy="0"/>
          </a:xfrm>
          <a:prstGeom prst="line">
            <a:avLst/>
          </a:prstGeom>
          <a:ln w="28575">
            <a:solidFill>
              <a:srgbClr val="F166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ounded Rectangle 2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4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4.72222E-6 0.326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620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4.72222E-6 0.326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6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96296E-6 L 4.72222E-6 0.3259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1645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4.72222E-6 -0.3261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625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4.72222E-6 -0.6520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3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061" y="1002162"/>
            <a:ext cx="5120640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38"/>
          <p:cNvGrpSpPr>
            <a:grpSpLocks noChangeAspect="1"/>
          </p:cNvGrpSpPr>
          <p:nvPr/>
        </p:nvGrpSpPr>
        <p:grpSpPr bwMode="auto">
          <a:xfrm>
            <a:off x="7656647" y="5057095"/>
            <a:ext cx="1031599" cy="1031599"/>
            <a:chOff x="6987360" y="5204851"/>
            <a:chExt cx="1601839" cy="1619250"/>
          </a:xfrm>
        </p:grpSpPr>
        <p:pic>
          <p:nvPicPr>
            <p:cNvPr id="8" name="Picture 36" descr="gif_BIM0271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987360" y="5204851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>
            <a:xfrm>
              <a:off x="7186748" y="5582332"/>
              <a:ext cx="1295399" cy="5450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2400" b="1" kern="0" dirty="0" smtClean="0">
                  <a:ln w="10160">
                    <a:solidFill>
                      <a:srgbClr val="BBE0E3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Spin</a:t>
              </a:r>
              <a:endParaRPr lang="en-US" sz="2400" b="1" kern="0" dirty="0">
                <a:ln w="10160">
                  <a:solidFill>
                    <a:srgbClr val="BBE0E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9" name="Right Arrow 18"/>
          <p:cNvSpPr/>
          <p:nvPr/>
        </p:nvSpPr>
        <p:spPr>
          <a:xfrm rot="20474300">
            <a:off x="1838530" y="4678326"/>
            <a:ext cx="640080" cy="640080"/>
          </a:xfrm>
          <a:prstGeom prst="righ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0" name="Rounded Rectangle 49">
            <a:hlinkClick r:id="rId8" action="ppaction://hlinksldjump"/>
          </p:cNvPr>
          <p:cNvSpPr/>
          <p:nvPr/>
        </p:nvSpPr>
        <p:spPr>
          <a:xfrm>
            <a:off x="304800" y="2858814"/>
            <a:ext cx="1239518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(6) 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Rounded Rectangle 50">
            <a:hlinkClick r:id="rId9" action="ppaction://hlinksldjump"/>
          </p:cNvPr>
          <p:cNvSpPr/>
          <p:nvPr/>
        </p:nvSpPr>
        <p:spPr>
          <a:xfrm>
            <a:off x="7522024" y="2858814"/>
            <a:ext cx="1317176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(3)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Rounded Rectangle 52">
            <a:hlinkClick r:id="rId10" action="ppaction://hlinksldjump"/>
          </p:cNvPr>
          <p:cNvSpPr/>
          <p:nvPr/>
        </p:nvSpPr>
        <p:spPr>
          <a:xfrm>
            <a:off x="7522024" y="1240922"/>
            <a:ext cx="1317176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11" action="ppaction://hlinksldjump"/>
              </a:rPr>
              <a:t>(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ounded Rectangle 53">
            <a:hlinkClick r:id="rId12" action="ppaction://hlinksldjump"/>
          </p:cNvPr>
          <p:cNvSpPr/>
          <p:nvPr/>
        </p:nvSpPr>
        <p:spPr>
          <a:xfrm>
            <a:off x="304800" y="1240922"/>
            <a:ext cx="1239518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(4)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ounded Rectangle 54">
            <a:hlinkClick r:id="rId13" action="ppaction://hlinksldjump"/>
          </p:cNvPr>
          <p:cNvSpPr/>
          <p:nvPr/>
        </p:nvSpPr>
        <p:spPr>
          <a:xfrm>
            <a:off x="304800" y="2049868"/>
            <a:ext cx="1239518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(5)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ounded Rectangle 55">
            <a:hlinkClick r:id="rId14" action="ppaction://hlinksldjump"/>
          </p:cNvPr>
          <p:cNvSpPr/>
          <p:nvPr/>
        </p:nvSpPr>
        <p:spPr>
          <a:xfrm>
            <a:off x="7522024" y="2049868"/>
            <a:ext cx="1317176" cy="54864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(2)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>
            <a:hlinkClick r:id="rId15" action="ppaction://hlinksldjump"/>
          </p:cNvPr>
          <p:cNvSpPr/>
          <p:nvPr/>
        </p:nvSpPr>
        <p:spPr>
          <a:xfrm>
            <a:off x="7746955" y="4229176"/>
            <a:ext cx="1005840" cy="548640"/>
          </a:xfrm>
          <a:prstGeom prst="roundRect">
            <a:avLst/>
          </a:prstGeom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</a:t>
            </a:r>
            <a:endParaRPr lang="en-US" sz="20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val 4"/>
          <p:cNvSpPr>
            <a:spLocks noChangeAspect="1"/>
          </p:cNvSpPr>
          <p:nvPr/>
        </p:nvSpPr>
        <p:spPr>
          <a:xfrm>
            <a:off x="4160520" y="3158534"/>
            <a:ext cx="822960" cy="822960"/>
          </a:xfrm>
          <a:prstGeom prst="ellipse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781" y="0"/>
            <a:ext cx="5029200" cy="128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0133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in-int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3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ou</a:t>
            </a:r>
            <a:endParaRPr lang="en-US" dirty="0"/>
          </a:p>
        </p:txBody>
      </p:sp>
      <p:sp>
        <p:nvSpPr>
          <p:cNvPr id="11" name="AutoShape 4" descr="Image result for cartoon image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cartoon image of doing kar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656816" y="619138"/>
            <a:ext cx="5669280" cy="578882"/>
          </a:xfrm>
          <a:prstGeom prst="wedgeRoundRectCallout">
            <a:avLst>
              <a:gd name="adj1" fmla="val -38474"/>
              <a:gd name="adj2" fmla="val 99522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What </a:t>
            </a: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is the interview about?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359341" y="5556999"/>
            <a:ext cx="6489262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Cooper Black" panose="0208090404030B020404" pitchFamily="18" charset="0"/>
                <a:cs typeface="Times New Roman" pitchFamily="18" charset="0"/>
              </a:rPr>
              <a:t>Ways to become greener at school.</a:t>
            </a:r>
            <a:endParaRPr lang="en-US" altLang="en-US" sz="2800" dirty="0" smtClean="0">
              <a:solidFill>
                <a:srgbClr val="FF0000"/>
              </a:solidFill>
              <a:latin typeface="Cooper Black" panose="0208090404030B020404" pitchFamily="18" charset="0"/>
              <a:cs typeface="Times New Roman" pitchFamily="18" charset="0"/>
            </a:endParaRPr>
          </a:p>
        </p:txBody>
      </p:sp>
      <p:sp>
        <p:nvSpPr>
          <p:cNvPr id="15" name="Action Button: Home 14">
            <a:hlinkClick r:id="rId4" action="ppaction://hlinksldjump" highlightClick="1"/>
          </p:cNvPr>
          <p:cNvSpPr/>
          <p:nvPr/>
        </p:nvSpPr>
        <p:spPr>
          <a:xfrm>
            <a:off x="8419244" y="6067550"/>
            <a:ext cx="548640" cy="640080"/>
          </a:xfrm>
          <a:prstGeom prst="actionButtonHom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056" y="2124075"/>
            <a:ext cx="390768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421" descr="wwo8_girl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" y="1158069"/>
            <a:ext cx="14672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20417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result for cartoon image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cartoon image of doing kar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171384" y="315409"/>
            <a:ext cx="5669280" cy="1055608"/>
          </a:xfrm>
          <a:prstGeom prst="wedgeRoundRectCallout">
            <a:avLst>
              <a:gd name="adj1" fmla="val -54603"/>
              <a:gd name="adj2" fmla="val 43551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What will they put in every classroom?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34382" y="5856968"/>
            <a:ext cx="566928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Cooper Black" panose="0208090404030B020404" pitchFamily="18" charset="0"/>
                <a:cs typeface="Times New Roman" pitchFamily="18" charset="0"/>
              </a:rPr>
              <a:t>Recycling bins.</a:t>
            </a:r>
          </a:p>
        </p:txBody>
      </p:sp>
      <p:pic>
        <p:nvPicPr>
          <p:cNvPr id="1028" name="Picture 4" descr="Image result for cartoon images of classro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284" y="1828800"/>
            <a:ext cx="48714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ction Button: Home 14">
            <a:hlinkClick r:id="rId5" action="ppaction://hlinksldjump" highlightClick="1"/>
          </p:cNvPr>
          <p:cNvSpPr/>
          <p:nvPr/>
        </p:nvSpPr>
        <p:spPr>
          <a:xfrm>
            <a:off x="8419244" y="6067550"/>
            <a:ext cx="548640" cy="640080"/>
          </a:xfrm>
          <a:prstGeom prst="actionButtonHom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pic>
        <p:nvPicPr>
          <p:cNvPr id="9" name="Kép 421" descr="wwo8_girl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" y="1158069"/>
            <a:ext cx="14672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094752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result for cartoon image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cartoon image of doing kar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209800" y="312738"/>
            <a:ext cx="5669280" cy="1055608"/>
          </a:xfrm>
          <a:prstGeom prst="wedgeRoundRectCallout">
            <a:avLst>
              <a:gd name="adj1" fmla="val -55107"/>
              <a:gd name="adj2" fmla="val 39491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What </a:t>
            </a: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can they do with their old uniforms?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072878" y="5181600"/>
            <a:ext cx="6946265" cy="105560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Cooper Black" panose="0208090404030B020404" pitchFamily="18" charset="0"/>
                <a:cs typeface="Times New Roman" pitchFamily="18" charset="0"/>
              </a:rPr>
              <a:t>Exchange old uniforms with friends or give them to charity</a:t>
            </a:r>
            <a:endParaRPr lang="en-US" altLang="en-US" sz="2800" dirty="0" smtClean="0">
              <a:solidFill>
                <a:srgbClr val="FF0000"/>
              </a:solidFill>
              <a:latin typeface="Cooper Black" panose="0208090404030B020404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783080"/>
            <a:ext cx="5001556" cy="3291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Action Button: Home 14">
            <a:hlinkClick r:id="rId6" action="ppaction://hlinksldjump" highlightClick="1"/>
          </p:cNvPr>
          <p:cNvSpPr/>
          <p:nvPr/>
        </p:nvSpPr>
        <p:spPr>
          <a:xfrm>
            <a:off x="8419244" y="6067550"/>
            <a:ext cx="548640" cy="640080"/>
          </a:xfrm>
          <a:prstGeom prst="actionButtonHom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pic>
        <p:nvPicPr>
          <p:cNvPr id="9" name="Kép 421" descr="wwo8_girl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" y="1158069"/>
            <a:ext cx="14672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26653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result for cartoon image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cartoon image of doing kar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286000" y="358272"/>
            <a:ext cx="5669280" cy="1055608"/>
          </a:xfrm>
          <a:prstGeom prst="wedgeRoundRectCallout">
            <a:avLst>
              <a:gd name="adj1" fmla="val -55107"/>
              <a:gd name="adj2" fmla="val 40844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What do they do instead of buying new books?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34382" y="5856968"/>
            <a:ext cx="566928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Cooper Black" panose="0208090404030B020404" pitchFamily="18" charset="0"/>
                <a:cs typeface="Times New Roman" pitchFamily="18" charset="0"/>
              </a:rPr>
              <a:t>Borrow books from library</a:t>
            </a:r>
          </a:p>
        </p:txBody>
      </p:sp>
      <p:sp>
        <p:nvSpPr>
          <p:cNvPr id="5" name="AutoShape 2" descr="Image result for cartoon images of pens and pencil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6" name="Action Button: Home 15">
            <a:hlinkClick r:id="rId4" action="ppaction://hlinksldjump" highlightClick="1"/>
          </p:cNvPr>
          <p:cNvSpPr/>
          <p:nvPr/>
        </p:nvSpPr>
        <p:spPr>
          <a:xfrm>
            <a:off x="8419244" y="6067550"/>
            <a:ext cx="548640" cy="640080"/>
          </a:xfrm>
          <a:prstGeom prst="actionButtonHom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124" y="2216150"/>
            <a:ext cx="388755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ép 421" descr="wwo8_girl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" y="1158069"/>
            <a:ext cx="14672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75201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result for cartoon image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cartoon image of doing kar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524000" y="257350"/>
            <a:ext cx="7467600" cy="1055608"/>
          </a:xfrm>
          <a:prstGeom prst="wedgeRoundRectCallout">
            <a:avLst>
              <a:gd name="adj1" fmla="val -37287"/>
              <a:gd name="adj2" fmla="val 73328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What </a:t>
            </a: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type of water bottles do they bring to school?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34382" y="5856968"/>
            <a:ext cx="566928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FF0000"/>
                </a:solidFill>
                <a:latin typeface="Cooper Black" panose="0208090404030B020404" pitchFamily="18" charset="0"/>
                <a:cs typeface="Times New Roman" pitchFamily="18" charset="0"/>
              </a:rPr>
              <a:t>Reusable water bottles.</a:t>
            </a:r>
          </a:p>
        </p:txBody>
      </p:sp>
      <p:pic>
        <p:nvPicPr>
          <p:cNvPr id="5124" name="Picture 4" descr="Image result for cartoon images of water bottles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828800"/>
            <a:ext cx="1828800" cy="3657600"/>
          </a:xfrm>
          <a:prstGeom prst="roundRect">
            <a:avLst>
              <a:gd name="adj" fmla="val 729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ction Button: Home 15">
            <a:hlinkClick r:id="rId6" action="ppaction://hlinksldjump" highlightClick="1"/>
          </p:cNvPr>
          <p:cNvSpPr/>
          <p:nvPr/>
        </p:nvSpPr>
        <p:spPr>
          <a:xfrm>
            <a:off x="8419244" y="6067550"/>
            <a:ext cx="548640" cy="640080"/>
          </a:xfrm>
          <a:prstGeom prst="actionButtonHom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pic>
        <p:nvPicPr>
          <p:cNvPr id="9" name="Kép 421" descr="wwo8_girl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" y="1158069"/>
            <a:ext cx="14672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11773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4" descr="Image result for cartoon image of cinem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2" descr="Image result for cartoon image of doing karat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872505" y="312738"/>
            <a:ext cx="6967537" cy="1055608"/>
          </a:xfrm>
          <a:prstGeom prst="wedgeRoundRectCallout">
            <a:avLst>
              <a:gd name="adj1" fmla="val -53700"/>
              <a:gd name="adj2" fmla="val 34077"/>
              <a:gd name="adj3" fmla="val 16667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What should you do when you </a:t>
            </a:r>
            <a:r>
              <a:rPr lang="en-US" altLang="en-US" sz="2800" dirty="0" smtClean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go out of the room </a:t>
            </a:r>
            <a:r>
              <a:rPr lang="en-US" altLang="en-US" sz="2800" dirty="0">
                <a:solidFill>
                  <a:srgbClr val="002060"/>
                </a:solidFill>
                <a:latin typeface="Cooper Black" panose="0208090404030B020404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734382" y="5856968"/>
            <a:ext cx="5669280" cy="57888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800" dirty="0" smtClean="0">
                <a:solidFill>
                  <a:srgbClr val="FF0000"/>
                </a:solidFill>
                <a:latin typeface="Cooper Black" panose="0208090404030B020404" pitchFamily="18" charset="0"/>
                <a:cs typeface="Times New Roman" pitchFamily="18" charset="0"/>
              </a:rPr>
              <a:t>Turn off the lights</a:t>
            </a:r>
            <a:endParaRPr lang="en-US" altLang="en-US" sz="2800" dirty="0">
              <a:solidFill>
                <a:srgbClr val="FF0000"/>
              </a:solidFill>
              <a:latin typeface="Cooper Black" panose="0208090404030B020404" pitchFamily="18" charset="0"/>
              <a:cs typeface="Times New Roman" pitchFamily="18" charset="0"/>
            </a:endParaRPr>
          </a:p>
        </p:txBody>
      </p:sp>
      <p:sp>
        <p:nvSpPr>
          <p:cNvPr id="6" name="Action Button: Home 5">
            <a:hlinkClick r:id="rId4" action="ppaction://hlinksldjump" highlightClick="1"/>
          </p:cNvPr>
          <p:cNvSpPr/>
          <p:nvPr/>
        </p:nvSpPr>
        <p:spPr>
          <a:xfrm>
            <a:off x="8419244" y="6067550"/>
            <a:ext cx="548640" cy="640080"/>
          </a:xfrm>
          <a:prstGeom prst="actionButtonHome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FF0000"/>
              </a:solidFill>
              <a:latin typeface="arial" pitchFamily="34" charset="0"/>
              <a:cs typeface="Arial" pitchFamily="34" charset="0"/>
              <a:sym typeface="Wingdings 2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5932" y1="38800" x2="45085" y2="32000"/>
                        <a14:foregroundMark x1="32881" y1="50800" x2="32881" y2="50800"/>
                        <a14:foregroundMark x1="38983" y1="45200" x2="19322" y2="51200"/>
                        <a14:foregroundMark x1="70508" y1="46800" x2="53220" y2="55200"/>
                        <a14:foregroundMark x1="43390" y1="6400" x2="45424" y2="18400"/>
                        <a14:foregroundMark x1="46441" y1="24400" x2="46441" y2="24400"/>
                        <a14:foregroundMark x1="25763" y1="52800" x2="25763" y2="52800"/>
                        <a14:foregroundMark x1="50847" y1="2800" x2="98983" y2="98800"/>
                        <a14:foregroundMark x1="97627" y1="6000" x2="51186" y2="95200"/>
                        <a14:foregroundMark x1="73220" y1="29600" x2="73220" y2="29600"/>
                        <a14:foregroundMark x1="51525" y1="18000" x2="63390" y2="88800"/>
                        <a14:foregroundMark x1="60678" y1="6800" x2="99661" y2="7600"/>
                        <a14:foregroundMark x1="73559" y1="16400" x2="96271" y2="44400"/>
                        <a14:foregroundMark x1="72881" y1="5200" x2="85763" y2="40800"/>
                        <a14:foregroundMark x1="96949" y1="17200" x2="88814" y2="86400"/>
                        <a14:foregroundMark x1="75254" y1="56400" x2="80339" y2="93200"/>
                        <a14:foregroundMark x1="54576" y1="68800" x2="56271" y2="94000"/>
                        <a14:foregroundMark x1="56271" y1="92400" x2="98644" y2="93600"/>
                        <a14:foregroundMark x1="48814" y1="2800" x2="48475" y2="96800"/>
                        <a14:foregroundMark x1="57627" y1="81200" x2="82373" y2="76400"/>
                        <a14:foregroundMark x1="52203" y1="97600" x2="98983" y2="97600"/>
                        <a14:foregroundMark x1="77288" y1="27600" x2="77627" y2="31200"/>
                        <a14:foregroundMark x1="49153" y1="99600" x2="96271" y2="99600"/>
                        <a14:foregroundMark x1="50508" y1="400" x2="99661" y2="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33" y="2438400"/>
            <a:ext cx="3236977" cy="2743200"/>
          </a:xfrm>
          <a:prstGeom prst="rect">
            <a:avLst/>
          </a:prstGeom>
        </p:spPr>
      </p:pic>
      <p:pic>
        <p:nvPicPr>
          <p:cNvPr id="9" name="Kép 421" descr="wwo8_girl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375" y="1158069"/>
            <a:ext cx="1467295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297236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292716"/>
            <a:ext cx="82237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text again. Answer the questions.</a:t>
            </a:r>
          </a:p>
        </p:txBody>
      </p:sp>
      <p:grpSp>
        <p:nvGrpSpPr>
          <p:cNvPr id="90" name="Group 89"/>
          <p:cNvGrpSpPr/>
          <p:nvPr/>
        </p:nvGrpSpPr>
        <p:grpSpPr>
          <a:xfrm>
            <a:off x="889408" y="1176315"/>
            <a:ext cx="6264833" cy="470318"/>
            <a:chOff x="363373" y="1262747"/>
            <a:chExt cx="6264833" cy="470318"/>
          </a:xfrm>
        </p:grpSpPr>
        <p:sp>
          <p:nvSpPr>
            <p:cNvPr id="91" name="TextBox 90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27314" y="1271400"/>
              <a:ext cx="580089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is the interview about?</a:t>
              </a:r>
              <a:endParaRPr lang="en-US" sz="2400" i="1"/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889408" y="2173334"/>
            <a:ext cx="6471767" cy="461665"/>
            <a:chOff x="369902" y="2142097"/>
            <a:chExt cx="6471767" cy="461665"/>
          </a:xfrm>
        </p:grpSpPr>
        <p:sp>
          <p:nvSpPr>
            <p:cNvPr id="94" name="TextBox 93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44733" y="2142097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What will they put in every classroom?</a:t>
              </a: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889408" y="3161700"/>
            <a:ext cx="7613923" cy="470318"/>
            <a:chOff x="363373" y="4026312"/>
            <a:chExt cx="7613923" cy="470318"/>
          </a:xfrm>
        </p:grpSpPr>
        <p:sp>
          <p:nvSpPr>
            <p:cNvPr id="97" name="TextBox 96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38203" y="4026312"/>
              <a:ext cx="71390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can they do with their old uniforms?</a:t>
              </a: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889408" y="4150066"/>
            <a:ext cx="6795083" cy="470318"/>
            <a:chOff x="363373" y="3312302"/>
            <a:chExt cx="6795083" cy="470318"/>
          </a:xfrm>
        </p:grpSpPr>
        <p:sp>
          <p:nvSpPr>
            <p:cNvPr id="100" name="TextBox 99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838204" y="3312302"/>
              <a:ext cx="63202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 What do they do instead of buying new books?</a:t>
              </a:r>
            </a:p>
          </p:txBody>
        </p:sp>
      </p:grpSp>
      <p:grpSp>
        <p:nvGrpSpPr>
          <p:cNvPr id="102" name="Group 101"/>
          <p:cNvGrpSpPr/>
          <p:nvPr/>
        </p:nvGrpSpPr>
        <p:grpSpPr>
          <a:xfrm>
            <a:off x="889408" y="5155738"/>
            <a:ext cx="7086027" cy="470318"/>
            <a:chOff x="363373" y="5669935"/>
            <a:chExt cx="7086027" cy="470318"/>
          </a:xfrm>
        </p:grpSpPr>
        <p:sp>
          <p:nvSpPr>
            <p:cNvPr id="103" name="TextBox 102"/>
            <p:cNvSpPr txBox="1"/>
            <p:nvPr/>
          </p:nvSpPr>
          <p:spPr>
            <a:xfrm>
              <a:off x="363373" y="567858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203" y="5669935"/>
              <a:ext cx="66111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What type of water bottles do they bring to school?</a:t>
              </a:r>
            </a:p>
          </p:txBody>
        </p:sp>
      </p:grpSp>
      <p:cxnSp>
        <p:nvCxnSpPr>
          <p:cNvPr id="105" name="Straight Connector 104"/>
          <p:cNvCxnSpPr/>
          <p:nvPr/>
        </p:nvCxnSpPr>
        <p:spPr>
          <a:xfrm flipV="1">
            <a:off x="1465592" y="201451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Connector 105"/>
          <p:cNvCxnSpPr/>
          <p:nvPr/>
        </p:nvCxnSpPr>
        <p:spPr>
          <a:xfrm flipV="1">
            <a:off x="1465592" y="3081319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/>
          <p:cNvCxnSpPr/>
          <p:nvPr/>
        </p:nvCxnSpPr>
        <p:spPr>
          <a:xfrm flipV="1">
            <a:off x="1469717" y="408893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>
          <a:xfrm flipV="1">
            <a:off x="1469717" y="5081850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/>
          <p:cNvCxnSpPr/>
          <p:nvPr/>
        </p:nvCxnSpPr>
        <p:spPr>
          <a:xfrm flipV="1">
            <a:off x="1469717" y="6062518"/>
            <a:ext cx="64008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900838" y="187992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900838" y="298101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/>
          <p:cNvCxnSpPr/>
          <p:nvPr/>
        </p:nvCxnSpPr>
        <p:spPr>
          <a:xfrm>
            <a:off x="900838" y="392970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/>
          <p:cNvCxnSpPr/>
          <p:nvPr/>
        </p:nvCxnSpPr>
        <p:spPr>
          <a:xfrm>
            <a:off x="900838" y="4956910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/>
          <p:nvPr/>
        </p:nvCxnSpPr>
        <p:spPr>
          <a:xfrm>
            <a:off x="900838" y="5937578"/>
            <a:ext cx="355523" cy="0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282B924B-396D-4943-B63F-788D4199528E}"/>
              </a:ext>
            </a:extLst>
          </p:cNvPr>
          <p:cNvSpPr txBox="1"/>
          <p:nvPr/>
        </p:nvSpPr>
        <p:spPr>
          <a:xfrm>
            <a:off x="1353349" y="1651510"/>
            <a:ext cx="4585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FF0000"/>
                </a:solidFill>
                <a:effectLst/>
              </a:rPr>
              <a:t>Ways to become greener at school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87454AD-B27B-42DC-94E9-8FB0E3BE3529}"/>
              </a:ext>
            </a:extLst>
          </p:cNvPr>
          <p:cNvSpPr txBox="1"/>
          <p:nvPr/>
        </p:nvSpPr>
        <p:spPr>
          <a:xfrm>
            <a:off x="1364238" y="2722343"/>
            <a:ext cx="45858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Recycing</a:t>
            </a:r>
            <a:r>
              <a:rPr lang="en-US" sz="2400" dirty="0">
                <a:solidFill>
                  <a:srgbClr val="FF0000"/>
                </a:solidFill>
              </a:rPr>
              <a:t> bins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0751B9-4D97-4FA4-A374-A500E40F1864}"/>
              </a:ext>
            </a:extLst>
          </p:cNvPr>
          <p:cNvSpPr txBox="1"/>
          <p:nvPr/>
        </p:nvSpPr>
        <p:spPr>
          <a:xfrm>
            <a:off x="1353348" y="3673189"/>
            <a:ext cx="748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Exchange old uniforms with friends or give them to charity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4F3EAC2-F3CC-4A56-96BA-BF3EF64974BF}"/>
              </a:ext>
            </a:extLst>
          </p:cNvPr>
          <p:cNvSpPr txBox="1"/>
          <p:nvPr/>
        </p:nvSpPr>
        <p:spPr>
          <a:xfrm>
            <a:off x="1353348" y="4689746"/>
            <a:ext cx="748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Borrow books from the library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FD9458-6340-46A6-B26E-63A71E60EE74}"/>
              </a:ext>
            </a:extLst>
          </p:cNvPr>
          <p:cNvSpPr txBox="1"/>
          <p:nvPr/>
        </p:nvSpPr>
        <p:spPr>
          <a:xfrm>
            <a:off x="1353348" y="5668851"/>
            <a:ext cx="74863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Reusable water bottles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34" name="Rounded Rectangle 33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68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504837" y="1219636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Speaking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80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355" y="199860"/>
            <a:ext cx="4176100" cy="7527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40" y="206647"/>
            <a:ext cx="961782" cy="77761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04225" y="1643941"/>
            <a:ext cx="786384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 reporter is interviewing Nam, a member of the 3Rs Club. Read the interview. Find these words or phrases and underline them.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04225" y="2855752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Match the words / phrases with their meanings.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26801" y="924573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Reading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26801" y="404826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Speaking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04225" y="4767636"/>
            <a:ext cx="786384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Nam mentions the following tips in the interview. Work in groups and discuss to put the tips in order from the easiest to the most diff icult.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104225" y="3452010"/>
            <a:ext cx="7863840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>
                <a:latin typeface="Arial" panose="020B0604020202020204" pitchFamily="34" charset="0"/>
                <a:cs typeface="Arial" panose="020B0604020202020204" pitchFamily="34" charset="0"/>
              </a:rPr>
              <a:t>Read the text again. Answer the questions.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04225" y="5979448"/>
            <a:ext cx="7863840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tells you to  find creative ways to reuse old items. Can you think of any ways to reuse</a:t>
            </a:r>
          </a:p>
        </p:txBody>
      </p:sp>
      <p:sp>
        <p:nvSpPr>
          <p:cNvPr id="16" name="Oval 15"/>
          <p:cNvSpPr>
            <a:spLocks noChangeAspect="1"/>
          </p:cNvSpPr>
          <p:nvPr/>
        </p:nvSpPr>
        <p:spPr>
          <a:xfrm>
            <a:off x="717536" y="170251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</a:p>
        </p:txBody>
      </p:sp>
      <p:sp>
        <p:nvSpPr>
          <p:cNvPr id="17" name="Oval 16"/>
          <p:cNvSpPr>
            <a:spLocks noChangeAspect="1"/>
          </p:cNvSpPr>
          <p:nvPr/>
        </p:nvSpPr>
        <p:spPr>
          <a:xfrm>
            <a:off x="717536" y="2865823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</a:p>
        </p:txBody>
      </p:sp>
      <p:sp>
        <p:nvSpPr>
          <p:cNvPr id="18" name="Oval 17"/>
          <p:cNvSpPr>
            <a:spLocks noChangeAspect="1"/>
          </p:cNvSpPr>
          <p:nvPr/>
        </p:nvSpPr>
        <p:spPr>
          <a:xfrm>
            <a:off x="717536" y="3443338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3</a:t>
            </a:r>
          </a:p>
        </p:txBody>
      </p:sp>
      <p:sp>
        <p:nvSpPr>
          <p:cNvPr id="26" name="Oval 25"/>
          <p:cNvSpPr>
            <a:spLocks noChangeAspect="1"/>
          </p:cNvSpPr>
          <p:nvPr/>
        </p:nvSpPr>
        <p:spPr>
          <a:xfrm>
            <a:off x="717536" y="4838659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</a:p>
        </p:txBody>
      </p:sp>
      <p:sp>
        <p:nvSpPr>
          <p:cNvPr id="27" name="Oval 26"/>
          <p:cNvSpPr>
            <a:spLocks noChangeAspect="1"/>
          </p:cNvSpPr>
          <p:nvPr/>
        </p:nvSpPr>
        <p:spPr>
          <a:xfrm>
            <a:off x="717536" y="6045714"/>
            <a:ext cx="365760" cy="365760"/>
          </a:xfrm>
          <a:prstGeom prst="ellipse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2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03585"/>
            <a:ext cx="7915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Nam mentions the following tips in the interview. Work in groups and discuss to put the tips in order from the easiest to the most difficult. 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877577" y="1620307"/>
            <a:ext cx="7289654" cy="468142"/>
            <a:chOff x="800828" y="1677609"/>
            <a:chExt cx="5917571" cy="468142"/>
          </a:xfrm>
        </p:grpSpPr>
        <p:sp>
          <p:nvSpPr>
            <p:cNvPr id="22" name="TextBox 21"/>
            <p:cNvSpPr txBox="1"/>
            <p:nvPr/>
          </p:nvSpPr>
          <p:spPr>
            <a:xfrm>
              <a:off x="800828" y="1684086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275659" y="1677609"/>
              <a:ext cx="54427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Putting recycling bins in every classroom.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77577" y="3168154"/>
            <a:ext cx="7289654" cy="830997"/>
            <a:chOff x="800828" y="3679549"/>
            <a:chExt cx="6942651" cy="830997"/>
          </a:xfrm>
        </p:grpSpPr>
        <p:sp>
          <p:nvSpPr>
            <p:cNvPr id="25" name="TextBox 24"/>
            <p:cNvSpPr txBox="1"/>
            <p:nvPr/>
          </p:nvSpPr>
          <p:spPr>
            <a:xfrm>
              <a:off x="800828" y="368820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275658" y="3679549"/>
              <a:ext cx="646782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Borrowing books from the school library instead of buying new ones.</a:t>
              </a:r>
              <a:endParaRPr lang="en-US" sz="2400" dirty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7577" y="4123505"/>
            <a:ext cx="7289654" cy="470318"/>
            <a:chOff x="800828" y="4405829"/>
            <a:chExt cx="7480724" cy="470318"/>
          </a:xfrm>
        </p:grpSpPr>
        <p:sp>
          <p:nvSpPr>
            <p:cNvPr id="28" name="TextBox 27"/>
            <p:cNvSpPr txBox="1"/>
            <p:nvPr/>
          </p:nvSpPr>
          <p:spPr>
            <a:xfrm>
              <a:off x="800828" y="4414482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75658" y="4405829"/>
              <a:ext cx="7005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Bringing reusable water bottles to school.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77577" y="4718177"/>
            <a:ext cx="7289654" cy="461665"/>
            <a:chOff x="800828" y="5436790"/>
            <a:chExt cx="8083397" cy="461665"/>
          </a:xfrm>
        </p:grpSpPr>
        <p:sp>
          <p:nvSpPr>
            <p:cNvPr id="31" name="TextBox 30"/>
            <p:cNvSpPr txBox="1"/>
            <p:nvPr/>
          </p:nvSpPr>
          <p:spPr>
            <a:xfrm>
              <a:off x="800828" y="543679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275658" y="5436790"/>
              <a:ext cx="76085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Planting trees at school.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77577" y="2212803"/>
            <a:ext cx="7289654" cy="830997"/>
            <a:chOff x="800828" y="2591059"/>
            <a:chExt cx="6602507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800828" y="2612083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275658" y="2591059"/>
              <a:ext cx="61276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Exchanging old books and uniforms with friends or giving them to charity.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77577" y="5304196"/>
            <a:ext cx="7289654" cy="830997"/>
            <a:chOff x="800828" y="5436790"/>
            <a:chExt cx="6104969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800828" y="543679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f.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275658" y="5436790"/>
              <a:ext cx="563013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Finding creative ways to reuse old items before throwing them away.</a:t>
              </a:r>
              <a:endParaRPr lang="en-US" sz="2400" dirty="0">
                <a:solidFill>
                  <a:srgbClr val="0070C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8221823" y="1756787"/>
            <a:ext cx="365760" cy="3541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8221823" y="2516153"/>
            <a:ext cx="365760" cy="3541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221823" y="3341728"/>
            <a:ext cx="365760" cy="3541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8221823" y="4289975"/>
            <a:ext cx="365760" cy="3541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221823" y="4812703"/>
            <a:ext cx="365760" cy="3541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8221823" y="5664741"/>
            <a:ext cx="365760" cy="354175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401823" y="6259549"/>
            <a:ext cx="6765407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Can you add more tips to the list?</a:t>
            </a:r>
          </a:p>
        </p:txBody>
      </p:sp>
      <p:sp>
        <p:nvSpPr>
          <p:cNvPr id="45" name="Rounded Rectangle 44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4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66800" y="156238"/>
            <a:ext cx="81541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Tip </a:t>
            </a:r>
            <a:r>
              <a:rPr lang="en-US" sz="2800" b="1" dirty="0">
                <a:solidFill>
                  <a:srgbClr val="0070C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tells you to  find creative ways to reuse old items. Can you think of any ways to reuse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124384" y="1629376"/>
            <a:ext cx="4415840" cy="593428"/>
            <a:chOff x="363372" y="1262747"/>
            <a:chExt cx="4064976" cy="593428"/>
          </a:xfrm>
        </p:grpSpPr>
        <p:sp>
          <p:nvSpPr>
            <p:cNvPr id="11" name="TextBox 10"/>
            <p:cNvSpPr txBox="1"/>
            <p:nvPr/>
          </p:nvSpPr>
          <p:spPr>
            <a:xfrm>
              <a:off x="363372" y="1262747"/>
              <a:ext cx="984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27313" y="1271400"/>
              <a:ext cx="36010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used gift wrap?</a:t>
              </a:r>
              <a:endParaRPr lang="en-US" sz="3200" i="1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24385" y="2792651"/>
            <a:ext cx="4415840" cy="584775"/>
            <a:chOff x="369902" y="2142097"/>
            <a:chExt cx="4064976" cy="584775"/>
          </a:xfrm>
        </p:grpSpPr>
        <p:sp>
          <p:nvSpPr>
            <p:cNvPr id="14" name="TextBox 13"/>
            <p:cNvSpPr txBox="1"/>
            <p:nvPr/>
          </p:nvSpPr>
          <p:spPr>
            <a:xfrm>
              <a:off x="369902" y="2142097"/>
              <a:ext cx="82234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44734" y="2142097"/>
              <a:ext cx="3590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used water bottles?</a:t>
              </a:r>
              <a:endParaRPr lang="en-US" sz="3200" dirty="0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24385" y="3999228"/>
            <a:ext cx="4415838" cy="593428"/>
            <a:chOff x="363373" y="4026312"/>
            <a:chExt cx="4064974" cy="593428"/>
          </a:xfrm>
        </p:grpSpPr>
        <p:sp>
          <p:nvSpPr>
            <p:cNvPr id="17" name="TextBox 16"/>
            <p:cNvSpPr txBox="1"/>
            <p:nvPr/>
          </p:nvSpPr>
          <p:spPr>
            <a:xfrm>
              <a:off x="363373" y="4034965"/>
              <a:ext cx="474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38204" y="4026312"/>
              <a:ext cx="35901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/>
                <a:t>used books?</a:t>
              </a:r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5B97BA0F-0EAC-4EAA-B14C-61E3AAA76EB2}"/>
              </a:ext>
            </a:extLst>
          </p:cNvPr>
          <p:cNvSpPr/>
          <p:nvPr/>
        </p:nvSpPr>
        <p:spPr>
          <a:xfrm>
            <a:off x="1002860" y="1629376"/>
            <a:ext cx="640080" cy="640080"/>
          </a:xfrm>
          <a:prstGeom prst="ellipse">
            <a:avLst/>
          </a:prstGeom>
          <a:noFill/>
          <a:ln w="38100">
            <a:solidFill>
              <a:srgbClr val="F16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AC38EEF-0078-4E34-BD5C-2CDE5135F9C7}"/>
              </a:ext>
            </a:extLst>
          </p:cNvPr>
          <p:cNvSpPr/>
          <p:nvPr/>
        </p:nvSpPr>
        <p:spPr>
          <a:xfrm>
            <a:off x="988290" y="2792651"/>
            <a:ext cx="640080" cy="640080"/>
          </a:xfrm>
          <a:prstGeom prst="ellipse">
            <a:avLst/>
          </a:prstGeom>
          <a:noFill/>
          <a:ln w="38100">
            <a:solidFill>
              <a:srgbClr val="F16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7F4AAC-C5F4-4E8B-9A8D-8F7BA65B5B54}"/>
              </a:ext>
            </a:extLst>
          </p:cNvPr>
          <p:cNvSpPr/>
          <p:nvPr/>
        </p:nvSpPr>
        <p:spPr>
          <a:xfrm>
            <a:off x="974585" y="3947273"/>
            <a:ext cx="640080" cy="640080"/>
          </a:xfrm>
          <a:prstGeom prst="ellipse">
            <a:avLst/>
          </a:prstGeom>
          <a:noFill/>
          <a:ln w="38100">
            <a:solidFill>
              <a:srgbClr val="F166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100" y="1553496"/>
            <a:ext cx="2529842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9946" y="4945080"/>
            <a:ext cx="2529842" cy="1581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054" y="4343400"/>
            <a:ext cx="253803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13773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2" grpId="3" animBg="1"/>
      <p:bldP spid="2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" y="867243"/>
            <a:ext cx="8229600" cy="5669280"/>
          </a:xfrm>
          <a:prstGeom prst="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42060" y="125645"/>
            <a:ext cx="6583680" cy="57888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Creative ways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reuse </a:t>
            </a: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old envelopes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2" name="Rectangle 11" descr="http://p-ec1.pixstatic.com/51b6849cfb04d67b4a0017d5._w.540_s.fit_.jpg"/>
          <p:cNvSpPr/>
          <p:nvPr/>
        </p:nvSpPr>
        <p:spPr>
          <a:xfrm>
            <a:off x="683353" y="998035"/>
            <a:ext cx="3139362" cy="231997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Freeform 12"/>
          <p:cNvSpPr/>
          <p:nvPr/>
        </p:nvSpPr>
        <p:spPr>
          <a:xfrm>
            <a:off x="1317905" y="2897357"/>
            <a:ext cx="2705195" cy="650103"/>
          </a:xfrm>
          <a:custGeom>
            <a:avLst/>
            <a:gdLst>
              <a:gd name="connsiteX0" fmla="*/ 0 w 2705195"/>
              <a:gd name="connsiteY0" fmla="*/ 0 h 650103"/>
              <a:gd name="connsiteX1" fmla="*/ 2705195 w 2705195"/>
              <a:gd name="connsiteY1" fmla="*/ 0 h 650103"/>
              <a:gd name="connsiteX2" fmla="*/ 2705195 w 2705195"/>
              <a:gd name="connsiteY2" fmla="*/ 650103 h 650103"/>
              <a:gd name="connsiteX3" fmla="*/ 0 w 2705195"/>
              <a:gd name="connsiteY3" fmla="*/ 650103 h 650103"/>
              <a:gd name="connsiteX4" fmla="*/ 0 w 2705195"/>
              <a:gd name="connsiteY4" fmla="*/ 0 h 65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195" h="650103">
                <a:moveTo>
                  <a:pt x="0" y="0"/>
                </a:moveTo>
                <a:lnTo>
                  <a:pt x="2705195" y="0"/>
                </a:lnTo>
                <a:lnTo>
                  <a:pt x="2705195" y="650103"/>
                </a:lnTo>
                <a:lnTo>
                  <a:pt x="0" y="6501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Storage box</a:t>
            </a:r>
          </a:p>
        </p:txBody>
      </p:sp>
      <p:sp>
        <p:nvSpPr>
          <p:cNvPr id="14" name="Rectangle 13" descr="http://3.bp.blogspot.com/_JUqK1ovAlrw/ShCfr_YpT2I/AAAAAAAAAOM/9cT80yWPubY/s1600/IMG_3742.jpg"/>
          <p:cNvSpPr/>
          <p:nvPr/>
        </p:nvSpPr>
        <p:spPr>
          <a:xfrm>
            <a:off x="5153719" y="998035"/>
            <a:ext cx="3139362" cy="2319977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Freeform 14"/>
          <p:cNvSpPr/>
          <p:nvPr/>
        </p:nvSpPr>
        <p:spPr>
          <a:xfrm>
            <a:off x="5788271" y="2897357"/>
            <a:ext cx="2705195" cy="650103"/>
          </a:xfrm>
          <a:custGeom>
            <a:avLst/>
            <a:gdLst>
              <a:gd name="connsiteX0" fmla="*/ 0 w 2705195"/>
              <a:gd name="connsiteY0" fmla="*/ 0 h 650103"/>
              <a:gd name="connsiteX1" fmla="*/ 2705195 w 2705195"/>
              <a:gd name="connsiteY1" fmla="*/ 0 h 650103"/>
              <a:gd name="connsiteX2" fmla="*/ 2705195 w 2705195"/>
              <a:gd name="connsiteY2" fmla="*/ 650103 h 650103"/>
              <a:gd name="connsiteX3" fmla="*/ 0 w 2705195"/>
              <a:gd name="connsiteY3" fmla="*/ 650103 h 650103"/>
              <a:gd name="connsiteX4" fmla="*/ 0 w 2705195"/>
              <a:gd name="connsiteY4" fmla="*/ 0 h 65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195" h="650103">
                <a:moveTo>
                  <a:pt x="0" y="0"/>
                </a:moveTo>
                <a:lnTo>
                  <a:pt x="2705195" y="0"/>
                </a:lnTo>
                <a:lnTo>
                  <a:pt x="2705195" y="650103"/>
                </a:lnTo>
                <a:lnTo>
                  <a:pt x="0" y="6501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Flower</a:t>
            </a:r>
          </a:p>
        </p:txBody>
      </p:sp>
      <p:sp>
        <p:nvSpPr>
          <p:cNvPr id="16" name="Rectangle 15" descr="http://3.bp.blogspot.com/_XKgfAgS8zbs/Svt3gFEhTBI/AAAAAAAAFLk/Q4oXdsn3tpg/s1600/early+november+116.jpg"/>
          <p:cNvSpPr/>
          <p:nvPr/>
        </p:nvSpPr>
        <p:spPr>
          <a:xfrm>
            <a:off x="683353" y="3881435"/>
            <a:ext cx="3139362" cy="2319977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Freeform 16"/>
          <p:cNvSpPr/>
          <p:nvPr/>
        </p:nvSpPr>
        <p:spPr>
          <a:xfrm>
            <a:off x="1317905" y="5780757"/>
            <a:ext cx="2705195" cy="650103"/>
          </a:xfrm>
          <a:custGeom>
            <a:avLst/>
            <a:gdLst>
              <a:gd name="connsiteX0" fmla="*/ 0 w 2705195"/>
              <a:gd name="connsiteY0" fmla="*/ 0 h 650103"/>
              <a:gd name="connsiteX1" fmla="*/ 2705195 w 2705195"/>
              <a:gd name="connsiteY1" fmla="*/ 0 h 650103"/>
              <a:gd name="connsiteX2" fmla="*/ 2705195 w 2705195"/>
              <a:gd name="connsiteY2" fmla="*/ 650103 h 650103"/>
              <a:gd name="connsiteX3" fmla="*/ 0 w 2705195"/>
              <a:gd name="connsiteY3" fmla="*/ 650103 h 650103"/>
              <a:gd name="connsiteX4" fmla="*/ 0 w 2705195"/>
              <a:gd name="connsiteY4" fmla="*/ 0 h 65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195" h="650103">
                <a:moveTo>
                  <a:pt x="0" y="0"/>
                </a:moveTo>
                <a:lnTo>
                  <a:pt x="2705195" y="0"/>
                </a:lnTo>
                <a:lnTo>
                  <a:pt x="2705195" y="650103"/>
                </a:lnTo>
                <a:lnTo>
                  <a:pt x="0" y="6501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Napkin rings</a:t>
            </a:r>
          </a:p>
        </p:txBody>
      </p:sp>
      <p:sp>
        <p:nvSpPr>
          <p:cNvPr id="18" name="Rectangle 17" descr="http://craftyjournal.com/wp-content/uploads/2012/03/finished-bagalopes-0-300x231.jpg"/>
          <p:cNvSpPr/>
          <p:nvPr/>
        </p:nvSpPr>
        <p:spPr>
          <a:xfrm>
            <a:off x="5153719" y="3881435"/>
            <a:ext cx="3139362" cy="2319977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5788271" y="5780757"/>
            <a:ext cx="2705195" cy="650103"/>
          </a:xfrm>
          <a:custGeom>
            <a:avLst/>
            <a:gdLst>
              <a:gd name="connsiteX0" fmla="*/ 0 w 2705195"/>
              <a:gd name="connsiteY0" fmla="*/ 0 h 650103"/>
              <a:gd name="connsiteX1" fmla="*/ 2705195 w 2705195"/>
              <a:gd name="connsiteY1" fmla="*/ 0 h 650103"/>
              <a:gd name="connsiteX2" fmla="*/ 2705195 w 2705195"/>
              <a:gd name="connsiteY2" fmla="*/ 650103 h 650103"/>
              <a:gd name="connsiteX3" fmla="*/ 0 w 2705195"/>
              <a:gd name="connsiteY3" fmla="*/ 650103 h 650103"/>
              <a:gd name="connsiteX4" fmla="*/ 0 w 2705195"/>
              <a:gd name="connsiteY4" fmla="*/ 0 h 650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5195" h="650103">
                <a:moveTo>
                  <a:pt x="0" y="0"/>
                </a:moveTo>
                <a:lnTo>
                  <a:pt x="2705195" y="0"/>
                </a:lnTo>
                <a:lnTo>
                  <a:pt x="2705195" y="650103"/>
                </a:lnTo>
                <a:lnTo>
                  <a:pt x="0" y="65010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envelope gift bags</a:t>
            </a:r>
          </a:p>
        </p:txBody>
      </p:sp>
    </p:spTree>
    <p:extLst>
      <p:ext uri="{BB962C8B-B14F-4D97-AF65-F5344CB8AC3E}">
        <p14:creationId xmlns:p14="http://schemas.microsoft.com/office/powerpoint/2010/main" val="65797258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19100" y="826299"/>
            <a:ext cx="8229600" cy="5669280"/>
          </a:xfrm>
          <a:prstGeom prst="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1266312" y="209264"/>
            <a:ext cx="6583680" cy="578882"/>
          </a:xfrm>
          <a:prstGeom prst="roundRect">
            <a:avLst/>
          </a:prstGeom>
          <a:ln>
            <a:solidFill>
              <a:srgbClr val="00B0F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Creative ways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reuse </a:t>
            </a:r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old envelopes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1" name="Rectangle 10" descr="http://1.bp.blogspot.com/-GvoH-bzJmls/TqNOsvtgiXI/AAAAAAAAByA/evGP6xdIVKk/s1600/mini+envelopes+from+junk+mail+01.jpg"/>
          <p:cNvSpPr/>
          <p:nvPr/>
        </p:nvSpPr>
        <p:spPr>
          <a:xfrm>
            <a:off x="687529" y="954298"/>
            <a:ext cx="3086920" cy="2281222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311481" y="2821892"/>
            <a:ext cx="2660005" cy="639243"/>
          </a:xfrm>
          <a:custGeom>
            <a:avLst/>
            <a:gdLst>
              <a:gd name="connsiteX0" fmla="*/ 0 w 2660005"/>
              <a:gd name="connsiteY0" fmla="*/ 0 h 639243"/>
              <a:gd name="connsiteX1" fmla="*/ 2660005 w 2660005"/>
              <a:gd name="connsiteY1" fmla="*/ 0 h 639243"/>
              <a:gd name="connsiteX2" fmla="*/ 2660005 w 2660005"/>
              <a:gd name="connsiteY2" fmla="*/ 639243 h 639243"/>
              <a:gd name="connsiteX3" fmla="*/ 0 w 2660005"/>
              <a:gd name="connsiteY3" fmla="*/ 639243 h 639243"/>
              <a:gd name="connsiteX4" fmla="*/ 0 w 2660005"/>
              <a:gd name="connsiteY4" fmla="*/ 0 h 63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0005" h="639243">
                <a:moveTo>
                  <a:pt x="0" y="0"/>
                </a:moveTo>
                <a:lnTo>
                  <a:pt x="2660005" y="0"/>
                </a:lnTo>
                <a:lnTo>
                  <a:pt x="2660005" y="639243"/>
                </a:lnTo>
                <a:lnTo>
                  <a:pt x="0" y="6392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5" tIns="66675" rIns="66675" bIns="66675" numCol="1" spcCol="1270" anchor="ctr" anchorCtr="0">
            <a:noAutofit/>
          </a:bodyPr>
          <a:lstStyle/>
          <a:p>
            <a:pPr algn="ctr"/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Mini envelopes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308992" y="954298"/>
            <a:ext cx="3086920" cy="2281222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5932944" y="2821892"/>
            <a:ext cx="2660005" cy="639243"/>
          </a:xfrm>
          <a:custGeom>
            <a:avLst/>
            <a:gdLst>
              <a:gd name="connsiteX0" fmla="*/ 0 w 2660005"/>
              <a:gd name="connsiteY0" fmla="*/ 0 h 639243"/>
              <a:gd name="connsiteX1" fmla="*/ 2660005 w 2660005"/>
              <a:gd name="connsiteY1" fmla="*/ 0 h 639243"/>
              <a:gd name="connsiteX2" fmla="*/ 2660005 w 2660005"/>
              <a:gd name="connsiteY2" fmla="*/ 639243 h 639243"/>
              <a:gd name="connsiteX3" fmla="*/ 0 w 2660005"/>
              <a:gd name="connsiteY3" fmla="*/ 639243 h 639243"/>
              <a:gd name="connsiteX4" fmla="*/ 0 w 2660005"/>
              <a:gd name="connsiteY4" fmla="*/ 0 h 63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0005" h="639243">
                <a:moveTo>
                  <a:pt x="0" y="0"/>
                </a:moveTo>
                <a:lnTo>
                  <a:pt x="2660005" y="0"/>
                </a:lnTo>
                <a:lnTo>
                  <a:pt x="2660005" y="639243"/>
                </a:lnTo>
                <a:lnTo>
                  <a:pt x="0" y="6392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5" tIns="66675" rIns="66675" bIns="66675" numCol="1" spcCol="1270" anchor="ctr" anchorCtr="0">
            <a:noAutofit/>
          </a:bodyPr>
          <a:lstStyle/>
          <a:p>
            <a:pPr algn="ctr" defTabSz="15557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Gift wrap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7529" y="3789531"/>
            <a:ext cx="3086920" cy="2281222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6000" b="-6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311481" y="5657126"/>
            <a:ext cx="2660005" cy="639243"/>
          </a:xfrm>
          <a:custGeom>
            <a:avLst/>
            <a:gdLst>
              <a:gd name="connsiteX0" fmla="*/ 0 w 2660005"/>
              <a:gd name="connsiteY0" fmla="*/ 0 h 639243"/>
              <a:gd name="connsiteX1" fmla="*/ 2660005 w 2660005"/>
              <a:gd name="connsiteY1" fmla="*/ 0 h 639243"/>
              <a:gd name="connsiteX2" fmla="*/ 2660005 w 2660005"/>
              <a:gd name="connsiteY2" fmla="*/ 639243 h 639243"/>
              <a:gd name="connsiteX3" fmla="*/ 0 w 2660005"/>
              <a:gd name="connsiteY3" fmla="*/ 639243 h 639243"/>
              <a:gd name="connsiteX4" fmla="*/ 0 w 2660005"/>
              <a:gd name="connsiteY4" fmla="*/ 0 h 63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0005" h="639243">
                <a:moveTo>
                  <a:pt x="0" y="0"/>
                </a:moveTo>
                <a:lnTo>
                  <a:pt x="2660005" y="0"/>
                </a:lnTo>
                <a:lnTo>
                  <a:pt x="2660005" y="639243"/>
                </a:lnTo>
                <a:lnTo>
                  <a:pt x="0" y="6392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5" tIns="66675" rIns="66675" bIns="66675" numCol="1" spcCol="1270" anchor="ctr" anchorCtr="0">
            <a:noAutofit/>
          </a:bodyPr>
          <a:lstStyle/>
          <a:p>
            <a:pPr algn="ctr" defTabSz="15557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Gift baskets</a:t>
            </a:r>
          </a:p>
        </p:txBody>
      </p:sp>
      <p:sp>
        <p:nvSpPr>
          <p:cNvPr id="17" name="Rectangle 16" descr="http://farm4.staticflickr.com/3556/3349652282_f3bd0dd88a_o.jpg"/>
          <p:cNvSpPr/>
          <p:nvPr/>
        </p:nvSpPr>
        <p:spPr>
          <a:xfrm>
            <a:off x="5308992" y="3789531"/>
            <a:ext cx="3086920" cy="2281222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5932944" y="5657126"/>
            <a:ext cx="2660005" cy="639243"/>
          </a:xfrm>
          <a:custGeom>
            <a:avLst/>
            <a:gdLst>
              <a:gd name="connsiteX0" fmla="*/ 0 w 2660005"/>
              <a:gd name="connsiteY0" fmla="*/ 0 h 639243"/>
              <a:gd name="connsiteX1" fmla="*/ 2660005 w 2660005"/>
              <a:gd name="connsiteY1" fmla="*/ 0 h 639243"/>
              <a:gd name="connsiteX2" fmla="*/ 2660005 w 2660005"/>
              <a:gd name="connsiteY2" fmla="*/ 639243 h 639243"/>
              <a:gd name="connsiteX3" fmla="*/ 0 w 2660005"/>
              <a:gd name="connsiteY3" fmla="*/ 639243 h 639243"/>
              <a:gd name="connsiteX4" fmla="*/ 0 w 2660005"/>
              <a:gd name="connsiteY4" fmla="*/ 0 h 639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60005" h="639243">
                <a:moveTo>
                  <a:pt x="0" y="0"/>
                </a:moveTo>
                <a:lnTo>
                  <a:pt x="2660005" y="0"/>
                </a:lnTo>
                <a:lnTo>
                  <a:pt x="2660005" y="639243"/>
                </a:lnTo>
                <a:lnTo>
                  <a:pt x="0" y="639243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6675" tIns="66675" rIns="66675" bIns="66675" numCol="1" spcCol="1270" anchor="ctr" anchorCtr="0">
            <a:noAutofit/>
          </a:bodyPr>
          <a:lstStyle/>
          <a:p>
            <a:pPr algn="ctr" defTabSz="15557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Tiny house</a:t>
            </a:r>
          </a:p>
        </p:txBody>
      </p:sp>
    </p:spTree>
    <p:extLst>
      <p:ext uri="{BB962C8B-B14F-4D97-AF65-F5344CB8AC3E}">
        <p14:creationId xmlns:p14="http://schemas.microsoft.com/office/powerpoint/2010/main" val="56311178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9100" y="867243"/>
            <a:ext cx="8229600" cy="5669280"/>
          </a:xfrm>
          <a:prstGeom prst="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 descr="plastic-bottles-recycling-ideas-11"/>
          <p:cNvSpPr>
            <a:spLocks noChangeAspect="1"/>
          </p:cNvSpPr>
          <p:nvPr/>
        </p:nvSpPr>
        <p:spPr>
          <a:xfrm>
            <a:off x="677247" y="996048"/>
            <a:ext cx="3281925" cy="242533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ectangle 15" descr="plastic-bottles-recycling-ideas-51-5"/>
          <p:cNvSpPr/>
          <p:nvPr/>
        </p:nvSpPr>
        <p:spPr>
          <a:xfrm>
            <a:off x="5075851" y="996048"/>
            <a:ext cx="3281925" cy="242533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Rectangle 19" descr="plastic-bottles-recycling-ideas-50-1"/>
          <p:cNvSpPr/>
          <p:nvPr/>
        </p:nvSpPr>
        <p:spPr>
          <a:xfrm>
            <a:off x="677247" y="3955795"/>
            <a:ext cx="3281925" cy="242533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7000" r="-7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Rectangle 21" descr="Related image"/>
          <p:cNvSpPr/>
          <p:nvPr/>
        </p:nvSpPr>
        <p:spPr>
          <a:xfrm>
            <a:off x="5075851" y="3955795"/>
            <a:ext cx="3281925" cy="242533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Rounded Rectangle 7"/>
          <p:cNvSpPr/>
          <p:nvPr/>
        </p:nvSpPr>
        <p:spPr>
          <a:xfrm>
            <a:off x="1305048" y="6104388"/>
            <a:ext cx="2728540" cy="510778"/>
          </a:xfrm>
          <a:prstGeom prst="round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Christmas Tree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73892" y="3191802"/>
            <a:ext cx="2728540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Parking Canopy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305048" y="3191802"/>
            <a:ext cx="2728540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Vertical Garden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773892" y="6104388"/>
            <a:ext cx="2728540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fontAlgn="base"/>
            <a:r>
              <a:rPr lang="en-GB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Cute containers</a:t>
            </a:r>
            <a:endParaRPr lang="en-GB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46336" y="223043"/>
            <a:ext cx="7711440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Creative ways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reuse used water bottles</a:t>
            </a:r>
            <a:endParaRPr lang="en-GB" sz="2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86517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90942" y="1011210"/>
            <a:ext cx="8229600" cy="5669280"/>
          </a:xfrm>
          <a:prstGeom prst="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/>
          <p:cNvSpPr>
            <a:spLocks noChangeAspect="1"/>
          </p:cNvSpPr>
          <p:nvPr/>
        </p:nvSpPr>
        <p:spPr>
          <a:xfrm>
            <a:off x="771793" y="1083405"/>
            <a:ext cx="2827102" cy="242316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000" r="-4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Rectangle 13" descr="plastic-bottles-recycling-ideas-21"/>
          <p:cNvSpPr>
            <a:spLocks noChangeAspect="1"/>
          </p:cNvSpPr>
          <p:nvPr/>
        </p:nvSpPr>
        <p:spPr>
          <a:xfrm>
            <a:off x="5533780" y="1083405"/>
            <a:ext cx="2827102" cy="2423160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00" r="-2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Rectangle 16" descr="plastic-bottles-recycling-ideas-38"/>
          <p:cNvSpPr>
            <a:spLocks noChangeAspect="1"/>
          </p:cNvSpPr>
          <p:nvPr/>
        </p:nvSpPr>
        <p:spPr>
          <a:xfrm>
            <a:off x="771793" y="3908933"/>
            <a:ext cx="2827102" cy="242316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000" b="-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Rectangle 18" descr="plastic-bottle-recycling-ideas-65"/>
          <p:cNvSpPr>
            <a:spLocks noChangeAspect="1"/>
          </p:cNvSpPr>
          <p:nvPr/>
        </p:nvSpPr>
        <p:spPr>
          <a:xfrm>
            <a:off x="5533780" y="3908933"/>
            <a:ext cx="2827102" cy="2423160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Rounded Rectangle 15"/>
          <p:cNvSpPr/>
          <p:nvPr/>
        </p:nvSpPr>
        <p:spPr>
          <a:xfrm>
            <a:off x="678180" y="214963"/>
            <a:ext cx="7711440" cy="578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Creative ways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reuse used water bottles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5" name="Rounded Rectangle 4"/>
          <p:cNvSpPr>
            <a:spLocks noChangeAspect="1"/>
          </p:cNvSpPr>
          <p:nvPr/>
        </p:nvSpPr>
        <p:spPr>
          <a:xfrm>
            <a:off x="1541378" y="6101260"/>
            <a:ext cx="2284623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GB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Curtain</a:t>
            </a:r>
            <a:endParaRPr lang="en-GB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ounded Rectangle 5"/>
          <p:cNvSpPr>
            <a:spLocks noChangeAspect="1"/>
          </p:cNvSpPr>
          <p:nvPr/>
        </p:nvSpPr>
        <p:spPr>
          <a:xfrm>
            <a:off x="6410044" y="6169712"/>
            <a:ext cx="2284623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Bottle Vase</a:t>
            </a:r>
          </a:p>
        </p:txBody>
      </p:sp>
      <p:sp>
        <p:nvSpPr>
          <p:cNvPr id="7" name="Rounded Rectangle 6"/>
          <p:cNvSpPr>
            <a:spLocks noChangeAspect="1"/>
          </p:cNvSpPr>
          <p:nvPr/>
        </p:nvSpPr>
        <p:spPr>
          <a:xfrm>
            <a:off x="6410044" y="3267984"/>
            <a:ext cx="2284623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GB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Jewelry</a:t>
            </a: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Stand</a:t>
            </a: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1541378" y="3199532"/>
            <a:ext cx="2284623" cy="510778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base"/>
            <a:r>
              <a:rPr lang="en-GB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Lamp</a:t>
            </a:r>
            <a:endParaRPr lang="en-GB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27161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419100" y="885017"/>
            <a:ext cx="8229600" cy="5669280"/>
          </a:xfrm>
          <a:prstGeom prst="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2060" y="131365"/>
            <a:ext cx="6583680" cy="57888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Creative ways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reuse used books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1" name="Rectangle 10" descr="folded-page-wall-art"/>
          <p:cNvSpPr/>
          <p:nvPr/>
        </p:nvSpPr>
        <p:spPr>
          <a:xfrm>
            <a:off x="724186" y="994199"/>
            <a:ext cx="3123176" cy="2308015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/>
          <p:cNvSpPr/>
          <p:nvPr/>
        </p:nvSpPr>
        <p:spPr>
          <a:xfrm>
            <a:off x="1355466" y="2883728"/>
            <a:ext cx="2691248" cy="646751"/>
          </a:xfrm>
          <a:custGeom>
            <a:avLst/>
            <a:gdLst>
              <a:gd name="connsiteX0" fmla="*/ 0 w 2691248"/>
              <a:gd name="connsiteY0" fmla="*/ 0 h 646751"/>
              <a:gd name="connsiteX1" fmla="*/ 2691248 w 2691248"/>
              <a:gd name="connsiteY1" fmla="*/ 0 h 646751"/>
              <a:gd name="connsiteX2" fmla="*/ 2691248 w 2691248"/>
              <a:gd name="connsiteY2" fmla="*/ 646751 h 646751"/>
              <a:gd name="connsiteX3" fmla="*/ 0 w 2691248"/>
              <a:gd name="connsiteY3" fmla="*/ 646751 h 646751"/>
              <a:gd name="connsiteX4" fmla="*/ 0 w 2691248"/>
              <a:gd name="connsiteY4" fmla="*/ 0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248" h="646751">
                <a:moveTo>
                  <a:pt x="0" y="0"/>
                </a:moveTo>
                <a:lnTo>
                  <a:pt x="2691248" y="0"/>
                </a:lnTo>
                <a:lnTo>
                  <a:pt x="2691248" y="646751"/>
                </a:lnTo>
                <a:lnTo>
                  <a:pt x="0" y="6467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Fanned wall art</a:t>
            </a:r>
          </a:p>
        </p:txBody>
      </p:sp>
      <p:sp>
        <p:nvSpPr>
          <p:cNvPr id="13" name="Rectangle 12" descr="book-flower-bouquet"/>
          <p:cNvSpPr/>
          <p:nvPr/>
        </p:nvSpPr>
        <p:spPr>
          <a:xfrm>
            <a:off x="5192821" y="994199"/>
            <a:ext cx="3123176" cy="2308015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1000" b="-3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5824101" y="2883728"/>
            <a:ext cx="2691248" cy="646751"/>
          </a:xfrm>
          <a:custGeom>
            <a:avLst/>
            <a:gdLst>
              <a:gd name="connsiteX0" fmla="*/ 0 w 2691248"/>
              <a:gd name="connsiteY0" fmla="*/ 0 h 646751"/>
              <a:gd name="connsiteX1" fmla="*/ 2691248 w 2691248"/>
              <a:gd name="connsiteY1" fmla="*/ 0 h 646751"/>
              <a:gd name="connsiteX2" fmla="*/ 2691248 w 2691248"/>
              <a:gd name="connsiteY2" fmla="*/ 646751 h 646751"/>
              <a:gd name="connsiteX3" fmla="*/ 0 w 2691248"/>
              <a:gd name="connsiteY3" fmla="*/ 646751 h 646751"/>
              <a:gd name="connsiteX4" fmla="*/ 0 w 2691248"/>
              <a:gd name="connsiteY4" fmla="*/ 0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248" h="646751">
                <a:moveTo>
                  <a:pt x="0" y="0"/>
                </a:moveTo>
                <a:lnTo>
                  <a:pt x="2691248" y="0"/>
                </a:lnTo>
                <a:lnTo>
                  <a:pt x="2691248" y="646751"/>
                </a:lnTo>
                <a:lnTo>
                  <a:pt x="0" y="6467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Wedding bouquet</a:t>
            </a:r>
          </a:p>
        </p:txBody>
      </p:sp>
      <p:sp>
        <p:nvSpPr>
          <p:cNvPr id="15" name="Rectangle 14" descr="book-jewelry-box"/>
          <p:cNvSpPr/>
          <p:nvPr/>
        </p:nvSpPr>
        <p:spPr>
          <a:xfrm>
            <a:off x="724186" y="3862733"/>
            <a:ext cx="3123176" cy="2308015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6000" r="-6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355466" y="5752262"/>
            <a:ext cx="2691248" cy="646751"/>
          </a:xfrm>
          <a:custGeom>
            <a:avLst/>
            <a:gdLst>
              <a:gd name="connsiteX0" fmla="*/ 0 w 2691248"/>
              <a:gd name="connsiteY0" fmla="*/ 0 h 646751"/>
              <a:gd name="connsiteX1" fmla="*/ 2691248 w 2691248"/>
              <a:gd name="connsiteY1" fmla="*/ 0 h 646751"/>
              <a:gd name="connsiteX2" fmla="*/ 2691248 w 2691248"/>
              <a:gd name="connsiteY2" fmla="*/ 646751 h 646751"/>
              <a:gd name="connsiteX3" fmla="*/ 0 w 2691248"/>
              <a:gd name="connsiteY3" fmla="*/ 646751 h 646751"/>
              <a:gd name="connsiteX4" fmla="*/ 0 w 2691248"/>
              <a:gd name="connsiteY4" fmla="*/ 0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248" h="646751">
                <a:moveTo>
                  <a:pt x="0" y="0"/>
                </a:moveTo>
                <a:lnTo>
                  <a:pt x="2691248" y="0"/>
                </a:lnTo>
                <a:lnTo>
                  <a:pt x="2691248" y="646751"/>
                </a:lnTo>
                <a:lnTo>
                  <a:pt x="0" y="6467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 err="1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Jewelry</a:t>
            </a: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box</a:t>
            </a:r>
          </a:p>
        </p:txBody>
      </p:sp>
      <p:sp>
        <p:nvSpPr>
          <p:cNvPr id="17" name="Rectangle 16" descr="book-clutch"/>
          <p:cNvSpPr/>
          <p:nvPr/>
        </p:nvSpPr>
        <p:spPr>
          <a:xfrm>
            <a:off x="5192821" y="3862733"/>
            <a:ext cx="3123176" cy="2308015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000" r="-5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5824101" y="5752262"/>
            <a:ext cx="2691248" cy="646751"/>
          </a:xfrm>
          <a:custGeom>
            <a:avLst/>
            <a:gdLst>
              <a:gd name="connsiteX0" fmla="*/ 0 w 2691248"/>
              <a:gd name="connsiteY0" fmla="*/ 0 h 646751"/>
              <a:gd name="connsiteX1" fmla="*/ 2691248 w 2691248"/>
              <a:gd name="connsiteY1" fmla="*/ 0 h 646751"/>
              <a:gd name="connsiteX2" fmla="*/ 2691248 w 2691248"/>
              <a:gd name="connsiteY2" fmla="*/ 646751 h 646751"/>
              <a:gd name="connsiteX3" fmla="*/ 0 w 2691248"/>
              <a:gd name="connsiteY3" fmla="*/ 646751 h 646751"/>
              <a:gd name="connsiteX4" fmla="*/ 0 w 2691248"/>
              <a:gd name="connsiteY4" fmla="*/ 0 h 64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91248" h="646751">
                <a:moveTo>
                  <a:pt x="0" y="0"/>
                </a:moveTo>
                <a:lnTo>
                  <a:pt x="2691248" y="0"/>
                </a:lnTo>
                <a:lnTo>
                  <a:pt x="2691248" y="646751"/>
                </a:lnTo>
                <a:lnTo>
                  <a:pt x="0" y="64675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68580" tIns="68580" rIns="68580" bIns="68580" numCol="1" spcCol="1270" anchor="ctr" anchorCtr="0">
            <a:noAutofit/>
          </a:bodyPr>
          <a:lstStyle/>
          <a:p>
            <a:pPr algn="ctr" defTabSz="160020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Book cover clutch</a:t>
            </a:r>
          </a:p>
        </p:txBody>
      </p:sp>
    </p:spTree>
    <p:extLst>
      <p:ext uri="{BB962C8B-B14F-4D97-AF65-F5344CB8AC3E}">
        <p14:creationId xmlns:p14="http://schemas.microsoft.com/office/powerpoint/2010/main" val="40768719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9100" y="959882"/>
            <a:ext cx="8229600" cy="5669280"/>
          </a:xfrm>
          <a:prstGeom prst="rect">
            <a:avLst/>
          </a:prstGeom>
          <a:solidFill>
            <a:srgbClr val="A3E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1242060" y="258170"/>
            <a:ext cx="6583680" cy="578882"/>
          </a:xfrm>
          <a:prstGeom prst="round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Creative ways </a:t>
            </a:r>
            <a:r>
              <a:rPr lang="en-US" sz="28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reuse used books</a:t>
            </a:r>
            <a:endParaRPr lang="en-GB" sz="2800" dirty="0">
              <a:solidFill>
                <a:prstClr val="black"/>
              </a:solidFill>
            </a:endParaRPr>
          </a:p>
        </p:txBody>
      </p:sp>
      <p:sp>
        <p:nvSpPr>
          <p:cNvPr id="15" name="Rectangle 14" descr="book purse"/>
          <p:cNvSpPr/>
          <p:nvPr/>
        </p:nvSpPr>
        <p:spPr>
          <a:xfrm>
            <a:off x="666539" y="1101676"/>
            <a:ext cx="3174046" cy="2345608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Freeform 15"/>
          <p:cNvSpPr/>
          <p:nvPr/>
        </p:nvSpPr>
        <p:spPr>
          <a:xfrm>
            <a:off x="1308101" y="3021981"/>
            <a:ext cx="2735082" cy="657285"/>
          </a:xfrm>
          <a:custGeom>
            <a:avLst/>
            <a:gdLst>
              <a:gd name="connsiteX0" fmla="*/ 0 w 2735082"/>
              <a:gd name="connsiteY0" fmla="*/ 0 h 657285"/>
              <a:gd name="connsiteX1" fmla="*/ 2735082 w 2735082"/>
              <a:gd name="connsiteY1" fmla="*/ 0 h 657285"/>
              <a:gd name="connsiteX2" fmla="*/ 2735082 w 2735082"/>
              <a:gd name="connsiteY2" fmla="*/ 657285 h 657285"/>
              <a:gd name="connsiteX3" fmla="*/ 0 w 2735082"/>
              <a:gd name="connsiteY3" fmla="*/ 657285 h 657285"/>
              <a:gd name="connsiteX4" fmla="*/ 0 w 2735082"/>
              <a:gd name="connsiteY4" fmla="*/ 0 h 65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082" h="657285">
                <a:moveTo>
                  <a:pt x="0" y="0"/>
                </a:moveTo>
                <a:lnTo>
                  <a:pt x="2735082" y="0"/>
                </a:lnTo>
                <a:lnTo>
                  <a:pt x="2735082" y="657285"/>
                </a:lnTo>
                <a:lnTo>
                  <a:pt x="0" y="6572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70485" tIns="70485" rIns="70485" bIns="70485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US" sz="24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book purse</a:t>
            </a:r>
            <a:endParaRPr lang="en-GB" sz="24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Rectangle 16" descr="Cards"/>
          <p:cNvSpPr/>
          <p:nvPr/>
        </p:nvSpPr>
        <p:spPr>
          <a:xfrm>
            <a:off x="5250943" y="1101676"/>
            <a:ext cx="3174046" cy="2345608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000" b="-1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Freeform 17"/>
          <p:cNvSpPr/>
          <p:nvPr/>
        </p:nvSpPr>
        <p:spPr>
          <a:xfrm>
            <a:off x="5892506" y="3021981"/>
            <a:ext cx="2735082" cy="657285"/>
          </a:xfrm>
          <a:custGeom>
            <a:avLst/>
            <a:gdLst>
              <a:gd name="connsiteX0" fmla="*/ 0 w 2735082"/>
              <a:gd name="connsiteY0" fmla="*/ 0 h 657285"/>
              <a:gd name="connsiteX1" fmla="*/ 2735082 w 2735082"/>
              <a:gd name="connsiteY1" fmla="*/ 0 h 657285"/>
              <a:gd name="connsiteX2" fmla="*/ 2735082 w 2735082"/>
              <a:gd name="connsiteY2" fmla="*/ 657285 h 657285"/>
              <a:gd name="connsiteX3" fmla="*/ 0 w 2735082"/>
              <a:gd name="connsiteY3" fmla="*/ 657285 h 657285"/>
              <a:gd name="connsiteX4" fmla="*/ 0 w 2735082"/>
              <a:gd name="connsiteY4" fmla="*/ 0 h 65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082" h="657285">
                <a:moveTo>
                  <a:pt x="0" y="0"/>
                </a:moveTo>
                <a:lnTo>
                  <a:pt x="2735082" y="0"/>
                </a:lnTo>
                <a:lnTo>
                  <a:pt x="2735082" y="657285"/>
                </a:lnTo>
                <a:lnTo>
                  <a:pt x="0" y="6572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70485" tIns="70485" rIns="70485" bIns="70485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Greeting Cards</a:t>
            </a:r>
          </a:p>
        </p:txBody>
      </p:sp>
      <p:sp>
        <p:nvSpPr>
          <p:cNvPr id="20" name="Rectangle 19" descr="Candleholders"/>
          <p:cNvSpPr/>
          <p:nvPr/>
        </p:nvSpPr>
        <p:spPr>
          <a:xfrm>
            <a:off x="666539" y="4016932"/>
            <a:ext cx="3174046" cy="2345608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18000" b="-18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1" name="Freeform 20"/>
          <p:cNvSpPr/>
          <p:nvPr/>
        </p:nvSpPr>
        <p:spPr>
          <a:xfrm>
            <a:off x="1308101" y="5937237"/>
            <a:ext cx="2735082" cy="657285"/>
          </a:xfrm>
          <a:custGeom>
            <a:avLst/>
            <a:gdLst>
              <a:gd name="connsiteX0" fmla="*/ 0 w 2735082"/>
              <a:gd name="connsiteY0" fmla="*/ 0 h 657285"/>
              <a:gd name="connsiteX1" fmla="*/ 2735082 w 2735082"/>
              <a:gd name="connsiteY1" fmla="*/ 0 h 657285"/>
              <a:gd name="connsiteX2" fmla="*/ 2735082 w 2735082"/>
              <a:gd name="connsiteY2" fmla="*/ 657285 h 657285"/>
              <a:gd name="connsiteX3" fmla="*/ 0 w 2735082"/>
              <a:gd name="connsiteY3" fmla="*/ 657285 h 657285"/>
              <a:gd name="connsiteX4" fmla="*/ 0 w 2735082"/>
              <a:gd name="connsiteY4" fmla="*/ 0 h 65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082" h="657285">
                <a:moveTo>
                  <a:pt x="0" y="0"/>
                </a:moveTo>
                <a:lnTo>
                  <a:pt x="2735082" y="0"/>
                </a:lnTo>
                <a:lnTo>
                  <a:pt x="2735082" y="657285"/>
                </a:lnTo>
                <a:lnTo>
                  <a:pt x="0" y="6572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70485" tIns="70485" rIns="70485" bIns="70485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Candleholders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250943" y="4016932"/>
            <a:ext cx="3174046" cy="2345608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0" b="-20000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3" name="Freeform 22"/>
          <p:cNvSpPr/>
          <p:nvPr/>
        </p:nvSpPr>
        <p:spPr>
          <a:xfrm>
            <a:off x="5892506" y="5937237"/>
            <a:ext cx="2735082" cy="657285"/>
          </a:xfrm>
          <a:custGeom>
            <a:avLst/>
            <a:gdLst>
              <a:gd name="connsiteX0" fmla="*/ 0 w 2735082"/>
              <a:gd name="connsiteY0" fmla="*/ 0 h 657285"/>
              <a:gd name="connsiteX1" fmla="*/ 2735082 w 2735082"/>
              <a:gd name="connsiteY1" fmla="*/ 0 h 657285"/>
              <a:gd name="connsiteX2" fmla="*/ 2735082 w 2735082"/>
              <a:gd name="connsiteY2" fmla="*/ 657285 h 657285"/>
              <a:gd name="connsiteX3" fmla="*/ 0 w 2735082"/>
              <a:gd name="connsiteY3" fmla="*/ 657285 h 657285"/>
              <a:gd name="connsiteX4" fmla="*/ 0 w 2735082"/>
              <a:gd name="connsiteY4" fmla="*/ 0 h 65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35082" h="657285">
                <a:moveTo>
                  <a:pt x="0" y="0"/>
                </a:moveTo>
                <a:lnTo>
                  <a:pt x="2735082" y="0"/>
                </a:lnTo>
                <a:lnTo>
                  <a:pt x="2735082" y="657285"/>
                </a:lnTo>
                <a:lnTo>
                  <a:pt x="0" y="657285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0" vert="horz" wrap="square" lIns="70485" tIns="70485" rIns="70485" bIns="70485" numCol="1" spcCol="1270" anchor="ctr" anchorCtr="0">
            <a:noAutofit/>
          </a:bodyPr>
          <a:lstStyle/>
          <a:p>
            <a:pPr algn="ctr" defTabSz="1644650">
              <a:lnSpc>
                <a:spcPct val="90000"/>
              </a:lnSpc>
              <a:spcBef>
                <a:spcPct val="0"/>
              </a:spcBef>
              <a:spcAft>
                <a:spcPct val="5000"/>
              </a:spcAft>
            </a:pPr>
            <a:r>
              <a:rPr lang="en-GB" sz="2400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Paper Bead Bookmark</a:t>
            </a:r>
          </a:p>
        </p:txBody>
      </p:sp>
    </p:spTree>
    <p:extLst>
      <p:ext uri="{BB962C8B-B14F-4D97-AF65-F5344CB8AC3E}">
        <p14:creationId xmlns:p14="http://schemas.microsoft.com/office/powerpoint/2010/main" val="8375806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R="0" rtl="0"/>
            <a:r>
              <a:rPr lang="en-GB" b="1" dirty="0" smtClean="0">
                <a:solidFill>
                  <a:srgbClr val="C00000"/>
                </a:solidFill>
              </a:rPr>
              <a:t>Homework</a:t>
            </a:r>
            <a:endParaRPr lang="en-GB" b="1" i="0" u="none" strike="noStrike" baseline="0" dirty="0" smtClean="0">
              <a:solidFill>
                <a:srgbClr val="C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Learn vocabulary </a:t>
            </a:r>
            <a:r>
              <a:rPr lang="en-US" dirty="0"/>
              <a:t>and the </a:t>
            </a:r>
            <a:r>
              <a:rPr lang="en-US" dirty="0" smtClean="0"/>
              <a:t>structure by heart</a:t>
            </a:r>
            <a:r>
              <a:rPr lang="en-US" dirty="0"/>
              <a:t>. 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Do </a:t>
            </a:r>
            <a:r>
              <a:rPr lang="en-US" dirty="0"/>
              <a:t>exercise </a:t>
            </a:r>
            <a:r>
              <a:rPr lang="en-US" dirty="0" smtClean="0"/>
              <a:t>in </a:t>
            </a:r>
            <a:r>
              <a:rPr lang="en-US" dirty="0"/>
              <a:t>your work book</a:t>
            </a:r>
          </a:p>
          <a:p>
            <a:pPr marL="285750" lvl="1" algn="just">
              <a:buClr>
                <a:srgbClr val="00B0F0"/>
              </a:buClr>
              <a:buFont typeface="Arial" pitchFamily="34" charset="0"/>
              <a:buChar char="•"/>
            </a:pPr>
            <a:r>
              <a:rPr lang="en-US" dirty="0" smtClean="0"/>
              <a:t>Prepare </a:t>
            </a:r>
            <a:r>
              <a:rPr lang="en-US" dirty="0"/>
              <a:t>the next </a:t>
            </a:r>
            <a:r>
              <a:rPr lang="en-US" dirty="0" smtClean="0"/>
              <a:t>lesson: </a:t>
            </a:r>
            <a:r>
              <a:rPr lang="en-US" dirty="0" smtClean="0">
                <a:solidFill>
                  <a:srgbClr val="C00000"/>
                </a:solidFill>
              </a:rPr>
              <a:t>Skills 2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880" y="457200"/>
            <a:ext cx="914400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84201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094586" y="2042629"/>
            <a:ext cx="5050485" cy="13157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</a:t>
            </a:r>
            <a:r>
              <a:rPr lang="en-US" b="1" smtClean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ANH 6</a:t>
            </a:r>
            <a:endParaRPr lang="en-US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350" b="1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11: OUR GREENER WORLD</a:t>
            </a:r>
            <a:endParaRPr lang="en-US" sz="2400" b="1" smtClean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5: </a:t>
            </a:r>
            <a:r>
              <a:rPr lang="en-US" sz="2400" b="1" smtClean="0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Skills </a:t>
            </a:r>
            <a:r>
              <a:rPr lang="en-US" sz="2400" b="1">
                <a:ln w="38100">
                  <a:noFill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VN" sz="2400" b="1" dirty="0">
              <a:ln w="38100">
                <a:noFill/>
              </a:ln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03690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3528047"/>
            <a:ext cx="233749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Thị Liên</a:t>
            </a:r>
            <a:endParaRPr lang="en-US" sz="2100" b="1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100" b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 </a:t>
            </a:r>
            <a:r>
              <a:rPr lang="en-US" sz="2100" b="1" smtClean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NK-NN</a:t>
            </a:r>
            <a:endParaRPr lang="en-VN" sz="21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131960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5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225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5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791861" y="2602079"/>
            <a:ext cx="1901470" cy="1901470"/>
          </a:xfrm>
          <a:custGeom>
            <a:avLst/>
            <a:gdLst>
              <a:gd name="connsiteX0" fmla="*/ 0 w 1901470"/>
              <a:gd name="connsiteY0" fmla="*/ 950735 h 1901470"/>
              <a:gd name="connsiteX1" fmla="*/ 950735 w 1901470"/>
              <a:gd name="connsiteY1" fmla="*/ 0 h 1901470"/>
              <a:gd name="connsiteX2" fmla="*/ 1901470 w 1901470"/>
              <a:gd name="connsiteY2" fmla="*/ 950735 h 1901470"/>
              <a:gd name="connsiteX3" fmla="*/ 950735 w 1901470"/>
              <a:gd name="connsiteY3" fmla="*/ 1901470 h 1901470"/>
              <a:gd name="connsiteX4" fmla="*/ 0 w 1901470"/>
              <a:gd name="connsiteY4" fmla="*/ 950735 h 1901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1470" h="1901470">
                <a:moveTo>
                  <a:pt x="0" y="950735"/>
                </a:moveTo>
                <a:cubicBezTo>
                  <a:pt x="0" y="425659"/>
                  <a:pt x="425659" y="0"/>
                  <a:pt x="950735" y="0"/>
                </a:cubicBezTo>
                <a:cubicBezTo>
                  <a:pt x="1475811" y="0"/>
                  <a:pt x="1901470" y="425659"/>
                  <a:pt x="1901470" y="950735"/>
                </a:cubicBezTo>
                <a:cubicBezTo>
                  <a:pt x="1901470" y="1475811"/>
                  <a:pt x="1475811" y="1901470"/>
                  <a:pt x="950735" y="1901470"/>
                </a:cubicBezTo>
                <a:cubicBezTo>
                  <a:pt x="425659" y="1901470"/>
                  <a:pt x="0" y="1475811"/>
                  <a:pt x="0" y="950735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300054" tIns="300054" rIns="300054" bIns="300054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rgbClr val="FFFF00"/>
                </a:solidFill>
              </a:rPr>
              <a:t>What can children do to protect the environment?</a:t>
            </a:r>
            <a:endParaRPr lang="en-US" sz="1700" b="1" kern="1200" dirty="0">
              <a:solidFill>
                <a:srgbClr val="FFFF00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 rot="16200000">
            <a:off x="4540394" y="1908760"/>
            <a:ext cx="404405" cy="646499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0" y="129300"/>
                </a:moveTo>
                <a:lnTo>
                  <a:pt x="202203" y="129300"/>
                </a:lnTo>
                <a:lnTo>
                  <a:pt x="202203" y="0"/>
                </a:lnTo>
                <a:lnTo>
                  <a:pt x="404405" y="323250"/>
                </a:lnTo>
                <a:lnTo>
                  <a:pt x="202203" y="646499"/>
                </a:lnTo>
                <a:lnTo>
                  <a:pt x="202203" y="517199"/>
                </a:lnTo>
                <a:lnTo>
                  <a:pt x="0" y="517199"/>
                </a:lnTo>
                <a:lnTo>
                  <a:pt x="0" y="1293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2" tIns="129300" rIns="121322" bIns="12929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8" name="Freeform 7"/>
          <p:cNvSpPr/>
          <p:nvPr/>
        </p:nvSpPr>
        <p:spPr>
          <a:xfrm>
            <a:off x="3886935" y="127726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Don’t litter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 rot="19285714">
            <a:off x="5573040" y="2406056"/>
            <a:ext cx="404405" cy="646499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0" y="129300"/>
                </a:moveTo>
                <a:lnTo>
                  <a:pt x="202203" y="129300"/>
                </a:lnTo>
                <a:lnTo>
                  <a:pt x="202203" y="0"/>
                </a:lnTo>
                <a:lnTo>
                  <a:pt x="404405" y="323250"/>
                </a:lnTo>
                <a:lnTo>
                  <a:pt x="202203" y="646499"/>
                </a:lnTo>
                <a:lnTo>
                  <a:pt x="202203" y="517199"/>
                </a:lnTo>
                <a:lnTo>
                  <a:pt x="0" y="517199"/>
                </a:lnTo>
                <a:lnTo>
                  <a:pt x="0" y="1293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32616"/>
              <a:satOff val="-7995"/>
              <a:lumOff val="294"/>
              <a:alphaOff val="0"/>
            </a:schemeClr>
          </a:fillRef>
          <a:effectRef idx="0">
            <a:schemeClr val="accent4">
              <a:hueOff val="1732616"/>
              <a:satOff val="-7995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-1" tIns="129299" rIns="121321" bIns="1293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0" name="Freeform 9"/>
          <p:cNvSpPr/>
          <p:nvPr/>
        </p:nvSpPr>
        <p:spPr>
          <a:xfrm>
            <a:off x="5895793" y="1095141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732616"/>
              <a:satOff val="-7995"/>
              <a:lumOff val="294"/>
              <a:alphaOff val="0"/>
            </a:schemeClr>
          </a:fillRef>
          <a:effectRef idx="0">
            <a:schemeClr val="accent4">
              <a:hueOff val="1732616"/>
              <a:satOff val="-7995"/>
              <a:lumOff val="294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Plant trees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sp>
        <p:nvSpPr>
          <p:cNvPr id="11" name="Freeform 10"/>
          <p:cNvSpPr/>
          <p:nvPr/>
        </p:nvSpPr>
        <p:spPr>
          <a:xfrm rot="771429">
            <a:off x="5828083" y="3523471"/>
            <a:ext cx="404405" cy="646499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0" y="129300"/>
                </a:moveTo>
                <a:lnTo>
                  <a:pt x="202203" y="129300"/>
                </a:lnTo>
                <a:lnTo>
                  <a:pt x="202203" y="0"/>
                </a:lnTo>
                <a:lnTo>
                  <a:pt x="404405" y="323250"/>
                </a:lnTo>
                <a:lnTo>
                  <a:pt x="202203" y="646499"/>
                </a:lnTo>
                <a:lnTo>
                  <a:pt x="202203" y="517199"/>
                </a:lnTo>
                <a:lnTo>
                  <a:pt x="0" y="517199"/>
                </a:lnTo>
                <a:lnTo>
                  <a:pt x="0" y="1293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9300" rIns="121320" bIns="12929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2" name="Freeform 11"/>
          <p:cNvSpPr/>
          <p:nvPr/>
        </p:nvSpPr>
        <p:spPr>
          <a:xfrm>
            <a:off x="6391940" y="3268904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3465231"/>
              <a:satOff val="-15989"/>
              <a:lumOff val="588"/>
              <a:alphaOff val="0"/>
            </a:schemeClr>
          </a:fillRef>
          <a:effectRef idx="0">
            <a:schemeClr val="accent4">
              <a:hueOff val="3465231"/>
              <a:satOff val="-15989"/>
              <a:lumOff val="588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Ride a bike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3857143">
            <a:off x="5113469" y="4419568"/>
            <a:ext cx="404405" cy="646499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0" y="129300"/>
                </a:moveTo>
                <a:lnTo>
                  <a:pt x="202203" y="129300"/>
                </a:lnTo>
                <a:lnTo>
                  <a:pt x="202203" y="0"/>
                </a:lnTo>
                <a:lnTo>
                  <a:pt x="404405" y="323250"/>
                </a:lnTo>
                <a:lnTo>
                  <a:pt x="202203" y="646499"/>
                </a:lnTo>
                <a:lnTo>
                  <a:pt x="202203" y="517199"/>
                </a:lnTo>
                <a:lnTo>
                  <a:pt x="0" y="517199"/>
                </a:lnTo>
                <a:lnTo>
                  <a:pt x="0" y="129300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0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129299" rIns="121320" bIns="1293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4" name="Freeform 13"/>
          <p:cNvSpPr/>
          <p:nvPr/>
        </p:nvSpPr>
        <p:spPr>
          <a:xfrm>
            <a:off x="5001767" y="5012125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5197847"/>
              <a:satOff val="-23984"/>
              <a:lumOff val="883"/>
              <a:alphaOff val="0"/>
            </a:schemeClr>
          </a:fillRef>
          <a:effectRef idx="0">
            <a:schemeClr val="accent4">
              <a:hueOff val="5197847"/>
              <a:satOff val="-23984"/>
              <a:lumOff val="883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Recycle plastic, paper, glass, cans 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 rot="17742857">
            <a:off x="3967318" y="4419568"/>
            <a:ext cx="404406" cy="646499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404405" y="517199"/>
                </a:moveTo>
                <a:lnTo>
                  <a:pt x="202202" y="517199"/>
                </a:lnTo>
                <a:lnTo>
                  <a:pt x="202202" y="646499"/>
                </a:lnTo>
                <a:lnTo>
                  <a:pt x="0" y="323249"/>
                </a:lnTo>
                <a:lnTo>
                  <a:pt x="202202" y="0"/>
                </a:lnTo>
                <a:lnTo>
                  <a:pt x="202202" y="129300"/>
                </a:lnTo>
                <a:lnTo>
                  <a:pt x="404405" y="129300"/>
                </a:lnTo>
                <a:lnTo>
                  <a:pt x="404405" y="5171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320" tIns="129299" rIns="1" bIns="1293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6" name="Freeform 15"/>
          <p:cNvSpPr/>
          <p:nvPr/>
        </p:nvSpPr>
        <p:spPr>
          <a:xfrm>
            <a:off x="2772103" y="5012125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6930462"/>
              <a:satOff val="-31979"/>
              <a:lumOff val="1177"/>
              <a:alphaOff val="0"/>
            </a:schemeClr>
          </a:fillRef>
          <a:effectRef idx="0">
            <a:schemeClr val="accent4">
              <a:hueOff val="6930462"/>
              <a:satOff val="-31979"/>
              <a:lumOff val="1177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Reuse a bag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 rot="20828571">
            <a:off x="3252705" y="3523470"/>
            <a:ext cx="404406" cy="646500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404405" y="517199"/>
                </a:moveTo>
                <a:lnTo>
                  <a:pt x="202202" y="517199"/>
                </a:lnTo>
                <a:lnTo>
                  <a:pt x="202202" y="646499"/>
                </a:lnTo>
                <a:lnTo>
                  <a:pt x="0" y="323249"/>
                </a:lnTo>
                <a:lnTo>
                  <a:pt x="202202" y="0"/>
                </a:lnTo>
                <a:lnTo>
                  <a:pt x="202202" y="129300"/>
                </a:lnTo>
                <a:lnTo>
                  <a:pt x="404405" y="129300"/>
                </a:lnTo>
                <a:lnTo>
                  <a:pt x="404405" y="5171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663078"/>
              <a:satOff val="-39973"/>
              <a:lumOff val="1471"/>
              <a:alphaOff val="0"/>
            </a:schemeClr>
          </a:fillRef>
          <a:effectRef idx="0">
            <a:schemeClr val="accent4">
              <a:hueOff val="8663078"/>
              <a:satOff val="-39973"/>
              <a:lumOff val="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320" tIns="129301" rIns="1" bIns="129299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18" name="Freeform 17"/>
          <p:cNvSpPr/>
          <p:nvPr/>
        </p:nvSpPr>
        <p:spPr>
          <a:xfrm>
            <a:off x="1381930" y="3268904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8663078"/>
              <a:satOff val="-39973"/>
              <a:lumOff val="1471"/>
              <a:alphaOff val="0"/>
            </a:schemeClr>
          </a:fillRef>
          <a:effectRef idx="0">
            <a:schemeClr val="accent4">
              <a:hueOff val="8663078"/>
              <a:satOff val="-39973"/>
              <a:lumOff val="1471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Turn off lights, water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 rot="2314286">
            <a:off x="3507747" y="2406055"/>
            <a:ext cx="404406" cy="646500"/>
          </a:xfrm>
          <a:custGeom>
            <a:avLst/>
            <a:gdLst>
              <a:gd name="connsiteX0" fmla="*/ 0 w 404405"/>
              <a:gd name="connsiteY0" fmla="*/ 129300 h 646499"/>
              <a:gd name="connsiteX1" fmla="*/ 202203 w 404405"/>
              <a:gd name="connsiteY1" fmla="*/ 129300 h 646499"/>
              <a:gd name="connsiteX2" fmla="*/ 202203 w 404405"/>
              <a:gd name="connsiteY2" fmla="*/ 0 h 646499"/>
              <a:gd name="connsiteX3" fmla="*/ 404405 w 404405"/>
              <a:gd name="connsiteY3" fmla="*/ 323250 h 646499"/>
              <a:gd name="connsiteX4" fmla="*/ 202203 w 404405"/>
              <a:gd name="connsiteY4" fmla="*/ 646499 h 646499"/>
              <a:gd name="connsiteX5" fmla="*/ 202203 w 404405"/>
              <a:gd name="connsiteY5" fmla="*/ 517199 h 646499"/>
              <a:gd name="connsiteX6" fmla="*/ 0 w 404405"/>
              <a:gd name="connsiteY6" fmla="*/ 517199 h 646499"/>
              <a:gd name="connsiteX7" fmla="*/ 0 w 404405"/>
              <a:gd name="connsiteY7" fmla="*/ 129300 h 646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405" h="646499">
                <a:moveTo>
                  <a:pt x="404405" y="517199"/>
                </a:moveTo>
                <a:lnTo>
                  <a:pt x="202202" y="517199"/>
                </a:lnTo>
                <a:lnTo>
                  <a:pt x="202202" y="646499"/>
                </a:lnTo>
                <a:lnTo>
                  <a:pt x="0" y="323249"/>
                </a:lnTo>
                <a:lnTo>
                  <a:pt x="202202" y="0"/>
                </a:lnTo>
                <a:lnTo>
                  <a:pt x="202202" y="129300"/>
                </a:lnTo>
                <a:lnTo>
                  <a:pt x="404405" y="129300"/>
                </a:lnTo>
                <a:lnTo>
                  <a:pt x="404405" y="517199"/>
                </a:lnTo>
                <a:close/>
              </a:path>
            </a:pathLst>
          </a:cu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1321" tIns="129300" rIns="0" bIns="129300" numCol="1" spcCol="1270" anchor="ctr" anchorCtr="0">
            <a:noAutofit/>
          </a:bodyPr>
          <a:lstStyle/>
          <a:p>
            <a:pPr lvl="0" algn="ctr" defTabSz="6223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 kern="1200"/>
          </a:p>
        </p:txBody>
      </p:sp>
      <p:sp>
        <p:nvSpPr>
          <p:cNvPr id="20" name="Freeform 19"/>
          <p:cNvSpPr/>
          <p:nvPr/>
        </p:nvSpPr>
        <p:spPr>
          <a:xfrm>
            <a:off x="1878077" y="1095141"/>
            <a:ext cx="1711323" cy="1711323"/>
          </a:xfrm>
          <a:custGeom>
            <a:avLst/>
            <a:gdLst>
              <a:gd name="connsiteX0" fmla="*/ 0 w 1711323"/>
              <a:gd name="connsiteY0" fmla="*/ 855662 h 1711323"/>
              <a:gd name="connsiteX1" fmla="*/ 855662 w 1711323"/>
              <a:gd name="connsiteY1" fmla="*/ 0 h 1711323"/>
              <a:gd name="connsiteX2" fmla="*/ 1711324 w 1711323"/>
              <a:gd name="connsiteY2" fmla="*/ 855662 h 1711323"/>
              <a:gd name="connsiteX3" fmla="*/ 855662 w 1711323"/>
              <a:gd name="connsiteY3" fmla="*/ 1711324 h 1711323"/>
              <a:gd name="connsiteX4" fmla="*/ 0 w 1711323"/>
              <a:gd name="connsiteY4" fmla="*/ 855662 h 1711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1323" h="1711323">
                <a:moveTo>
                  <a:pt x="0" y="855662"/>
                </a:moveTo>
                <a:cubicBezTo>
                  <a:pt x="0" y="383093"/>
                  <a:pt x="383093" y="0"/>
                  <a:pt x="855662" y="0"/>
                </a:cubicBezTo>
                <a:cubicBezTo>
                  <a:pt x="1328231" y="0"/>
                  <a:pt x="1711324" y="383093"/>
                  <a:pt x="1711324" y="855662"/>
                </a:cubicBezTo>
                <a:cubicBezTo>
                  <a:pt x="1711324" y="1328231"/>
                  <a:pt x="1328231" y="1711324"/>
                  <a:pt x="855662" y="1711324"/>
                </a:cubicBezTo>
                <a:cubicBezTo>
                  <a:pt x="383093" y="1711324"/>
                  <a:pt x="0" y="1328231"/>
                  <a:pt x="0" y="855662"/>
                </a:cubicBez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10395693"/>
              <a:satOff val="-47968"/>
              <a:lumOff val="1765"/>
              <a:alphaOff val="0"/>
            </a:schemeClr>
          </a:fillRef>
          <a:effectRef idx="0">
            <a:schemeClr val="accent4">
              <a:hueOff val="10395693"/>
              <a:satOff val="-47968"/>
              <a:lumOff val="1765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72207" tIns="272207" rIns="272207" bIns="272207" numCol="1" spcCol="1270" anchor="ctr" anchorCtr="0">
            <a:noAutofit/>
          </a:bodyPr>
          <a:lstStyle/>
          <a:p>
            <a:pPr lvl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700" b="1" kern="1200" dirty="0" smtClean="0">
                <a:solidFill>
                  <a:schemeClr val="tx1"/>
                </a:solidFill>
              </a:rPr>
              <a:t>Unplug plug</a:t>
            </a:r>
            <a:endParaRPr lang="en-US" sz="1700" b="1" kern="1200" dirty="0">
              <a:solidFill>
                <a:schemeClr val="tx1"/>
              </a:solidFill>
            </a:endParaRPr>
          </a:p>
        </p:txBody>
      </p:sp>
      <p:pic>
        <p:nvPicPr>
          <p:cNvPr id="21" name="Picture 20" descr="C:\Users\HP\AppData\Local\Microsoft\Windows\INetCache\Content.MSO\F19725DE.tmp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1503" y1="3435" x2="76684" y2="11069"/>
                        <a14:foregroundMark x1="19689" y1="47328" x2="19689" y2="47328"/>
                        <a14:foregroundMark x1="24870" y1="56489" x2="24870" y2="56489"/>
                        <a14:foregroundMark x1="20725" y1="69847" x2="21762" y2="69847"/>
                        <a14:foregroundMark x1="4663" y1="61832" x2="13990" y2="958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93331" y="0"/>
            <a:ext cx="808303" cy="109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8261" y1="15473" x2="17217" y2="15729"/>
                        <a14:foregroundMark x1="30087" y1="10230" x2="30087" y2="10230"/>
                        <a14:foregroundMark x1="19478" y1="7417" x2="36000" y2="15985"/>
                        <a14:foregroundMark x1="21217" y1="81074" x2="30087" y2="88875"/>
                        <a14:foregroundMark x1="15130" y1="82609" x2="22957" y2="91049"/>
                        <a14:foregroundMark x1="12348" y1="84783" x2="12348" y2="84783"/>
                        <a14:foregroundMark x1="10261" y1="84527" x2="10261" y2="84527"/>
                        <a14:foregroundMark x1="38957" y1="82609" x2="38957" y2="82609"/>
                        <a14:foregroundMark x1="42435" y1="84271" x2="42435" y2="84271"/>
                        <a14:foregroundMark x1="85913" y1="86061" x2="91652" y2="87340"/>
                        <a14:foregroundMark x1="24348" y1="74552" x2="30783" y2="74808"/>
                        <a14:foregroundMark x1="23652" y1="13427" x2="8696" y2="27494"/>
                        <a14:foregroundMark x1="30783" y1="20205" x2="38435" y2="27494"/>
                        <a14:foregroundMark x1="65043" y1="37852" x2="65043" y2="37852"/>
                        <a14:foregroundMark x1="71130" y1="35806" x2="71130" y2="35806"/>
                        <a14:foregroundMark x1="62957" y1="37084" x2="62957" y2="37084"/>
                        <a14:foregroundMark x1="43826" y1="84527" x2="46261" y2="836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116" y="1336932"/>
            <a:ext cx="806823" cy="10972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3132" y="5377839"/>
            <a:ext cx="1648918" cy="10972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61463" y1="89756" x2="60488" y2="975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28" y="2806464"/>
            <a:ext cx="1097280" cy="10972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77419" y1="68508" x2="92115" y2="85083"/>
                        <a14:foregroundMark x1="60932" y1="34807" x2="73835" y2="30939"/>
                        <a14:foregroundMark x1="67025" y1="13812" x2="55914" y2="23757"/>
                        <a14:foregroundMark x1="53763" y1="1657" x2="51613" y2="12155"/>
                        <a14:foregroundMark x1="81720" y1="90055" x2="87455" y2="988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828" y="3960300"/>
            <a:ext cx="1691388" cy="109728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091" y="922356"/>
            <a:ext cx="1550125" cy="1097280"/>
          </a:xfrm>
          <a:prstGeom prst="roundRect">
            <a:avLst>
              <a:gd name="adj" fmla="val 10329"/>
            </a:avLst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5612" y1="10714" x2="27806" y2="11429"/>
                        <a14:foregroundMark x1="23214" y1="18571" x2="19133" y2="87143"/>
                        <a14:foregroundMark x1="26276" y1="24286" x2="21684" y2="93571"/>
                        <a14:foregroundMark x1="6888" y1="14286" x2="10969" y2="84286"/>
                        <a14:foregroundMark x1="16071" y1="24286" x2="13010" y2="88571"/>
                        <a14:foregroundMark x1="4847" y1="25714" x2="10459" y2="92857"/>
                        <a14:foregroundMark x1="70408" y1="12857" x2="97704" y2="12143"/>
                        <a14:foregroundMark x1="91837" y1="31429" x2="90306" y2="92857"/>
                        <a14:foregroundMark x1="75255" y1="30000" x2="94133" y2="27857"/>
                        <a14:foregroundMark x1="96173" y1="24286" x2="92602" y2="92143"/>
                        <a14:foregroundMark x1="91071" y1="96429" x2="91071" y2="96429"/>
                        <a14:foregroundMark x1="74235" y1="21429" x2="77806" y2="87143"/>
                        <a14:foregroundMark x1="81888" y1="79286" x2="93112" y2="75000"/>
                        <a14:foregroundMark x1="80357" y1="95714" x2="80357" y2="9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54" y="5926479"/>
            <a:ext cx="2048256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62707" y1="22749" x2="69112" y2="22556"/>
                        <a14:backgroundMark x1="29959" y1="35721" x2="29959" y2="35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9332" y="3667365"/>
            <a:ext cx="856865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4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399125" y="1219636"/>
            <a:ext cx="4954515" cy="1723827"/>
            <a:chOff x="2094743" y="1820050"/>
            <a:chExt cx="4954515" cy="172382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0050"/>
              <a:ext cx="4954515" cy="784398"/>
              <a:chOff x="2100847" y="1820050"/>
              <a:chExt cx="4954515" cy="784398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20050"/>
                <a:ext cx="4176100" cy="75275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Reading</a:t>
              </a:r>
            </a:p>
          </p:txBody>
        </p:sp>
      </p:grpSp>
      <p:sp>
        <p:nvSpPr>
          <p:cNvPr id="7" name="Rounded Rectangle 6"/>
          <p:cNvSpPr/>
          <p:nvPr/>
        </p:nvSpPr>
        <p:spPr>
          <a:xfrm>
            <a:off x="213852" y="212221"/>
            <a:ext cx="8686800" cy="6400800"/>
          </a:xfrm>
          <a:prstGeom prst="roundRect">
            <a:avLst>
              <a:gd name="adj" fmla="val 7317"/>
            </a:avLst>
          </a:prstGeom>
          <a:noFill/>
          <a:ln w="190500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934308" y="2261769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rgbClr val="FF0000"/>
                </a:solidFill>
              </a:rPr>
              <a:t>‘</a:t>
            </a:r>
            <a:r>
              <a:rPr lang="en-US" sz="2400" kern="1200" dirty="0" smtClean="0">
                <a:solidFill>
                  <a:schemeClr val="tx1"/>
                </a:solidFill>
              </a:rPr>
              <a:t>charity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934309" y="1027229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re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cycling</a:t>
            </a:r>
            <a:r>
              <a:rPr lang="en-US" sz="2400" kern="1200" dirty="0" smtClean="0">
                <a:solidFill>
                  <a:schemeClr val="tx1"/>
                </a:solidFill>
              </a:rPr>
              <a:t>  bin(n) 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934309" y="2879039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tx1"/>
                </a:solidFill>
              </a:rPr>
              <a:t>in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schemeClr val="tx1"/>
                </a:solidFill>
              </a:rPr>
              <a:t>stead</a:t>
            </a:r>
            <a:r>
              <a:rPr lang="en-US" sz="2400" dirty="0" smtClean="0">
                <a:solidFill>
                  <a:schemeClr val="tx1"/>
                </a:solidFill>
              </a:rPr>
              <a:t> of (</a:t>
            </a:r>
            <a:r>
              <a:rPr lang="en-US" sz="2400" dirty="0" err="1" smtClean="0">
                <a:solidFill>
                  <a:schemeClr val="tx1"/>
                </a:solidFill>
              </a:rPr>
              <a:t>adv</a:t>
            </a:r>
            <a:r>
              <a:rPr lang="en-US" sz="2400" dirty="0" smtClean="0">
                <a:solidFill>
                  <a:schemeClr val="tx1"/>
                </a:solidFill>
              </a:rPr>
              <a:t>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934308" y="1644499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dirty="0" err="1" smtClean="0">
                <a:solidFill>
                  <a:schemeClr val="tx1"/>
                </a:solidFill>
              </a:rPr>
              <a:t>ex</a:t>
            </a:r>
            <a:r>
              <a:rPr lang="en-US" sz="2400" b="1" dirty="0" err="1" smtClean="0">
                <a:solidFill>
                  <a:srgbClr val="FF0000"/>
                </a:solidFill>
              </a:rPr>
              <a:t>‘</a:t>
            </a:r>
            <a:r>
              <a:rPr lang="en-US" sz="2400" dirty="0" err="1" smtClean="0">
                <a:solidFill>
                  <a:schemeClr val="tx1"/>
                </a:solidFill>
              </a:rPr>
              <a:t>change</a:t>
            </a:r>
            <a:r>
              <a:rPr lang="en-US" sz="2400" dirty="0" smtClean="0">
                <a:solidFill>
                  <a:schemeClr val="tx1"/>
                </a:solidFill>
              </a:rPr>
              <a:t> (v)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34308" y="3496309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re</a:t>
            </a:r>
            <a:r>
              <a:rPr lang="en-US" sz="2400" b="1" i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usable</a:t>
            </a:r>
            <a:r>
              <a:rPr lang="en-US" sz="2400" kern="1200" dirty="0" smtClean="0">
                <a:solidFill>
                  <a:schemeClr val="tx1"/>
                </a:solidFill>
              </a:rPr>
              <a:t> (a)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731520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2" name="3 Imagen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Freeform 12"/>
          <p:cNvSpPr/>
          <p:nvPr/>
        </p:nvSpPr>
        <p:spPr>
          <a:xfrm>
            <a:off x="5104270" y="2261769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từ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thiện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5104271" y="1027229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thùng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rác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5" name="Freeform 14"/>
          <p:cNvSpPr/>
          <p:nvPr/>
        </p:nvSpPr>
        <p:spPr>
          <a:xfrm>
            <a:off x="5066171" y="2879039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thay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vì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104271" y="1644499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trao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đổi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5066172" y="3496309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có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thể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dùng</a:t>
            </a:r>
            <a:r>
              <a:rPr lang="en-US" sz="2400" kern="1200" dirty="0" smtClean="0">
                <a:solidFill>
                  <a:schemeClr val="tx1"/>
                </a:solidFill>
              </a:rPr>
              <a:t> </a:t>
            </a:r>
            <a:r>
              <a:rPr lang="en-US" sz="2400" kern="1200" dirty="0" err="1" smtClean="0">
                <a:solidFill>
                  <a:schemeClr val="tx1"/>
                </a:solidFill>
              </a:rPr>
              <a:t>lại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8" name="Freeform 17"/>
          <p:cNvSpPr/>
          <p:nvPr/>
        </p:nvSpPr>
        <p:spPr>
          <a:xfrm>
            <a:off x="934308" y="4113579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dirty="0" smtClean="0">
                <a:solidFill>
                  <a:schemeClr val="tx1"/>
                </a:solidFill>
              </a:rPr>
              <a:t>tip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934307" y="4730850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kern="1200" dirty="0" err="1" smtClean="0">
                <a:solidFill>
                  <a:schemeClr val="tx1"/>
                </a:solidFill>
              </a:rPr>
              <a:t>con</a:t>
            </a:r>
            <a:r>
              <a:rPr lang="en-US" sz="2400" b="1" kern="1200" dirty="0" err="1" smtClean="0">
                <a:solidFill>
                  <a:srgbClr val="FF0000"/>
                </a:solidFill>
              </a:rPr>
              <a:t>‘</a:t>
            </a:r>
            <a:r>
              <a:rPr lang="en-US" sz="2400" kern="1200" dirty="0" err="1" smtClean="0">
                <a:solidFill>
                  <a:schemeClr val="tx1"/>
                </a:solidFill>
              </a:rPr>
              <a:t>tainer</a:t>
            </a:r>
            <a:r>
              <a:rPr lang="en-US" sz="2400" kern="1200" dirty="0" smtClean="0">
                <a:solidFill>
                  <a:schemeClr val="tx1"/>
                </a:solidFill>
              </a:rPr>
              <a:t> (n)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0" name="Freeform 19"/>
          <p:cNvSpPr/>
          <p:nvPr/>
        </p:nvSpPr>
        <p:spPr>
          <a:xfrm>
            <a:off x="5066170" y="4113579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kern="1200" dirty="0" err="1" smtClean="0">
                <a:solidFill>
                  <a:schemeClr val="tx1"/>
                </a:solidFill>
              </a:rPr>
              <a:t>mẹo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5066171" y="4730850"/>
            <a:ext cx="2156338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dirty="0" err="1" smtClean="0">
                <a:solidFill>
                  <a:schemeClr val="tx1"/>
                </a:solidFill>
              </a:rPr>
              <a:t>đồ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đựng</a:t>
            </a:r>
            <a:endParaRPr lang="en-US" sz="2400" kern="1200" dirty="0">
              <a:solidFill>
                <a:schemeClr val="tx1"/>
              </a:solidFill>
            </a:endParaRPr>
          </a:p>
        </p:txBody>
      </p:sp>
      <p:pic>
        <p:nvPicPr>
          <p:cNvPr id="4" name="- exchange_gb_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1694582"/>
            <a:ext cx="365760" cy="365760"/>
          </a:xfrm>
          <a:prstGeom prst="rect">
            <a:avLst/>
          </a:prstGeom>
        </p:spPr>
      </p:pic>
      <p:pic>
        <p:nvPicPr>
          <p:cNvPr id="5" name="- charity_gb_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2328495"/>
            <a:ext cx="365760" cy="365760"/>
          </a:xfrm>
          <a:prstGeom prst="rect">
            <a:avLst/>
          </a:prstGeom>
        </p:spPr>
      </p:pic>
      <p:pic>
        <p:nvPicPr>
          <p:cNvPr id="22" name="- instead_of_gb_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2962408"/>
            <a:ext cx="365760" cy="365760"/>
          </a:xfrm>
          <a:prstGeom prst="rect">
            <a:avLst/>
          </a:prstGeom>
        </p:spPr>
      </p:pic>
      <p:pic>
        <p:nvPicPr>
          <p:cNvPr id="23" name="- reusable_gb_.wav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3596321"/>
            <a:ext cx="365760" cy="365760"/>
          </a:xfrm>
          <a:prstGeom prst="rect">
            <a:avLst/>
          </a:prstGeom>
        </p:spPr>
      </p:pic>
      <p:pic>
        <p:nvPicPr>
          <p:cNvPr id="24" name="- tip_gb_.wav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4230234"/>
            <a:ext cx="365760" cy="365760"/>
          </a:xfrm>
          <a:prstGeom prst="rect">
            <a:avLst/>
          </a:prstGeom>
        </p:spPr>
      </p:pic>
      <p:pic>
        <p:nvPicPr>
          <p:cNvPr id="25" name="- xcontainer_gb_.wav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4864146"/>
            <a:ext cx="365760" cy="365760"/>
          </a:xfrm>
          <a:prstGeom prst="rect">
            <a:avLst/>
          </a:prstGeom>
        </p:spPr>
      </p:pic>
      <p:pic>
        <p:nvPicPr>
          <p:cNvPr id="26" name="pronunciation_en_recycling_bin (online-audio-converter.com).wav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266" y="1060669"/>
            <a:ext cx="365760" cy="3657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49" y="5029200"/>
            <a:ext cx="1263403" cy="1828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217" y="4962866"/>
            <a:ext cx="183246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64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1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9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9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3" dur="11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9" dur="64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5" dur="9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1" dur="1149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/>
          <p:cNvSpPr/>
          <p:nvPr/>
        </p:nvSpPr>
        <p:spPr>
          <a:xfrm>
            <a:off x="3387500" y="4733382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charity (n)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302798" y="1600445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75DB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recycling  bin(n) 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5089897" y="1600445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dirty="0" smtClean="0">
                <a:solidFill>
                  <a:schemeClr val="tx1"/>
                </a:solidFill>
              </a:rPr>
              <a:t>instead of (</a:t>
            </a:r>
            <a:r>
              <a:rPr lang="en-US" sz="2400" b="1" dirty="0" err="1" smtClean="0">
                <a:solidFill>
                  <a:schemeClr val="tx1"/>
                </a:solidFill>
              </a:rPr>
              <a:t>adv</a:t>
            </a:r>
            <a:r>
              <a:rPr lang="en-US" sz="2400" b="1" dirty="0" smtClean="0">
                <a:solidFill>
                  <a:schemeClr val="tx1"/>
                </a:solidFill>
              </a:rPr>
              <a:t>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264973" y="2526350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CCCC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dirty="0" smtClean="0">
                <a:solidFill>
                  <a:schemeClr val="tx1"/>
                </a:solidFill>
              </a:rPr>
              <a:t>exchange (v)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89896" y="2526350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F16649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reusable (a)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pic>
        <p:nvPicPr>
          <p:cNvPr id="12" name="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30" y="51359"/>
            <a:ext cx="994747" cy="1005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Freeform 17"/>
          <p:cNvSpPr/>
          <p:nvPr/>
        </p:nvSpPr>
        <p:spPr>
          <a:xfrm>
            <a:off x="5089896" y="3452256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dirty="0" smtClean="0">
                <a:solidFill>
                  <a:schemeClr val="tx1"/>
                </a:solidFill>
              </a:rPr>
              <a:t>tip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1302798" y="3452256"/>
            <a:ext cx="2377440" cy="548640"/>
          </a:xfrm>
          <a:custGeom>
            <a:avLst/>
            <a:gdLst>
              <a:gd name="connsiteX0" fmla="*/ 0 w 7886700"/>
              <a:gd name="connsiteY0" fmla="*/ 131920 h 791505"/>
              <a:gd name="connsiteX1" fmla="*/ 131920 w 7886700"/>
              <a:gd name="connsiteY1" fmla="*/ 0 h 791505"/>
              <a:gd name="connsiteX2" fmla="*/ 7754780 w 7886700"/>
              <a:gd name="connsiteY2" fmla="*/ 0 h 791505"/>
              <a:gd name="connsiteX3" fmla="*/ 7886700 w 7886700"/>
              <a:gd name="connsiteY3" fmla="*/ 131920 h 791505"/>
              <a:gd name="connsiteX4" fmla="*/ 7886700 w 7886700"/>
              <a:gd name="connsiteY4" fmla="*/ 659585 h 791505"/>
              <a:gd name="connsiteX5" fmla="*/ 7754780 w 7886700"/>
              <a:gd name="connsiteY5" fmla="*/ 791505 h 791505"/>
              <a:gd name="connsiteX6" fmla="*/ 131920 w 7886700"/>
              <a:gd name="connsiteY6" fmla="*/ 791505 h 791505"/>
              <a:gd name="connsiteX7" fmla="*/ 0 w 7886700"/>
              <a:gd name="connsiteY7" fmla="*/ 659585 h 791505"/>
              <a:gd name="connsiteX8" fmla="*/ 0 w 7886700"/>
              <a:gd name="connsiteY8" fmla="*/ 131920 h 7915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86700" h="791505">
                <a:moveTo>
                  <a:pt x="0" y="131920"/>
                </a:moveTo>
                <a:cubicBezTo>
                  <a:pt x="0" y="59063"/>
                  <a:pt x="59063" y="0"/>
                  <a:pt x="131920" y="0"/>
                </a:cubicBezTo>
                <a:lnTo>
                  <a:pt x="7754780" y="0"/>
                </a:lnTo>
                <a:cubicBezTo>
                  <a:pt x="7827637" y="0"/>
                  <a:pt x="7886700" y="59063"/>
                  <a:pt x="7886700" y="131920"/>
                </a:cubicBezTo>
                <a:lnTo>
                  <a:pt x="7886700" y="659585"/>
                </a:lnTo>
                <a:cubicBezTo>
                  <a:pt x="7886700" y="732442"/>
                  <a:pt x="7827637" y="791505"/>
                  <a:pt x="7754780" y="791505"/>
                </a:cubicBezTo>
                <a:lnTo>
                  <a:pt x="131920" y="791505"/>
                </a:lnTo>
                <a:cubicBezTo>
                  <a:pt x="59063" y="791505"/>
                  <a:pt x="0" y="732442"/>
                  <a:pt x="0" y="659585"/>
                </a:cubicBezTo>
                <a:lnTo>
                  <a:pt x="0" y="131920"/>
                </a:lnTo>
                <a:close/>
              </a:path>
            </a:pathLst>
          </a:custGeom>
          <a:solidFill>
            <a:srgbClr val="CC99FF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64368" tIns="164368" rIns="164368" bIns="164368" numCol="1" spcCol="1270" anchor="ctr" anchorCtr="0">
            <a:noAutofit/>
          </a:bodyPr>
          <a:lstStyle/>
          <a:p>
            <a:pPr lvl="0" algn="l" defTabSz="1466850" rtl="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0070C0"/>
              </a:buClr>
            </a:pPr>
            <a:r>
              <a:rPr lang="en-US" sz="2400" b="1" kern="1200" dirty="0" smtClean="0">
                <a:solidFill>
                  <a:schemeClr val="tx1"/>
                </a:solidFill>
              </a:rPr>
              <a:t>container</a:t>
            </a:r>
            <a:endParaRPr lang="en-US" sz="2400" b="1" kern="1200" dirty="0">
              <a:solidFill>
                <a:schemeClr val="tx1"/>
              </a:solidFill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806881" y="180886"/>
            <a:ext cx="38290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4000" b="1" kern="0" dirty="0">
                <a:solidFill>
                  <a:srgbClr val="0070C0"/>
                </a:solidFill>
                <a:latin typeface="Forte" panose="03060902040502070203" pitchFamily="66" charset="0"/>
              </a:rPr>
              <a:t>What and Where</a:t>
            </a:r>
          </a:p>
        </p:txBody>
      </p:sp>
    </p:spTree>
    <p:extLst>
      <p:ext uri="{BB962C8B-B14F-4D97-AF65-F5344CB8AC3E}">
        <p14:creationId xmlns:p14="http://schemas.microsoft.com/office/powerpoint/2010/main" val="184617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ronunciation_en_recycling_bin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- exchange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- xcontainer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- instead_of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- reusable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- tip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- charity_gb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66800" y="163399"/>
            <a:ext cx="834687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pc="-10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reporter is interviewing Nam, a member of the 3Rs Club. Read the interview. Find these words or phrases and underline them.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295349" y="1954808"/>
            <a:ext cx="6346209" cy="1451967"/>
            <a:chOff x="1305688" y="2738004"/>
            <a:chExt cx="6346209" cy="1451967"/>
          </a:xfrm>
        </p:grpSpPr>
        <p:sp>
          <p:nvSpPr>
            <p:cNvPr id="4" name="Rounded Rectangle 3"/>
            <p:cNvSpPr/>
            <p:nvPr/>
          </p:nvSpPr>
          <p:spPr>
            <a:xfrm>
              <a:off x="1305688" y="2738004"/>
              <a:ext cx="6346209" cy="1451967"/>
            </a:xfrm>
            <a:prstGeom prst="roundRect">
              <a:avLst>
                <a:gd name="adj" fmla="val 6498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48206" y="2913478"/>
              <a:ext cx="1607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instead of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271070" y="2913478"/>
              <a:ext cx="160787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exchange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448206" y="3534485"/>
              <a:ext cx="217822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recycling bins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271070" y="3534485"/>
              <a:ext cx="1433539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reusable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349252" y="3534485"/>
              <a:ext cx="118100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charity</a:t>
              </a:r>
            </a:p>
          </p:txBody>
        </p:sp>
      </p:grpSp>
      <p:sp>
        <p:nvSpPr>
          <p:cNvPr id="13" name="Rounded Rectangle 12"/>
          <p:cNvSpPr>
            <a:spLocks noChangeAspect="1"/>
          </p:cNvSpPr>
          <p:nvPr/>
        </p:nvSpPr>
        <p:spPr>
          <a:xfrm>
            <a:off x="609600" y="292716"/>
            <a:ext cx="457200" cy="457200"/>
          </a:xfrm>
          <a:prstGeom prst="roundRect">
            <a:avLst/>
          </a:prstGeom>
          <a:solidFill>
            <a:srgbClr val="F7964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7582" y="1263392"/>
            <a:ext cx="8808835" cy="54012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12000"/>
              </a:lnSpc>
            </a:pPr>
            <a:r>
              <a:rPr lang="en-US" sz="2200" b="1" i="1" dirty="0"/>
              <a:t>Reporter: </a:t>
            </a:r>
            <a:r>
              <a:rPr lang="en-US" sz="2200" dirty="0"/>
              <a:t>Can you share with us some tips to make your school greener?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Nam: </a:t>
            </a:r>
            <a:r>
              <a:rPr lang="en-US" sz="2200" dirty="0"/>
              <a:t>Sure. Firstly, we put recycling bins in every classroom. 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Reporter: </a:t>
            </a:r>
            <a:r>
              <a:rPr lang="en-US" sz="2200" dirty="0"/>
              <a:t>What about old books and uniforms?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Nam: </a:t>
            </a:r>
            <a:r>
              <a:rPr lang="en-US" sz="2200" dirty="0"/>
              <a:t>We exchange them with our friends or give them to charity. We don’t throw them away. 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Reporter: </a:t>
            </a:r>
            <a:r>
              <a:rPr lang="en-US" sz="2200" dirty="0"/>
              <a:t>Anything else?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Nam: </a:t>
            </a:r>
            <a:r>
              <a:rPr lang="en-US" sz="2200" dirty="0"/>
              <a:t>We borrow books from the school library instead of buying new ones. 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Reporter: </a:t>
            </a:r>
            <a:r>
              <a:rPr lang="en-US" sz="2200" dirty="0"/>
              <a:t>Great! You can save much paper. 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Nam: </a:t>
            </a:r>
            <a:r>
              <a:rPr lang="en-US" sz="2200" dirty="0"/>
              <a:t>And there’s another tip. We bring reusable water bottles to school. </a:t>
            </a:r>
            <a:r>
              <a:rPr lang="en-US" sz="2200" b="1" i="1" dirty="0"/>
              <a:t>Reporter: </a:t>
            </a:r>
            <a:r>
              <a:rPr lang="en-US" sz="2200" dirty="0"/>
              <a:t>I see lots of trees in your school. Is planting trees a good tip?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Nam: </a:t>
            </a:r>
            <a:r>
              <a:rPr lang="en-US" sz="2200" dirty="0"/>
              <a:t>Yeah. It makes our school greener. 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Reporter: </a:t>
            </a:r>
            <a:r>
              <a:rPr lang="en-US" sz="2200" dirty="0"/>
              <a:t>Thanks for sharing. Do you want to add anything?</a:t>
            </a:r>
          </a:p>
          <a:p>
            <a:pPr>
              <a:lnSpc>
                <a:spcPct val="112000"/>
              </a:lnSpc>
            </a:pPr>
            <a:r>
              <a:rPr lang="en-US" sz="2200" b="1" i="1" dirty="0"/>
              <a:t>Nam: </a:t>
            </a:r>
            <a:r>
              <a:rPr lang="en-US" sz="2200" dirty="0"/>
              <a:t>Finally, we usually find creative ways to reuse old items before throwing them away.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357746" y="118190"/>
            <a:ext cx="6337988" cy="102237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62502" y="118191"/>
            <a:ext cx="16078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instead of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85366" y="118190"/>
            <a:ext cx="16078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exchange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62502" y="559074"/>
            <a:ext cx="217822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recycling bins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85366" y="559074"/>
            <a:ext cx="143353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reusable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63547" y="559074"/>
            <a:ext cx="123218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charity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777C36-F397-4603-B812-7BDCDC90DC66}"/>
              </a:ext>
            </a:extLst>
          </p:cNvPr>
          <p:cNvCxnSpPr/>
          <p:nvPr/>
        </p:nvCxnSpPr>
        <p:spPr>
          <a:xfrm>
            <a:off x="5643418" y="3886857"/>
            <a:ext cx="1126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BB0B4DC-9915-4B94-A05E-998BB8450055}"/>
              </a:ext>
            </a:extLst>
          </p:cNvPr>
          <p:cNvCxnSpPr/>
          <p:nvPr/>
        </p:nvCxnSpPr>
        <p:spPr>
          <a:xfrm>
            <a:off x="1357746" y="2769670"/>
            <a:ext cx="112683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495532E-F809-4038-A77A-EB15EFFECC10}"/>
              </a:ext>
            </a:extLst>
          </p:cNvPr>
          <p:cNvCxnSpPr/>
          <p:nvPr/>
        </p:nvCxnSpPr>
        <p:spPr>
          <a:xfrm>
            <a:off x="3216561" y="2012288"/>
            <a:ext cx="15544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5E7AA51-D890-4035-B150-CB98025E9914}"/>
              </a:ext>
            </a:extLst>
          </p:cNvPr>
          <p:cNvCxnSpPr/>
          <p:nvPr/>
        </p:nvCxnSpPr>
        <p:spPr>
          <a:xfrm>
            <a:off x="4789513" y="4635002"/>
            <a:ext cx="100584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5F5BA24-D58C-4082-BE0C-B72B8C996FCE}"/>
              </a:ext>
            </a:extLst>
          </p:cNvPr>
          <p:cNvCxnSpPr/>
          <p:nvPr/>
        </p:nvCxnSpPr>
        <p:spPr>
          <a:xfrm>
            <a:off x="6872774" y="2769670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6 - U11L5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164" y="364411"/>
            <a:ext cx="365760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167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428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  <p:bldP spid="13" grpId="0"/>
      <p:bldP spid="14" grpId="0"/>
      <p:bldP spid="1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39604581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</a:spPr>
      <a:bodyPr wrap="square" rtlCol="0" anchor="ctr">
        <a:spAutoFit/>
      </a:bodyPr>
      <a:lstStyle>
        <a:defPPr algn="ctr" eaLnBrk="0" fontAlgn="base" hangingPunct="0">
          <a:spcBef>
            <a:spcPct val="0"/>
          </a:spcBef>
          <a:spcAft>
            <a:spcPct val="0"/>
          </a:spcAft>
          <a:defRPr sz="3600" b="1" dirty="0">
            <a:solidFill>
              <a:srgbClr val="FF0000"/>
            </a:solidFill>
            <a:latin typeface="arial" pitchFamily="34" charset="0"/>
            <a:cs typeface="Arial" pitchFamily="34" charset="0"/>
            <a:sym typeface="Wingdings 2" pitchFamily="18" charset="2"/>
          </a:defRPr>
        </a:defPPr>
      </a:lstStyle>
    </a:sp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1928</TotalTime>
  <Words>1030</Words>
  <Application>Microsoft Office PowerPoint</Application>
  <PresentationFormat>On-screen Show (4:3)</PresentationFormat>
  <Paragraphs>192</Paragraphs>
  <Slides>28</Slides>
  <Notes>2</Notes>
  <HiddenSlides>1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42" baseType="lpstr">
      <vt:lpstr>Arial</vt:lpstr>
      <vt:lpstr>Arial</vt:lpstr>
      <vt:lpstr>Calibri</vt:lpstr>
      <vt:lpstr>Calibri Light</vt:lpstr>
      <vt:lpstr>Cooper Black</vt:lpstr>
      <vt:lpstr>Forte</vt:lpstr>
      <vt:lpstr>Tahoma</vt:lpstr>
      <vt:lpstr>Times New Roman</vt:lpstr>
      <vt:lpstr>Wingdings 2</vt:lpstr>
      <vt:lpstr>Office Theme</vt:lpstr>
      <vt:lpstr>1_Office Theme</vt:lpstr>
      <vt:lpstr>2_Office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187</cp:revision>
  <dcterms:created xsi:type="dcterms:W3CDTF">2020-12-09T02:04:09Z</dcterms:created>
  <dcterms:modified xsi:type="dcterms:W3CDTF">2023-04-11T11:44:49Z</dcterms:modified>
</cp:coreProperties>
</file>