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300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77" d="100"/>
          <a:sy n="77" d="100"/>
        </p:scale>
        <p:origin x="132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10/14/2023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8.xml"/><Relationship Id="rId3" Type="http://schemas.openxmlformats.org/officeDocument/2006/relationships/control" Target="../activeX/activeX2.xml"/><Relationship Id="rId7" Type="http://schemas.openxmlformats.org/officeDocument/2006/relationships/audio" Target="../media/audio1.wav"/><Relationship Id="rId12" Type="http://schemas.openxmlformats.org/officeDocument/2006/relationships/slide" Target="slide1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slide" Target="slide17.xml"/><Relationship Id="rId5" Type="http://schemas.openxmlformats.org/officeDocument/2006/relationships/notesSlide" Target="../notesSlides/notesSlide1.xml"/><Relationship Id="rId15" Type="http://schemas.openxmlformats.org/officeDocument/2006/relationships/image" Target="../media/image9.wmf"/><Relationship Id="rId10" Type="http://schemas.openxmlformats.org/officeDocument/2006/relationships/slide" Target="slide15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6.xml"/><Relationship Id="rId1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5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ền Màu Xanh đường Kẻ Thanh Hiển Thị Sọc, Màu, Bảng Thông Báo, Nền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4113495" y="509886"/>
            <a:ext cx="3965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1pPr>
            <a:lvl2pPr marL="742950" indent="-28575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2pPr>
            <a:lvl3pPr marL="11430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3pPr>
            <a:lvl4pPr marL="16002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4pPr>
            <a:lvl5pPr marL="20574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9pPr>
          </a:lstStyle>
          <a:p>
            <a:pPr defTabSz="38575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vi-VN" sz="2400" b="1" dirty="0" smtClean="0">
                <a:solidFill>
                  <a:srgbClr val="203864"/>
                </a:solidFill>
                <a:latin typeface="Calibri" panose="020F0502020204030204" pitchFamily="34" charset="0"/>
              </a:rPr>
              <a:t>TRƯỜNG THCS LONG BIÊN</a:t>
            </a:r>
            <a:endParaRPr lang="vi-VN" altLang="vi-VN" sz="2400" b="1" dirty="0">
              <a:solidFill>
                <a:srgbClr val="203864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1153443" y="2826544"/>
            <a:ext cx="10047046" cy="319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1pPr>
            <a:lvl2pPr marL="742950" indent="-28575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2pPr>
            <a:lvl3pPr marL="11430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3pPr>
            <a:lvl4pPr marL="16002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4pPr>
            <a:lvl5pPr marL="20574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9pPr>
          </a:lstStyle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vi-VN" sz="2531" b="1" dirty="0">
                <a:solidFill>
                  <a:srgbClr val="C00000"/>
                </a:solidFill>
                <a:latin typeface="Calibri" panose="020F0502020204030204" pitchFamily="34" charset="0"/>
              </a:rPr>
              <a:t>BÀI GIẢNG </a:t>
            </a:r>
            <a:r>
              <a:rPr lang="vi-VN" altLang="vi-VN" sz="2531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MÔN TOÁN </a:t>
            </a:r>
            <a:r>
              <a:rPr lang="vi-VN" altLang="vi-VN" sz="2531" b="1" dirty="0">
                <a:solidFill>
                  <a:srgbClr val="C00000"/>
                </a:solidFill>
                <a:latin typeface="Calibri" panose="020F0502020204030204" pitchFamily="34" charset="0"/>
              </a:rPr>
              <a:t>6</a:t>
            </a:r>
            <a:endParaRPr lang="en-US" altLang="vi-VN" sz="2531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2531" b="1" dirty="0" err="1">
                <a:solidFill>
                  <a:srgbClr val="C00000"/>
                </a:solidFill>
                <a:latin typeface="Calibri" panose="020F0502020204030204" pitchFamily="34" charset="0"/>
              </a:rPr>
              <a:t>Tiết</a:t>
            </a:r>
            <a:r>
              <a:rPr lang="en-US" altLang="vi-VN" sz="2531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vi-VN" altLang="vi-VN" sz="2531" b="1" dirty="0">
                <a:solidFill>
                  <a:srgbClr val="C00000"/>
                </a:solidFill>
                <a:latin typeface="Calibri" panose="020F0502020204030204" pitchFamily="34" charset="0"/>
              </a:rPr>
              <a:t>9</a:t>
            </a:r>
            <a:endParaRPr lang="en-US" altLang="vi-VN" sz="2531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3600" b="1" i="1" dirty="0">
                <a:solidFill>
                  <a:srgbClr val="C55A11"/>
                </a:solidFill>
              </a:rPr>
              <a:t>PHÉP TÍNH LŨY THỪA VỚI SỐ MŨ TỰ NHIÊN</a:t>
            </a: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1125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1125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TRẦN XUÂN THÀNH</a:t>
            </a:r>
          </a:p>
          <a:p>
            <a:pPr algn="ctr" defTabSz="385753" fontAlgn="base">
              <a:spcBef>
                <a:spcPct val="0"/>
              </a:spcBef>
              <a:spcAft>
                <a:spcPct val="0"/>
              </a:spcAft>
              <a:defRPr/>
            </a:pPr>
            <a:endParaRPr lang="vi-VN" altLang="vi-VN" sz="2531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5125" name="Picture 3" descr="Application&#10;&#10;Description automatically generated with medium confidenc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76" y="1108100"/>
            <a:ext cx="1154936" cy="158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4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795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 dụ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Viết 16 dưới dạng lũy thừa của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Viết 100000 dưới dạng lũy thừa của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số sau dưới dạng lũy thừa với cơ số cho trước.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cơ số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cơ số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9471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8.8 =  8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6" action="ppaction://hlinksldjump" highlightClick="1">
              <a:snd r:embed="rId7" name="click.wav"/>
            </a:hlinkClick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9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1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2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32" name="TextBox1" r:id="rId2" imgW="1447920" imgH="1143000"/>
        </mc:Choice>
        <mc:Fallback>
          <p:control name="TextBox1" r:id="rId2" imgW="1447920" imgH="1143000">
            <p:pic>
              <p:nvPicPr>
                <p:cNvPr id="3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3" name="TextBox2" r:id="rId3" imgW="1447920" imgH="1143000"/>
        </mc:Choice>
        <mc:Fallback>
          <p:control name="TextBox2" r:id="rId3" imgW="1447920" imgH="1143000">
            <p:pic>
              <p:nvPicPr>
                <p:cNvPr id="4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3</a:t>
            </a:r>
            <a:r>
              <a:rPr lang="en-US" sz="2800" baseline="300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</a:t>
            </a:r>
            <a:r>
              <a:rPr lang="en-US" sz="2800" u="sng" smtClean="0">
                <a:solidFill>
                  <a:srgbClr val="FF0000"/>
                </a:solidFill>
              </a:rPr>
              <a:t>5 </a:t>
            </a:r>
            <a:r>
              <a:rPr lang="en-US" sz="2800" u="sng">
                <a:solidFill>
                  <a:srgbClr val="FF0000"/>
                </a:solidFill>
              </a:rPr>
              <a:t>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/>
              <a:t>- </a:t>
            </a:r>
            <a:r>
              <a:rPr lang="en-US" sz="2800"/>
              <a:t>Nắm</a:t>
            </a:r>
            <a:r>
              <a:rPr lang="vi-VN" sz="2800"/>
              <a:t> </a:t>
            </a:r>
            <a:r>
              <a:rPr lang="nl-NL" sz="280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/>
          </a:p>
          <a:p>
            <a:pPr>
              <a:defRPr/>
            </a:pPr>
            <a:r>
              <a:rPr lang="fr-FR" sz="2800"/>
              <a:t>- Làm bài tập 1,2,</a:t>
            </a:r>
            <a:r>
              <a:rPr lang="vi-VN" sz="2800"/>
              <a:t> 3</a:t>
            </a:r>
            <a:r>
              <a:rPr lang="fr-FR" sz="2800"/>
              <a:t> SGK trang 25.</a:t>
            </a:r>
            <a:endParaRPr lang="en-US" sz="2800"/>
          </a:p>
          <a:p>
            <a:pPr>
              <a:defRPr/>
            </a:pPr>
            <a:r>
              <a:rPr lang="fr-FR" sz="2800"/>
              <a:t>- Đọc nội dung phần </a:t>
            </a:r>
            <a:r>
              <a:rPr lang="vi-VN" sz="2800"/>
              <a:t>còn lại của bài, tiết sau học tiếp.</a:t>
            </a:r>
            <a:endParaRPr lang="en-US" sz="2800"/>
          </a:p>
          <a:p>
            <a:pPr marL="342900" indent="-342900">
              <a:spcBef>
                <a:spcPct val="50000"/>
              </a:spcBef>
              <a:defRPr/>
            </a:pPr>
            <a:endParaRPr lang="en-US" sz="2800"/>
          </a:p>
        </p:txBody>
      </p:sp>
      <p:sp>
        <p:nvSpPr>
          <p:cNvPr id="11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998634" y="361950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1/ Định nghĩa: Luỹ thừa bậc n của a là tích của n thừa số bằng nhau, mỗi thừa số bằng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 ước: 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00051" y="1311275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Ví dụ 1</a:t>
            </a:r>
            <a:r>
              <a:rPr lang="en-US" sz="2800" b="1">
                <a:solidFill>
                  <a:srgbClr val="0000CC"/>
                </a:solidFill>
              </a:rPr>
              <a:t>: Đọc các lũy thừa sau và nêu cơ số, số mũ của chúng: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3</a:t>
            </a:r>
            <a:r>
              <a:rPr lang="en-US" sz="2800" b="1" baseline="3000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>
                <a:solidFill>
                  <a:srgbClr val="0000CC"/>
                </a:solidFill>
              </a:rPr>
              <a:t>3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tích sau dưới dạng luỹ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1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Viết và tính các lũy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 mũ hai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lũy thừa bảy;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Lũy thừa bậc ba của sáu.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2.2.2.2.2.2.2.2 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3: Tính các luỹ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 ý : Với n là số tự nhiên khác 0, ta có :</a:t>
            </a:r>
          </a:p>
          <a:p>
            <a:pPr marL="342900" indent="-342900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 … 0   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712</TotalTime>
  <Words>1058</Words>
  <Application>Microsoft Office PowerPoint</Application>
  <PresentationFormat>Widescreen</PresentationFormat>
  <Paragraphs>165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.Vn3DH</vt:lpstr>
      <vt:lpstr>.VnArial</vt:lpstr>
      <vt:lpstr>.VnVogue</vt:lpstr>
      <vt:lpstr>Arial</vt:lpstr>
      <vt:lpstr>Calibri</vt:lpstr>
      <vt:lpstr>Calibri Light</vt:lpstr>
      <vt:lpstr>Rockwell</vt:lpstr>
      <vt:lpstr>Symbol</vt:lpstr>
      <vt:lpstr>Tahoma</vt:lpstr>
      <vt:lpstr>Times New Roman</vt:lpstr>
      <vt:lpstr>VNI-Times</vt:lpstr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VA</cp:lastModifiedBy>
  <cp:revision>75</cp:revision>
  <dcterms:created xsi:type="dcterms:W3CDTF">2021-06-07T13:44:30Z</dcterms:created>
  <dcterms:modified xsi:type="dcterms:W3CDTF">2023-10-14T06:10:49Z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