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1" r:id="rId2"/>
    <p:sldMasterId id="2147484033" r:id="rId3"/>
    <p:sldMasterId id="2147484045" r:id="rId4"/>
    <p:sldMasterId id="2147484057" r:id="rId5"/>
    <p:sldMasterId id="2147484069" r:id="rId6"/>
    <p:sldMasterId id="2147484081" r:id="rId7"/>
    <p:sldMasterId id="2147484093" r:id="rId8"/>
  </p:sldMasterIdLst>
  <p:notesMasterIdLst>
    <p:notesMasterId r:id="rId32"/>
  </p:notesMasterIdLst>
  <p:sldIdLst>
    <p:sldId id="313" r:id="rId9"/>
    <p:sldId id="283" r:id="rId10"/>
    <p:sldId id="294" r:id="rId11"/>
    <p:sldId id="279" r:id="rId12"/>
    <p:sldId id="258" r:id="rId13"/>
    <p:sldId id="277" r:id="rId14"/>
    <p:sldId id="260" r:id="rId15"/>
    <p:sldId id="261" r:id="rId16"/>
    <p:sldId id="288" r:id="rId17"/>
    <p:sldId id="263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65" r:id="rId29"/>
    <p:sldId id="301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4" autoAdjust="0"/>
    <p:restoredTop sz="86380" autoAdjust="0"/>
  </p:normalViewPr>
  <p:slideViewPr>
    <p:cSldViewPr>
      <p:cViewPr varScale="1">
        <p:scale>
          <a:sx n="95" d="100"/>
          <a:sy n="95" d="100"/>
        </p:scale>
        <p:origin x="16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6336B-5D13-4AE9-9DAB-0325E5C84B1B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01D0-CEAB-40E4-96E0-824575344D1B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801D0-CEAB-40E4-96E0-824575344D1B}" type="slidenum">
              <a:rPr lang="en-MY" smtClean="0"/>
              <a:pPr/>
              <a:t>7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71967-D7DA-44D2-83CE-FA33C45B45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6EC5F-9DBB-4519-9B15-A77F61CF8B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27DB3-6E2E-43D8-8587-AA905E5E93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0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57256-EA2B-4AA4-A3B5-B4E104B1BC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F3255-721E-4219-9565-B676776A7C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7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84BAE-7FC9-4E6F-9FB1-6E560B59CED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057B9A-6292-4C0C-A101-3B2F411085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FCF98-06FB-4217-BADD-9E6FD1A908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49BB5-4B5B-411E-AF8C-9CBE52D7B9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06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8A358-CB2A-4E8F-9258-5055CBE4961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63600-4D16-4263-BB42-FD9BA70188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63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CB3FB-F276-476D-8AC2-42A5FCF320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E638A-6DC2-48CE-8F01-C7EE56A2EE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78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C654-24B9-4F12-923B-F22E088B35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3BA76-E89C-4503-9F15-3265F3A4AD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4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128BE-9B36-460B-9698-6597C7A2CC6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61223-72B8-4ECB-A47B-283BBB63A63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41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120C-71E3-47C6-8657-F4B3B75E0F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15D15-B3E3-4591-80FE-2AF49A9C17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8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3FA5F-DDA8-44DC-AA3C-2490405B78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3CEB4-D387-42C1-9173-57B7143369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87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6D8E8-FD1D-4CB8-8214-0AC178648F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9151E-70D6-46D6-8201-E8C44C6DBF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19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6EC5F-9DBB-4519-9B15-A77F61CF8B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27DB3-6E2E-43D8-8587-AA905E5E93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2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57256-EA2B-4AA4-A3B5-B4E104B1BC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F3255-721E-4219-9565-B676776A7C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71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84BAE-7FC9-4E6F-9FB1-6E560B59CED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057B9A-6292-4C0C-A101-3B2F411085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5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FCF98-06FB-4217-BADD-9E6FD1A908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49BB5-4B5B-411E-AF8C-9CBE52D7B9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77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8A358-CB2A-4E8F-9258-5055CBE4961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63600-4D16-4263-BB42-FD9BA70188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48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CB3FB-F276-476D-8AC2-42A5FCF320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E638A-6DC2-48CE-8F01-C7EE56A2EE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MY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C654-24B9-4F12-923B-F22E088B35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3BA76-E89C-4503-9F15-3265F3A4AD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85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128BE-9B36-460B-9698-6597C7A2CC6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61223-72B8-4ECB-A47B-283BBB63A63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15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120C-71E3-47C6-8657-F4B3B75E0F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15D15-B3E3-4591-80FE-2AF49A9C17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72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3FA5F-DDA8-44DC-AA3C-2490405B78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3CEB4-D387-42C1-9173-57B7143369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91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6D8E8-FD1D-4CB8-8214-0AC178648F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9151E-70D6-46D6-8201-E8C44C6DBF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4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75F557-73D5-44CA-ABA8-C86FFF2904D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98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06214-BBB9-4D56-9B50-7E13C0962A0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83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3CD79-4121-48B5-879B-88867EEDA0F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52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C29DE-B90C-4C4A-9CFB-AA6E3AF2707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67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0BB16-4F0B-4520-9200-7F4A025891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6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7B83C-C4F4-4798-99CE-24542A25F05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12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E0648-2F67-48C9-A258-74F1A90F5E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68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AEEFD-A710-43C8-9B08-74A71AF707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14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CF3E1-2604-4375-9FB7-8D9EF758C35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30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DEED28-6186-4C17-B8CA-0D9C5915EA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322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59429E-5D26-4DFA-9255-D93BFE7AA0C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45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75F557-73D5-44CA-ABA8-C86FFF2904D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506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06214-BBB9-4D56-9B50-7E13C0962A0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260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3CD79-4121-48B5-879B-88867EEDA0F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52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C29DE-B90C-4C4A-9CFB-AA6E3AF2707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9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0BB16-4F0B-4520-9200-7F4A025891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44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7B83C-C4F4-4798-99CE-24542A25F05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86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E0648-2F67-48C9-A258-74F1A90F5E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96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AEEFD-A710-43C8-9B08-74A71AF707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01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CF3E1-2604-4375-9FB7-8D9EF758C35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04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DEED28-6186-4C17-B8CA-0D9C5915EA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284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59429E-5D26-4DFA-9255-D93BFE7AA0C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678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75F557-73D5-44CA-ABA8-C86FFF2904D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1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06214-BBB9-4D56-9B50-7E13C0962A0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82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3CD79-4121-48B5-879B-88867EEDA0F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5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C29DE-B90C-4C4A-9CFB-AA6E3AF2707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43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0BB16-4F0B-4520-9200-7F4A025891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569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7B83C-C4F4-4798-99CE-24542A25F05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6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E0648-2F67-48C9-A258-74F1A90F5E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49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AEEFD-A710-43C8-9B08-74A71AF707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24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CF3E1-2604-4375-9FB7-8D9EF758C35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7914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DEED28-6186-4C17-B8CA-0D9C5915EA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520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59429E-5D26-4DFA-9255-D93BFE7AA0C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927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75F557-73D5-44CA-ABA8-C86FFF2904D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821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06214-BBB9-4D56-9B50-7E13C0962A0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0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3CD79-4121-48B5-879B-88867EEDA0F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286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C29DE-B90C-4C4A-9CFB-AA6E3AF2707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3891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0BB16-4F0B-4520-9200-7F4A025891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86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7B83C-C4F4-4798-99CE-24542A25F05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022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E0648-2F67-48C9-A258-74F1A90F5E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127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AEEFD-A710-43C8-9B08-74A71AF707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55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CF3E1-2604-4375-9FB7-8D9EF758C35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690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DEED28-6186-4C17-B8CA-0D9C5915EA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771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59429E-5D26-4DFA-9255-D93BFE7AA0C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2962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6D2E30-35F7-4A4C-8E28-9F3D4D7ED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F096AA8-D251-4EF8-8CB0-B1606277E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8E62B5-FA25-48F9-8C49-AB202383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0F63D8-F407-4BB7-B6BA-2F979AC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249A79-8699-4F2F-A2E4-C60EABE3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2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0FA4A5-C16D-4D46-B730-7E955780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246BBD7-E1A4-43DA-ABA6-47D6437B3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40327F-8147-41DB-B93C-D00AD3E0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A98E2F-1375-4798-886F-1A5848B5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644FFB-D1A7-48C5-829F-AB164C44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21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9694CB-3274-47E0-A469-0F08979A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DC79B9-20C9-4268-9B25-AF709F255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F77A26-2262-4FF9-8A37-2DBF5C27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FF2D4C-0D05-4525-82FD-4F7F387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DD022B-6CA7-45FF-A869-966F1F0C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72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28429C-E3A5-4FED-894D-90BC10E8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FCDEBEC-03A2-4ACE-A4D2-8B27D536B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2C074CD-045A-4D54-8CA8-2774A4FA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460413-1AF1-4495-8AE4-969F4292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0039F40-71E6-49BD-842A-E255E20F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CB0EA0-F3FC-4464-88DA-37EC3899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0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D9F9F6-D88F-4E2F-9844-F9088AC3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6427614-2CEF-4A1E-9084-8442544A1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B0E8249-888A-46F2-9EAB-AAC09AC00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79DFD60-E15C-41F7-BFD7-F29F8DE86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E92A02E-3C42-4214-9E59-A1DE57324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83FCC3C-86F0-4A9B-B5B6-6421002A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D8D7A1A-E806-446C-B57F-B37C42AC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D16B8BE-5E64-4AEC-9D66-A70D0F38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23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CD0DB8-7F67-4F57-9B71-E4F07399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47F7742-67FE-452B-94C8-EFAD2A25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5FE7105-FDC3-4202-B271-7C3CB2C5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1C26344-659A-4975-970B-51FF576A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55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7ECC24A-14AF-40E8-8559-89CD87AB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47467A1-595A-4FAC-B5D1-78F59BB0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578BFBA-E5F7-4895-B795-797947FD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061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584B70-CFC6-4B29-A5D9-3B131832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399298-795D-4B02-BD8A-8029751F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8588F6-38A9-494D-BC74-41AEDE46D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C8C32-7274-41D1-8CF0-D5194C0B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BFB0AB-E7FC-45A8-B86B-492FED48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2103B6-20A5-462B-AF85-BB3A88A1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222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38E6A2-D086-4673-BFB5-71FB01CE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764B1BF-00D4-446C-ABF9-3F3EC6692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9DD529A-64C6-4785-B6A2-C9EE0AAFC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5D7EE10-3337-4BDB-8786-6A375C85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966FE15-B3A7-4384-A6F3-8D5CD201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9055F01-9D97-4CD0-9BCD-8BB5A309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59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AA0D24-DDF4-4332-B6B4-B9B29EE0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F744A31-985B-4673-AEEE-43399DDE2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CF9EE0-D81D-48AB-A11F-E81F1677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A79E52-0F11-4349-A54F-0522B5FB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89AEBD-E2A3-4EAA-B82E-F2CF7E79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03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CC7E20E-9A7B-4D1B-9D46-295B26659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F7F114F-EF07-497F-BE35-F835E3B81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3C0A2F-53C3-40F8-8B8F-15862929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63B138-D2A2-497F-8D13-7D3ED0A8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8F0E6C-C4C5-4F71-B725-6F10AFFC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0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1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 defTabSz="685800">
              <a:defRPr/>
            </a:pPr>
            <a:fld id="{BDE24C7B-D64F-40F9-B506-10C66B6140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 defTabSz="685800">
              <a:defRPr/>
            </a:pPr>
            <a:fld id="{0B17AE83-35F2-48AB-9D8D-A7A4E58DF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69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095375" y="2690133"/>
            <a:ext cx="2895600" cy="19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1095375" y="998633"/>
            <a:ext cx="181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095375" y="4844933"/>
            <a:ext cx="26643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6591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13225" y="600200"/>
            <a:ext cx="7717500" cy="54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3350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5268375" y="5455233"/>
            <a:ext cx="2026800" cy="10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5834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943A5-A5C0-4900-B732-56AF88A3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9721A-E8F9-4DDA-8570-72F5B07F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89796-2F66-4025-BFCF-26C450F6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604AC7C-98A9-47F8-83B2-AB7F50C04D8E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4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C442E1-801C-4CDD-A045-2D58FECD773D}" type="datetimeFigureOut">
              <a:rPr lang="en-MY" smtClean="0"/>
              <a:pPr/>
              <a:t>17/4/2023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268005E-799F-4A99-A6A5-4CC71C39D34A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D4138-1BC1-4B8E-B403-FE2D4D43342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AE5AA6-E6ED-4FDE-BC2B-D3060F1932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D4138-1BC1-4B8E-B403-FE2D4D43342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AE5AA6-E6ED-4FDE-BC2B-D3060F1932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CF180-1155-4BA9-AC0C-A01140BE398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0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CF180-1155-4BA9-AC0C-A01140BE398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CF180-1155-4BA9-AC0C-A01140BE398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2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CF180-1155-4BA9-AC0C-A01140BE398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4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50C2078-E57D-4926-9B42-D07682E0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AECE9E-B344-482B-95BD-1A726811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965F352-ADA6-4922-AE15-2FCD29504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431E1AC-FD91-42BC-AE3D-8B67244F4A3E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17/04/2023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EA5D59F-2563-41B7-B6B1-3AC7012CB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F9EA34-D560-431D-90C6-2AC8C81F0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48D156F-BBC7-4DC1-8CB4-4438047DAF8D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8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32290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Applicatio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84" y="1435303"/>
            <a:ext cx="1282148" cy="120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2943694" y="1054429"/>
            <a:ext cx="3553089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>
              <a:defRPr/>
            </a:pPr>
            <a:r>
              <a:rPr lang="x-none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1333618" y="2559844"/>
            <a:ext cx="6476773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x-none" sz="5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</a:t>
            </a:r>
            <a:r>
              <a:rPr lang="en-US" sz="50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 TỬ</a:t>
            </a:r>
            <a:endParaRPr lang="x-none" sz="5000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x-none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NGỮ VĂN </a:t>
            </a:r>
            <a:r>
              <a:rPr lang="en-US" sz="5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 defTabSz="685800"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5381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51520" y="548680"/>
            <a:ext cx="1571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u="sng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5292080" y="1268760"/>
            <a:ext cx="3352800" cy="1752600"/>
          </a:xfrm>
          <a:prstGeom prst="cloudCallout">
            <a:avLst>
              <a:gd name="adj1" fmla="val 60324"/>
              <a:gd name="adj2" fmla="val 89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Các từ in đậm trong đoạn trích thuộc từ loại nào?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0" y="38610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a. Nghe gọi, con bé giật mình, </a:t>
            </a:r>
            <a:r>
              <a:rPr lang="vi-VN" sz="2800" b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vi-VN" sz="28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mắt nhìn. Nó ngơ ngác, lạ lùng. Còn anh, anh không ghìm nổi cảm xúc.</a:t>
            </a:r>
            <a:endParaRPr lang="vi-VN" sz="28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0" y="4869160"/>
            <a:ext cx="79832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b. Làm khí tượng, ở được cao thế mới là </a:t>
            </a:r>
            <a:r>
              <a:rPr lang="vi-VN" sz="2800" b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lí tưởng</a:t>
            </a:r>
            <a:r>
              <a:rPr lang="vi-VN" sz="28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chứ.</a:t>
            </a:r>
            <a:endParaRPr lang="vi-VN" sz="28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0" y="5373216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c. Những </a:t>
            </a:r>
            <a:r>
              <a:rPr lang="vi-VN" sz="2800" b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băn khoăn</a:t>
            </a:r>
            <a:r>
              <a:rPr lang="vi-VN" sz="28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ấy làm cho nhà hội họa không nhận xét được gì ở cô con gái ngồi trước mặt đằng kia.</a:t>
            </a:r>
            <a:endParaRPr lang="vi-VN" sz="28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0" y="3933056"/>
            <a:ext cx="8072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b="1" i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vi-VN" sz="28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là tính từ, ở đây nó được dùng như động từ.</a:t>
            </a:r>
            <a:endParaRPr lang="vi-VN" sz="2800" b="1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0" y="4941168"/>
            <a:ext cx="868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b="1" i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Lí tưởng</a:t>
            </a:r>
            <a:r>
              <a:rPr lang="vi-VN" sz="28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là danh từ, ở đây nó được dùng như tính từ.</a:t>
            </a:r>
            <a:endParaRPr lang="vi-VN" sz="2800" b="1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0" y="558924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b="1" i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Băn khoăn</a:t>
            </a:r>
            <a:r>
              <a:rPr lang="vi-VN" sz="28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là tính từ, ở đây nó được dùng như danh từ.</a:t>
            </a:r>
            <a:endParaRPr lang="vi-VN" sz="2800" b="1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84582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Các từ loại khác là những từ loại nào? Cho biết khái niệm của từng từ loại.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62000" y="457200"/>
            <a:ext cx="398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Các từ loại khác</a:t>
            </a:r>
          </a:p>
        </p:txBody>
      </p:sp>
    </p:spTree>
    <p:extLst>
      <p:ext uri="{BB962C8B-B14F-4D97-AF65-F5344CB8AC3E}">
        <p14:creationId xmlns:p14="http://schemas.microsoft.com/office/powerpoint/2010/main" val="23676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từ loại khác: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-Số từ: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chỉ số lượng và thứ tự của sự vật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</a:t>
            </a: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một, hai…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-Lượng từ: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chỉ lượng ít hay nhiều của sự vật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những, mấy, các…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-Đại từ: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trỏ người, sự vật,hoạt động, tính chất…hoặc dùng để hỏi   </a:t>
            </a: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tôi, anh, mày,chúng ta, chúng tôi…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-Chỉ từ: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trỏ sự vật nhằm xác định vị trí trong không gian hoặc thời gian </a:t>
            </a: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ấy, kia, này…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-Phó từ: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chuyên đi kèm với động từ, tính từ để bổ sung ý nghĩa cho động từ, tính từ  </a:t>
            </a: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đã, mới , đang…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-Quan hệ từ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biểu thị ý nghĩa quan hệ sở hữu,so sánh,nhân quả…giữa các bộ phận của câu, giữa câu và câu trong đoạn văn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tuy…nhưng,không những…mà còn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-Trợ từ: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chuyên đi kèm để nhấn mạnh hoặc biểu thị thái độ đánh giá sự vật sự việc được nói đến ở từ ngữ đó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những, có, đích , chính, ngay…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-Tình thái từ: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thêm vào câu để tạo câu nghi vấn, câu cầu khiến,câu cảm thán để biểu thị sắc thái tình cảm người nói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đi, nào, với, ạ…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-Thán từ: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những từ để bộc lộ tình cảm, cảm xúc của người nói hoặc dùng để gọi đáp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 a, ôi, than ôi…</a:t>
            </a:r>
          </a:p>
        </p:txBody>
      </p:sp>
    </p:spTree>
    <p:extLst>
      <p:ext uri="{BB962C8B-B14F-4D97-AF65-F5344CB8AC3E}">
        <p14:creationId xmlns:p14="http://schemas.microsoft.com/office/powerpoint/2010/main" val="37563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" y="1309688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BT1/132.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sắp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xếp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ở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76200" y="51752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28600" y="247015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a/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lát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phải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đứa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lũ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trẻ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ở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tầng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lượt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chạy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     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Minh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Châu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Bến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quê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17472" name="Group 64"/>
          <p:cNvGraphicFramePr>
            <a:graphicFrameLocks noGrp="1"/>
          </p:cNvGraphicFramePr>
          <p:nvPr/>
        </p:nvGraphicFramePr>
        <p:xfrm>
          <a:off x="76200" y="4191000"/>
          <a:ext cx="8991600" cy="2324100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Chỉ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Phó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 hệ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Trợ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Tình thái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533400" y="36576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THỐNG KÊ CÁC TỪ LOẠI KHÁC (NGOÀI BA TỪ LOẠI CHÍNH)</a:t>
            </a: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6096000" y="5257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chỉ                                      - cả</a:t>
            </a: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5181600" y="5257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ở</a:t>
            </a: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228600" y="5348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31670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22" grpId="0"/>
      <p:bldP spid="17456" grpId="0"/>
      <p:bldP spid="17474" grpId="0"/>
      <p:bldP spid="17475" grpId="0"/>
      <p:bldP spid="174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223752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BT1/132.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xếp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ở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36763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56" y="2125663"/>
            <a:ext cx="907999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b/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cuộc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đời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kháng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chiến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chứng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kiến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biết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nhiêu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cuộc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chia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nhưng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chưa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giờ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bị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xúc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Quang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Sáng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Chiếc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lược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25656" name="Group 56"/>
          <p:cNvGraphicFramePr>
            <a:graphicFrameLocks noGrp="1"/>
          </p:cNvGraphicFramePr>
          <p:nvPr/>
        </p:nvGraphicFramePr>
        <p:xfrm>
          <a:off x="95250" y="4287838"/>
          <a:ext cx="8991600" cy="2324100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Chỉ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Phó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 hệ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Trợ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Tình thái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33400" y="37734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THỐNG KÊ CÁC TỪ LOẠI KHÁC (NGOÀI BA TỪ LOẠI CHÍNH)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242050" y="53736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chỉ                                      - cả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5245100" y="5373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ở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228600" y="54641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914400" y="53340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tôi                  - bao nhiêu    - bao giờ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5251450" y="5627688"/>
            <a:ext cx="1066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                 - nhưng   - như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3422650" y="5424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</a:p>
        </p:txBody>
      </p:sp>
    </p:spTree>
    <p:extLst>
      <p:ext uri="{BB962C8B-B14F-4D97-AF65-F5344CB8AC3E}">
        <p14:creationId xmlns:p14="http://schemas.microsoft.com/office/powerpoint/2010/main" val="21883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4" grpId="0"/>
      <p:bldP spid="25645" grpId="0"/>
      <p:bldP spid="256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2018" y="1061244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BT1/132.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xếp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ở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480" y="36763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980407"/>
            <a:ext cx="891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c/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Ngoài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sổ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bông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bằng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lăng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thớt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giống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nở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nhợt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nhạt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     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Minh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Châu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Bến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quê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6632" name="Group 8"/>
          <p:cNvGraphicFramePr>
            <a:graphicFrameLocks noGrp="1"/>
          </p:cNvGraphicFramePr>
          <p:nvPr/>
        </p:nvGraphicFramePr>
        <p:xfrm>
          <a:off x="95250" y="4287838"/>
          <a:ext cx="8991600" cy="2324100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Chỉ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Phó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 hệ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Trợ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Tình thái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533400" y="37734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THỐNG KÊ CÁC TỪ LOẠI KHÁC (NGOÀI BA TỪ LOẠI CHÍNH)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6242050" y="53736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chỉ                                      - cả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245100" y="5373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ở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228600" y="54641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914400" y="53340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tôi                  - bao nhiêu    - bao giờ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5251450" y="5627688"/>
            <a:ext cx="1066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                 - nhưng   - như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422650" y="5424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914400" y="61404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bấy giờ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2362200" y="5424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419600" y="54102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           - mới              - đã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6248400" y="5943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ngay</a:t>
            </a:r>
          </a:p>
        </p:txBody>
      </p:sp>
    </p:spTree>
    <p:extLst>
      <p:ext uri="{BB962C8B-B14F-4D97-AF65-F5344CB8AC3E}">
        <p14:creationId xmlns:p14="http://schemas.microsoft.com/office/powerpoint/2010/main" val="8244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1" grpId="0"/>
      <p:bldP spid="26672" grpId="0"/>
      <p:bldP spid="26673" grpId="0"/>
      <p:bldP spid="26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-108520" y="1032034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BT1/132.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xếp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ở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" y="179387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85750" y="2059703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d/ -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Trời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! 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Long,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Lặng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lẽ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Sa Pa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7702" name="Group 54"/>
          <p:cNvGraphicFramePr>
            <a:graphicFrameLocks noGrp="1"/>
          </p:cNvGraphicFramePr>
          <p:nvPr/>
        </p:nvGraphicFramePr>
        <p:xfrm>
          <a:off x="95250" y="4287838"/>
          <a:ext cx="8991600" cy="2343150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Chỉ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Phó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 hệ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Trợ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Tình thái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381000" y="35052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THỐNG KÊ CÁC TỪ LOẠI KHÁC (NGOÀI BA TỪ LOẠI CHÍNH)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6242050" y="53736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chỉ                                      - cả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245100" y="5373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ở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76200" y="54641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914400" y="53340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tôi                  - bao nhiêu    - bao giờ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5251450" y="5627688"/>
            <a:ext cx="1066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                 - nhưng   - như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3422650" y="5424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914400" y="61404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bấy giờ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2362200" y="5424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4419600" y="54102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           - mới              - đã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6248400" y="5943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ngay</a:t>
            </a: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8001000" y="5410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Trời ơi</a:t>
            </a:r>
          </a:p>
        </p:txBody>
      </p: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76200" y="58816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</a:p>
        </p:txBody>
      </p:sp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6248400" y="6186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3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9" grpId="0"/>
      <p:bldP spid="27700" grpId="0"/>
      <p:bldP spid="277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-152400" y="1072992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BT1/132.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xếp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ở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3674" y="255871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7386" y="2100819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e/ - Quê anh ở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đâu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thế ? - Hoạ sĩ hỏi.                                                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(Nguyễn Thành Long, </a:t>
            </a: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Lặng lẽ Sa Pa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8680" name="Group 8"/>
          <p:cNvGraphicFramePr>
            <a:graphicFrameLocks noGrp="1"/>
          </p:cNvGraphicFramePr>
          <p:nvPr/>
        </p:nvGraphicFramePr>
        <p:xfrm>
          <a:off x="95250" y="4287838"/>
          <a:ext cx="8991600" cy="2324100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Chỉ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Phó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 hệ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Trợ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Tình thái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381000" y="35052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THỐNG KÊ CÁC TỪ LOẠI KHÁC (NGOÀI BA TỪ LOẠI CHÍNH)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6242050" y="53736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chỉ                                      - cả</a:t>
            </a: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5245100" y="5373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ở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76200" y="54641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914400" y="53340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tôi                  - bao nhiêu    - bao giờ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251450" y="5627688"/>
            <a:ext cx="1066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                 - nhưng   - như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3422650" y="5424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914400" y="61404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bấy giờ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2362200" y="5424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4419600" y="54102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           - mới              - đã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6248400" y="5943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ngay</a:t>
            </a:r>
          </a:p>
        </p:txBody>
      </p:sp>
      <p:sp>
        <p:nvSpPr>
          <p:cNvPr id="20531" name="Text Box 52"/>
          <p:cNvSpPr txBox="1">
            <a:spLocks noChangeArrowheads="1"/>
          </p:cNvSpPr>
          <p:nvPr/>
        </p:nvSpPr>
        <p:spPr bwMode="auto">
          <a:xfrm>
            <a:off x="76200" y="58816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3429000" y="57292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đâu</a:t>
            </a:r>
          </a:p>
        </p:txBody>
      </p:sp>
      <p:sp>
        <p:nvSpPr>
          <p:cNvPr id="20533" name="Text Box 54"/>
          <p:cNvSpPr txBox="1">
            <a:spLocks noChangeArrowheads="1"/>
          </p:cNvSpPr>
          <p:nvPr/>
        </p:nvSpPr>
        <p:spPr bwMode="auto">
          <a:xfrm>
            <a:off x="8056563" y="5410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Trời ơi</a:t>
            </a:r>
          </a:p>
        </p:txBody>
      </p:sp>
      <p:sp>
        <p:nvSpPr>
          <p:cNvPr id="20534" name="Text Box 55"/>
          <p:cNvSpPr txBox="1">
            <a:spLocks noChangeArrowheads="1"/>
          </p:cNvSpPr>
          <p:nvPr/>
        </p:nvSpPr>
        <p:spPr bwMode="auto">
          <a:xfrm>
            <a:off x="6248400" y="6186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5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-152400" y="1134710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BT1/132.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xếp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ở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6200" y="256823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-38100" y="2195513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g/ - Đã bao giờ Tuấn … sang bên kia chưa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hả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                                                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                                             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(Nguyễn Minh Châu, </a:t>
            </a: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Bến quê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9704" name="Group 8"/>
          <p:cNvGraphicFramePr>
            <a:graphicFrameLocks noGrp="1"/>
          </p:cNvGraphicFramePr>
          <p:nvPr/>
        </p:nvGraphicFramePr>
        <p:xfrm>
          <a:off x="95250" y="4287838"/>
          <a:ext cx="8991600" cy="2324100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Chỉ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Phó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 hệ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Trợ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Tình thái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81000" y="35052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THỐNG KÊ CÁC TỪ LOẠI KHÁC (NGOÀI BA TỪ LOẠI CHÍNH)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242050" y="53736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chỉ                                      - cả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5245100" y="5373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ở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76200" y="54641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914400" y="53340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tôi                  - bao nhiêu    - bao giờ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5251450" y="5627688"/>
            <a:ext cx="1066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                 - nhưng   - như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3422650" y="5424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914400" y="61404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bấy giờ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2362200" y="5424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4419600" y="54102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           - mới              - đã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6248400" y="5943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ngay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8001000" y="5410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Trời ơi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76200" y="58816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3429000" y="57292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đâu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7010400" y="5424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hả</a:t>
            </a:r>
          </a:p>
        </p:txBody>
      </p:sp>
      <p:sp>
        <p:nvSpPr>
          <p:cNvPr id="21559" name="Text Box 56"/>
          <p:cNvSpPr txBox="1">
            <a:spLocks noChangeArrowheads="1"/>
          </p:cNvSpPr>
          <p:nvPr/>
        </p:nvSpPr>
        <p:spPr bwMode="auto">
          <a:xfrm>
            <a:off x="6248400" y="6186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8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-34925" y="1035685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BT1/132.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xếp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ở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-6350" y="192087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93675" y="2195513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h/ -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Bố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đang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 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                                                    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Minh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Châu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Bến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quê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0728" name="Group 8"/>
          <p:cNvGraphicFramePr>
            <a:graphicFrameLocks noGrp="1"/>
          </p:cNvGraphicFramePr>
          <p:nvPr/>
        </p:nvGraphicFramePr>
        <p:xfrm>
          <a:off x="95250" y="4287838"/>
          <a:ext cx="8991600" cy="2324100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Chỉ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Phó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 hệ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Trợ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Tình thái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381000" y="3427413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THỐNG KÊ CÁC TỪ LOẠI KHÁC (NGOÀI BA TỪ LOẠI CHÍNH)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6242050" y="53736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chỉ                                      - cả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5245100" y="5373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ở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76200" y="54641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914400" y="53340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tôi                  - bao nhiêu    - bao giờ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5251450" y="5627688"/>
            <a:ext cx="1066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                 - nhưng   - như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3422650" y="5424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914400" y="61404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bấy giờ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2362200" y="5424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4419600" y="5368925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           - mới              - đã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6248400" y="5943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ngay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8001000" y="5410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Trời ơi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76200" y="58816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3429000" y="57292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đâu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7010400" y="5424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hả</a:t>
            </a:r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4384675" y="6186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đang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6248400" y="6186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5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635" name="Group 315"/>
          <p:cNvGraphicFramePr>
            <a:graphicFrameLocks noGrp="1"/>
          </p:cNvGraphicFramePr>
          <p:nvPr>
            <p:ph sz="half" idx="1"/>
          </p:nvPr>
        </p:nvGraphicFramePr>
        <p:xfrm>
          <a:off x="533400" y="1137268"/>
          <a:ext cx="1966898" cy="1005848"/>
        </p:xfrm>
        <a:graphic>
          <a:graphicData uri="http://schemas.openxmlformats.org/drawingml/2006/table">
            <a:tbl>
              <a:tblPr/>
              <a:tblGrid>
                <a:gridCol w="196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endParaRPr lang="en-US" sz="20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612" name="Group 292"/>
          <p:cNvGraphicFramePr>
            <a:graphicFrameLocks noGrp="1"/>
          </p:cNvGraphicFramePr>
          <p:nvPr>
            <p:ph sz="quarter" idx="2"/>
          </p:nvPr>
        </p:nvGraphicFramePr>
        <p:xfrm>
          <a:off x="3214678" y="1428736"/>
          <a:ext cx="2214578" cy="1000132"/>
        </p:xfrm>
        <a:graphic>
          <a:graphicData uri="http://schemas.openxmlformats.org/drawingml/2006/table">
            <a:tbl>
              <a:tblPr/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470" name="Line 269"/>
          <p:cNvSpPr>
            <a:spLocks noChangeShapeType="1"/>
          </p:cNvSpPr>
          <p:nvPr/>
        </p:nvSpPr>
        <p:spPr bwMode="auto">
          <a:xfrm flipH="1">
            <a:off x="2285984" y="500042"/>
            <a:ext cx="1633534" cy="71438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2" name="Text Box 298"/>
          <p:cNvSpPr txBox="1">
            <a:spLocks noChangeArrowheads="1"/>
          </p:cNvSpPr>
          <p:nvPr/>
        </p:nvSpPr>
        <p:spPr bwMode="auto">
          <a:xfrm>
            <a:off x="6000760" y="4071942"/>
            <a:ext cx="135732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83" name="Text Box 299"/>
          <p:cNvSpPr txBox="1">
            <a:spLocks noChangeArrowheads="1"/>
          </p:cNvSpPr>
          <p:nvPr/>
        </p:nvSpPr>
        <p:spPr bwMode="auto">
          <a:xfrm>
            <a:off x="7572396" y="3962400"/>
            <a:ext cx="15716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en-US" b="1" dirty="0"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571868" y="92867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965041" y="2893215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9483" idx="0"/>
          </p:cNvCxnSpPr>
          <p:nvPr/>
        </p:nvCxnSpPr>
        <p:spPr>
          <a:xfrm rot="16200000" flipH="1">
            <a:off x="7019936" y="2624138"/>
            <a:ext cx="1462094" cy="1214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29388" y="928670"/>
            <a:ext cx="2428892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071934" y="500042"/>
            <a:ext cx="214314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57290" y="3000372"/>
            <a:ext cx="1214446" cy="1785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0" y="3000372"/>
            <a:ext cx="1071570" cy="1709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25" idx="4"/>
          </p:cNvCxnSpPr>
          <p:nvPr/>
        </p:nvCxnSpPr>
        <p:spPr>
          <a:xfrm rot="5400000">
            <a:off x="857224" y="4143382"/>
            <a:ext cx="571507" cy="1571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5214950"/>
            <a:ext cx="1000100" cy="1643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7290" y="5286388"/>
            <a:ext cx="1071570" cy="1571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42844" y="2428868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1357290" y="242886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143240" y="3000372"/>
            <a:ext cx="1143008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72000" y="2928934"/>
            <a:ext cx="1143008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phức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71802" y="5286388"/>
            <a:ext cx="1271590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86314" y="5286388"/>
            <a:ext cx="1071570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57290" y="2928934"/>
            <a:ext cx="1143008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25" idx="4"/>
          </p:cNvCxnSpPr>
          <p:nvPr/>
        </p:nvCxnSpPr>
        <p:spPr>
          <a:xfrm rot="5400000">
            <a:off x="1464447" y="4822041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428992" y="2643182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9" idx="0"/>
          </p:cNvCxnSpPr>
          <p:nvPr/>
        </p:nvCxnSpPr>
        <p:spPr>
          <a:xfrm rot="16200000" flipH="1">
            <a:off x="4750595" y="2536025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0" idx="0"/>
          </p:cNvCxnSpPr>
          <p:nvPr/>
        </p:nvCxnSpPr>
        <p:spPr>
          <a:xfrm rot="10800000" flipV="1">
            <a:off x="3707598" y="4572008"/>
            <a:ext cx="1221593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1" idx="0"/>
          </p:cNvCxnSpPr>
          <p:nvPr/>
        </p:nvCxnSpPr>
        <p:spPr>
          <a:xfrm rot="16200000" flipH="1">
            <a:off x="4804173" y="4768462"/>
            <a:ext cx="714380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6200" y="18864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31752" name="Group 8"/>
          <p:cNvGraphicFramePr>
            <a:graphicFrameLocks noGrp="1"/>
          </p:cNvGraphicFramePr>
          <p:nvPr/>
        </p:nvGraphicFramePr>
        <p:xfrm>
          <a:off x="95250" y="2916238"/>
          <a:ext cx="8991600" cy="2324100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từ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Chỉ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Phó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 hệ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Trợ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Tình thái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90" name="Text Box 40"/>
          <p:cNvSpPr txBox="1">
            <a:spLocks noChangeArrowheads="1"/>
          </p:cNvSpPr>
          <p:nvPr/>
        </p:nvSpPr>
        <p:spPr bwMode="auto">
          <a:xfrm>
            <a:off x="388620" y="1787252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THỐNG KÊ CÁC TỪ LOẠI KHÁC (NGOÀI BA TỪ LOẠI CHÍNH)</a:t>
            </a:r>
          </a:p>
        </p:txBody>
      </p:sp>
      <p:sp>
        <p:nvSpPr>
          <p:cNvPr id="23591" name="Text Box 41"/>
          <p:cNvSpPr txBox="1">
            <a:spLocks noChangeArrowheads="1"/>
          </p:cNvSpPr>
          <p:nvPr/>
        </p:nvSpPr>
        <p:spPr bwMode="auto">
          <a:xfrm>
            <a:off x="6242050" y="40020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chỉ                                      - cả</a:t>
            </a:r>
          </a:p>
        </p:txBody>
      </p:sp>
      <p:sp>
        <p:nvSpPr>
          <p:cNvPr id="23592" name="Text Box 42"/>
          <p:cNvSpPr txBox="1">
            <a:spLocks noChangeArrowheads="1"/>
          </p:cNvSpPr>
          <p:nvPr/>
        </p:nvSpPr>
        <p:spPr bwMode="auto">
          <a:xfrm>
            <a:off x="5245100" y="40163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ở</a:t>
            </a:r>
          </a:p>
        </p:txBody>
      </p:sp>
      <p:sp>
        <p:nvSpPr>
          <p:cNvPr id="23593" name="Text Box 43"/>
          <p:cNvSpPr txBox="1">
            <a:spLocks noChangeArrowheads="1"/>
          </p:cNvSpPr>
          <p:nvPr/>
        </p:nvSpPr>
        <p:spPr bwMode="auto">
          <a:xfrm>
            <a:off x="76200" y="40925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</a:t>
            </a:r>
          </a:p>
        </p:txBody>
      </p:sp>
      <p:sp>
        <p:nvSpPr>
          <p:cNvPr id="23594" name="Text Box 44"/>
          <p:cNvSpPr txBox="1">
            <a:spLocks noChangeArrowheads="1"/>
          </p:cNvSpPr>
          <p:nvPr/>
        </p:nvSpPr>
        <p:spPr bwMode="auto">
          <a:xfrm>
            <a:off x="914400" y="39624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tôi                  - bao nhiêu    - bao giờ</a:t>
            </a:r>
          </a:p>
        </p:txBody>
      </p:sp>
      <p:sp>
        <p:nvSpPr>
          <p:cNvPr id="23595" name="Text Box 45"/>
          <p:cNvSpPr txBox="1">
            <a:spLocks noChangeArrowheads="1"/>
          </p:cNvSpPr>
          <p:nvPr/>
        </p:nvSpPr>
        <p:spPr bwMode="auto">
          <a:xfrm>
            <a:off x="5251450" y="4256088"/>
            <a:ext cx="1066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                 - nhưng   - như</a:t>
            </a:r>
          </a:p>
        </p:txBody>
      </p:sp>
      <p:sp>
        <p:nvSpPr>
          <p:cNvPr id="23596" name="Text Box 46"/>
          <p:cNvSpPr txBox="1">
            <a:spLocks noChangeArrowheads="1"/>
          </p:cNvSpPr>
          <p:nvPr/>
        </p:nvSpPr>
        <p:spPr bwMode="auto">
          <a:xfrm>
            <a:off x="3422650" y="4052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</a:p>
        </p:txBody>
      </p:sp>
      <p:sp>
        <p:nvSpPr>
          <p:cNvPr id="23597" name="Text Box 47"/>
          <p:cNvSpPr txBox="1">
            <a:spLocks noChangeArrowheads="1"/>
          </p:cNvSpPr>
          <p:nvPr/>
        </p:nvSpPr>
        <p:spPr bwMode="auto">
          <a:xfrm>
            <a:off x="914400" y="47688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bấy giờ</a:t>
            </a:r>
          </a:p>
        </p:txBody>
      </p:sp>
      <p:sp>
        <p:nvSpPr>
          <p:cNvPr id="23598" name="Text Box 48"/>
          <p:cNvSpPr txBox="1">
            <a:spLocks noChangeArrowheads="1"/>
          </p:cNvSpPr>
          <p:nvPr/>
        </p:nvSpPr>
        <p:spPr bwMode="auto">
          <a:xfrm>
            <a:off x="2362200" y="40528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</a:p>
        </p:txBody>
      </p:sp>
      <p:sp>
        <p:nvSpPr>
          <p:cNvPr id="23599" name="Text Box 49"/>
          <p:cNvSpPr txBox="1">
            <a:spLocks noChangeArrowheads="1"/>
          </p:cNvSpPr>
          <p:nvPr/>
        </p:nvSpPr>
        <p:spPr bwMode="auto">
          <a:xfrm>
            <a:off x="4419600" y="3997325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           - mới              - đã</a:t>
            </a:r>
          </a:p>
        </p:txBody>
      </p:sp>
      <p:sp>
        <p:nvSpPr>
          <p:cNvPr id="23600" name="Text Box 50"/>
          <p:cNvSpPr txBox="1">
            <a:spLocks noChangeArrowheads="1"/>
          </p:cNvSpPr>
          <p:nvPr/>
        </p:nvSpPr>
        <p:spPr bwMode="auto">
          <a:xfrm>
            <a:off x="6248400" y="456565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ngay</a:t>
            </a:r>
          </a:p>
        </p:txBody>
      </p:sp>
      <p:sp>
        <p:nvSpPr>
          <p:cNvPr id="23601" name="Text Box 51"/>
          <p:cNvSpPr txBox="1">
            <a:spLocks noChangeArrowheads="1"/>
          </p:cNvSpPr>
          <p:nvPr/>
        </p:nvSpPr>
        <p:spPr bwMode="auto">
          <a:xfrm>
            <a:off x="8001000" y="4038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Trời ơi</a:t>
            </a:r>
          </a:p>
        </p:txBody>
      </p:sp>
      <p:sp>
        <p:nvSpPr>
          <p:cNvPr id="23602" name="Text Box 52"/>
          <p:cNvSpPr txBox="1">
            <a:spLocks noChangeArrowheads="1"/>
          </p:cNvSpPr>
          <p:nvPr/>
        </p:nvSpPr>
        <p:spPr bwMode="auto">
          <a:xfrm>
            <a:off x="76200" y="45100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</a:p>
        </p:txBody>
      </p:sp>
      <p:sp>
        <p:nvSpPr>
          <p:cNvPr id="23603" name="Text Box 53"/>
          <p:cNvSpPr txBox="1">
            <a:spLocks noChangeArrowheads="1"/>
          </p:cNvSpPr>
          <p:nvPr/>
        </p:nvSpPr>
        <p:spPr bwMode="auto">
          <a:xfrm>
            <a:off x="3429000" y="43576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đâu</a:t>
            </a:r>
          </a:p>
        </p:txBody>
      </p:sp>
      <p:sp>
        <p:nvSpPr>
          <p:cNvPr id="23604" name="Text Box 54"/>
          <p:cNvSpPr txBox="1">
            <a:spLocks noChangeArrowheads="1"/>
          </p:cNvSpPr>
          <p:nvPr/>
        </p:nvSpPr>
        <p:spPr bwMode="auto">
          <a:xfrm>
            <a:off x="7010400" y="4052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hả</a:t>
            </a:r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4384675" y="48148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đang</a:t>
            </a:r>
          </a:p>
        </p:txBody>
      </p:sp>
      <p:sp>
        <p:nvSpPr>
          <p:cNvPr id="23606" name="Text Box 56"/>
          <p:cNvSpPr txBox="1">
            <a:spLocks noChangeArrowheads="1"/>
          </p:cNvSpPr>
          <p:nvPr/>
        </p:nvSpPr>
        <p:spPr bwMode="auto">
          <a:xfrm>
            <a:off x="6248400" y="4814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3607" name="Text Box 57"/>
          <p:cNvSpPr txBox="1">
            <a:spLocks noChangeArrowheads="1"/>
          </p:cNvSpPr>
          <p:nvPr/>
        </p:nvSpPr>
        <p:spPr bwMode="auto">
          <a:xfrm>
            <a:off x="152400" y="901926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BT1/132. </a:t>
            </a:r>
          </a:p>
        </p:txBody>
      </p:sp>
    </p:spTree>
    <p:extLst>
      <p:ext uri="{BB962C8B-B14F-4D97-AF65-F5344CB8AC3E}">
        <p14:creationId xmlns:p14="http://schemas.microsoft.com/office/powerpoint/2010/main" val="19829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8691" y="643843"/>
            <a:ext cx="297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II. </a:t>
            </a:r>
            <a:r>
              <a:rPr lang="en-US" sz="2400" b="1" u="sng" dirty="0" err="1">
                <a:solidFill>
                  <a:srgbClr val="0070C0"/>
                </a:solidFill>
              </a:rPr>
              <a:t>Các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từ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loại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khác</a:t>
            </a:r>
            <a:r>
              <a:rPr lang="en-US" sz="2400" b="1" u="sng" dirty="0">
                <a:solidFill>
                  <a:srgbClr val="000818"/>
                </a:solidFill>
              </a:rPr>
              <a:t>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7544" y="185986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0818"/>
                </a:solidFill>
              </a:rPr>
              <a:t>Bài</a:t>
            </a:r>
            <a:r>
              <a:rPr lang="en-US" sz="2400" b="1" u="sng" dirty="0">
                <a:solidFill>
                  <a:srgbClr val="000818"/>
                </a:solidFill>
              </a:rPr>
              <a:t> 2: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3581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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Từ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chuyên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dùng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ở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cuối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câu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để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tạo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câu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nghi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vấn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là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: </a:t>
            </a:r>
            <a:r>
              <a:rPr lang="en-US" sz="2400" b="1" i="1" dirty="0">
                <a:solidFill>
                  <a:srgbClr val="000818"/>
                </a:solidFill>
                <a:sym typeface="Wingdings" pitchFamily="2" charset="2"/>
              </a:rPr>
              <a:t>à, ư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, </a:t>
            </a:r>
            <a:r>
              <a:rPr lang="en-US" sz="2400" b="1" i="1" dirty="0" err="1">
                <a:solidFill>
                  <a:srgbClr val="000818"/>
                </a:solidFill>
                <a:sym typeface="Wingdings" pitchFamily="2" charset="2"/>
              </a:rPr>
              <a:t>hử</a:t>
            </a:r>
            <a:r>
              <a:rPr lang="en-US" sz="2400" b="1" i="1" dirty="0">
                <a:solidFill>
                  <a:srgbClr val="000818"/>
                </a:solidFill>
                <a:sym typeface="Wingdings" pitchFamily="2" charset="2"/>
              </a:rPr>
              <a:t>, </a:t>
            </a:r>
            <a:r>
              <a:rPr lang="en-US" sz="2400" b="1" i="1" dirty="0" err="1">
                <a:solidFill>
                  <a:srgbClr val="000818"/>
                </a:solidFill>
                <a:sym typeface="Wingdings" pitchFamily="2" charset="2"/>
              </a:rPr>
              <a:t>hả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…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Chúng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thuộc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loại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từ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tình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818"/>
                </a:solidFill>
                <a:sym typeface="Wingdings" pitchFamily="2" charset="2"/>
              </a:rPr>
              <a:t>thái</a:t>
            </a:r>
            <a:r>
              <a:rPr lang="en-US" sz="2400" b="1" dirty="0">
                <a:solidFill>
                  <a:srgbClr val="000818"/>
                </a:solidFill>
                <a:sym typeface="Wingdings" pitchFamily="2" charset="2"/>
              </a:rPr>
              <a:t>.</a:t>
            </a:r>
            <a:endParaRPr lang="en-US" sz="2400" b="1" dirty="0">
              <a:solidFill>
                <a:srgbClr val="000818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436096" y="1052736"/>
            <a:ext cx="3456384" cy="2736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772400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Nghiên cứu lại nội dung ôn tập.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Xem lại các bài tập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Bài học tiết tiếp theo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 bị bài : Tiết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Tổng kết về ngữ pháp (tt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Ôn lại cụm danh từ, cụm động từ, cụm tính 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30873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369568" cy="868958"/>
          </a:xfrm>
        </p:spPr>
        <p:txBody>
          <a:bodyPr/>
          <a:lstStyle/>
          <a:p>
            <a:r>
              <a:rPr lang="vi-VN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49-150</a:t>
            </a:r>
            <a:r>
              <a:rPr lang="vi-VN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2263470"/>
            <a:ext cx="6984776" cy="16271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255"/>
              </a:avLst>
            </a:prstTxWarp>
            <a:spAutoFit/>
          </a:bodyPr>
          <a:lstStyle/>
          <a:p>
            <a:pPr algn="ctr"/>
            <a:r>
              <a:rPr lang="vi-VN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Tổng kết về ngữ pháp</a:t>
            </a:r>
            <a:endParaRPr lang="vi-VN" sz="54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flipH="1" flipV="1">
            <a:off x="0" y="4248150"/>
            <a:ext cx="2735263" cy="2609850"/>
            <a:chOff x="4263" y="0"/>
            <a:chExt cx="1497" cy="1559"/>
          </a:xfrm>
        </p:grpSpPr>
        <p:pic>
          <p:nvPicPr>
            <p:cNvPr id="9" name="Picture 11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8" y="0"/>
              <a:ext cx="752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3" y="0"/>
              <a:ext cx="61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3" y="119"/>
              <a:ext cx="38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" y="663"/>
              <a:ext cx="61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9" y="1185"/>
              <a:ext cx="38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30" y="572"/>
              <a:ext cx="38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767513" y="0"/>
            <a:ext cx="2376487" cy="2474913"/>
            <a:chOff x="4263" y="0"/>
            <a:chExt cx="1497" cy="1559"/>
          </a:xfrm>
        </p:grpSpPr>
        <p:pic>
          <p:nvPicPr>
            <p:cNvPr id="16" name="Picture 4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8" y="0"/>
              <a:ext cx="752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3" y="0"/>
              <a:ext cx="61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3" y="119"/>
              <a:ext cx="38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" y="663"/>
              <a:ext cx="61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9" y="1185"/>
              <a:ext cx="38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flowers-dai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30" y="572"/>
              <a:ext cx="38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44824"/>
              </p:ext>
            </p:extLst>
          </p:nvPr>
        </p:nvGraphicFramePr>
        <p:xfrm>
          <a:off x="38100" y="2133600"/>
          <a:ext cx="8724900" cy="4724400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loại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Danh từ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</a:rPr>
                        <a:t>Tính từ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2286000" y="3015111"/>
            <a:ext cx="2057400" cy="52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. . 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4400550" y="2928934"/>
            <a:ext cx="2057400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-"/>
            </a:pP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6560589" y="3015111"/>
            <a:ext cx="2124060" cy="47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dirty="0">
              <a:solidFill>
                <a:srgbClr val="99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-20156" y="299398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A- </a:t>
            </a:r>
            <a:r>
              <a:rPr lang="en-US" sz="2400" u="sng" dirty="0">
                <a:solidFill>
                  <a:srgbClr val="0000FF"/>
                </a:solidFill>
              </a:rPr>
              <a:t>TỪ LOẠI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38100" y="762575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Tx/>
              <a:buAutoNum type="romanUcPeriod"/>
            </a:pP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5" grpId="0" autoUpdateAnimBg="0"/>
      <p:bldP spid="24636" grpId="0" autoUpdateAnimBg="0"/>
      <p:bldP spid="24637" grpId="0" autoUpdateAnimBg="0"/>
      <p:bldP spid="24639" grpId="0"/>
      <p:bldP spid="246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3144" y="548680"/>
            <a:ext cx="8702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a. Một bài thơ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không bao giờ ta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qua một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mà ta bỏ xuống được.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0" y="2113698"/>
            <a:ext cx="7709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b. Mà ông, thì ông không thích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nghĩ ngợi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như thế một tí nào.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9344" y="3058856"/>
            <a:ext cx="929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c. Xây cái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vi-VN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ấy cả làng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phục dịch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, cả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gánh gạch,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đá, làm phu hồ cho nó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856" y="4306820"/>
            <a:ext cx="462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d. Đối với cháu thật là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đột ngột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[…]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2444" y="539047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e. Vâng! Ông giáo dạy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! Đối với chúng mình thì thế là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sung sướng.</a:t>
            </a:r>
            <a:endParaRPr lang="vi-VN" sz="2400" b="1" i="1" u="sng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907704" y="3789040"/>
            <a:ext cx="4876800" cy="2286000"/>
          </a:xfrm>
          <a:prstGeom prst="cloudCallout">
            <a:avLst>
              <a:gd name="adj1" fmla="val 47787"/>
              <a:gd name="adj2" fmla="val 386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Trong số các từ in đậm sau đây, từ nào là danh từ, từ nào là động từ, từ nào là tính từ?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6876256" y="5301208"/>
            <a:ext cx="1656184" cy="1556792"/>
          </a:xfrm>
          <a:prstGeom prst="smileyFac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31113"/>
            <a:ext cx="1602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b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A. Từ loại:</a:t>
            </a:r>
            <a:endParaRPr lang="vi-VN" sz="2400" b="1" u="sng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1" y="1124043"/>
            <a:ext cx="8702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a. Một bài thơ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không bao giờ ta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qua một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mà ta bỏ xuống được.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2348880"/>
            <a:ext cx="7709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b. Mà ông, thì ông không thích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nghĩ ngợi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như thế một tí nào.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2708920"/>
            <a:ext cx="929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c. Xây cái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vi-VN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ấy cả làng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phục dịch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, cả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gánh gạch,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đá, làm phu hồ cho nó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3429000"/>
            <a:ext cx="462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d. Đối với cháu thật là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đột ngột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[…]</a:t>
            </a:r>
            <a:endParaRPr lang="vi-VN" sz="24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37890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e. Vâng! Ông giáo dạy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sz="24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! Đối với chúng mình thì thế là </a:t>
            </a:r>
            <a:r>
              <a:rPr lang="vi-VN" sz="2400" b="1" i="1" u="sng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sung sướng.</a:t>
            </a:r>
            <a:endParaRPr lang="vi-VN" sz="2400" b="1" i="1" u="sng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0" y="4293095"/>
          <a:ext cx="9144000" cy="256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98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981"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981"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81"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981"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55576" y="4941168"/>
            <a:ext cx="841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Lần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55576" y="5445224"/>
            <a:ext cx="995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Lăng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55576" y="5877272"/>
            <a:ext cx="995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Làng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203848" y="4869160"/>
            <a:ext cx="8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Đọc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203848" y="5301208"/>
            <a:ext cx="161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Nghĩ ngợi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131840" y="5805264"/>
            <a:ext cx="1585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Phục dịch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131840" y="6400800"/>
            <a:ext cx="8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Đập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084168" y="4869160"/>
            <a:ext cx="8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Hay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084168" y="5373216"/>
            <a:ext cx="144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Đột ngột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084168" y="5877272"/>
            <a:ext cx="91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Phải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084168" y="6400800"/>
            <a:ext cx="1832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Sung sướng</a:t>
            </a:r>
            <a:endParaRPr lang="vi-VN" sz="240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8" grpId="0"/>
      <p:bldP spid="19" grpId="0"/>
      <p:bldP spid="20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048" y="260648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 smtClean="0">
                <a:latin typeface="Times New Roman" pitchFamily="18" charset="0"/>
                <a:cs typeface="Times New Roman" pitchFamily="18" charset="0"/>
              </a:rPr>
              <a:t> Bài 2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 SGK/ 130-131</a:t>
            </a:r>
            <a:endParaRPr lang="vi-VN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4860032" y="1340768"/>
            <a:ext cx="3810000" cy="1371600"/>
          </a:xfrm>
          <a:prstGeom prst="cloudCallout">
            <a:avLst>
              <a:gd name="adj1" fmla="val 56708"/>
              <a:gd name="adj2" fmla="val 811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20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Cho biết các từ ở cột B thuộc từ</a:t>
            </a:r>
            <a:r>
              <a:rPr lang="en-US" sz="20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20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vi-VN" sz="2000" b="1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0" y="2708920"/>
            <a:ext cx="9144000" cy="1219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sz="2400" b="1" dirty="0" smtClean="0">
                <a:solidFill>
                  <a:srgbClr val="000818"/>
                </a:solidFill>
              </a:rPr>
              <a:t>Chọn những </a:t>
            </a:r>
            <a:r>
              <a:rPr lang="vi-VN" sz="2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400" b="1" dirty="0" smtClean="0">
                <a:solidFill>
                  <a:srgbClr val="000818"/>
                </a:solidFill>
              </a:rPr>
              <a:t> ở cột A điền vào chỗ  trống ở cột B sao cho </a:t>
            </a:r>
          </a:p>
          <a:p>
            <a:r>
              <a:rPr lang="vi-VN" sz="2400" b="1" dirty="0" smtClean="0">
                <a:solidFill>
                  <a:srgbClr val="000818"/>
                </a:solidFill>
              </a:rPr>
              <a:t>thích hợp nhất?</a:t>
            </a:r>
            <a:endParaRPr lang="vi-VN" sz="2400" b="1" dirty="0">
              <a:solidFill>
                <a:srgbClr val="000818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2852936"/>
          <a:ext cx="9144000" cy="27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6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586">
                <a:tc>
                  <a:txBody>
                    <a:bodyPr/>
                    <a:lstStyle/>
                    <a:p>
                      <a:pPr algn="ctr"/>
                      <a:r>
                        <a:rPr lang="vi-VN" sz="3200" noProof="0" dirty="0" smtClean="0"/>
                        <a:t>A</a:t>
                      </a:r>
                      <a:endParaRPr lang="vi-VN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vi-VN" sz="32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86">
                <a:tc>
                  <a:txBody>
                    <a:bodyPr/>
                    <a:lstStyle/>
                    <a:p>
                      <a:r>
                        <a:rPr lang="vi-VN" sz="3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a,Nhưng</a:t>
                      </a:r>
                      <a:r>
                        <a:rPr lang="vi-VN" sz="32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, các, một</a:t>
                      </a:r>
                      <a:endParaRPr lang="vi-VN" sz="32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960">
                <a:tc>
                  <a:txBody>
                    <a:bodyPr/>
                    <a:lstStyle/>
                    <a:p>
                      <a:r>
                        <a:rPr lang="vi-VN" sz="3200" noProof="0" smtClean="0">
                          <a:latin typeface="Times New Roman" pitchFamily="18" charset="0"/>
                          <a:cs typeface="Times New Roman" pitchFamily="18" charset="0"/>
                        </a:rPr>
                        <a:t>b,  hay,đã</a:t>
                      </a:r>
                      <a:r>
                        <a:rPr lang="vi-VN" sz="3200" baseline="0" noProof="0" smtClean="0">
                          <a:latin typeface="Times New Roman" pitchFamily="18" charset="0"/>
                          <a:cs typeface="Times New Roman" pitchFamily="18" charset="0"/>
                        </a:rPr>
                        <a:t>,vừa</a:t>
                      </a:r>
                      <a:endParaRPr lang="vi-VN" sz="32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586">
                <a:tc>
                  <a:txBody>
                    <a:bodyPr/>
                    <a:lstStyle/>
                    <a:p>
                      <a:r>
                        <a:rPr lang="vi-VN" sz="3200" noProof="0" smtClean="0">
                          <a:latin typeface="Times New Roman" pitchFamily="18" charset="0"/>
                          <a:cs typeface="Times New Roman" pitchFamily="18" charset="0"/>
                        </a:rPr>
                        <a:t>c,  Rất,</a:t>
                      </a:r>
                      <a:r>
                        <a:rPr lang="vi-VN" sz="3200" baseline="0" noProof="0" smtClean="0">
                          <a:latin typeface="Times New Roman" pitchFamily="18" charset="0"/>
                          <a:cs typeface="Times New Roman" pitchFamily="18" charset="0"/>
                        </a:rPr>
                        <a:t> hơi, quá </a:t>
                      </a:r>
                      <a:endParaRPr lang="vi-VN" sz="32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33">
                <a:tc>
                  <a:txBody>
                    <a:bodyPr/>
                    <a:lstStyle/>
                    <a:p>
                      <a:endParaRPr lang="vi-VN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87080" y="343319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818"/>
                </a:solidFill>
              </a:rPr>
              <a:t>.…hay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345904" y="4042792"/>
            <a:ext cx="936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</a:rPr>
              <a:t>....đọc</a:t>
            </a:r>
            <a:endParaRPr lang="vi-VN" sz="2400" dirty="0">
              <a:solidFill>
                <a:srgbClr val="000818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45904" y="4652392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</a:rPr>
              <a:t>….lần</a:t>
            </a:r>
            <a:endParaRPr lang="vi-VN" sz="2400" dirty="0">
              <a:solidFill>
                <a:srgbClr val="000818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345904" y="5185792"/>
            <a:ext cx="1749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</a:rPr>
              <a:t>….nghĩ ngợi</a:t>
            </a:r>
            <a:endParaRPr lang="vi-VN" sz="2400" dirty="0">
              <a:solidFill>
                <a:srgbClr val="000818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64088" y="5157192"/>
            <a:ext cx="1773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rgbClr val="000818"/>
                </a:solidFill>
              </a:rPr>
              <a:t>….phục dịch</a:t>
            </a:r>
            <a:endParaRPr lang="vi-VN" sz="2400" dirty="0">
              <a:solidFill>
                <a:srgbClr val="000818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724128" y="4725144"/>
            <a:ext cx="12241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</a:rPr>
              <a:t>….làng</a:t>
            </a:r>
            <a:endParaRPr lang="vi-VN" sz="2400">
              <a:solidFill>
                <a:srgbClr val="000818"/>
              </a:solidFill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652120" y="4077072"/>
            <a:ext cx="10134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</a:rPr>
              <a:t>….đập</a:t>
            </a:r>
            <a:endParaRPr lang="vi-VN" sz="2400">
              <a:solidFill>
                <a:srgbClr val="000818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409309" y="3501008"/>
            <a:ext cx="150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</a:rPr>
              <a:t>…đột ngột</a:t>
            </a:r>
            <a:endParaRPr lang="vi-VN" sz="2400">
              <a:solidFill>
                <a:srgbClr val="000818"/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7849046" y="4653136"/>
            <a:ext cx="1098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</a:rPr>
              <a:t>….phải</a:t>
            </a:r>
            <a:endParaRPr lang="vi-VN" sz="2400">
              <a:solidFill>
                <a:srgbClr val="000818"/>
              </a:solidFill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164288" y="5229200"/>
            <a:ext cx="1909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</a:rPr>
              <a:t>…sung sướng</a:t>
            </a:r>
            <a:endParaRPr lang="vi-VN" sz="2400">
              <a:solidFill>
                <a:srgbClr val="000818"/>
              </a:solidFill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436096" y="3573016"/>
            <a:ext cx="1737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</a:rPr>
              <a:t>….cái (lăng)</a:t>
            </a:r>
            <a:endParaRPr lang="vi-VN" sz="2400">
              <a:solidFill>
                <a:srgbClr val="000818"/>
              </a:solidFill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524328" y="4077072"/>
            <a:ext cx="15600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smtClean="0">
                <a:solidFill>
                  <a:srgbClr val="000818"/>
                </a:solidFill>
              </a:rPr>
              <a:t>…ông giáo</a:t>
            </a:r>
            <a:endParaRPr lang="vi-VN" sz="2400">
              <a:solidFill>
                <a:srgbClr val="000818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347864" y="3429000"/>
            <a:ext cx="526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(c)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3419872" y="4653136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(a)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347864" y="4077072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812360" y="4653136"/>
            <a:ext cx="526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(c)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092280" y="52292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</a:rPr>
              <a:t>(c)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7380312" y="3573016"/>
            <a:ext cx="526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(c)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419872" y="5157192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580112" y="4077072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5364088" y="5157192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5364088" y="3573016"/>
            <a:ext cx="576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(a)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724128" y="4725144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(a)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452320" y="414908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(a)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5534561"/>
            <a:ext cx="91440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 nào đứng sau (a) là danh từ; Từ nào đứng sau (b) là động từ; Từ nào đứng sau (c)là tính từ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0" y="5517232"/>
            <a:ext cx="8275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328498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Danh từ có thể đứng sau: </a:t>
            </a:r>
            <a:r>
              <a:rPr lang="vi-VN" sz="3200" b="1" i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những, các, một.</a:t>
            </a:r>
            <a:endParaRPr lang="vi-VN" sz="3200" b="1" i="1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39655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Động từ có thể đứng sau: </a:t>
            </a:r>
            <a:r>
              <a:rPr lang="vi-VN" sz="3200" b="1" i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hãy, đã, vừa</a:t>
            </a:r>
            <a:r>
              <a:rPr lang="vi-VN" sz="32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0" y="45751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- Tính từ có thể đứng sau: </a:t>
            </a:r>
            <a:r>
              <a:rPr lang="vi-VN" sz="3200" b="1" i="1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rất, hơi, quá.</a:t>
            </a:r>
            <a:endParaRPr lang="vi-VN" sz="3200" b="1" i="1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4355976" y="1571612"/>
            <a:ext cx="4788024" cy="39604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Hãy cho biết danh từ có thể đứng sau những từ nào, động từ đứng sau những từ nào và tính từ đứng sau những từ nào?</a:t>
            </a:r>
            <a:endParaRPr lang="vi-VN" sz="2800" b="1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3635896" y="5229200"/>
            <a:ext cx="1800200" cy="1628800"/>
          </a:xfrm>
          <a:prstGeom prst="smileyFac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213453" y="579711"/>
            <a:ext cx="6536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3: SGK/ 131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7" grpId="1" animBg="1"/>
      <p:bldP spid="27" grpId="2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6519" y="257002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BT4/131.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DT, ĐT, TT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200" dirty="0"/>
              <a:t>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2133600"/>
            <a:ext cx="906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BẢNG TỔNG KẾT VỀ KHẢ NĂNG KẾT HỢP CỦA DANH TỪ, ĐỘNG TỪ, TÍNH TỪ</a:t>
            </a:r>
          </a:p>
        </p:txBody>
      </p:sp>
      <p:graphicFrame>
        <p:nvGraphicFramePr>
          <p:cNvPr id="15522" name="Group 162"/>
          <p:cNvGraphicFramePr>
            <a:graphicFrameLocks noGrp="1"/>
          </p:cNvGraphicFramePr>
          <p:nvPr/>
        </p:nvGraphicFramePr>
        <p:xfrm>
          <a:off x="152400" y="2743200"/>
          <a:ext cx="8707438" cy="397764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Ý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nghĩa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quát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loại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Khả năng kết hợp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Kết hợp về phía trước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loại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Kết hợp về phía sau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hoạt động, trạng thái của sự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từ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đặc điểm, tính chất của sự vật, hoạt động, trạng thái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từ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96" name="Text Box 163"/>
          <p:cNvSpPr txBox="1">
            <a:spLocks noChangeArrowheads="1"/>
          </p:cNvSpPr>
          <p:nvPr/>
        </p:nvSpPr>
        <p:spPr bwMode="auto">
          <a:xfrm>
            <a:off x="2667000" y="685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 b="0"/>
          </a:p>
        </p:txBody>
      </p:sp>
      <p:sp>
        <p:nvSpPr>
          <p:cNvPr id="15524" name="Text Box 164"/>
          <p:cNvSpPr txBox="1">
            <a:spLocks noChangeArrowheads="1"/>
          </p:cNvSpPr>
          <p:nvPr/>
        </p:nvSpPr>
        <p:spPr bwMode="auto">
          <a:xfrm>
            <a:off x="3124200" y="41148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i="1">
                <a:solidFill>
                  <a:srgbClr val="FF00FF"/>
                </a:solidFill>
              </a:rPr>
              <a:t>những, các, một …</a:t>
            </a:r>
            <a:endParaRPr lang="en-US" b="0"/>
          </a:p>
        </p:txBody>
      </p: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3200400" y="4937125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800" i="1">
                <a:solidFill>
                  <a:srgbClr val="FF00FF"/>
                </a:solidFill>
              </a:rPr>
              <a:t>hãy, đã, vừa …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3200400" y="5715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i="1">
                <a:solidFill>
                  <a:srgbClr val="FF00FF"/>
                </a:solidFill>
              </a:rPr>
              <a:t>rất, hơi, quá …</a:t>
            </a:r>
          </a:p>
        </p:txBody>
      </p:sp>
      <p:sp>
        <p:nvSpPr>
          <p:cNvPr id="15527" name="Text Box 167"/>
          <p:cNvSpPr txBox="1">
            <a:spLocks noChangeArrowheads="1"/>
          </p:cNvSpPr>
          <p:nvPr/>
        </p:nvSpPr>
        <p:spPr bwMode="auto">
          <a:xfrm>
            <a:off x="6781800" y="409892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i="1">
                <a:solidFill>
                  <a:srgbClr val="9900FF"/>
                </a:solidFill>
              </a:rPr>
              <a:t>kia</a:t>
            </a:r>
            <a:r>
              <a:rPr lang="en-US" b="0" i="1">
                <a:solidFill>
                  <a:srgbClr val="9900FF"/>
                </a:solidFill>
              </a:rPr>
              <a:t>,</a:t>
            </a:r>
            <a:r>
              <a:rPr lang="en-US" i="1">
                <a:solidFill>
                  <a:srgbClr val="9900FF"/>
                </a:solidFill>
              </a:rPr>
              <a:t>ấy, nọ …</a:t>
            </a:r>
          </a:p>
        </p:txBody>
      </p:sp>
      <p:sp>
        <p:nvSpPr>
          <p:cNvPr id="15528" name="Text Box 168"/>
          <p:cNvSpPr txBox="1">
            <a:spLocks noChangeArrowheads="1"/>
          </p:cNvSpPr>
          <p:nvPr/>
        </p:nvSpPr>
        <p:spPr bwMode="auto">
          <a:xfrm>
            <a:off x="6746875" y="48847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i="1">
                <a:solidFill>
                  <a:srgbClr val="9900FF"/>
                </a:solidFill>
              </a:rPr>
              <a:t>xong, rồi …</a:t>
            </a:r>
          </a:p>
        </p:txBody>
      </p:sp>
      <p:sp>
        <p:nvSpPr>
          <p:cNvPr id="15529" name="Text Box 169"/>
          <p:cNvSpPr txBox="1">
            <a:spLocks noChangeArrowheads="1"/>
          </p:cNvSpPr>
          <p:nvPr/>
        </p:nvSpPr>
        <p:spPr bwMode="auto">
          <a:xfrm>
            <a:off x="6705600" y="5715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i="1">
                <a:solidFill>
                  <a:srgbClr val="9900FF"/>
                </a:solidFill>
              </a:rPr>
              <a:t>quá, lắm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9" grpId="0"/>
      <p:bldP spid="15524" grpId="0"/>
      <p:bldP spid="15525" grpId="0"/>
      <p:bldP spid="15526" grpId="0"/>
      <p:bldP spid="15527" grpId="0"/>
      <p:bldP spid="15528" grpId="0"/>
      <p:bldP spid="155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639</TotalTime>
  <Words>2515</Words>
  <Application>Microsoft Office PowerPoint</Application>
  <PresentationFormat>On-screen Show (4:3)</PresentationFormat>
  <Paragraphs>358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Calibri</vt:lpstr>
      <vt:lpstr>Calibri Light</vt:lpstr>
      <vt:lpstr>Franklin Gothic Book</vt:lpstr>
      <vt:lpstr>Open Sans</vt:lpstr>
      <vt:lpstr>Perpetua</vt:lpstr>
      <vt:lpstr>Times New Roman</vt:lpstr>
      <vt:lpstr>Wingdings</vt:lpstr>
      <vt:lpstr>Wingdings 2</vt:lpstr>
      <vt:lpstr>Equity</vt:lpstr>
      <vt:lpstr>Office Theme</vt:lpstr>
      <vt:lpstr>1_Office Theme</vt:lpstr>
      <vt:lpstr>Default Design</vt:lpstr>
      <vt:lpstr>1_Default Design</vt:lpstr>
      <vt:lpstr>2_Default Design</vt:lpstr>
      <vt:lpstr>3_Default Design</vt:lpstr>
      <vt:lpstr>Chủ đề Office</vt:lpstr>
      <vt:lpstr>PowerPoint Presentation</vt:lpstr>
      <vt:lpstr>Các  loại từ tiếng Việt </vt:lpstr>
      <vt:lpstr>Tiết 149-150: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AKC</dc:creator>
  <cp:lastModifiedBy>HP</cp:lastModifiedBy>
  <cp:revision>79</cp:revision>
  <dcterms:created xsi:type="dcterms:W3CDTF">2015-04-04T05:22:48Z</dcterms:created>
  <dcterms:modified xsi:type="dcterms:W3CDTF">2023-04-17T13:19:11Z</dcterms:modified>
</cp:coreProperties>
</file>