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7"/>
  </p:notesMasterIdLst>
  <p:sldIdLst>
    <p:sldId id="286" r:id="rId5"/>
    <p:sldId id="333" r:id="rId6"/>
    <p:sldId id="356" r:id="rId7"/>
    <p:sldId id="317" r:id="rId8"/>
    <p:sldId id="355" r:id="rId9"/>
    <p:sldId id="365" r:id="rId10"/>
    <p:sldId id="321" r:id="rId11"/>
    <p:sldId id="368" r:id="rId12"/>
    <p:sldId id="331" r:id="rId13"/>
    <p:sldId id="336" r:id="rId14"/>
    <p:sldId id="370" r:id="rId15"/>
    <p:sldId id="369" r:id="rId16"/>
    <p:sldId id="383" r:id="rId17"/>
    <p:sldId id="341" r:id="rId18"/>
    <p:sldId id="337" r:id="rId19"/>
    <p:sldId id="348" r:id="rId20"/>
    <p:sldId id="354" r:id="rId21"/>
    <p:sldId id="326" r:id="rId22"/>
    <p:sldId id="374" r:id="rId23"/>
    <p:sldId id="360" r:id="rId24"/>
    <p:sldId id="380" r:id="rId25"/>
    <p:sldId id="35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3956" autoAdjust="0"/>
  </p:normalViewPr>
  <p:slideViewPr>
    <p:cSldViewPr snapToGrid="0">
      <p:cViewPr varScale="1">
        <p:scale>
          <a:sx n="42" d="100"/>
          <a:sy n="42" d="100"/>
        </p:scale>
        <p:origin x="77" y="4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11/15/2023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11/15/2023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11/15/2023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11/15/2023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439BF91-79A1-4930-A3ED-BDD5D7AB386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2226BCC6-6097-4CBF-A9BE-28E8B4140E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E65E5275-EE8E-40C0-80D0-884F804781C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15-11-2023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7F589EC-39D0-4808-9CA0-8A1755A5A2F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11/15/2023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emf"/><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30.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emf"/><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325180" y="1580506"/>
            <a:ext cx="5669181" cy="1497974"/>
          </a:xfrm>
          <a:prstGeom prst="rect">
            <a:avLst/>
          </a:prstGeom>
          <a:noFill/>
        </p:spPr>
        <p:txBody>
          <a:bodyPr wrap="none" rtlCol="0">
            <a:spAutoFit/>
          </a:bodyPr>
          <a:lstStyle/>
          <a:p>
            <a:pPr algn="ctr"/>
            <a:r>
              <a:rPr lang="en-US" sz="2400" b="1">
                <a:ln w="38100">
                  <a:noFill/>
                </a:ln>
                <a:solidFill>
                  <a:srgbClr val="FF0000"/>
                </a:solidFill>
                <a:latin typeface="Times New Roman" panose="02020603050405020304" pitchFamily="18" charset="0"/>
                <a:cs typeface="Times New Roman" panose="02020603050405020304" pitchFamily="18" charset="0"/>
              </a:rPr>
              <a:t>BÀI GIẢNG ĐIỆN TỬ MÔN GDCD 6</a:t>
            </a:r>
          </a:p>
          <a:p>
            <a:pPr algn="ctr"/>
            <a:endParaRPr lang="en-US" sz="1400" b="1">
              <a:ln w="38100">
                <a:noFill/>
              </a:ln>
              <a:solidFill>
                <a:srgbClr val="FF0000"/>
              </a:solidFill>
              <a:latin typeface="Times New Roman" panose="02020603050405020304" pitchFamily="18" charset="0"/>
              <a:cs typeface="Times New Roman" panose="02020603050405020304" pitchFamily="18" charset="0"/>
            </a:endParaRPr>
          </a:p>
          <a:p>
            <a:pPr algn="ctr"/>
            <a:r>
              <a:rPr lang="en-US" sz="2667" b="1">
                <a:ln w="38100">
                  <a:noFill/>
                </a:ln>
                <a:solidFill>
                  <a:srgbClr val="FFFF00"/>
                </a:solidFill>
                <a:latin typeface="Times New Roman" panose="02020603050405020304" pitchFamily="18" charset="0"/>
                <a:cs typeface="Times New Roman" panose="02020603050405020304" pitchFamily="18" charset="0"/>
              </a:rPr>
              <a:t>BÀI 2:</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Tiết 3: YÊU THƯƠNG CON NGƯỜI</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9" y="239536"/>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4"/>
            <a:ext cx="3917034" cy="954107"/>
          </a:xfrm>
          <a:prstGeom prst="rect">
            <a:avLst/>
          </a:prstGeom>
          <a:noFill/>
        </p:spPr>
        <p:txBody>
          <a:bodyPr wrap="none" rtlCol="0">
            <a:spAutoFit/>
          </a:bodyPr>
          <a:lstStyle/>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5"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3200" dirty="0">
                <a:solidFill>
                  <a:srgbClr val="0000FF"/>
                </a:solidFill>
                <a:latin typeface="#9Slide03 AmpleSoft" panose="02000000000000000000" pitchFamily="2" charset="0"/>
              </a:rPr>
              <a:t>Yêu thương con người là quan tâm, giúp đỡ và làm những điều tốt đẹp cho người khác, nhất là những lúc gặp khó khăn, hoạn nạn.</a:t>
            </a:r>
            <a:endParaRPr lang="en-US" sz="3200" dirty="0">
              <a:solidFill>
                <a:srgbClr val="0000FF"/>
              </a:solidFill>
              <a:latin typeface="#9Slide03 AmpleSoft" panose="02000000000000000000" pitchFamily="2"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2191791"/>
            <a:ext cx="58630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3600" b="1" dirty="0">
                <a:solidFill>
                  <a:srgbClr val="000000"/>
                </a:solidFill>
                <a:latin typeface="#9Slide05 Israquella" pitchFamily="2" charset="0"/>
                <a:ea typeface="Courier New" panose="02070309020205020404" pitchFamily="49" charset="0"/>
              </a:rPr>
              <a:t>T</a:t>
            </a:r>
            <a:r>
              <a:rPr lang="vi-VN" sz="3600" b="1" dirty="0">
                <a:solidFill>
                  <a:srgbClr val="000000"/>
                </a:solidFill>
                <a:latin typeface="#9Slide05 Israquella" pitchFamily="2" charset="0"/>
                <a:ea typeface="Courier New" panose="02070309020205020404" pitchFamily="49" charset="0"/>
              </a:rPr>
              <a:t>ình yêu thương con người được biểu hiện trong các mối quan hệ</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nào</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Với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hình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thức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nào</a:t>
            </a:r>
            <a:r>
              <a:rPr lang="en-US" sz="3600" b="1" dirty="0">
                <a:solidFill>
                  <a:srgbClr val="000000"/>
                </a:solidFill>
                <a:latin typeface="#9Slide05 Israquella" pitchFamily="2" charset="0"/>
                <a:ea typeface="Courier New" panose="02070309020205020404" pitchFamily="49" charset="0"/>
              </a:rPr>
              <a:t>?</a:t>
            </a: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a:solidFill>
                    <a:prstClr val="black"/>
                  </a:solidFill>
                  <a:latin typeface="Times New Roman" panose="02020603050405020304" pitchFamily="18" charset="0"/>
                  <a:ea typeface="Times New Roman" panose="02020603050405020304" pitchFamily="18" charset="0"/>
                </a:rPr>
                <a:t> </a:t>
              </a:r>
              <a:r>
                <a:rPr lang="vi-VN" sz="1000" i="1" dirty="0">
                  <a:solidFill>
                    <a:prstClr val="black"/>
                  </a:solidFill>
                  <a:ea typeface="Arial" panose="020B0604020202020204" pitchFamily="34" charset="0"/>
                </a:rPr>
                <a:t>để tiếp tục đến lớp học 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604457"/>
            <a:ext cx="3325822" cy="3016210"/>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3600" b="1" dirty="0">
                <a:solidFill>
                  <a:srgbClr val="000000"/>
                </a:solidFill>
                <a:latin typeface="#9Slide05 Israquella" pitchFamily="2" charset="0"/>
                <a:ea typeface="Courier New" panose="02070309020205020404" pitchFamily="49" charset="0"/>
              </a:rPr>
              <a:t>T</a:t>
            </a:r>
            <a:r>
              <a:rPr lang="vi-VN" sz="3600" b="1" dirty="0">
                <a:solidFill>
                  <a:srgbClr val="000000"/>
                </a:solidFill>
                <a:latin typeface="#9Slide05 Israquella" pitchFamily="2" charset="0"/>
                <a:ea typeface="Courier New" panose="02070309020205020404" pitchFamily="49" charset="0"/>
              </a:rPr>
              <a:t>ình yêu thương con người được biểu hiện trong các mối quan hệ: gia đình, nhà trường, xã hội. </a:t>
            </a:r>
            <a:r>
              <a:rPr lang="en-US" sz="3600" b="1" dirty="0" err="1">
                <a:solidFill>
                  <a:srgbClr val="000000"/>
                </a:solidFill>
                <a:latin typeface="#9Slide05 Israquella" pitchFamily="2" charset="0"/>
                <a:ea typeface="Courier New" panose="02070309020205020404" pitchFamily="49" charset="0"/>
              </a:rPr>
              <a:t>Với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hình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thức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Lời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nói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việc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làm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thái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độ</a:t>
            </a:r>
            <a:r>
              <a:rPr lang="en-US" sz="3600" b="1" dirty="0">
                <a:solidFill>
                  <a:srgbClr val="000000"/>
                </a:solidFill>
                <a:latin typeface="#9Slide05 Israquella" pitchFamily="2" charset="0"/>
                <a:ea typeface="Courier New" panose="02070309020205020404" pitchFamily="49" charset="0"/>
              </a:rPr>
              <a:t>.</a:t>
            </a:r>
            <a:endParaRPr kumimoji="0" lang="vi-VN" altLang="en-US" sz="3600" b="1" i="0" u="none" strike="noStrike" cap="none" normalizeH="0" baseline="0" dirty="0">
              <a:ln>
                <a:noFill/>
              </a:ln>
              <a:solidFill>
                <a:srgbClr val="FF0000"/>
              </a:solidFill>
              <a:effectLst/>
              <a:latin typeface="#9Slide05 Israquella"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100" y="2339082"/>
          <a:ext cx="11161281" cy="4414671"/>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Mối</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FF"/>
                </a:solidFill>
                <a:latin typeface="SVN-Steady" pitchFamily="50" charset="0"/>
                <a:ea typeface="Times New Roman" panose="02020603050405020304" pitchFamily="18" charset="0"/>
              </a:rPr>
              <a:t>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người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bằng</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cách</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hoàn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thiện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phiếu</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bài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tập</a:t>
            </a:r>
            <a:r>
              <a:rPr lang="en-US" sz="3200" b="1" dirty="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29149682"/>
              </p:ext>
            </p:extLst>
          </p:nvPr>
        </p:nvGraphicFramePr>
        <p:xfrm>
          <a:off x="241954" y="1355342"/>
          <a:ext cx="11697496" cy="5296102"/>
        </p:xfrm>
        <a:graphic>
          <a:graphicData uri="http://schemas.openxmlformats.org/drawingml/2006/table">
            <a:tbl>
              <a:tblPr firstRow="1" firstCol="1" bandRow="1"/>
              <a:tblGrid>
                <a:gridCol w="2347341">
                  <a:extLst>
                    <a:ext uri="{9D8B030D-6E8A-4147-A177-3AD203B41FA5}">
                      <a16:colId xmlns:a16="http://schemas.microsoft.com/office/drawing/2014/main" val="20000"/>
                    </a:ext>
                  </a:extLst>
                </a:gridCol>
                <a:gridCol w="3048624">
                  <a:extLst>
                    <a:ext uri="{9D8B030D-6E8A-4147-A177-3AD203B41FA5}">
                      <a16:colId xmlns:a16="http://schemas.microsoft.com/office/drawing/2014/main" val="20001"/>
                    </a:ext>
                  </a:extLst>
                </a:gridCol>
                <a:gridCol w="3377157">
                  <a:extLst>
                    <a:ext uri="{9D8B030D-6E8A-4147-A177-3AD203B41FA5}">
                      <a16:colId xmlns:a16="http://schemas.microsoft.com/office/drawing/2014/main" val="20002"/>
                    </a:ext>
                  </a:extLst>
                </a:gridCol>
                <a:gridCol w="2924374">
                  <a:extLst>
                    <a:ext uri="{9D8B030D-6E8A-4147-A177-3AD203B41FA5}">
                      <a16:colId xmlns:a16="http://schemas.microsoft.com/office/drawing/2014/main" val="20003"/>
                    </a:ext>
                  </a:extLst>
                </a:gridCol>
              </a:tblGrid>
              <a:tr h="1195907">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r>
                        <a:rPr lang="en-US" sz="1200">
                          <a:effectLst/>
                          <a:latin typeface="Courier New" panose="02070309020205020404" pitchFamily="49" charset="0"/>
                          <a:ea typeface="Courier New" panose="02070309020205020404" pitchFamily="49" charset="0"/>
                        </a:rPr>
                        <a:t>        </a:t>
                      </a:r>
                      <a:r>
                        <a:rPr lang="en-US" sz="2800">
                          <a:solidFill>
                            <a:srgbClr val="FF0000"/>
                          </a:solidFill>
                          <a:effectLst/>
                          <a:latin typeface="#9Slide05 IcielSanelma" pitchFamily="2" charset="0"/>
                          <a:ea typeface="Courier New" panose="02070309020205020404" pitchFamily="49" charset="0"/>
                        </a:rPr>
                        <a:t>Mối</a:t>
                      </a:r>
                      <a:r>
                        <a:rPr lang="en-US" sz="2800" baseline="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1800" dirty="0">
                          <a:effectLst/>
                          <a:latin typeface="+mj-lt"/>
                          <a:ea typeface="Courier New" panose="02070309020205020404" pitchFamily="49" charset="0"/>
                        </a:rPr>
                        <a:t> </a:t>
                      </a:r>
                      <a:r>
                        <a:rPr lang="vi-VN" sz="1800" b="1" dirty="0">
                          <a:effectLst/>
                          <a:latin typeface="+mj-lt"/>
                          <a:ea typeface="Times New Roman" panose="02020603050405020304" pitchFamily="18" charset="0"/>
                        </a:rPr>
                        <a:t>- Không sao đâu, mọi chuyện sẽ qua thôi, </a:t>
                      </a:r>
                      <a:r>
                        <a:rPr lang="en-US" sz="1800" b="1" dirty="0" err="1">
                          <a:effectLst/>
                          <a:latin typeface="+mj-lt"/>
                          <a:ea typeface="Times New Roman" panose="02020603050405020304" pitchFamily="18" charset="0"/>
                        </a:rPr>
                        <a:t>bố</a:t>
                      </a:r>
                      <a:r>
                        <a:rPr lang="en-US" sz="1800" b="1" baseline="0" dirty="0">
                          <a:effectLst/>
                          <a:latin typeface="+mj-lt"/>
                          <a:ea typeface="Times New Roman" panose="02020603050405020304" pitchFamily="18" charset="0"/>
                        </a:rPr>
                        <a:t> </a:t>
                      </a:r>
                      <a:r>
                        <a:rPr lang="en-US" sz="1800" b="1" baseline="0" dirty="0" err="1">
                          <a:effectLst/>
                          <a:latin typeface="+mj-lt"/>
                          <a:ea typeface="Times New Roman" panose="02020603050405020304" pitchFamily="18" charset="0"/>
                        </a:rPr>
                        <a:t>mẹ</a:t>
                      </a:r>
                      <a:r>
                        <a:rPr lang="vi-VN" sz="1800" b="1" dirty="0">
                          <a:effectLst/>
                          <a:latin typeface="+mj-lt"/>
                          <a:ea typeface="Times New Roman" panose="02020603050405020304" pitchFamily="18" charset="0"/>
                        </a:rPr>
                        <a:t> luôn bên </a:t>
                      </a:r>
                      <a:r>
                        <a:rPr lang="en-US" sz="1800" b="1" dirty="0">
                          <a:effectLst/>
                          <a:latin typeface="+mj-lt"/>
                          <a:ea typeface="Times New Roman" panose="02020603050405020304" pitchFamily="18" charset="0"/>
                        </a:rPr>
                        <a:t>con</a:t>
                      </a:r>
                      <a:r>
                        <a:rPr lang="vi-VN" sz="1800" b="1" dirty="0">
                          <a:effectLst/>
                          <a:latin typeface="+mj-lt"/>
                          <a:ea typeface="Times New Roman" panose="02020603050405020304" pitchFamily="18" charset="0"/>
                        </a:rPr>
                        <a:t>. </a:t>
                      </a:r>
                      <a:endParaRPr lang="en-US" sz="1800" b="1" dirty="0">
                        <a:effectLst/>
                        <a:latin typeface="+mj-lt"/>
                        <a:ea typeface="Times New Roman" panose="02020603050405020304" pitchFamily="18" charset="0"/>
                      </a:endParaRPr>
                    </a:p>
                    <a:p>
                      <a:r>
                        <a:rPr lang="vi-VN" sz="1800" b="1" dirty="0">
                          <a:solidFill>
                            <a:srgbClr val="000000"/>
                          </a:solidFill>
                          <a:effectLst/>
                          <a:latin typeface="+mj-lt"/>
                          <a:ea typeface="Courier New" panose="02070309020205020404" pitchFamily="49" charset="0"/>
                        </a:rPr>
                        <a:t>- Hãy để </a:t>
                      </a:r>
                      <a:r>
                        <a:rPr lang="en-US" sz="1800" b="1" dirty="0">
                          <a:solidFill>
                            <a:srgbClr val="000000"/>
                          </a:solidFill>
                          <a:effectLst/>
                          <a:latin typeface="+mj-lt"/>
                          <a:ea typeface="Courier New" panose="02070309020205020404" pitchFamily="49" charset="0"/>
                        </a:rPr>
                        <a:t>con</a:t>
                      </a:r>
                      <a:r>
                        <a:rPr lang="vi-VN" sz="1800" b="1" dirty="0">
                          <a:solidFill>
                            <a:srgbClr val="000000"/>
                          </a:solidFill>
                          <a:effectLst/>
                          <a:latin typeface="+mj-lt"/>
                          <a:ea typeface="Courier New" panose="02070309020205020404" pitchFamily="49" charset="0"/>
                        </a:rPr>
                        <a:t> giúp </a:t>
                      </a:r>
                      <a:r>
                        <a:rPr lang="en-US" sz="1800" b="1" dirty="0" err="1">
                          <a:solidFill>
                            <a:srgbClr val="000000"/>
                          </a:solidFill>
                          <a:effectLst/>
                          <a:latin typeface="+mj-lt"/>
                          <a:ea typeface="Courier New" panose="02070309020205020404" pitchFamily="49" charset="0"/>
                        </a:rPr>
                        <a:t>bố</a:t>
                      </a:r>
                      <a:r>
                        <a:rPr lang="en-US" sz="1800" b="1" baseline="0" dirty="0">
                          <a:solidFill>
                            <a:srgbClr val="000000"/>
                          </a:solidFill>
                          <a:effectLst/>
                          <a:latin typeface="+mj-lt"/>
                          <a:ea typeface="Courier New" panose="02070309020205020404" pitchFamily="49" charset="0"/>
                        </a:rPr>
                        <a:t> </a:t>
                      </a:r>
                      <a:r>
                        <a:rPr lang="en-US" sz="1800" b="1" baseline="0" dirty="0" err="1">
                          <a:solidFill>
                            <a:srgbClr val="000000"/>
                          </a:solidFill>
                          <a:effectLst/>
                          <a:latin typeface="+mj-lt"/>
                          <a:ea typeface="Courier New" panose="02070309020205020404" pitchFamily="49" charset="0"/>
                        </a:rPr>
                        <a:t>mẹ</a:t>
                      </a:r>
                      <a:r>
                        <a:rPr lang="en-US" sz="1800" b="1" baseline="0" dirty="0">
                          <a:solidFill>
                            <a:srgbClr val="000000"/>
                          </a:solidFill>
                          <a:effectLst/>
                          <a:latin typeface="+mj-lt"/>
                          <a:ea typeface="Courier New" panose="02070309020205020404" pitchFamily="49" charset="0"/>
                        </a:rPr>
                        <a:t> </a:t>
                      </a:r>
                      <a:r>
                        <a:rPr lang="vi-VN" sz="1800" b="1" dirty="0">
                          <a:solidFill>
                            <a:srgbClr val="000000"/>
                          </a:solidFill>
                          <a:effectLst/>
                          <a:latin typeface="+mj-lt"/>
                          <a:ea typeface="Courier New" panose="02070309020205020404" pitchFamily="49" charset="0"/>
                        </a:rPr>
                        <a:t>một tay </a:t>
                      </a:r>
                      <a:r>
                        <a:rPr lang="en-US" sz="1800" b="1" dirty="0">
                          <a:solidFill>
                            <a:srgbClr val="000000"/>
                          </a:solidFill>
                          <a:effectLst/>
                          <a:latin typeface="+mj-lt"/>
                          <a:ea typeface="Courier New" panose="02070309020205020404" pitchFamily="49" charset="0"/>
                        </a:rPr>
                        <a:t>ạ</a:t>
                      </a:r>
                      <a:r>
                        <a:rPr lang="vi-VN" sz="1800" b="1" dirty="0">
                          <a:solidFill>
                            <a:srgbClr val="000000"/>
                          </a:solidFill>
                          <a:effectLst/>
                          <a:latin typeface="+mj-lt"/>
                          <a:ea typeface="Courier New" panose="02070309020205020404" pitchFamily="49" charset="0"/>
                        </a:rPr>
                        <a:t>!</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mj-lt"/>
                          <a:ea typeface="Courier New" panose="02070309020205020404" pitchFamily="49" charset="0"/>
                        </a:rPr>
                        <a:t> </a:t>
                      </a:r>
                      <a:r>
                        <a:rPr kumimoji="0" lang="vi-VN" sz="1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 Không sao đâu, mọi chuyện sẽ qua thôi, mình luôn bên bạn. </a:t>
                      </a:r>
                      <a:endParaRPr kumimoji="0" lang="en-US" sz="1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mj-lt"/>
                          <a:ea typeface="Courier New" panose="02070309020205020404" pitchFamily="49" charset="0"/>
                          <a:cs typeface="+mn-cs"/>
                        </a:rPr>
                        <a:t>- Hãy để mình giúp bạn một tay nhé!</a:t>
                      </a:r>
                      <a:endParaRPr kumimoji="0" lang="en-US" sz="1800" b="1" i="0" u="none" strike="noStrike" kern="1200" cap="none" spc="0" normalizeH="0" baseline="0" noProof="0" dirty="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r>
                        <a:rPr lang="vi-VN" sz="1800" b="1" dirty="0">
                          <a:solidFill>
                            <a:srgbClr val="000000"/>
                          </a:solidFill>
                          <a:effectLst/>
                          <a:latin typeface="+mj-lt"/>
                          <a:ea typeface="Courier New" panose="02070309020205020404" pitchFamily="49" charset="0"/>
                        </a:rPr>
                        <a:t>- Cháu có thể giúp được gì cho bác không ạ?</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100" dirty="0">
                          <a:solidFill>
                            <a:srgbClr val="0000FF"/>
                          </a:solidFill>
                          <a:effectLst/>
                          <a:latin typeface="+mj-lt"/>
                          <a:ea typeface="Courier New" panose="02070309020205020404" pitchFamily="49" charset="0"/>
                        </a:rPr>
                        <a:t> </a:t>
                      </a:r>
                      <a:r>
                        <a:rPr lang="vi-VN" sz="1400" b="1" dirty="0">
                          <a:solidFill>
                            <a:srgbClr val="0000FF"/>
                          </a:solidFill>
                          <a:effectLst/>
                          <a:latin typeface="+mj-lt"/>
                          <a:ea typeface="Courier New" panose="02070309020205020404" pitchFamily="49" charset="0"/>
                        </a:rPr>
                        <a:t>- Quan tâm, chăm sóc lẫn nhau giữa các thành viên trong gia đình - Động viên, giúp đỡ khi gặp khó khăn</a:t>
                      </a:r>
                      <a:endParaRPr lang="en-US" sz="14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100" dirty="0">
                          <a:solidFill>
                            <a:srgbClr val="0000FF"/>
                          </a:solidFill>
                          <a:effectLst/>
                          <a:latin typeface="+mj-lt"/>
                          <a:ea typeface="Courier New" panose="02070309020205020404" pitchFamily="49" charset="0"/>
                        </a:rPr>
                        <a:t> </a:t>
                      </a:r>
                      <a:r>
                        <a:rPr lang="vi-VN" sz="1400" b="1" dirty="0">
                          <a:solidFill>
                            <a:srgbClr val="0000FF"/>
                          </a:solidFill>
                          <a:effectLst/>
                          <a:latin typeface="+mj-lt"/>
                          <a:ea typeface="Times New Roman" panose="02020603050405020304" pitchFamily="18" charset="0"/>
                        </a:rPr>
                        <a:t>- Các bạn hỗ trợ, giúp đỡ lẫn nhau tronẹ học tập và rèn luyện</a:t>
                      </a:r>
                      <a:endParaRPr lang="en-US" sz="1400" b="1" dirty="0">
                        <a:solidFill>
                          <a:srgbClr val="0000FF"/>
                        </a:solidFill>
                        <a:effectLst/>
                        <a:latin typeface="+mj-lt"/>
                        <a:ea typeface="Times New Roman" panose="02020603050405020304" pitchFamily="18" charset="0"/>
                      </a:endParaRPr>
                    </a:p>
                    <a:p>
                      <a:pPr marL="0" marR="0" indent="0">
                        <a:spcBef>
                          <a:spcPts val="0"/>
                        </a:spcBef>
                        <a:spcAft>
                          <a:spcPts val="0"/>
                        </a:spcAft>
                      </a:pPr>
                      <a:r>
                        <a:rPr lang="vi-VN" sz="1400" b="1" dirty="0">
                          <a:solidFill>
                            <a:srgbClr val="0000FF"/>
                          </a:solidFill>
                          <a:effectLst/>
                          <a:latin typeface="+mj-lt"/>
                          <a:ea typeface="Times New Roman" panose="02020603050405020304" pitchFamily="18" charset="0"/>
                        </a:rPr>
                        <a:t>- Thầy cổ động viên, dìu dắt, dạy bảo các em học sinh</a:t>
                      </a:r>
                      <a:endParaRPr lang="en-US" sz="1400" b="1" dirty="0">
                        <a:solidFill>
                          <a:srgbClr val="0000FF"/>
                        </a:solidFill>
                        <a:effectLst/>
                        <a:latin typeface="+mj-lt"/>
                        <a:ea typeface="Times New Roman" panose="02020603050405020304" pitchFamily="18" charset="0"/>
                      </a:endParaRPr>
                    </a:p>
                    <a:p>
                      <a:r>
                        <a:rPr lang="vi-VN" sz="1400" b="1" dirty="0">
                          <a:solidFill>
                            <a:srgbClr val="0000FF"/>
                          </a:solidFill>
                          <a:effectLst/>
                          <a:latin typeface="+mj-lt"/>
                          <a:ea typeface="Courier New" panose="02070309020205020404" pitchFamily="49" charset="0"/>
                        </a:rPr>
                        <a:t>- Học sinh biết ơn, kính trọng thầy cô</a:t>
                      </a:r>
                      <a:endParaRPr lang="en-US" sz="14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400" b="1" dirty="0">
                          <a:solidFill>
                            <a:srgbClr val="0000FF"/>
                          </a:solidFill>
                          <a:effectLst/>
                          <a:latin typeface="+mj-lt"/>
                          <a:ea typeface="Courier New" panose="02070309020205020404" pitchFamily="49" charset="0"/>
                        </a:rPr>
                        <a:t> </a:t>
                      </a:r>
                      <a:r>
                        <a:rPr lang="vi-VN" sz="1400" b="1"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người nghèo</a:t>
                      </a:r>
                      <a:endParaRPr lang="en-US" sz="14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400" b="1"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các bạn có hoàn cảnh khó khăn</a:t>
                      </a:r>
                      <a:endParaRPr lang="en-US" sz="14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400" b="1"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người khuyết tật</a:t>
                      </a:r>
                      <a:endParaRPr lang="en-US" sz="14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effectLst/>
                          <a:latin typeface="+mj-lt"/>
                          <a:ea typeface="Courier New" panose="02070309020205020404" pitchFamily="49" charset="0"/>
                        </a:rPr>
                        <a:t> </a:t>
                      </a:r>
                      <a:r>
                        <a:rPr lang="vi-VN" sz="1600" b="1" u="none" strike="noStrike" spc="0" dirty="0">
                          <a:effectLst/>
                          <a:latin typeface="+mj-lt"/>
                          <a:ea typeface="Times New Roman" panose="02020603050405020304" pitchFamily="18" charset="0"/>
                          <a:cs typeface="Times New Roman" panose="02020603050405020304" pitchFamily="18" charset="0"/>
                        </a:rPr>
                        <a:t>Quan tâm.</a:t>
                      </a:r>
                      <a:endParaRPr lang="en-US" sz="1600" b="1" u="none" strike="noStrike" spc="0" dirty="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effectLst/>
                          <a:latin typeface="+mj-lt"/>
                          <a:ea typeface="Times New Roman" panose="02020603050405020304" pitchFamily="18" charset="0"/>
                          <a:cs typeface="Times New Roman" panose="02020603050405020304" pitchFamily="18" charset="0"/>
                        </a:rPr>
                        <a:t>Cảm thông.</a:t>
                      </a:r>
                      <a:endParaRPr lang="en-US" sz="1600" b="1" u="none" strike="noStrike" spc="0" dirty="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effectLst/>
                          <a:latin typeface="+mj-lt"/>
                          <a:ea typeface="Times New Roman" panose="02020603050405020304" pitchFamily="18" charset="0"/>
                          <a:cs typeface="Times New Roman" panose="02020603050405020304" pitchFamily="18" charset="0"/>
                        </a:rPr>
                        <a:t>Lo lắng và đồng cảm</a:t>
                      </a:r>
                      <a:endParaRPr lang="en-US" sz="1600" b="1" u="none" strike="noStrike" spc="0" dirty="0">
                        <a:effectLst/>
                        <a:latin typeface="+mj-lt"/>
                        <a:ea typeface="Times New Roman" panose="02020603050405020304" pitchFamily="18" charset="0"/>
                        <a:cs typeface="Times New Roman" panose="02020603050405020304" pitchFamily="18" charset="0"/>
                      </a:endParaRPr>
                    </a:p>
                    <a:p>
                      <a:r>
                        <a:rPr lang="en-US" sz="1600" b="1" dirty="0">
                          <a:solidFill>
                            <a:srgbClr val="000000"/>
                          </a:solidFill>
                          <a:effectLst/>
                          <a:latin typeface="+mj-lt"/>
                          <a:ea typeface="Courier New" panose="02070309020205020404" pitchFamily="49" charset="0"/>
                        </a:rPr>
                        <a:t>-</a:t>
                      </a:r>
                      <a:r>
                        <a:rPr lang="en-US" sz="1600" b="1" baseline="0" dirty="0">
                          <a:solidFill>
                            <a:srgbClr val="000000"/>
                          </a:solidFill>
                          <a:effectLst/>
                          <a:latin typeface="+mj-lt"/>
                          <a:ea typeface="Courier New" panose="02070309020205020404" pitchFamily="49" charset="0"/>
                        </a:rPr>
                        <a:t> </a:t>
                      </a:r>
                      <a:r>
                        <a:rPr lang="vi-VN" sz="1600" b="1" dirty="0">
                          <a:solidFill>
                            <a:srgbClr val="000000"/>
                          </a:solidFill>
                          <a:effectLst/>
                          <a:latin typeface="+mj-lt"/>
                          <a:ea typeface="Courier New" panose="02070309020205020404" pitchFamily="49" charset="0"/>
                        </a:rPr>
                        <a:t>Chia sẻ.</a:t>
                      </a:r>
                      <a:endParaRPr lang="en-US" sz="16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800" b="1" dirty="0">
                          <a:effectLst/>
                          <a:latin typeface="+mj-lt"/>
                          <a:ea typeface="Courier New" panose="02070309020205020404" pitchFamily="49" charset="0"/>
                        </a:rPr>
                        <a:t> </a:t>
                      </a:r>
                      <a:r>
                        <a:rPr lang="vi-VN" sz="1800" b="1" dirty="0">
                          <a:solidFill>
                            <a:srgbClr val="000000"/>
                          </a:solidFill>
                          <a:effectLst/>
                          <a:latin typeface="+mj-lt"/>
                          <a:ea typeface="Courier New" panose="02070309020205020404" pitchFamily="49" charset="0"/>
                        </a:rPr>
                        <a:t>- Học sinh biết ơn, kính trọng thầy cô</a:t>
                      </a:r>
                      <a:endParaRPr lang="en-US" sz="1800" b="1" dirty="0">
                        <a:solidFill>
                          <a:srgbClr val="000000"/>
                        </a:solidFill>
                        <a:effectLst/>
                        <a:latin typeface="+mj-lt"/>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6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mj-lt"/>
                          <a:ea typeface="Times New Roman" panose="02020603050405020304" pitchFamily="18" charset="0"/>
                          <a:cs typeface="Times New Roman" panose="02020603050405020304" pitchFamily="18" charset="0"/>
                        </a:rPr>
                        <a:t>Thầy</a:t>
                      </a:r>
                      <a:r>
                        <a:rPr kumimoji="0" lang="en-US" sz="16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mj-lt"/>
                          <a:ea typeface="Times New Roman" panose="02020603050405020304" pitchFamily="18" charset="0"/>
                          <a:cs typeface="Times New Roman" panose="02020603050405020304" pitchFamily="18" charset="0"/>
                        </a:rPr>
                        <a:t>cô</a:t>
                      </a:r>
                      <a:r>
                        <a:rPr kumimoji="0" lang="en-US" sz="16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 l</a:t>
                      </a:r>
                      <a:r>
                        <a:rPr kumimoji="0" lang="vi-VN" sz="16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o lắng và đồng cảm</a:t>
                      </a:r>
                      <a:r>
                        <a:rPr kumimoji="0" lang="en-US" sz="16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 c</a:t>
                      </a:r>
                      <a:r>
                        <a:rPr kumimoji="0" lang="vi-VN" sz="1600" b="1" i="0" u="none" strike="noStrike" kern="1200" cap="none" spc="0" normalizeH="0" baseline="0" noProof="0" dirty="0">
                          <a:ln>
                            <a:noFill/>
                          </a:ln>
                          <a:solidFill>
                            <a:srgbClr val="000000"/>
                          </a:solidFill>
                          <a:effectLst/>
                          <a:uLnTx/>
                          <a:uFillTx/>
                          <a:latin typeface="+mj-lt"/>
                          <a:ea typeface="Courier New" panose="02070309020205020404" pitchFamily="49" charset="0"/>
                          <a:cs typeface="+mn-cs"/>
                        </a:rPr>
                        <a:t>hia sẻ.</a:t>
                      </a:r>
                      <a:r>
                        <a:rPr kumimoji="0" lang="en-US" sz="1600" b="1" i="0" u="none" strike="noStrike" kern="1200" cap="none" spc="0" normalizeH="0" baseline="0" noProof="0" dirty="0">
                          <a:ln>
                            <a:noFill/>
                          </a:ln>
                          <a:solidFill>
                            <a:srgbClr val="000000"/>
                          </a:solidFill>
                          <a:effectLst/>
                          <a:uLnTx/>
                          <a:uFillTx/>
                          <a:latin typeface="+mj-lt"/>
                          <a:ea typeface="Courier New" panose="02070309020205020404" pitchFamily="49" charset="0"/>
                          <a:cs typeface="+mn-cs"/>
                        </a:rPr>
                        <a:t> </a:t>
                      </a:r>
                      <a:r>
                        <a:rPr kumimoji="0" lang="en-US" sz="1600" b="1" i="0" u="none" strike="noStrike" kern="1200" cap="none" spc="0" normalizeH="0" baseline="0" noProof="0" dirty="0" err="1">
                          <a:ln>
                            <a:noFill/>
                          </a:ln>
                          <a:solidFill>
                            <a:srgbClr val="000000"/>
                          </a:solidFill>
                          <a:effectLst/>
                          <a:uLnTx/>
                          <a:uFillTx/>
                          <a:latin typeface="+mj-lt"/>
                          <a:ea typeface="Courier New" panose="02070309020205020404" pitchFamily="49" charset="0"/>
                          <a:cs typeface="+mn-cs"/>
                        </a:rPr>
                        <a:t>với</a:t>
                      </a:r>
                      <a:r>
                        <a:rPr kumimoji="0" lang="en-US" sz="1600" b="1" i="0" u="none" strike="noStrike" kern="1200" cap="none" spc="0" normalizeH="0" baseline="0" noProof="0" dirty="0">
                          <a:ln>
                            <a:noFill/>
                          </a:ln>
                          <a:solidFill>
                            <a:srgbClr val="000000"/>
                          </a:solidFill>
                          <a:effectLst/>
                          <a:uLnTx/>
                          <a:uFillTx/>
                          <a:latin typeface="+mj-lt"/>
                          <a:ea typeface="Courier New" panose="02070309020205020404" pitchFamily="49" charset="0"/>
                          <a:cs typeface="+mn-cs"/>
                        </a:rPr>
                        <a:t> </a:t>
                      </a:r>
                      <a:r>
                        <a:rPr kumimoji="0" lang="en-US" sz="1600" b="1" i="0" u="none" strike="noStrike" kern="1200" cap="none" spc="0" normalizeH="0" baseline="0" noProof="0" dirty="0" err="1">
                          <a:ln>
                            <a:noFill/>
                          </a:ln>
                          <a:solidFill>
                            <a:srgbClr val="000000"/>
                          </a:solidFill>
                          <a:effectLst/>
                          <a:uLnTx/>
                          <a:uFillTx/>
                          <a:latin typeface="+mj-lt"/>
                          <a:ea typeface="Courier New" panose="02070309020205020404" pitchFamily="49" charset="0"/>
                          <a:cs typeface="+mn-cs"/>
                        </a:rPr>
                        <a:t>học</a:t>
                      </a:r>
                      <a:r>
                        <a:rPr kumimoji="0" lang="en-US" sz="1600" b="1" i="0" u="none" strike="noStrike" kern="1200" cap="none" spc="0" normalizeH="0" baseline="0" noProof="0" dirty="0">
                          <a:ln>
                            <a:noFill/>
                          </a:ln>
                          <a:solidFill>
                            <a:srgbClr val="000000"/>
                          </a:solidFill>
                          <a:effectLst/>
                          <a:uLnTx/>
                          <a:uFillTx/>
                          <a:latin typeface="+mj-lt"/>
                          <a:ea typeface="Courier New" panose="02070309020205020404" pitchFamily="49" charset="0"/>
                          <a:cs typeface="+mn-cs"/>
                        </a:rPr>
                        <a:t> </a:t>
                      </a:r>
                      <a:r>
                        <a:rPr kumimoji="0" lang="en-US" sz="1600" b="1" i="0" u="none" strike="noStrike" kern="1200" cap="none" spc="0" normalizeH="0" baseline="0" noProof="0" dirty="0" err="1">
                          <a:ln>
                            <a:noFill/>
                          </a:ln>
                          <a:solidFill>
                            <a:srgbClr val="000000"/>
                          </a:solidFill>
                          <a:effectLst/>
                          <a:uLnTx/>
                          <a:uFillTx/>
                          <a:latin typeface="+mj-lt"/>
                          <a:ea typeface="Courier New" panose="02070309020205020404" pitchFamily="49" charset="0"/>
                          <a:cs typeface="+mn-cs"/>
                        </a:rPr>
                        <a:t>sinh</a:t>
                      </a:r>
                      <a:endParaRPr kumimoji="0" lang="en-US" sz="1600" b="1" i="0" u="none" strike="noStrike" kern="1200" cap="none" spc="0" normalizeH="0" baseline="0" noProof="0" dirty="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100" dirty="0">
                          <a:effectLst/>
                          <a:latin typeface="+mj-lt"/>
                          <a:ea typeface="Courier New" panose="02070309020205020404" pitchFamily="49" charset="0"/>
                        </a:rPr>
                        <a:t> </a:t>
                      </a:r>
                      <a:r>
                        <a:rPr lang="vi-VN" sz="1800" b="1" dirty="0">
                          <a:effectLst/>
                          <a:latin typeface="+mj-lt"/>
                          <a:ea typeface="Times New Roman" panose="02020603050405020304" pitchFamily="18" charset="0"/>
                        </a:rPr>
                        <a:t>- Mọi người yêu thương, cảm thông, lụt, hạn hán chia sẻ với nhau.</a:t>
                      </a:r>
                      <a:endParaRPr lang="en-US" sz="1800" b="1" dirty="0">
                        <a:effectLst/>
                        <a:latin typeface="+mj-lt"/>
                        <a:ea typeface="Times New Roman" panose="02020603050405020304" pitchFamily="18" charset="0"/>
                      </a:endParaRPr>
                    </a:p>
                    <a:p>
                      <a:r>
                        <a:rPr lang="vi-VN" sz="1800" b="1" dirty="0">
                          <a:solidFill>
                            <a:srgbClr val="000000"/>
                          </a:solidFill>
                          <a:effectLst/>
                          <a:latin typeface="+mj-lt"/>
                          <a:ea typeface="Courier New" panose="02070309020205020404" pitchFamily="49" charset="0"/>
                        </a:rPr>
                        <a:t>Cùng nhau giúp đỡ người dân ở các vùng miền khó khăn</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FF"/>
                </a:solidFill>
                <a:latin typeface="SVN-Steady" pitchFamily="50" charset="0"/>
                <a:ea typeface="Times New Roman" panose="02020603050405020304" pitchFamily="18" charset="0"/>
              </a:rPr>
              <a:t>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807451"/>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người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bằng</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cách</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hoàn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thiện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phiếu</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bài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tập</a:t>
            </a:r>
            <a:r>
              <a:rPr lang="en-US" sz="3200" b="1" dirty="0">
                <a:solidFill>
                  <a:srgbClr val="353635"/>
                </a:solidFill>
                <a:latin typeface="#9Slide05 Israquella" pitchFamily="2" charset="0"/>
                <a:ea typeface="Times New Roman" panose="02020603050405020304" pitchFamily="18" charset="0"/>
              </a:rPr>
              <a:t> </a:t>
            </a:r>
            <a:endParaRPr lang="en-US" sz="3200" dirty="0">
              <a:solidFill>
                <a:srgbClr val="353635"/>
              </a:solidFill>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ba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1 Noi dung ngan" panose="00000600000000000000" pitchFamily="2" charset="0"/>
                <a:ea typeface="Helvetica Neue"/>
                <a:cs typeface="Helvetica Neue"/>
              </a:rPr>
              <a:t>TRÒ CHƠI </a:t>
            </a:r>
          </a:p>
          <a:p>
            <a:pPr algn="ctr" eaLnBrk="0" fontAlgn="base" hangingPunct="0">
              <a:spcBef>
                <a:spcPct val="0"/>
              </a:spcBef>
              <a:spcAft>
                <a:spcPct val="0"/>
              </a:spcAft>
            </a:pPr>
            <a:r>
              <a:rPr lang="en-US" altLang="en-US" sz="4400" b="1" dirty="0">
                <a:solidFill>
                  <a:srgbClr val="FF0000"/>
                </a:solidFill>
                <a:latin typeface="#9Slide01 Noi dung ngan" panose="00000600000000000000" pitchFamily="2" charset="0"/>
                <a:ea typeface="Helvetica Neue"/>
                <a:cs typeface="Helvetica Neue"/>
              </a:rPr>
              <a:t>“NGƯỜI LÀM VƯỜN NHÂN HẬU”</a:t>
            </a:r>
            <a:endParaRPr lang="en-SG" altLang="en-US" sz="4400" b="1" dirty="0">
              <a:solidFill>
                <a:srgbClr val="FF0000"/>
              </a:solidFill>
              <a:latin typeface="#9Slide01 Noi dung ngan" panose="00000600000000000000" pitchFamily="2"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1 Noi dung ngan" panose="00000600000000000000" pitchFamily="2" charset="0"/>
                <a:ea typeface="Helvetica Neue"/>
                <a:cs typeface="Helvetica Neue"/>
              </a:rPr>
              <a:t>TRÒ CHƠI </a:t>
            </a:r>
          </a:p>
          <a:p>
            <a:pPr algn="ctr" eaLnBrk="0" fontAlgn="base" hangingPunct="0">
              <a:spcBef>
                <a:spcPct val="0"/>
              </a:spcBef>
              <a:spcAft>
                <a:spcPct val="0"/>
              </a:spcAft>
            </a:pPr>
            <a:r>
              <a:rPr lang="en-US" altLang="en-US" sz="2400" b="1" dirty="0">
                <a:solidFill>
                  <a:srgbClr val="FF0000"/>
                </a:solidFill>
                <a:latin typeface="#9Slide01 Noi dung ngan" panose="00000600000000000000" pitchFamily="2" charset="0"/>
                <a:ea typeface="Helvetica Neue"/>
                <a:cs typeface="Helvetica Neue"/>
              </a:rPr>
              <a:t>“NGƯỜI LÀM VƯỜN NHÂN HẬU”</a:t>
            </a:r>
            <a:endParaRPr lang="en-SG" altLang="en-US" sz="2400" b="1" dirty="0">
              <a:solidFill>
                <a:srgbClr val="FF0000"/>
              </a:solidFill>
              <a:latin typeface="#9Slide01 Noi dung ngan" panose="00000600000000000000" pitchFamily="2" charset="0"/>
            </a:endParaRPr>
          </a:p>
        </p:txBody>
      </p:sp>
    </p:spTree>
    <p:extLst>
      <p:ext uri="{BB962C8B-B14F-4D97-AF65-F5344CB8AC3E}">
        <p14:creationId xmlns:p14="http://schemas.microsoft.com/office/powerpoint/2010/main" val="3035197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23567" y="129308"/>
            <a:ext cx="12315568" cy="6585527"/>
          </a:xfrm>
          <a:prstGeom prst="rect">
            <a:avLst/>
          </a:prstGeom>
        </p:spPr>
      </p:pic>
      <p:sp>
        <p:nvSpPr>
          <p:cNvPr id="14" name="Text Box 5"/>
          <p:cNvSpPr txBox="1">
            <a:spLocks noChangeArrowheads="1"/>
          </p:cNvSpPr>
          <p:nvPr/>
        </p:nvSpPr>
        <p:spPr bwMode="auto">
          <a:xfrm>
            <a:off x="1729946" y="833014"/>
            <a:ext cx="8106032"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sz="2400" b="1" dirty="0">
                <a:solidFill>
                  <a:srgbClr val="0000FF"/>
                </a:solidFill>
                <a:latin typeface="#9Slide03 AmpleSoft" panose="02000000000000000000" pitchFamily="2" charset="0"/>
              </a:rPr>
              <a:t>* Bi</a:t>
            </a:r>
            <a:r>
              <a:rPr lang="en-US" sz="2400" b="1" dirty="0">
                <a:solidFill>
                  <a:srgbClr val="0000FF"/>
                </a:solidFill>
                <a:latin typeface="#9Slide03 AmpleSoft" panose="02000000000000000000" pitchFamily="2" charset="0"/>
              </a:rPr>
              <a:t>ể</a:t>
            </a:r>
            <a:r>
              <a:rPr lang="vi-VN" sz="2400" b="1" dirty="0">
                <a:solidFill>
                  <a:srgbClr val="0000FF"/>
                </a:solidFill>
                <a:latin typeface="#9Slide03 AmpleSoft" panose="02000000000000000000" pitchFamily="2" charset="0"/>
              </a:rPr>
              <a:t>u hiện của yêu thương </a:t>
            </a:r>
            <a:r>
              <a:rPr lang="vi-VN" sz="2400" b="1">
                <a:solidFill>
                  <a:srgbClr val="0000FF"/>
                </a:solidFill>
                <a:latin typeface="#9Slide03 AmpleSoft" panose="02000000000000000000" pitchFamily="2" charset="0"/>
              </a:rPr>
              <a:t>con người</a:t>
            </a:r>
            <a:endParaRPr lang="en-US" sz="2400" b="1" dirty="0">
              <a:solidFill>
                <a:srgbClr val="0000FF"/>
              </a:solidFill>
              <a:latin typeface="#9Slide03 AmpleSoft" panose="02000000000000000000" pitchFamily="2" charset="0"/>
            </a:endParaRPr>
          </a:p>
          <a:p>
            <a:pPr algn="just">
              <a:buFont typeface="Arial" panose="020B0604020202020204" pitchFamily="34" charset="0"/>
              <a:buNone/>
            </a:pPr>
            <a:r>
              <a:rPr lang="vi-VN" sz="2400" dirty="0">
                <a:solidFill>
                  <a:sysClr val="windowText" lastClr="000000"/>
                </a:solidFill>
                <a:latin typeface="#9Slide03 AmpleSoft" panose="02000000000000000000" pitchFamily="2" charset="0"/>
              </a:rPr>
              <a:t>Yêu thương con người được th</a:t>
            </a:r>
            <a:r>
              <a:rPr lang="en-US" sz="2400" dirty="0">
                <a:solidFill>
                  <a:sysClr val="windowText" lastClr="000000"/>
                </a:solidFill>
                <a:latin typeface="#9Slide03 AmpleSoft" panose="02000000000000000000" pitchFamily="2" charset="0"/>
              </a:rPr>
              <a:t>ể</a:t>
            </a:r>
            <a:r>
              <a:rPr lang="vi-VN" sz="2400" dirty="0">
                <a:solidFill>
                  <a:sysClr val="windowText" lastClr="000000"/>
                </a:solidFill>
                <a:latin typeface="#9Slide03 AmpleSoft" panose="02000000000000000000" pitchFamily="2" charset="0"/>
              </a:rPr>
              <a:t> hiện ngay </a:t>
            </a:r>
            <a:r>
              <a:rPr lang="en-US" sz="2400" dirty="0">
                <a:solidFill>
                  <a:sysClr val="windowText" lastClr="000000"/>
                </a:solidFill>
                <a:latin typeface="#9Slide03 AmpleSoft" panose="02000000000000000000" pitchFamily="2" charset="0"/>
              </a:rPr>
              <a:t>ở</a:t>
            </a:r>
            <a:r>
              <a:rPr lang="vi-VN" sz="2400" dirty="0">
                <a:solidFill>
                  <a:sysClr val="windowText" lastClr="000000"/>
                </a:solidFill>
                <a:latin typeface="#9Slide03 AmpleSoft" panose="02000000000000000000" pitchFamily="2" charset="0"/>
              </a:rPr>
              <a:t> những lời nói, việc </a:t>
            </a:r>
            <a:r>
              <a:rPr lang="en-US" sz="2400" dirty="0">
                <a:solidFill>
                  <a:sysClr val="windowText" lastClr="000000"/>
                </a:solidFill>
                <a:latin typeface="#9Slide03 AmpleSoft" panose="02000000000000000000" pitchFamily="2" charset="0"/>
              </a:rPr>
              <a:t>l</a:t>
            </a:r>
            <a:r>
              <a:rPr lang="vi-VN" sz="2400" dirty="0">
                <a:solidFill>
                  <a:sysClr val="windowText" lastClr="000000"/>
                </a:solidFill>
                <a:latin typeface="#9Slide03 AmpleSoft" panose="02000000000000000000" pitchFamily="2" charset="0"/>
              </a:rPr>
              <a:t>àm và thái độ c</a:t>
            </a:r>
            <a:r>
              <a:rPr lang="en-US" sz="2400" dirty="0" err="1">
                <a:solidFill>
                  <a:sysClr val="windowText" lastClr="000000"/>
                </a:solidFill>
                <a:latin typeface="#9Slide03 AmpleSoft" panose="02000000000000000000" pitchFamily="2" charset="0"/>
              </a:rPr>
              <a:t>ủa</a:t>
            </a:r>
            <a:r>
              <a:rPr lang="vi-VN" sz="2400" dirty="0">
                <a:solidFill>
                  <a:sysClr val="windowText" lastClr="000000"/>
                </a:solidFill>
                <a:latin typeface="#9Slide03 AmpleSoft" panose="02000000000000000000" pitchFamily="2" charset="0"/>
              </a:rPr>
              <a:t> m</a:t>
            </a:r>
            <a:r>
              <a:rPr lang="en-US" sz="2400" dirty="0">
                <a:solidFill>
                  <a:sysClr val="windowText" lastClr="000000"/>
                </a:solidFill>
                <a:latin typeface="#9Slide03 AmpleSoft" panose="02000000000000000000" pitchFamily="2" charset="0"/>
              </a:rPr>
              <a:t>ọ</a:t>
            </a:r>
            <a:r>
              <a:rPr lang="vi-VN" sz="2400" dirty="0">
                <a:solidFill>
                  <a:sysClr val="windowText" lastClr="000000"/>
                </a:solidFill>
                <a:latin typeface="#9Slide03 AmpleSoft" panose="02000000000000000000" pitchFamily="2" charset="0"/>
              </a:rPr>
              <a:t>i con người trong cuộc s</a:t>
            </a:r>
            <a:r>
              <a:rPr lang="en-US" sz="2400" dirty="0">
                <a:solidFill>
                  <a:sysClr val="windowText" lastClr="000000"/>
                </a:solidFill>
                <a:latin typeface="#9Slide03 AmpleSoft" panose="02000000000000000000" pitchFamily="2" charset="0"/>
              </a:rPr>
              <a:t>ố</a:t>
            </a:r>
            <a:r>
              <a:rPr lang="vi-VN" sz="2400" dirty="0">
                <a:solidFill>
                  <a:sysClr val="windowText" lastClr="000000"/>
                </a:solidFill>
                <a:latin typeface="#9Slide03 AmpleSoft" panose="02000000000000000000" pitchFamily="2" charset="0"/>
              </a:rPr>
              <a:t>ng hàng ngày.</a:t>
            </a:r>
            <a:endParaRPr lang="en-US" sz="2400" dirty="0">
              <a:solidFill>
                <a:sysClr val="windowText" lastClr="000000"/>
              </a:solidFill>
              <a:latin typeface="#9Slide03 AmpleSoft" panose="02000000000000000000" pitchFamily="2" charset="0"/>
            </a:endParaRPr>
          </a:p>
          <a:p>
            <a:pPr algn="just">
              <a:buFont typeface="Arial" panose="020B0604020202020204" pitchFamily="34" charset="0"/>
              <a:buNone/>
            </a:pPr>
            <a:r>
              <a:rPr lang="vi-VN" sz="2400" dirty="0">
                <a:solidFill>
                  <a:sysClr val="windowText" lastClr="000000"/>
                </a:solidFill>
                <a:latin typeface="#9Slide03 AmpleSoft" panose="02000000000000000000" pitchFamily="2" charset="0"/>
              </a:rPr>
              <a:t>1. Bi</a:t>
            </a:r>
            <a:r>
              <a:rPr lang="en-US" sz="2400" dirty="0">
                <a:solidFill>
                  <a:sysClr val="windowText" lastClr="000000"/>
                </a:solidFill>
                <a:latin typeface="#9Slide03 AmpleSoft" panose="02000000000000000000" pitchFamily="2" charset="0"/>
              </a:rPr>
              <a:t>ể</a:t>
            </a:r>
            <a:r>
              <a:rPr lang="vi-VN" sz="2400" dirty="0">
                <a:solidFill>
                  <a:sysClr val="windowText" lastClr="000000"/>
                </a:solidFill>
                <a:latin typeface="#9Slide03 AmpleSoft" panose="02000000000000000000" pitchFamily="2" charset="0"/>
              </a:rPr>
              <a:t>u hiện của yêu thương con người: Quan tâm, giúp đ</a:t>
            </a:r>
            <a:r>
              <a:rPr lang="en-US" sz="2400" dirty="0">
                <a:solidFill>
                  <a:sysClr val="windowText" lastClr="000000"/>
                </a:solidFill>
                <a:latin typeface="#9Slide03 AmpleSoft" panose="02000000000000000000" pitchFamily="2" charset="0"/>
              </a:rPr>
              <a:t>ỡ</a:t>
            </a:r>
            <a:r>
              <a:rPr lang="vi-VN" sz="2400" dirty="0">
                <a:solidFill>
                  <a:sysClr val="windowText" lastClr="000000"/>
                </a:solidFill>
                <a:latin typeface="#9Slide03 AmpleSoft" panose="02000000000000000000" pitchFamily="2" charset="0"/>
              </a:rPr>
              <a:t> thông c</a:t>
            </a:r>
            <a:r>
              <a:rPr lang="en-US" sz="2400" dirty="0">
                <a:solidFill>
                  <a:sysClr val="windowText" lastClr="000000"/>
                </a:solidFill>
                <a:latin typeface="#9Slide03 AmpleSoft" panose="02000000000000000000" pitchFamily="2" charset="0"/>
              </a:rPr>
              <a:t>ả</a:t>
            </a:r>
            <a:r>
              <a:rPr lang="vi-VN" sz="2400" dirty="0">
                <a:solidFill>
                  <a:sysClr val="windowText" lastClr="000000"/>
                </a:solidFill>
                <a:latin typeface="#9Slide03 AmpleSoft" panose="02000000000000000000" pitchFamily="2" charset="0"/>
              </a:rPr>
              <a:t>m, sẻ ch</a:t>
            </a:r>
            <a:r>
              <a:rPr lang="en-US" sz="2400" dirty="0" err="1">
                <a:solidFill>
                  <a:sysClr val="windowText" lastClr="000000"/>
                </a:solidFill>
                <a:latin typeface="#9Slide03 AmpleSoft" panose="02000000000000000000" pitchFamily="2" charset="0"/>
              </a:rPr>
              <a:t>ia</a:t>
            </a:r>
            <a:r>
              <a:rPr lang="en-US" sz="2400" dirty="0">
                <a:solidFill>
                  <a:sysClr val="windowText" lastClr="000000"/>
                </a:solidFill>
                <a:latin typeface="#9Slide03 AmpleSoft" panose="02000000000000000000" pitchFamily="2" charset="0"/>
              </a:rPr>
              <a:t>,</a:t>
            </a:r>
            <a:r>
              <a:rPr lang="vi-VN" sz="2400" dirty="0">
                <a:solidFill>
                  <a:sysClr val="windowText" lastClr="000000"/>
                </a:solidFill>
                <a:latin typeface="#9Slide03 AmpleSoft" panose="02000000000000000000" pitchFamily="2" charset="0"/>
              </a:rPr>
              <a:t> biết tha th</a:t>
            </a:r>
            <a:r>
              <a:rPr lang="en-US" sz="2400" dirty="0">
                <a:solidFill>
                  <a:sysClr val="windowText" lastClr="000000"/>
                </a:solidFill>
                <a:latin typeface="#9Slide03 AmpleSoft" panose="02000000000000000000" pitchFamily="2" charset="0"/>
              </a:rPr>
              <a:t>ứ</a:t>
            </a:r>
            <a:r>
              <a:rPr lang="vi-VN" sz="2400" dirty="0">
                <a:solidFill>
                  <a:sysClr val="windowText" lastClr="000000"/>
                </a:solidFill>
                <a:latin typeface="#9Slide03 AmpleSoft" panose="02000000000000000000" pitchFamily="2" charset="0"/>
              </a:rPr>
              <a:t>, biết hi sinh vì người khác, ...</a:t>
            </a:r>
            <a:endParaRPr lang="en-US" sz="2400" dirty="0">
              <a:solidFill>
                <a:sysClr val="windowText" lastClr="000000"/>
              </a:solidFill>
              <a:latin typeface="#9Slide03 AmpleSoft" panose="02000000000000000000" pitchFamily="2" charset="0"/>
            </a:endParaRPr>
          </a:p>
          <a:p>
            <a:pPr algn="just">
              <a:buFont typeface="Arial" panose="020B0604020202020204" pitchFamily="34" charset="0"/>
              <a:buNone/>
            </a:pPr>
            <a:r>
              <a:rPr lang="vi-VN" sz="2400" dirty="0">
                <a:solidFill>
                  <a:sysClr val="windowText" lastClr="000000"/>
                </a:solidFill>
                <a:latin typeface="#9Slide03 AmpleSoft" panose="02000000000000000000" pitchFamily="2" charset="0"/>
              </a:rPr>
              <a:t>2. Bi</a:t>
            </a:r>
            <a:r>
              <a:rPr lang="en-US" sz="2400" dirty="0">
                <a:solidFill>
                  <a:sysClr val="windowText" lastClr="000000"/>
                </a:solidFill>
                <a:latin typeface="#9Slide03 AmpleSoft" panose="02000000000000000000" pitchFamily="2" charset="0"/>
              </a:rPr>
              <a:t>ể</a:t>
            </a:r>
            <a:r>
              <a:rPr lang="vi-VN" sz="2400" dirty="0">
                <a:solidFill>
                  <a:sysClr val="windowText" lastClr="000000"/>
                </a:solidFill>
                <a:latin typeface="#9Slide03 AmpleSoft" panose="02000000000000000000" pitchFamily="2" charset="0"/>
              </a:rPr>
              <a:t>u hiện trái với yêu thương con người: Nh</a:t>
            </a:r>
            <a:r>
              <a:rPr lang="en-US" sz="2400" dirty="0">
                <a:solidFill>
                  <a:sysClr val="windowText" lastClr="000000"/>
                </a:solidFill>
                <a:latin typeface="#9Slide03 AmpleSoft" panose="02000000000000000000" pitchFamily="2" charset="0"/>
              </a:rPr>
              <a:t>ỏ</a:t>
            </a:r>
            <a:r>
              <a:rPr lang="vi-VN" sz="2400" dirty="0">
                <a:solidFill>
                  <a:sysClr val="windowText" lastClr="000000"/>
                </a:solidFill>
                <a:latin typeface="#9Slide03 AmpleSoft" panose="02000000000000000000" pitchFamily="2" charset="0"/>
              </a:rPr>
              <a:t> nhen, ích kỳ thờ ơ trước nh</a:t>
            </a:r>
            <a:r>
              <a:rPr lang="en-US" sz="2400" dirty="0">
                <a:solidFill>
                  <a:sysClr val="windowText" lastClr="000000"/>
                </a:solidFill>
                <a:latin typeface="#9Slide03 AmpleSoft" panose="02000000000000000000" pitchFamily="2" charset="0"/>
              </a:rPr>
              <a:t>ữ</a:t>
            </a:r>
            <a:r>
              <a:rPr lang="vi-VN" sz="2400" dirty="0">
                <a:solidFill>
                  <a:sysClr val="windowText" lastClr="000000"/>
                </a:solidFill>
                <a:latin typeface="#9Slide03 AmpleSoft" panose="02000000000000000000" pitchFamily="2" charset="0"/>
              </a:rPr>
              <a:t>ng khó khăn và đau kh</a:t>
            </a:r>
            <a:r>
              <a:rPr lang="en-US" sz="2400" dirty="0">
                <a:solidFill>
                  <a:sysClr val="windowText" lastClr="000000"/>
                </a:solidFill>
                <a:latin typeface="#9Slide03 AmpleSoft" panose="02000000000000000000" pitchFamily="2" charset="0"/>
              </a:rPr>
              <a:t>ổ</a:t>
            </a:r>
            <a:r>
              <a:rPr lang="vi-VN" sz="2400" dirty="0">
                <a:solidFill>
                  <a:sysClr val="windowText" lastClr="000000"/>
                </a:solidFill>
                <a:latin typeface="#9Slide03 AmpleSoft" panose="02000000000000000000" pitchFamily="2" charset="0"/>
              </a:rPr>
              <a:t> của người khác, bao che cho điều xấu, v</a:t>
            </a:r>
            <a:r>
              <a:rPr lang="en-US" sz="2400" dirty="0">
                <a:solidFill>
                  <a:sysClr val="windowText" lastClr="000000"/>
                </a:solidFill>
                <a:latin typeface="#9Slide03 AmpleSoft" panose="02000000000000000000" pitchFamily="2" charset="0"/>
              </a:rPr>
              <a:t>ô</a:t>
            </a:r>
            <a:r>
              <a:rPr lang="vi-VN" sz="2400" dirty="0">
                <a:solidFill>
                  <a:sysClr val="windowText" lastClr="000000"/>
                </a:solidFill>
                <a:latin typeface="#9Slide03 AmpleSoft" panose="02000000000000000000" pitchFamily="2" charset="0"/>
              </a:rPr>
              <a:t> c</a:t>
            </a:r>
            <a:r>
              <a:rPr lang="en-US" sz="2400" dirty="0">
                <a:solidFill>
                  <a:sysClr val="windowText" lastClr="000000"/>
                </a:solidFill>
                <a:latin typeface="#9Slide03 AmpleSoft" panose="02000000000000000000" pitchFamily="2" charset="0"/>
              </a:rPr>
              <a:t>ả</a:t>
            </a:r>
            <a:r>
              <a:rPr lang="vi-VN" sz="2400" dirty="0">
                <a:solidFill>
                  <a:sysClr val="windowText" lastClr="000000"/>
                </a:solidFill>
                <a:latin typeface="#9Slide03 AmpleSoft" panose="02000000000000000000" pitchFamily="2" charset="0"/>
              </a:rPr>
              <a:t>m, v</a:t>
            </a:r>
            <a:r>
              <a:rPr lang="en-US" sz="2400" dirty="0">
                <a:solidFill>
                  <a:sysClr val="windowText" lastClr="000000"/>
                </a:solidFill>
                <a:latin typeface="#9Slide03 AmpleSoft" panose="02000000000000000000" pitchFamily="2" charset="0"/>
              </a:rPr>
              <a:t>ụ</a:t>
            </a:r>
            <a:r>
              <a:rPr lang="vi-VN" sz="2400" dirty="0">
                <a:solidFill>
                  <a:sysClr val="windowText" lastClr="000000"/>
                </a:solidFill>
                <a:latin typeface="#9Slide03 AmpleSoft" panose="02000000000000000000" pitchFamily="2" charset="0"/>
              </a:rPr>
              <a:t> l</a:t>
            </a:r>
            <a:r>
              <a:rPr lang="en-US" sz="2400" dirty="0" err="1">
                <a:solidFill>
                  <a:sysClr val="windowText" lastClr="000000"/>
                </a:solidFill>
                <a:latin typeface="#9Slide03 AmpleSoft" panose="02000000000000000000" pitchFamily="2" charset="0"/>
              </a:rPr>
              <a:t>ợi</a:t>
            </a:r>
            <a:r>
              <a:rPr lang="vi-VN" sz="2400" dirty="0">
                <a:solidFill>
                  <a:sysClr val="windowText" lastClr="000000"/>
                </a:solidFill>
                <a:latin typeface="#9Slide03 AmpleSoft" panose="02000000000000000000" pitchFamily="2" charset="0"/>
              </a:rPr>
              <a:t> cá nhân, đánh đập, s</a:t>
            </a:r>
            <a:r>
              <a:rPr lang="en-US" sz="2400" dirty="0">
                <a:solidFill>
                  <a:sysClr val="windowText" lastClr="000000"/>
                </a:solidFill>
                <a:latin typeface="#9Slide03 AmpleSoft" panose="02000000000000000000" pitchFamily="2" charset="0"/>
              </a:rPr>
              <a:t>ỉ</a:t>
            </a:r>
            <a:r>
              <a:rPr lang="vi-VN" sz="2400" dirty="0">
                <a:solidFill>
                  <a:sysClr val="windowText" lastClr="000000"/>
                </a:solidFill>
                <a:latin typeface="#9Slide03 AmpleSoft" panose="02000000000000000000" pitchFamily="2" charset="0"/>
              </a:rPr>
              <a:t> nhục người khác.</a:t>
            </a:r>
            <a:endParaRPr lang="en-US" sz="2400" dirty="0">
              <a:solidFill>
                <a:sysClr val="windowText" lastClr="000000"/>
              </a:solidFill>
              <a:latin typeface="#9Slide03 AmpleSoft" panose="02000000000000000000" pitchFamily="2"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9Slide01 Noi dung ngan" panose="00000600000000000000" pitchFamily="2" charset="0"/>
                  <a:ea typeface="Helvetica Neue"/>
                  <a:cs typeface="Helvetica Neue"/>
                </a:rPr>
                <a:t>Bài</a:t>
              </a:r>
              <a:r>
                <a:rPr lang="en-US" altLang="en-US" sz="3600" b="1" dirty="0">
                  <a:solidFill>
                    <a:srgbClr val="0000FF"/>
                  </a:solidFill>
                  <a:latin typeface="#9Slide01 Noi dung ngan" panose="00000600000000000000" pitchFamily="2" charset="0"/>
                  <a:ea typeface="Helvetica Neue"/>
                  <a:cs typeface="Helvetica Neue"/>
                </a:rPr>
                <a:t> 2:</a:t>
              </a:r>
              <a:r>
                <a:rPr lang="en-US" altLang="en-US" sz="3600" b="1" dirty="0">
                  <a:solidFill>
                    <a:srgbClr val="FF0000"/>
                  </a:solidFill>
                  <a:latin typeface="#9Slide01 Noi dung ngan" panose="00000600000000000000" pitchFamily="2" charset="0"/>
                  <a:ea typeface="Helvetica Neue"/>
                  <a:cs typeface="Helvetica Neue"/>
                </a:rPr>
                <a:t> </a:t>
              </a:r>
            </a:p>
            <a:p>
              <a:pPr algn="ctr" eaLnBrk="0" fontAlgn="base" hangingPunct="0">
                <a:spcBef>
                  <a:spcPct val="0"/>
                </a:spcBef>
                <a:spcAft>
                  <a:spcPct val="0"/>
                </a:spcAft>
              </a:pPr>
              <a:r>
                <a:rPr lang="en-US" altLang="en-US" sz="3600" b="1" dirty="0">
                  <a:solidFill>
                    <a:srgbClr val="FF0000"/>
                  </a:solidFill>
                  <a:latin typeface="#9Slide01 Noi dung ngan" panose="00000600000000000000" pitchFamily="2" charset="0"/>
                  <a:ea typeface="Helvetica Neue"/>
                  <a:cs typeface="Helvetica Neue"/>
                </a:rPr>
                <a:t>YÊU THƯƠNG </a:t>
              </a:r>
              <a:r>
                <a:rPr lang="en-US" altLang="en-US" sz="3600" b="1">
                  <a:solidFill>
                    <a:srgbClr val="FF0000"/>
                  </a:solidFill>
                  <a:latin typeface="#9Slide01 Noi dung ngan" panose="00000600000000000000" pitchFamily="2" charset="0"/>
                  <a:ea typeface="Helvetica Neue"/>
                  <a:cs typeface="Helvetica Neue"/>
                </a:rPr>
                <a:t>CON NGƯỜI</a:t>
              </a:r>
              <a:endParaRPr lang="en-SG" altLang="en-US" sz="3600" b="1" dirty="0">
                <a:solidFill>
                  <a:srgbClr val="0000FF"/>
                </a:solidFill>
                <a:latin typeface="#9Slide01 Noi dung ngan" panose="000006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1664716"/>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4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260082"/>
              </p:ext>
            </p:extLst>
          </p:nvPr>
        </p:nvGraphicFramePr>
        <p:xfrm>
          <a:off x="481524" y="2928390"/>
          <a:ext cx="8348968" cy="1241298"/>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36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Lan</a:t>
                      </a:r>
                      <a:endParaRPr lang="en-US" sz="36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02834248"/>
              </p:ext>
            </p:extLst>
          </p:nvPr>
        </p:nvGraphicFramePr>
        <p:xfrm>
          <a:off x="4532811" y="359740"/>
          <a:ext cx="5982789" cy="406908"/>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677656"/>
          </a:xfrm>
          <a:prstGeom prst="rect">
            <a:avLst/>
          </a:prstGeom>
        </p:spPr>
        <p:txBody>
          <a:bodyPr wrap="square">
            <a:spAutoFit/>
          </a:bodyPr>
          <a:lstStyle/>
          <a:p>
            <a:pPr algn="just"/>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pPr algn="just"/>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algn="just"/>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err="1">
                <a:solidFill>
                  <a:prstClr val="black"/>
                </a:solidFill>
                <a:latin typeface="SVN-Vanilla Daisy Pro" panose="00000500000000000000" pitchFamily="2" charset="0"/>
                <a:cs typeface="Times New Roman" panose="02020603050405020304" pitchFamily="18" charset="0"/>
              </a:rPr>
              <a:t>hai</a:t>
            </a:r>
            <a:r>
              <a:rPr lang="en-US" sz="2400" b="1">
                <a:solidFill>
                  <a:prstClr val="black"/>
                </a:solidFill>
                <a:latin typeface="SVN-Vanilla Daisy Pro" panose="00000500000000000000" pitchFamily="2" charset="0"/>
                <a:cs typeface="Times New Roman" panose="02020603050405020304" pitchFamily="18" charset="0"/>
              </a:rPr>
              <a:t> đội (</a:t>
            </a:r>
            <a:r>
              <a:rPr lang="en-US" sz="2400" b="1" dirty="0" err="1">
                <a:solidFill>
                  <a:prstClr val="black"/>
                </a:solidFill>
                <a:latin typeface="SVN-Vanilla Daisy Pro" panose="00000500000000000000" pitchFamily="2" charset="0"/>
                <a:cs typeface="Times New Roman" panose="02020603050405020304" pitchFamily="18" charset="0"/>
              </a:rPr>
              <a:t>hoặc</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1 </a:t>
            </a:r>
            <a:r>
              <a:rPr lang="en-US" sz="2400" b="1" dirty="0" err="1">
                <a:solidFill>
                  <a:prstClr val="black"/>
                </a:solidFill>
                <a:latin typeface="SVN-Vanilla Daisy Pro" panose="00000500000000000000" pitchFamily="2" charset="0"/>
                <a:cs typeface="Times New Roman" panose="02020603050405020304" pitchFamily="18" charset="0"/>
              </a:rPr>
              <a:t>đâị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ca </a:t>
            </a:r>
            <a:r>
              <a:rPr lang="en-US" sz="2400" b="1" dirty="0" err="1">
                <a:solidFill>
                  <a:prstClr val="black"/>
                </a:solidFill>
                <a:latin typeface="SVN-Vanilla Daisy Pro" panose="00000500000000000000" pitchFamily="2" charset="0"/>
                <a:cs typeface="Times New Roman" panose="02020603050405020304" pitchFamily="18" charset="0"/>
              </a:rPr>
              <a:t>dao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tục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ngữ</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châm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ngôn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về</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truyền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thống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tốt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đẹp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sẽ</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loại</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5" y="2797498"/>
            <a:ext cx="116153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1 Noi dung ngan" panose="00000600000000000000" pitchFamily="2" charset="0"/>
                <a:ea typeface="Helvetica Neue"/>
                <a:cs typeface="Helvetica Neue"/>
              </a:rPr>
              <a:t>Bài</a:t>
            </a:r>
            <a:r>
              <a:rPr lang="en-US" altLang="en-US" sz="5400" b="1" dirty="0">
                <a:solidFill>
                  <a:srgbClr val="0000FF"/>
                </a:solidFill>
                <a:latin typeface="#9Slide01 Noi dung ngan" panose="00000600000000000000" pitchFamily="2" charset="0"/>
                <a:ea typeface="Helvetica Neue"/>
                <a:cs typeface="Helvetica Neue"/>
              </a:rPr>
              <a:t> 2:</a:t>
            </a:r>
            <a:r>
              <a:rPr lang="en-US" altLang="en-US" sz="5400" b="1" dirty="0">
                <a:solidFill>
                  <a:srgbClr val="FF0000"/>
                </a:solidFill>
                <a:latin typeface="#9Slide01 Noi dung ngan" panose="00000600000000000000" pitchFamily="2" charset="0"/>
                <a:ea typeface="Helvetica Neue"/>
                <a:cs typeface="Helvetica Neue"/>
              </a:rPr>
              <a:t> YÊU THƯƠNG CON NGƯỜI</a:t>
            </a:r>
            <a:endParaRPr lang="en-SG" altLang="en-US" sz="5400" b="1" dirty="0">
              <a:solidFill>
                <a:srgbClr val="0000FF"/>
              </a:solidFill>
              <a:latin typeface="#9Slide01 Noi dung ngan" panose="000006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9Slide01 Noi dung ngan" panose="00000600000000000000" pitchFamily="2" charset="0"/>
                  <a:ea typeface="Helvetica Neue"/>
                  <a:cs typeface="Helvetica Neue"/>
                </a:rPr>
                <a:t>Bài</a:t>
              </a:r>
              <a:r>
                <a:rPr lang="en-US" altLang="en-US" sz="3600" b="1" dirty="0">
                  <a:solidFill>
                    <a:srgbClr val="0000FF"/>
                  </a:solidFill>
                  <a:latin typeface="#9Slide01 Noi dung ngan" panose="00000600000000000000" pitchFamily="2" charset="0"/>
                  <a:ea typeface="Helvetica Neue"/>
                  <a:cs typeface="Helvetica Neue"/>
                </a:rPr>
                <a:t> 2:</a:t>
              </a:r>
              <a:r>
                <a:rPr lang="en-US" altLang="en-US" sz="3600" b="1" dirty="0">
                  <a:solidFill>
                    <a:srgbClr val="FF0000"/>
                  </a:solidFill>
                  <a:latin typeface="#9Slide01 Noi dung ngan" panose="00000600000000000000" pitchFamily="2" charset="0"/>
                  <a:ea typeface="Helvetica Neue"/>
                  <a:cs typeface="Helvetica Neue"/>
                </a:rPr>
                <a:t> </a:t>
              </a:r>
            </a:p>
            <a:p>
              <a:pPr algn="ctr" eaLnBrk="0" fontAlgn="base" hangingPunct="0">
                <a:spcBef>
                  <a:spcPct val="0"/>
                </a:spcBef>
                <a:spcAft>
                  <a:spcPct val="0"/>
                </a:spcAft>
              </a:pPr>
              <a:r>
                <a:rPr lang="en-US" altLang="en-US" sz="3600" b="1" dirty="0">
                  <a:solidFill>
                    <a:srgbClr val="FF0000"/>
                  </a:solidFill>
                  <a:latin typeface="#9Slide01 Noi dung ngan" panose="00000600000000000000" pitchFamily="2" charset="0"/>
                  <a:ea typeface="Helvetica Neue"/>
                  <a:cs typeface="Helvetica Neue"/>
                </a:rPr>
                <a:t>YÊU THƯƠNG </a:t>
              </a:r>
              <a:r>
                <a:rPr lang="en-US" altLang="en-US" sz="3600" b="1">
                  <a:solidFill>
                    <a:srgbClr val="FF0000"/>
                  </a:solidFill>
                  <a:latin typeface="#9Slide01 Noi dung ngan" panose="00000600000000000000" pitchFamily="2" charset="0"/>
                  <a:ea typeface="Helvetica Neue"/>
                  <a:cs typeface="Helvetica Neue"/>
                </a:rPr>
                <a:t>CON NGƯỜI</a:t>
              </a:r>
              <a:endParaRPr lang="en-SG" altLang="en-US" sz="3600" b="1" dirty="0">
                <a:solidFill>
                  <a:srgbClr val="0000FF"/>
                </a:solidFill>
                <a:latin typeface="#9Slide01 Noi dung ngan" panose="000006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mj-lt"/>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6" y="302049"/>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133608770"/>
              </p:ext>
            </p:extLst>
          </p:nvPr>
        </p:nvGraphicFramePr>
        <p:xfrm>
          <a:off x="747571" y="2865543"/>
          <a:ext cx="4258492" cy="3301810"/>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13459770"/>
              </p:ext>
            </p:extLst>
          </p:nvPr>
        </p:nvGraphicFramePr>
        <p:xfrm>
          <a:off x="5820664" y="1963307"/>
          <a:ext cx="4123831" cy="3588004"/>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54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54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9Slide01 Noi dung ngan" panose="00000600000000000000" pitchFamily="2" charset="0"/>
                  <a:ea typeface="Helvetica Neue"/>
                  <a:cs typeface="Helvetica Neue"/>
                </a:rPr>
                <a:t>Bài</a:t>
              </a:r>
              <a:r>
                <a:rPr lang="en-US" altLang="en-US" sz="3600" b="1" dirty="0">
                  <a:solidFill>
                    <a:srgbClr val="0000FF"/>
                  </a:solidFill>
                  <a:latin typeface="#9Slide01 Noi dung ngan" panose="00000600000000000000" pitchFamily="2" charset="0"/>
                  <a:ea typeface="Helvetica Neue"/>
                  <a:cs typeface="Helvetica Neue"/>
                </a:rPr>
                <a:t> 2:</a:t>
              </a:r>
              <a:r>
                <a:rPr lang="en-US" altLang="en-US" sz="3600" b="1" dirty="0">
                  <a:solidFill>
                    <a:srgbClr val="FF0000"/>
                  </a:solidFill>
                  <a:latin typeface="#9Slide01 Noi dung ngan" panose="00000600000000000000" pitchFamily="2" charset="0"/>
                  <a:ea typeface="Helvetica Neue"/>
                  <a:cs typeface="Helvetica Neue"/>
                </a:rPr>
                <a:t> </a:t>
              </a:r>
            </a:p>
            <a:p>
              <a:pPr algn="ctr" eaLnBrk="0" fontAlgn="base" hangingPunct="0">
                <a:spcBef>
                  <a:spcPct val="0"/>
                </a:spcBef>
                <a:spcAft>
                  <a:spcPct val="0"/>
                </a:spcAft>
              </a:pPr>
              <a:r>
                <a:rPr lang="en-US" altLang="en-US" sz="3600" b="1" dirty="0">
                  <a:solidFill>
                    <a:srgbClr val="FF0000"/>
                  </a:solidFill>
                  <a:latin typeface="#9Slide01 Noi dung ngan" panose="00000600000000000000" pitchFamily="2" charset="0"/>
                  <a:ea typeface="Helvetica Neue"/>
                  <a:cs typeface="Helvetica Neue"/>
                </a:rPr>
                <a:t>YÊU THƯƠNG </a:t>
              </a:r>
              <a:r>
                <a:rPr lang="en-US" altLang="en-US" sz="3600" b="1">
                  <a:solidFill>
                    <a:srgbClr val="FF0000"/>
                  </a:solidFill>
                  <a:latin typeface="#9Slide01 Noi dung ngan" panose="00000600000000000000" pitchFamily="2" charset="0"/>
                  <a:ea typeface="Helvetica Neue"/>
                  <a:cs typeface="Helvetica Neue"/>
                </a:rPr>
                <a:t>CON NGƯỜI</a:t>
              </a:r>
              <a:endParaRPr lang="en-SG" altLang="en-US" sz="3600" b="1" dirty="0">
                <a:solidFill>
                  <a:srgbClr val="0000FF"/>
                </a:solidFill>
                <a:latin typeface="#9Slide01 Noi dung ngan" panose="000006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9Slide01 Noi dung ngan" panose="00000600000000000000" pitchFamily="2" charset="0"/>
                  <a:ea typeface="Helvetica Neue"/>
                  <a:cs typeface="Helvetica Neue"/>
                </a:rPr>
                <a:t>Bài</a:t>
              </a:r>
              <a:r>
                <a:rPr lang="en-US" altLang="en-US" sz="3600" b="1" dirty="0">
                  <a:solidFill>
                    <a:srgbClr val="0000FF"/>
                  </a:solidFill>
                  <a:latin typeface="#9Slide01 Noi dung ngan" panose="00000600000000000000" pitchFamily="2" charset="0"/>
                  <a:ea typeface="Helvetica Neue"/>
                  <a:cs typeface="Helvetica Neue"/>
                </a:rPr>
                <a:t> 2:</a:t>
              </a:r>
              <a:r>
                <a:rPr lang="en-US" altLang="en-US" sz="3600" b="1" dirty="0">
                  <a:solidFill>
                    <a:srgbClr val="FF0000"/>
                  </a:solidFill>
                  <a:latin typeface="#9Slide01 Noi dung ngan" panose="00000600000000000000" pitchFamily="2" charset="0"/>
                  <a:ea typeface="Helvetica Neue"/>
                  <a:cs typeface="Helvetica Neue"/>
                </a:rPr>
                <a:t> </a:t>
              </a:r>
            </a:p>
            <a:p>
              <a:pPr algn="ctr" eaLnBrk="0" fontAlgn="base" hangingPunct="0">
                <a:spcBef>
                  <a:spcPct val="0"/>
                </a:spcBef>
                <a:spcAft>
                  <a:spcPct val="0"/>
                </a:spcAft>
              </a:pPr>
              <a:r>
                <a:rPr lang="en-US" altLang="en-US" sz="3600" b="1" dirty="0">
                  <a:solidFill>
                    <a:srgbClr val="FF0000"/>
                  </a:solidFill>
                  <a:latin typeface="#9Slide01 Noi dung ngan" panose="00000600000000000000" pitchFamily="2" charset="0"/>
                  <a:ea typeface="Helvetica Neue"/>
                  <a:cs typeface="Helvetica Neue"/>
                </a:rPr>
                <a:t>YÊU THƯƠNG </a:t>
              </a:r>
              <a:r>
                <a:rPr lang="en-US" altLang="en-US" sz="3600" b="1">
                  <a:solidFill>
                    <a:srgbClr val="FF0000"/>
                  </a:solidFill>
                  <a:latin typeface="#9Slide01 Noi dung ngan" panose="00000600000000000000" pitchFamily="2" charset="0"/>
                  <a:ea typeface="Helvetica Neue"/>
                  <a:cs typeface="Helvetica Neue"/>
                </a:rPr>
                <a:t>CON NGƯỜI</a:t>
              </a:r>
              <a:endParaRPr lang="en-SG" altLang="en-US" sz="3600" b="1" dirty="0">
                <a:solidFill>
                  <a:srgbClr val="0000FF"/>
                </a:solidFill>
                <a:latin typeface="#9Slide01 Noi dung ngan" panose="000006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338001" y="310324"/>
            <a:ext cx="11515997" cy="100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CHIA SẺ CẢM NHẬN</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p:blipFill>
        <p:spPr>
          <a:xfrm>
            <a:off x="2603500" y="1313355"/>
            <a:ext cx="6654800" cy="3466897"/>
          </a:xfrm>
          <a:prstGeom prst="rect">
            <a:avLst/>
          </a:prstGeom>
        </p:spPr>
      </p:pic>
      <p:sp>
        <p:nvSpPr>
          <p:cNvPr id="3" name="Rectangle 2"/>
          <p:cNvSpPr/>
          <p:nvPr/>
        </p:nvSpPr>
        <p:spPr>
          <a:xfrm>
            <a:off x="1418234" y="4780252"/>
            <a:ext cx="9759000" cy="1452001"/>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600">
                <a:solidFill>
                  <a:srgbClr val="1D02DA"/>
                </a:solidFill>
                <a:latin typeface="#9Slide02 Noi dung rat dai" panose="02000000000000000000" pitchFamily="2" charset="0"/>
                <a:ea typeface="#9Slide02 Noi dung rat dai" panose="02000000000000000000" pitchFamily="2" charset="0"/>
                <a:cs typeface="Times" panose="02020603050405020304" pitchFamily="18" charset="0"/>
              </a:rPr>
              <a:t>1</a:t>
            </a:r>
            <a:r>
              <a:rPr lang="en-US" sz="2600" dirty="0">
                <a:solidFill>
                  <a:srgbClr val="1D02DA"/>
                </a:solidFill>
                <a:latin typeface="#9Slide02 Noi dung rat dai" panose="02000000000000000000" pitchFamily="2" charset="0"/>
                <a:ea typeface="#9Slide02 Noi dung rat dai" panose="02000000000000000000" pitchFamily="2" charset="0"/>
                <a:cs typeface="Times" panose="02020603050405020304" pitchFamily="18" charset="0"/>
              </a:rPr>
              <a:t>. </a:t>
            </a:r>
            <a:r>
              <a:rPr lang="vi-VN" sz="2600" dirty="0">
                <a:solidFill>
                  <a:srgbClr val="1D02DA"/>
                </a:solidFill>
                <a:latin typeface="#9Slide02 Noi dung rat dai" panose="02000000000000000000" pitchFamily="2" charset="0"/>
                <a:ea typeface="#9Slide02 Noi dung rat dai" panose="02000000000000000000" pitchFamily="2" charset="0"/>
                <a:cs typeface="Times" panose="02020603050405020304" pitchFamily="18" charset="0"/>
              </a:rPr>
              <a:t>Hình ảnh gợi em nhớ tới sự việc nào xảy ra ở nước ta?</a:t>
            </a:r>
            <a:endParaRPr lang="en-US" sz="2600" dirty="0">
              <a:latin typeface="#9Slide02 Noi dung rat dai" panose="02000000000000000000" pitchFamily="2" charset="0"/>
              <a:ea typeface="#9Slide02 Noi dung rat dai" panose="02000000000000000000" pitchFamily="2"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600" dirty="0">
                <a:solidFill>
                  <a:srgbClr val="1D02DA"/>
                </a:solidFill>
                <a:latin typeface="#9Slide02 Noi dung rat dai" panose="02000000000000000000" pitchFamily="2" charset="0"/>
                <a:ea typeface="#9Slide02 Noi dung rat dai" panose="02000000000000000000" pitchFamily="2" charset="0"/>
                <a:cs typeface="Times" panose="02020603050405020304" pitchFamily="18" charset="0"/>
              </a:rPr>
              <a:t>2. </a:t>
            </a:r>
            <a:r>
              <a:rPr lang="vi-VN" sz="2600" dirty="0">
                <a:solidFill>
                  <a:srgbClr val="1D02DA"/>
                </a:solidFill>
                <a:latin typeface="#9Slide02 Noi dung rat dai" panose="02000000000000000000" pitchFamily="2" charset="0"/>
                <a:ea typeface="#9Slide02 Noi dung rat dai" panose="02000000000000000000" pitchFamily="2" charset="0"/>
                <a:cs typeface="Times" panose="02020603050405020304" pitchFamily="18" charset="0"/>
              </a:rPr>
              <a:t>Trước sự việc đó, Nhà nước và Nhân dân ta đã có những hành động gì?</a:t>
            </a:r>
            <a:endParaRPr lang="en-US" sz="2600" dirty="0">
              <a:latin typeface="#9Slide02 Noi dung rat dai" panose="02000000000000000000" pitchFamily="2" charset="0"/>
              <a:ea typeface="#9Slide02 Noi dung rat dai" panose="02000000000000000000" pitchFamily="2" charset="0"/>
              <a:cs typeface="Times" panose="02020603050405020304" pitchFamily="18" charset="0"/>
            </a:endParaRPr>
          </a:p>
          <a:p>
            <a:r>
              <a:rPr lang="en-US" sz="2600" dirty="0">
                <a:solidFill>
                  <a:srgbClr val="1D02DA"/>
                </a:solidFill>
                <a:latin typeface="#9Slide02 Noi dung rat dai" panose="02000000000000000000" pitchFamily="2" charset="0"/>
                <a:ea typeface="#9Slide02 Noi dung rat dai" panose="02000000000000000000" pitchFamily="2" charset="0"/>
                <a:cs typeface="Times" panose="02020603050405020304" pitchFamily="18" charset="0"/>
              </a:rPr>
              <a:t>3. </a:t>
            </a:r>
            <a:r>
              <a:rPr lang="vi-VN" sz="2600" dirty="0">
                <a:solidFill>
                  <a:srgbClr val="1D02DA"/>
                </a:solidFill>
                <a:latin typeface="#9Slide02 Noi dung rat dai" panose="02000000000000000000" pitchFamily="2" charset="0"/>
                <a:ea typeface="#9Slide02 Noi dung rat dai" panose="02000000000000000000" pitchFamily="2" charset="0"/>
                <a:cs typeface="Times" panose="02020603050405020304" pitchFamily="18" charset="0"/>
              </a:rPr>
              <a:t>Em hãy chia sẻ cảm xúc của mình trước những hành động đó</a:t>
            </a:r>
            <a:r>
              <a:rPr lang="en-US" sz="2600" dirty="0">
                <a:solidFill>
                  <a:srgbClr val="1D02DA"/>
                </a:solidFill>
                <a:latin typeface="#9Slide02 Noi dung rat dai" panose="02000000000000000000" pitchFamily="2" charset="0"/>
                <a:ea typeface="#9Slide02 Noi dung rat dai" panose="02000000000000000000" pitchFamily="2" charset="0"/>
                <a:cs typeface="Times" panose="02020603050405020304" pitchFamily="18" charset="0"/>
              </a:rPr>
              <a:t>.</a:t>
            </a:r>
            <a:endParaRPr lang="en-US" sz="2600" dirty="0">
              <a:latin typeface="#9Slide02 Noi dung rat dai" panose="02000000000000000000" pitchFamily="2" charset="0"/>
              <a:ea typeface="#9Slide02 Noi dung rat dai" panose="02000000000000000000" pitchFamily="2"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00FF"/>
                  </a:solidFill>
                  <a:latin typeface="#9Slide01 Noi dung ngan" panose="00000600000000000000" pitchFamily="2" charset="0"/>
                  <a:ea typeface="Helvetica Neue"/>
                  <a:cs typeface="Helvetica Neue"/>
                </a:rPr>
                <a:t>Bài</a:t>
              </a:r>
              <a:r>
                <a:rPr lang="en-US" altLang="en-US" sz="3600" b="1" dirty="0">
                  <a:solidFill>
                    <a:srgbClr val="0000FF"/>
                  </a:solidFill>
                  <a:latin typeface="#9Slide01 Noi dung ngan" panose="00000600000000000000" pitchFamily="2" charset="0"/>
                  <a:ea typeface="Helvetica Neue"/>
                  <a:cs typeface="Helvetica Neue"/>
                </a:rPr>
                <a:t> 2:</a:t>
              </a:r>
              <a:r>
                <a:rPr lang="en-US" altLang="en-US" sz="3600" b="1" dirty="0">
                  <a:solidFill>
                    <a:srgbClr val="FF0000"/>
                  </a:solidFill>
                  <a:latin typeface="#9Slide01 Noi dung ngan" panose="00000600000000000000" pitchFamily="2" charset="0"/>
                  <a:ea typeface="Helvetica Neue"/>
                  <a:cs typeface="Helvetica Neue"/>
                </a:rPr>
                <a:t> </a:t>
              </a:r>
            </a:p>
            <a:p>
              <a:pPr algn="ctr" eaLnBrk="0" fontAlgn="base" hangingPunct="0">
                <a:spcBef>
                  <a:spcPct val="0"/>
                </a:spcBef>
                <a:spcAft>
                  <a:spcPct val="0"/>
                </a:spcAft>
              </a:pPr>
              <a:r>
                <a:rPr lang="en-US" altLang="en-US" sz="3600" b="1" dirty="0">
                  <a:solidFill>
                    <a:srgbClr val="FF0000"/>
                  </a:solidFill>
                  <a:latin typeface="#9Slide01 Noi dung ngan" panose="00000600000000000000" pitchFamily="2" charset="0"/>
                  <a:ea typeface="Helvetica Neue"/>
                  <a:cs typeface="Helvetica Neue"/>
                </a:rPr>
                <a:t>YÊU THƯƠNG CON </a:t>
              </a:r>
              <a:r>
                <a:rPr lang="en-US" altLang="en-US" sz="3600" b="1">
                  <a:solidFill>
                    <a:srgbClr val="FF0000"/>
                  </a:solidFill>
                  <a:latin typeface="#9Slide01 Noi dung ngan" panose="00000600000000000000" pitchFamily="2" charset="0"/>
                  <a:ea typeface="Helvetica Neue"/>
                  <a:cs typeface="Helvetica Neue"/>
                </a:rPr>
                <a:t>NGƯỜI </a:t>
              </a:r>
              <a:endParaRPr lang="en-SG" altLang="en-US" sz="3600" b="1" dirty="0">
                <a:solidFill>
                  <a:srgbClr val="0000FF"/>
                </a:solidFill>
                <a:latin typeface="#9Slide01 Noi dung ngan" panose="000006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744604" y="2288798"/>
            <a:ext cx="6702792" cy="2231380"/>
          </a:xfrm>
          <a:prstGeom prst="rect">
            <a:avLst/>
          </a:prstGeom>
        </p:spPr>
        <p:txBody>
          <a:bodyPr wrap="square">
            <a:spAutoFit/>
          </a:bodyPr>
          <a:lstStyle/>
          <a:p>
            <a:pPr marR="0" lvl="0" algn="ctr">
              <a:lnSpc>
                <a:spcPct val="115000"/>
              </a:lnSpc>
              <a:spcBef>
                <a:spcPts val="0"/>
              </a:spcBef>
              <a:spcAft>
                <a:spcPts val="500"/>
              </a:spcAft>
              <a:buClr>
                <a:srgbClr val="000000"/>
              </a:buClr>
              <a:buSzPts val="1200"/>
              <a:tabLst>
                <a:tab pos="252730" algn="l"/>
              </a:tabLst>
            </a:pPr>
            <a:r>
              <a:rPr lang="en-US" sz="4000" b="1" dirty="0">
                <a:solidFill>
                  <a:srgbClr val="FF0000"/>
                </a:solidFill>
                <a:latin typeface="#9Slide02 Tieu de rat dai 01" panose="02000000000000000000" pitchFamily="2" charset="0"/>
                <a:ea typeface="#9Slide02 Tieu de rat dai 01" panose="02000000000000000000" pitchFamily="2" charset="0"/>
                <a:cs typeface="Arial" panose="020B0604020202020204" pitchFamily="34" charset="0"/>
              </a:rPr>
              <a:t>1. </a:t>
            </a:r>
            <a:r>
              <a:rPr lang="vi-VN" sz="4000" b="1" dirty="0">
                <a:solidFill>
                  <a:srgbClr val="FF0000"/>
                </a:solidFill>
                <a:latin typeface="#9Slide02 Tieu de rat dai 01" panose="02000000000000000000" pitchFamily="2" charset="0"/>
                <a:ea typeface="#9Slide02 Tieu de rat dai 01" panose="02000000000000000000" pitchFamily="2" charset="0"/>
                <a:cs typeface="Arial" panose="020B0604020202020204" pitchFamily="34" charset="0"/>
              </a:rPr>
              <a:t>Yêu thương con người </a:t>
            </a:r>
            <a:endParaRPr lang="en-US" sz="4000" b="1" dirty="0">
              <a:solidFill>
                <a:srgbClr val="FF0000"/>
              </a:solidFill>
              <a:latin typeface="#9Slide02 Tieu de rat dai 01" panose="02000000000000000000" pitchFamily="2" charset="0"/>
              <a:ea typeface="#9Slide02 Tieu de rat dai 01" panose="02000000000000000000" pitchFamily="2" charset="0"/>
              <a:cs typeface="Arial" panose="020B0604020202020204" pitchFamily="34" charset="0"/>
            </a:endParaRPr>
          </a:p>
          <a:p>
            <a:pPr marR="0" lvl="0" algn="ctr">
              <a:lnSpc>
                <a:spcPct val="115000"/>
              </a:lnSpc>
              <a:spcBef>
                <a:spcPts val="0"/>
              </a:spcBef>
              <a:spcAft>
                <a:spcPts val="500"/>
              </a:spcAft>
              <a:buClr>
                <a:srgbClr val="000000"/>
              </a:buClr>
              <a:buSzPts val="1200"/>
              <a:tabLst>
                <a:tab pos="252730" algn="l"/>
              </a:tabLst>
            </a:pPr>
            <a:r>
              <a:rPr lang="vi-VN" sz="4000" b="1" dirty="0">
                <a:solidFill>
                  <a:srgbClr val="FF0000"/>
                </a:solidFill>
                <a:latin typeface="#9Slide02 Tieu de rat dai 01" panose="02000000000000000000" pitchFamily="2" charset="0"/>
                <a:ea typeface="#9Slide02 Tieu de rat dai 01" panose="02000000000000000000" pitchFamily="2" charset="0"/>
                <a:cs typeface="Arial" panose="020B0604020202020204" pitchFamily="34" charset="0"/>
              </a:rPr>
              <a:t>và biểu hiện c</a:t>
            </a:r>
            <a:r>
              <a:rPr lang="en-US" sz="4000" b="1" dirty="0">
                <a:solidFill>
                  <a:srgbClr val="FF0000"/>
                </a:solidFill>
                <a:latin typeface="#9Slide02 Tieu de rat dai 01" panose="02000000000000000000" pitchFamily="2" charset="0"/>
                <a:ea typeface="#9Slide02 Tieu de rat dai 01" panose="02000000000000000000" pitchFamily="2" charset="0"/>
                <a:cs typeface="Arial" panose="020B0604020202020204" pitchFamily="34" charset="0"/>
              </a:rPr>
              <a:t>ủ</a:t>
            </a:r>
            <a:r>
              <a:rPr lang="vi-VN" sz="4000" b="1" dirty="0">
                <a:solidFill>
                  <a:srgbClr val="FF0000"/>
                </a:solidFill>
                <a:latin typeface="#9Slide02 Tieu de rat dai 01" panose="02000000000000000000" pitchFamily="2" charset="0"/>
                <a:ea typeface="#9Slide02 Tieu de rat dai 01" panose="02000000000000000000" pitchFamily="2" charset="0"/>
                <a:cs typeface="Arial" panose="020B0604020202020204" pitchFamily="34" charset="0"/>
              </a:rPr>
              <a:t>a yêu thương con người</a:t>
            </a:r>
            <a:endParaRPr lang="en-US" sz="4000" u="none" strike="noStrike" spc="0" dirty="0">
              <a:solidFill>
                <a:srgbClr val="FF0000"/>
              </a:solidFill>
              <a:effectLst/>
              <a:latin typeface="#9Slide02 Tieu de rat dai 01" panose="02000000000000000000" pitchFamily="2" charset="0"/>
              <a:ea typeface="#9Slide02 Tieu de rat dai 01" panose="02000000000000000000" pitchFamily="2"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2580194"/>
          </a:xfrm>
          <a:prstGeom prst="rect">
            <a:avLst/>
          </a:prstGeom>
        </p:spPr>
        <p:txBody>
          <a:bodyPr wrap="square">
            <a:spAutoFit/>
          </a:bodyPr>
          <a:lstStyle/>
          <a:p>
            <a:pPr indent="342900" algn="just">
              <a:spcAft>
                <a:spcPts val="200"/>
              </a:spcAft>
            </a:pPr>
            <a:r>
              <a:rPr lang="vi-VN" sz="2000" dirty="0">
                <a:latin typeface="#9Slide02 Noi dung rat dai" panose="02000000000000000000" pitchFamily="2" charset="0"/>
                <a:ea typeface="#9Slide02 Noi dung rat dai" panose="02000000000000000000" pitchFamily="2" charset="0"/>
              </a:rPr>
              <a:t>Bé Nguyễn Hải An, 7 tuổi bi c</a:t>
            </a:r>
            <a:r>
              <a:rPr lang="en-US" sz="2000" dirty="0">
                <a:latin typeface="#9Slide02 Noi dung rat dai" panose="02000000000000000000" pitchFamily="2" charset="0"/>
                <a:ea typeface="#9Slide02 Noi dung rat dai" panose="02000000000000000000" pitchFamily="2" charset="0"/>
              </a:rPr>
              <a:t>ă</a:t>
            </a:r>
            <a:r>
              <a:rPr lang="vi-VN" sz="2000" dirty="0">
                <a:latin typeface="#9Slide02 Noi dung rat dai" panose="02000000000000000000" pitchFamily="2" charset="0"/>
                <a:ea typeface="#9Slide02 Noi dung rat dai" panose="02000000000000000000" pitchFamily="2" charset="0"/>
              </a:rPr>
              <a:t>n bệnh u thần kinh đệm cầu não lan toả - một c</a:t>
            </a:r>
            <a:r>
              <a:rPr lang="en-US" sz="2000" dirty="0">
                <a:latin typeface="#9Slide02 Noi dung rat dai" panose="02000000000000000000" pitchFamily="2" charset="0"/>
                <a:ea typeface="#9Slide02 Noi dung rat dai" panose="02000000000000000000" pitchFamily="2" charset="0"/>
              </a:rPr>
              <a:t>ă</a:t>
            </a:r>
            <a:r>
              <a:rPr lang="vi-VN" sz="2000" dirty="0">
                <a:latin typeface="#9Slide02 Noi dung rat dai" panose="02000000000000000000" pitchFamily="2" charset="0"/>
                <a:ea typeface="#9Slide02 Noi dung rat dai" panose="02000000000000000000" pitchFamily="2" charset="0"/>
              </a:rPr>
              <a:t>n bệnh hiện t</a:t>
            </a:r>
            <a:r>
              <a:rPr lang="en-US" sz="2000" dirty="0" err="1">
                <a:latin typeface="#9Slide02 Noi dung rat dai" panose="02000000000000000000" pitchFamily="2" charset="0"/>
                <a:ea typeface="#9Slide02 Noi dung rat dai" panose="02000000000000000000" pitchFamily="2" charset="0"/>
              </a:rPr>
              <a:t>ại</a:t>
            </a:r>
            <a:r>
              <a:rPr lang="vi-VN" sz="2000" dirty="0">
                <a:latin typeface="#9Slide02 Noi dung rat dai" panose="02000000000000000000" pitchFamily="2" charset="0"/>
                <a:ea typeface="#9Slide02 Noi dung rat dai" panose="02000000000000000000" pitchFamily="2" charset="0"/>
              </a:rPr>
              <a:t> chưa có phương pháp điều tri tối ưu. Thực hiện ưóc nguyện của bé khi còn sống, sau một thời gian điều tri t</a:t>
            </a:r>
            <a:r>
              <a:rPr lang="en-US" sz="2000" dirty="0" err="1">
                <a:latin typeface="#9Slide02 Noi dung rat dai" panose="02000000000000000000" pitchFamily="2" charset="0"/>
                <a:ea typeface="#9Slide02 Noi dung rat dai" panose="02000000000000000000" pitchFamily="2" charset="0"/>
              </a:rPr>
              <a:t>ại</a:t>
            </a:r>
            <a:r>
              <a:rPr lang="vi-VN" sz="2000" dirty="0">
                <a:latin typeface="#9Slide02 Noi dung rat dai" panose="02000000000000000000" pitchFamily="2" charset="0"/>
                <a:ea typeface="#9Slide02 Noi dung rat dai" panose="02000000000000000000" pitchFamily="2" charset="0"/>
              </a:rPr>
              <a:t> bệnh viện nhưng không qua khỏi, mẹ bé và gia đình đã quyết định hiến t</a:t>
            </a:r>
            <a:r>
              <a:rPr lang="en-US" sz="2000" dirty="0">
                <a:latin typeface="#9Slide02 Noi dung rat dai" panose="02000000000000000000" pitchFamily="2" charset="0"/>
                <a:ea typeface="#9Slide02 Noi dung rat dai" panose="02000000000000000000" pitchFamily="2" charset="0"/>
              </a:rPr>
              <a:t>ạ</a:t>
            </a:r>
            <a:r>
              <a:rPr lang="vi-VN" sz="2000" dirty="0">
                <a:latin typeface="#9Slide02 Noi dung rat dai" panose="02000000000000000000" pitchFamily="2" charset="0"/>
                <a:ea typeface="#9Slide02 Noi dung rat dai" panose="02000000000000000000" pitchFamily="2" charset="0"/>
              </a:rPr>
              <a:t>ng giác m</a:t>
            </a:r>
            <a:r>
              <a:rPr lang="en-US" sz="2000" dirty="0">
                <a:latin typeface="#9Slide02 Noi dung rat dai" panose="02000000000000000000" pitchFamily="2" charset="0"/>
                <a:ea typeface="#9Slide02 Noi dung rat dai" panose="02000000000000000000" pitchFamily="2" charset="0"/>
              </a:rPr>
              <a:t>ạ</a:t>
            </a:r>
            <a:r>
              <a:rPr lang="vi-VN" sz="2000" dirty="0">
                <a:latin typeface="#9Slide02 Noi dung rat dai" panose="02000000000000000000" pitchFamily="2" charset="0"/>
                <a:ea typeface="#9Slide02 Noi dung rat dai" panose="02000000000000000000" pitchFamily="2" charset="0"/>
              </a:rPr>
              <a:t>c của bé. Hai giác m</a:t>
            </a:r>
            <a:r>
              <a:rPr lang="en-US" sz="2000" dirty="0">
                <a:latin typeface="#9Slide02 Noi dung rat dai" panose="02000000000000000000" pitchFamily="2" charset="0"/>
                <a:ea typeface="#9Slide02 Noi dung rat dai" panose="02000000000000000000" pitchFamily="2" charset="0"/>
              </a:rPr>
              <a:t>ạ</a:t>
            </a:r>
            <a:r>
              <a:rPr lang="vi-VN" sz="2000" dirty="0">
                <a:latin typeface="#9Slide02 Noi dung rat dai" panose="02000000000000000000" pitchFamily="2" charset="0"/>
                <a:ea typeface="#9Slide02 Noi dung rat dai" panose="02000000000000000000" pitchFamily="2" charset="0"/>
              </a:rPr>
              <a:t>c của bé sau đó đã được ghép cho một cụ bà 73 tuổi và một người đàn ông 42 tuổi.</a:t>
            </a:r>
            <a:endParaRPr lang="en-US" sz="2800" dirty="0">
              <a:latin typeface="#9Slide02 Noi dung rat dai" panose="02000000000000000000" pitchFamily="2" charset="0"/>
              <a:ea typeface="#9Slide02 Noi dung rat dai" panose="02000000000000000000" pitchFamily="2" charset="0"/>
            </a:endParaRPr>
          </a:p>
          <a:p>
            <a:pPr algn="just"/>
            <a:r>
              <a:rPr lang="en-US" sz="2000" dirty="0">
                <a:solidFill>
                  <a:srgbClr val="000000"/>
                </a:solidFill>
                <a:latin typeface="#9Slide02 Noi dung rat dai" panose="02000000000000000000" pitchFamily="2" charset="0"/>
                <a:ea typeface="#9Slide02 Noi dung rat dai" panose="02000000000000000000" pitchFamily="2" charset="0"/>
              </a:rPr>
              <a:t>  </a:t>
            </a:r>
            <a:r>
              <a:rPr lang="vi-VN" sz="2000" dirty="0">
                <a:solidFill>
                  <a:srgbClr val="000000"/>
                </a:solidFill>
                <a:latin typeface="#9Slide02 Noi dung rat dai" panose="02000000000000000000" pitchFamily="2" charset="0"/>
                <a:ea typeface="#9Slide02 Noi dung rat dai" panose="02000000000000000000" pitchFamily="2" charset="0"/>
              </a:rPr>
              <a:t>Việc mẹ bé và gia đình đã cố gắng vượt qua nỗi đau, quyết định thực hiện di nguyện của bé là hiến </a:t>
            </a:r>
            <a:r>
              <a:rPr lang="en-US" sz="2000" dirty="0" err="1">
                <a:solidFill>
                  <a:srgbClr val="000000"/>
                </a:solidFill>
                <a:latin typeface="#9Slide02 Noi dung rat dai" panose="02000000000000000000" pitchFamily="2" charset="0"/>
                <a:ea typeface="#9Slide02 Noi dung rat dai" panose="02000000000000000000" pitchFamily="2" charset="0"/>
              </a:rPr>
              <a:t>tạ</a:t>
            </a:r>
            <a:r>
              <a:rPr lang="vi-VN" sz="2000" dirty="0">
                <a:solidFill>
                  <a:srgbClr val="000000"/>
                </a:solidFill>
                <a:latin typeface="#9Slide02 Noi dung rat dai" panose="02000000000000000000" pitchFamily="2" charset="0"/>
                <a:ea typeface="#9Slide02 Noi dung rat dai" panose="02000000000000000000" pitchFamily="2" charset="0"/>
              </a:rPr>
              <a:t>ng giác mọc để</a:t>
            </a:r>
            <a:r>
              <a:rPr lang="en-US" sz="2000" dirty="0">
                <a:solidFill>
                  <a:srgbClr val="000000"/>
                </a:solidFill>
                <a:latin typeface="#9Slide02 Noi dung rat dai" panose="02000000000000000000" pitchFamily="2" charset="0"/>
                <a:ea typeface="#9Slide02 Noi dung rat dai" panose="02000000000000000000" pitchFamily="2" charset="0"/>
              </a:rPr>
              <a:t> t</a:t>
            </a:r>
            <a:r>
              <a:rPr lang="vi-VN" sz="2000" dirty="0">
                <a:solidFill>
                  <a:srgbClr val="000000"/>
                </a:solidFill>
                <a:latin typeface="#9Slide02 Noi dung rat dai" panose="02000000000000000000" pitchFamily="2" charset="0"/>
                <a:ea typeface="#9Slide02 Noi dung rat dai" panose="02000000000000000000" pitchFamily="2" charset="0"/>
              </a:rPr>
              <a:t>rao ánh sáng cho người khác vói mục đích c</a:t>
            </a:r>
            <a:r>
              <a:rPr lang="en-US" sz="2000" dirty="0">
                <a:solidFill>
                  <a:srgbClr val="000000"/>
                </a:solidFill>
                <a:latin typeface="#9Slide02 Noi dung rat dai" panose="02000000000000000000" pitchFamily="2" charset="0"/>
                <a:ea typeface="#9Slide02 Noi dung rat dai" panose="02000000000000000000" pitchFamily="2" charset="0"/>
              </a:rPr>
              <a:t>ứ</a:t>
            </a:r>
            <a:r>
              <a:rPr lang="vi-VN" sz="2000" dirty="0">
                <a:solidFill>
                  <a:srgbClr val="000000"/>
                </a:solidFill>
                <a:latin typeface="#9Slide02 Noi dung rat dai" panose="02000000000000000000" pitchFamily="2" charset="0"/>
                <a:ea typeface="#9Slide02 Noi dung rat dai" panose="02000000000000000000" pitchFamily="2" charset="0"/>
              </a:rPr>
              <a:t>u người, làm việc thiện đã</a:t>
            </a:r>
            <a:r>
              <a:rPr lang="en-US" sz="2000" dirty="0">
                <a:solidFill>
                  <a:srgbClr val="000000"/>
                </a:solidFill>
                <a:latin typeface="#9Slide02 Noi dung rat dai" panose="02000000000000000000" pitchFamily="2" charset="0"/>
                <a:ea typeface="#9Slide02 Noi dung rat dai" panose="02000000000000000000" pitchFamily="2" charset="0"/>
              </a:rPr>
              <a:t> </a:t>
            </a:r>
            <a:r>
              <a:rPr lang="vi-VN" sz="2000" dirty="0">
                <a:solidFill>
                  <a:srgbClr val="000000"/>
                </a:solidFill>
                <a:latin typeface="#9Slide02 Noi dung rat dai" panose="02000000000000000000" pitchFamily="2" charset="0"/>
                <a:ea typeface="#9Slide02 Noi dung rat dai" panose="02000000000000000000" pitchFamily="2" charset="0"/>
              </a:rPr>
              <a:t>viết nên câu chuyện đẹp về lòng nhân ái, biết sống vì người khác, đem l</a:t>
            </a:r>
            <a:r>
              <a:rPr lang="en-US" sz="2000" dirty="0">
                <a:solidFill>
                  <a:srgbClr val="000000"/>
                </a:solidFill>
                <a:latin typeface="#9Slide02 Noi dung rat dai" panose="02000000000000000000" pitchFamily="2" charset="0"/>
                <a:ea typeface="#9Slide02 Noi dung rat dai" panose="02000000000000000000" pitchFamily="2" charset="0"/>
              </a:rPr>
              <a:t>ạ</a:t>
            </a:r>
            <a:r>
              <a:rPr lang="vi-VN" sz="2000" dirty="0">
                <a:solidFill>
                  <a:srgbClr val="000000"/>
                </a:solidFill>
                <a:latin typeface="#9Slide02 Noi dung rat dai" panose="02000000000000000000" pitchFamily="2" charset="0"/>
                <a:ea typeface="#9Slide02 Noi dung rat dai" panose="02000000000000000000" pitchFamily="2" charset="0"/>
              </a:rPr>
              <a:t>i họnh phúc cho người khác để sự sống mãi tiếp nối, trường tồn.</a:t>
            </a:r>
            <a:r>
              <a:rPr lang="vi-VN" sz="2000" i="1" dirty="0">
                <a:solidFill>
                  <a:srgbClr val="000000"/>
                </a:solidFill>
                <a:latin typeface="#9Slide02 Noi dung rat dai" panose="02000000000000000000" pitchFamily="2" charset="0"/>
                <a:ea typeface="#9Slide02 Noi dung rat dai" panose="02000000000000000000" pitchFamily="2" charset="0"/>
              </a:rPr>
              <a:t>.</a:t>
            </a:r>
            <a:endParaRPr lang="en-US" sz="2000" dirty="0">
              <a:latin typeface="#9Slide02 Noi dung rat dai" panose="02000000000000000000" pitchFamily="2" charset="0"/>
              <a:ea typeface="#9Slide02 Noi dung rat dai" panose="02000000000000000000" pitchFamily="2" charset="0"/>
            </a:endParaRPr>
          </a:p>
        </p:txBody>
      </p:sp>
      <p:sp>
        <p:nvSpPr>
          <p:cNvPr id="8" name="Rectangle 7"/>
          <p:cNvSpPr/>
          <p:nvPr/>
        </p:nvSpPr>
        <p:spPr>
          <a:xfrm>
            <a:off x="3715786" y="4045188"/>
            <a:ext cx="7726142" cy="1938992"/>
          </a:xfrm>
          <a:prstGeom prst="rect">
            <a:avLst/>
          </a:prstGeom>
        </p:spPr>
        <p:txBody>
          <a:bodyPr wrap="square">
            <a:spAutoFit/>
          </a:bodyPr>
          <a:lstStyle/>
          <a:p>
            <a:pPr algn="just"/>
            <a:r>
              <a:rPr lang="vi-VN" sz="2000" dirty="0">
                <a:latin typeface="#9Slide02 Noi dung rat dai" panose="02000000000000000000" pitchFamily="2" charset="0"/>
                <a:ea typeface="#9Slide02 Noi dung rat dai" panose="02000000000000000000" pitchFamily="2" charset="0"/>
              </a:rPr>
              <a:t>Cô Thuỳ Dương, mẹ của bé chia </a:t>
            </a:r>
            <a:r>
              <a:rPr lang="vi-VN" sz="2000" i="1" dirty="0">
                <a:latin typeface="#9Slide02 Noi dung rat dai" panose="02000000000000000000" pitchFamily="2" charset="0"/>
                <a:ea typeface="#9Slide02 Noi dung rat dai" panose="02000000000000000000" pitchFamily="2" charset="0"/>
              </a:rPr>
              <a:t>sẻ: “Việc</a:t>
            </a:r>
            <a:r>
              <a:rPr lang="vi-VN" sz="2000" dirty="0">
                <a:latin typeface="#9Slide02 Noi dung rat dai" panose="02000000000000000000" pitchFamily="2" charset="0"/>
                <a:ea typeface="#9Slide02 Noi dung rat dai" panose="02000000000000000000" pitchFamily="2" charset="0"/>
              </a:rPr>
              <a:t> hiến tọng nội t</a:t>
            </a:r>
            <a:r>
              <a:rPr lang="en-US" sz="2000" dirty="0">
                <a:latin typeface="#9Slide02 Noi dung rat dai" panose="02000000000000000000" pitchFamily="2" charset="0"/>
                <a:ea typeface="#9Slide02 Noi dung rat dai" panose="02000000000000000000" pitchFamily="2" charset="0"/>
              </a:rPr>
              <a:t>ạ</a:t>
            </a:r>
            <a:r>
              <a:rPr lang="vi-VN" sz="2000" dirty="0">
                <a:latin typeface="#9Slide02 Noi dung rat dai" panose="02000000000000000000" pitchFamily="2" charset="0"/>
                <a:ea typeface="#9Slide02 Noi dung rat dai" panose="02000000000000000000" pitchFamily="2" charset="0"/>
              </a:rPr>
              <a:t>ng là di nguyện của con. Lúc con còn t</a:t>
            </a:r>
            <a:r>
              <a:rPr lang="en-US" sz="2000" dirty="0">
                <a:latin typeface="#9Slide02 Noi dung rat dai" panose="02000000000000000000" pitchFamily="2" charset="0"/>
                <a:ea typeface="#9Slide02 Noi dung rat dai" panose="02000000000000000000" pitchFamily="2" charset="0"/>
              </a:rPr>
              <a:t>ỉ</a:t>
            </a:r>
            <a:r>
              <a:rPr lang="vi-VN" sz="2000" dirty="0">
                <a:latin typeface="#9Slide02 Noi dung rat dai" panose="02000000000000000000" pitchFamily="2" charset="0"/>
                <a:ea typeface="#9Slide02 Noi dung rat dai" panose="02000000000000000000" pitchFamily="2" charset="0"/>
              </a:rPr>
              <a:t>nh táo, hai mẹ con hay thủ </a:t>
            </a:r>
            <a:r>
              <a:rPr lang="en-US" sz="2000" dirty="0" err="1">
                <a:latin typeface="#9Slide02 Noi dung rat dai" panose="02000000000000000000" pitchFamily="2" charset="0"/>
                <a:ea typeface="#9Slide02 Noi dung rat dai" panose="02000000000000000000" pitchFamily="2" charset="0"/>
              </a:rPr>
              <a:t>thỉ</a:t>
            </a:r>
            <a:r>
              <a:rPr lang="en-US" sz="2000" dirty="0">
                <a:latin typeface="#9Slide02 Noi dung rat dai" panose="02000000000000000000" pitchFamily="2" charset="0"/>
                <a:ea typeface="#9Slide02 Noi dung rat dai" panose="02000000000000000000" pitchFamily="2" charset="0"/>
              </a:rPr>
              <a:t> </a:t>
            </a:r>
            <a:r>
              <a:rPr lang="vi-VN" sz="2000" dirty="0">
                <a:latin typeface="#9Slide02 Noi dung rat dai" panose="02000000000000000000" pitchFamily="2" charset="0"/>
                <a:ea typeface="#9Slide02 Noi dung rat dai" panose="02000000000000000000" pitchFamily="2" charset="0"/>
              </a:rPr>
              <a:t>và bé đã nói ra mong muốn của mình về hiến t</a:t>
            </a:r>
            <a:r>
              <a:rPr lang="en-US" sz="2000" dirty="0">
                <a:latin typeface="#9Slide02 Noi dung rat dai" panose="02000000000000000000" pitchFamily="2" charset="0"/>
                <a:ea typeface="#9Slide02 Noi dung rat dai" panose="02000000000000000000" pitchFamily="2" charset="0"/>
              </a:rPr>
              <a:t>ạ</a:t>
            </a:r>
            <a:r>
              <a:rPr lang="vi-VN" sz="2000" dirty="0">
                <a:latin typeface="#9Slide02 Noi dung rat dai" panose="02000000000000000000" pitchFamily="2" charset="0"/>
                <a:ea typeface="#9Slide02 Noi dung rat dai" panose="02000000000000000000" pitchFamily="2" charset="0"/>
              </a:rPr>
              <a:t>ng,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t</a:t>
            </a:r>
            <a:r>
              <a:rPr lang="en-US" sz="2000" dirty="0">
                <a:latin typeface="#9Slide02 Noi dung rat dai" panose="02000000000000000000" pitchFamily="2" charset="0"/>
                <a:ea typeface="#9Slide02 Noi dung rat dai" panose="02000000000000000000" pitchFamily="2" charset="0"/>
              </a:rPr>
              <a:t>ạ</a:t>
            </a:r>
            <a:r>
              <a:rPr lang="vi-VN" sz="2000" dirty="0">
                <a:latin typeface="#9Slide02 Noi dung rat dai" panose="02000000000000000000" pitchFamily="2" charset="0"/>
                <a:ea typeface="#9Slide02 Noi dung rat dai" panose="02000000000000000000" pitchFamily="2" charset="0"/>
              </a:rPr>
              <a:t>ng sau khi qua đời.</a:t>
            </a:r>
            <a:endParaRPr lang="en-US" sz="2000" dirty="0">
              <a:effectLst/>
              <a:latin typeface="#9Slide02 Noi dung rat dai" panose="02000000000000000000" pitchFamily="2" charset="0"/>
              <a:ea typeface="#9Slide02 Noi dung rat dai" panose="02000000000000000000" pitchFamily="2" charset="0"/>
            </a:endParaRPr>
          </a:p>
        </p:txBody>
      </p:sp>
      <p:pic>
        <p:nvPicPr>
          <p:cNvPr id="13" name="Shape 53"/>
          <p:cNvPicPr/>
          <p:nvPr/>
        </p:nvPicPr>
        <p:blipFill>
          <a:blip r:embed="rId3"/>
          <a:stretch/>
        </p:blipFill>
        <p:spPr>
          <a:xfrm>
            <a:off x="595273" y="3606569"/>
            <a:ext cx="3220278" cy="2638087"/>
          </a:xfrm>
          <a:prstGeom prst="rect">
            <a:avLst/>
          </a:prstGeom>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pic>
        <p:nvPicPr>
          <p:cNvPr id="10" name="Picture 9" descr="58PIC58PIC58PIC58PICHsaGKG559akDq_PIC2018.png">
            <a:extLst>
              <a:ext uri="{FF2B5EF4-FFF2-40B4-BE49-F238E27FC236}">
                <a16:creationId xmlns:a16="http://schemas.microsoft.com/office/drawing/2014/main" id="{8478920D-CCA4-4D22-89DB-DB58C79975B9}"/>
              </a:ext>
            </a:extLst>
          </p:cNvPr>
          <p:cNvPicPr>
            <a:picLocks noChangeAspect="1"/>
          </p:cNvPicPr>
          <p:nvPr/>
        </p:nvPicPr>
        <p:blipFill>
          <a:blip r:embed="rId5">
            <a:extLst>
              <a:ext uri="{28A0092B-C50C-407E-A947-70E740481C1C}">
                <a14:useLocalDpi xmlns:a14="http://schemas.microsoft.com/office/drawing/2010/main" val="0"/>
              </a:ext>
            </a:extLst>
          </a:blip>
          <a:srcRect l="7143" t="16071" r="5357" b="14285"/>
          <a:stretch>
            <a:fillRect/>
          </a:stretch>
        </p:blipFill>
        <p:spPr bwMode="auto">
          <a:xfrm>
            <a:off x="-647897" y="-508000"/>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mang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Nhận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xét</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mang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Nhận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xét</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9Slide03 AmpleSoft" panose="02000000000000000000" pitchFamily="2"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400333"/>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1984902"/>
          </a:xfrm>
          <a:prstGeom prst="rect">
            <a:avLst/>
          </a:prstGeom>
        </p:spPr>
        <p:txBody>
          <a:bodyPr wrap="square">
            <a:spAutoFit/>
          </a:bodyPr>
          <a:lstStyle/>
          <a:p>
            <a:pPr marL="292100" marR="0" algn="just">
              <a:lnSpc>
                <a:spcPct val="125000"/>
              </a:lnSpc>
              <a:spcBef>
                <a:spcPts val="0"/>
              </a:spcBef>
              <a:spcAft>
                <a:spcPts val="0"/>
              </a:spcAft>
            </a:pPr>
            <a:r>
              <a:rPr lang="en-US" sz="2000" dirty="0">
                <a:solidFill>
                  <a:srgbClr val="353635"/>
                </a:solidFill>
                <a:latin typeface="#9Slide03 AmpleSoft" panose="02000000000000000000" pitchFamily="2" charset="0"/>
                <a:ea typeface="Times New Roman" panose="02020603050405020304" pitchFamily="18" charset="0"/>
              </a:rPr>
              <a:t>Ư</a:t>
            </a:r>
            <a:r>
              <a:rPr lang="vi-VN" sz="2000" dirty="0">
                <a:solidFill>
                  <a:srgbClr val="353635"/>
                </a:solidFill>
                <a:latin typeface="#9Slide03 AmpleSoft" panose="02000000000000000000" pitchFamily="2" charset="0"/>
                <a:ea typeface="Times New Roman" panose="02020603050405020304" pitchFamily="18" charset="0"/>
              </a:rPr>
              <a:t>ớc nguyện của bé Hải An và gia đình bé đã hiến tặng giác mạc để trao ánh sáng cho người khác với mục đích cứu người, làm việc thiện.</a:t>
            </a:r>
            <a:endParaRPr lang="en-US" sz="2000" dirty="0">
              <a:solidFill>
                <a:srgbClr val="353635"/>
              </a:solidFill>
              <a:effectLst/>
              <a:latin typeface="#9Slide03 AmpleSoft" panose="02000000000000000000"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algn="just"/>
            <a:r>
              <a:rPr lang="vi-VN" dirty="0">
                <a:solidFill>
                  <a:srgbClr val="000000"/>
                </a:solidFill>
                <a:latin typeface="#9Slide03 AmpleSoft" panose="02000000000000000000" pitchFamily="2" charset="0"/>
                <a:ea typeface="Courier New" panose="02070309020205020404" pitchFamily="49" charset="0"/>
              </a:rPr>
              <a:t>Ước nguyện đó thật cao cả, lớn lao và việc làm đó viết nên c</a:t>
            </a:r>
            <a:r>
              <a:rPr lang="en-US" dirty="0">
                <a:solidFill>
                  <a:srgbClr val="000000"/>
                </a:solidFill>
                <a:latin typeface="#9Slide03 AmpleSoft" panose="02000000000000000000" pitchFamily="2" charset="0"/>
                <a:ea typeface="Courier New" panose="02070309020205020404" pitchFamily="49" charset="0"/>
              </a:rPr>
              <a:t>â</a:t>
            </a:r>
            <a:r>
              <a:rPr lang="vi-VN" dirty="0">
                <a:solidFill>
                  <a:srgbClr val="000000"/>
                </a:solidFill>
                <a:latin typeface="#9Slide03 AmpleSoft" panose="02000000000000000000" pitchFamily="2" charset="0"/>
                <a:ea typeface="Courier New" panose="02070309020205020404" pitchFamily="49"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dirty="0">
                <a:solidFill>
                  <a:srgbClr val="000000"/>
                </a:solidFill>
                <a:latin typeface="#9Slide03 AmpleSoft" panose="02000000000000000000" pitchFamily="2" charset="0"/>
                <a:ea typeface="Courier New" panose="02070309020205020404" pitchFamily="49" charset="0"/>
              </a:rPr>
              <a:t>ề</a:t>
            </a:r>
            <a:r>
              <a:rPr lang="vi-VN" dirty="0">
                <a:solidFill>
                  <a:srgbClr val="000000"/>
                </a:solidFill>
                <a:latin typeface="#9Slide03 AmpleSoft" panose="02000000000000000000" pitchFamily="2" charset="0"/>
                <a:ea typeface="Courier New" panose="02070309020205020404" pitchFamily="49" charset="0"/>
              </a:rPr>
              <a:t> tình yêu thương con người</a:t>
            </a:r>
            <a:endParaRPr lang="en-US" dirty="0">
              <a:latin typeface="#9Slide03 AmpleSoft" panose="02000000000000000000" pitchFamily="2" charset="0"/>
            </a:endParaRPr>
          </a:p>
        </p:txBody>
      </p:sp>
      <p:sp>
        <p:nvSpPr>
          <p:cNvPr id="5" name="Rectangle 4"/>
          <p:cNvSpPr/>
          <p:nvPr/>
        </p:nvSpPr>
        <p:spPr>
          <a:xfrm>
            <a:off x="8530590" y="4695766"/>
            <a:ext cx="3325436" cy="1754326"/>
          </a:xfrm>
          <a:prstGeom prst="rect">
            <a:avLst/>
          </a:prstGeom>
        </p:spPr>
        <p:txBody>
          <a:bodyPr wrap="square">
            <a:spAutoFit/>
          </a:bodyPr>
          <a:lstStyle/>
          <a:p>
            <a:pPr marL="279400" marR="0" algn="just">
              <a:spcBef>
                <a:spcPts val="0"/>
              </a:spcBef>
              <a:spcAft>
                <a:spcPts val="300"/>
              </a:spcAft>
            </a:pPr>
            <a:r>
              <a:rPr lang="vi-VN" dirty="0">
                <a:solidFill>
                  <a:srgbClr val="353635"/>
                </a:solidFill>
                <a:latin typeface="#9Slide03 AmpleSoft" panose="02000000000000000000" pitchFamily="2" charset="0"/>
                <a:ea typeface="Times New Roman" panose="02020603050405020304" pitchFamily="18" charset="0"/>
              </a:rPr>
              <a:t>Yêu thương con người là sự quan tâm, giúp đỡ, làm những điếu tốt đẹp cho người khác, nhất là những người gặp khó khăn, hoạn nạn.</a:t>
            </a:r>
            <a:endParaRPr lang="en-US" dirty="0">
              <a:solidFill>
                <a:srgbClr val="353635"/>
              </a:solidFill>
              <a:effectLst/>
              <a:latin typeface="#9Slide03 AmpleSoft" panose="02000000000000000000" pitchFamily="2"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6771</TotalTime>
  <Words>1792</Words>
  <Application>Microsoft Office PowerPoint</Application>
  <PresentationFormat>Widescreen</PresentationFormat>
  <Paragraphs>166</Paragraphs>
  <Slides>22</Slides>
  <Notes>5</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22</vt:i4>
      </vt:variant>
    </vt:vector>
  </HeadingPairs>
  <TitlesOfParts>
    <vt:vector size="47" baseType="lpstr">
      <vt:lpstr>微软雅黑</vt:lpstr>
      <vt:lpstr>#9Slide01 Noi dung ngan</vt:lpstr>
      <vt:lpstr>#9Slide02 Noi dung rat dai</vt:lpstr>
      <vt:lpstr>#9Slide02 Tieu de rat dai 01</vt:lpstr>
      <vt:lpstr>#9Slide03 AmpleSoft</vt:lpstr>
      <vt:lpstr>#9Slide05 IcielSanelma</vt:lpstr>
      <vt:lpstr>#9Slide05 Israquella</vt:lpstr>
      <vt:lpstr>#9Slide05 Kathya</vt:lpstr>
      <vt:lpstr>#9Slide05 SVNTaiga</vt:lpstr>
      <vt:lpstr>#9Slide05 SVNTradeMark</vt:lpstr>
      <vt:lpstr>#9Slide07 Marbelia Regular</vt:lpstr>
      <vt:lpstr>Arial</vt:lpstr>
      <vt:lpstr>Calibri</vt:lpstr>
      <vt:lpstr>Calibri Light</vt:lpstr>
      <vt:lpstr>Courier New</vt:lpstr>
      <vt:lpstr>SVN-Steady</vt:lpstr>
      <vt:lpstr>SVN-Student</vt:lpstr>
      <vt:lpstr>SVN-Vanilla Daisy Pro</vt:lpstr>
      <vt:lpstr>SVN-Wallington</vt:lpstr>
      <vt:lpstr>Symbol</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9Slide</cp:lastModifiedBy>
  <cp:revision>151</cp:revision>
  <dcterms:created xsi:type="dcterms:W3CDTF">2021-06-28T15:32:15Z</dcterms:created>
  <dcterms:modified xsi:type="dcterms:W3CDTF">2023-11-14T17:36:56Z</dcterms:modified>
  <cp:category>9Slide.vn</cp:category>
</cp:coreProperties>
</file>