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9" r:id="rId4"/>
    <p:sldId id="260" r:id="rId5"/>
    <p:sldId id="261" r:id="rId6"/>
    <p:sldId id="264" r:id="rId7"/>
    <p:sldId id="265" r:id="rId8"/>
    <p:sldId id="269" r:id="rId9"/>
    <p:sldId id="270" r:id="rId10"/>
    <p:sldId id="274" r:id="rId11"/>
    <p:sldId id="272" r:id="rId12"/>
  </p:sldIdLst>
  <p:sldSz cx="9144000" cy="5143500" type="screen16x9"/>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8" d="100"/>
          <a:sy n="58" d="100"/>
        </p:scale>
        <p:origin x="77" y="58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15/12/2023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15/12/2023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15/12/2023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07897327-C755-4451-9BC1-C05B8537F0D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15/12/2023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622806" y="1185380"/>
            <a:ext cx="3994043" cy="1146468"/>
          </a:xfrm>
          <a:prstGeom prst="rect">
            <a:avLst/>
          </a:prstGeom>
          <a:noFill/>
        </p:spPr>
        <p:txBody>
          <a:bodyPr wrap="none" rtlCol="0">
            <a:spAutoFit/>
          </a:bodyPr>
          <a:lstStyle/>
          <a:p>
            <a:pPr algn="ctr"/>
            <a:r>
              <a:rPr lang="en-US" b="1">
                <a:ln w="38100">
                  <a:noFill/>
                </a:ln>
                <a:solidFill>
                  <a:srgbClr val="FF0000"/>
                </a:solidFill>
                <a:latin typeface="Times New Roman" panose="02020603050405020304" pitchFamily="18" charset="0"/>
                <a:cs typeface="Times New Roman" panose="02020603050405020304" pitchFamily="18" charset="0"/>
              </a:rPr>
              <a:t>BÀI GIẢNG ĐIỆN TỬ MÔN GDCD 6</a:t>
            </a:r>
          </a:p>
          <a:p>
            <a:pPr algn="ctr"/>
            <a:endParaRPr lang="en-US" sz="1050" b="1">
              <a:ln w="38100">
                <a:noFill/>
              </a:ln>
              <a:solidFill>
                <a:srgbClr val="FF0000"/>
              </a:solidFill>
              <a:latin typeface="Times New Roman" panose="02020603050405020304" pitchFamily="18" charset="0"/>
              <a:cs typeface="Times New Roman" panose="02020603050405020304" pitchFamily="18" charset="0"/>
            </a:endParaRPr>
          </a:p>
          <a:p>
            <a:pPr algn="ctr"/>
            <a:r>
              <a:rPr lang="en-US" sz="2000" b="1">
                <a:ln w="38100">
                  <a:noFill/>
                </a:ln>
                <a:solidFill>
                  <a:srgbClr val="FFFF00"/>
                </a:solidFill>
                <a:latin typeface="Times New Roman" panose="02020603050405020304" pitchFamily="18" charset="0"/>
                <a:cs typeface="Times New Roman" panose="02020603050405020304" pitchFamily="18" charset="0"/>
              </a:rPr>
              <a:t>BÀI 3:</a:t>
            </a:r>
          </a:p>
          <a:p>
            <a:pPr algn="ctr"/>
            <a:r>
              <a:rPr lang="en-US" sz="2000" b="1">
                <a:ln w="38100">
                  <a:noFill/>
                </a:ln>
                <a:solidFill>
                  <a:srgbClr val="FFFF00"/>
                </a:solidFill>
                <a:latin typeface="Times New Roman" panose="02020603050405020304" pitchFamily="18" charset="0"/>
                <a:cs typeface="Times New Roman" panose="02020603050405020304" pitchFamily="18" charset="0"/>
              </a:rPr>
              <a:t>Tiết 9: TÔN TRỌNG SỰ THẬT</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2" y="179653"/>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4" y="2670798"/>
            <a:ext cx="2984663" cy="738664"/>
          </a:xfrm>
          <a:prstGeom prst="rect">
            <a:avLst/>
          </a:prstGeom>
          <a:noFill/>
        </p:spPr>
        <p:txBody>
          <a:bodyPr wrap="none" rtlCol="0">
            <a:spAutoFit/>
          </a:bodyPr>
          <a:lstStyle/>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1" y="46235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5235575"/>
          </a:xfrm>
          <a:prstGeom prst="rect">
            <a:avLst/>
          </a:prstGeo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085126"/>
            <a:ext cx="5450502" cy="1938992"/>
          </a:xfrm>
          <a:prstGeom prst="rect">
            <a:avLst/>
          </a:prstGeom>
          <a:noFill/>
        </p:spPr>
        <p:txBody>
          <a:bodyPr wrap="square" rtlCol="0">
            <a:spAutoFit/>
          </a:bodyPr>
          <a:lstStyle/>
          <a:p>
            <a:pPr algn="just"/>
            <a:endParaRPr lang="vi-VN" sz="2400" dirty="0">
              <a:latin typeface="+mj-lt"/>
            </a:endParaRPr>
          </a:p>
          <a:p>
            <a:pPr algn="just"/>
            <a:r>
              <a:rPr lang="vi-VN" sz="2400">
                <a:latin typeface="+mj-lt"/>
              </a:rPr>
              <a:t>Hãy </a:t>
            </a:r>
            <a:r>
              <a:rPr lang="vi-VN" sz="2400" dirty="0">
                <a:latin typeface="+mj-lt"/>
              </a:rPr>
              <a:t>viết về việc làm thể hiện tôn trọng sự thật hoặc chưa tôn trọng sự thật của bản thân và chia sẻ cảm xúc, suy nghĩ của em sau mỗi việc làm </a:t>
            </a:r>
            <a:r>
              <a:rPr lang="vi-VN" sz="2400">
                <a:latin typeface="+mj-lt"/>
              </a:rPr>
              <a:t>đó?</a:t>
            </a:r>
            <a:endParaRPr lang="vi-VN" sz="2400" dirty="0">
              <a:latin typeface="+mj-lt"/>
            </a:endParaRPr>
          </a:p>
        </p:txBody>
      </p:sp>
    </p:spTree>
    <p:extLst>
      <p:ext uri="{BB962C8B-B14F-4D97-AF65-F5344CB8AC3E}">
        <p14:creationId xmlns:p14="http://schemas.microsoft.com/office/powerpoint/2010/main" val="3406005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7463"/>
            <a:ext cx="9109075" cy="5126037"/>
          </a:xfrm>
          <a:prstGeom prst="rect">
            <a:avLst/>
          </a:prstGeo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987574"/>
            <a:ext cx="9180512" cy="4355862"/>
          </a:xfrm>
          <a:prstGeom prst="rect">
            <a:avLst/>
          </a:prstGeom>
        </p:spPr>
      </p:pic>
      <p:sp>
        <p:nvSpPr>
          <p:cNvPr id="6" name="Rectangle 5"/>
          <p:cNvSpPr/>
          <p:nvPr/>
        </p:nvSpPr>
        <p:spPr>
          <a:xfrm>
            <a:off x="2051720" y="2445736"/>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21641" y="843558"/>
            <a:ext cx="7300717"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p>
        </p:txBody>
      </p:sp>
      <p:sp>
        <p:nvSpPr>
          <p:cNvPr id="7" name="Rectangle 6"/>
          <p:cNvSpPr/>
          <p:nvPr/>
        </p:nvSpPr>
        <p:spPr>
          <a:xfrm>
            <a:off x="467544" y="117119"/>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a:ln w="1905"/>
                <a:solidFill>
                  <a:srgbClr val="002060"/>
                </a:solidFill>
                <a:effectLst>
                  <a:innerShdw blurRad="69850" dist="43180" dir="5400000">
                    <a:srgbClr val="000000">
                      <a:alpha val="65000"/>
                    </a:srgbClr>
                  </a:innerShdw>
                </a:effectLst>
              </a:rPr>
              <a:t>c</a:t>
            </a: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555526"/>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619672"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3779912" y="3145278"/>
            <a:ext cx="5256584"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a:latin typeface="Times New Roman" panose="02020603050405020304" pitchFamily="18" charset="0"/>
                <a:cs typeface="Times New Roman" panose="02020603050405020304" pitchFamily="18" charset="0"/>
              </a:rPr>
              <a:t>“Dù sao Trái Đất vẫn quay!”</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tr</a:t>
            </a:r>
            <a:r>
              <a:rPr lang="en-US" sz="2800" dirty="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(Cô-</a:t>
            </a:r>
            <a:r>
              <a:rPr lang="en-US" sz="2000" b="1" dirty="0" err="1">
                <a:latin typeface="Times New Roman" panose="02020603050405020304" pitchFamily="18" charset="0"/>
                <a:cs typeface="Times New Roman" panose="02020603050405020304" pitchFamily="18" charset="0"/>
              </a:rPr>
              <a:t>péc</a:t>
            </a:r>
            <a:r>
              <a:rPr lang="en-US" sz="2000" b="1" dirty="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930118">
                <a:tc gridSpan="2">
                  <a:txBody>
                    <a:bodyPr/>
                    <a:lstStyle/>
                    <a:p>
                      <a:pPr algn="l"/>
                      <a:r>
                        <a:rPr lang="en-US" sz="2800" b="0" dirty="0">
                          <a:latin typeface="Times New Roman" panose="02020603050405020304" pitchFamily="18" charset="0"/>
                          <a:cs typeface="Times New Roman" panose="02020603050405020304" pitchFamily="18" charset="0"/>
                        </a:rPr>
                        <a:t>Sự</a:t>
                      </a:r>
                      <a:r>
                        <a:rPr lang="en-US" sz="2800" b="0" baseline="0" dirty="0">
                          <a:latin typeface="Times New Roman" panose="02020603050405020304" pitchFamily="18" charset="0"/>
                          <a:cs typeface="Times New Roman" panose="02020603050405020304" pitchFamily="18" charset="0"/>
                        </a:rPr>
                        <a:t> thật là gì? ………………………………………………….</a:t>
                      </a:r>
                    </a:p>
                    <a:p>
                      <a:pPr algn="l"/>
                      <a:r>
                        <a:rPr lang="en-US" sz="2800" b="0" baseline="0" dirty="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3096771">
                <a:tc>
                  <a:txBody>
                    <a:bodyPr/>
                    <a:lstStyle/>
                    <a:p>
                      <a:r>
                        <a:rPr lang="en-US" sz="2400" b="1" dirty="0">
                          <a:solidFill>
                            <a:srgbClr val="002060"/>
                          </a:solidFill>
                          <a:latin typeface="Times New Roman" panose="02020603050405020304" pitchFamily="18" charset="0"/>
                          <a:cs typeface="Times New Roman" panose="02020603050405020304" pitchFamily="18" charset="0"/>
                        </a:rPr>
                        <a:t>Quan sát</a:t>
                      </a:r>
                      <a:r>
                        <a:rPr lang="en-US" sz="24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a:latin typeface="Times New Roman" panose="02020603050405020304" pitchFamily="18" charset="0"/>
                          <a:cs typeface="Times New Roman" panose="02020603050405020304" pitchFamily="18" charset="0"/>
                        </a:rPr>
                        <a:t>1. Tranh 1: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2. Tranh 2: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3. Tranh 3: …………………..</a:t>
                      </a:r>
                    </a:p>
                    <a:p>
                      <a:pPr marL="0" indent="0">
                        <a:buNone/>
                      </a:pPr>
                      <a:r>
                        <a:rPr lang="en-US" sz="2800"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a:solidFill>
                            <a:srgbClr val="002060"/>
                          </a:solidFill>
                          <a:latin typeface="Times New Roman" panose="02020603050405020304" pitchFamily="18" charset="0"/>
                          <a:cs typeface="Times New Roman" panose="02020603050405020304" pitchFamily="18" charset="0"/>
                        </a:rPr>
                        <a:t>Kể</a:t>
                      </a:r>
                      <a:r>
                        <a:rPr lang="en-US" sz="28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6……………………………..7……….…………………….</a:t>
                      </a:r>
                      <a:endParaRPr lang="vi-VN" sz="2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8……………………………...……….…………………….</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1620263">
                <a:tc gridSpan="2">
                  <a:txBody>
                    <a:bodyPr/>
                    <a:lstStyle/>
                    <a:p>
                      <a:pPr algn="l"/>
                      <a:r>
                        <a:rPr lang="en-US" sz="2600" b="0" dirty="0">
                          <a:latin typeface="Times New Roman" panose="02020603050405020304" pitchFamily="18" charset="0"/>
                          <a:cs typeface="Times New Roman" panose="02020603050405020304" pitchFamily="18" charset="0"/>
                        </a:rPr>
                        <a:t>- Sự</a:t>
                      </a:r>
                      <a:r>
                        <a:rPr lang="en-US" sz="2600" b="0"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a:latin typeface="Times New Roman" panose="02020603050405020304" pitchFamily="18" charset="0"/>
                          <a:cs typeface="Times New Roman" panose="02020603050405020304" pitchFamily="18" charset="0"/>
                        </a:rPr>
                        <a:t>- Tôn trọng sự thật là </a:t>
                      </a:r>
                      <a:r>
                        <a:rPr lang="vi-VN" sz="2600" b="0" baseline="0" dirty="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2415880">
                <a:tc>
                  <a:txBody>
                    <a:bodyPr/>
                    <a:lstStyle/>
                    <a:p>
                      <a:pPr marL="0" indent="0">
                        <a:buNone/>
                      </a:pPr>
                      <a:r>
                        <a:rPr lang="en-US" sz="2500" baseline="0" dirty="0">
                          <a:latin typeface="Times New Roman" panose="02020603050405020304" pitchFamily="18" charset="0"/>
                          <a:cs typeface="Times New Roman" panose="02020603050405020304" pitchFamily="18" charset="0"/>
                        </a:rPr>
                        <a:t>1</a:t>
                      </a:r>
                      <a:r>
                        <a:rPr lang="en-US" sz="2500" b="1" baseline="0" dirty="0">
                          <a:latin typeface="Times New Roman" panose="02020603050405020304" pitchFamily="18" charset="0"/>
                          <a:cs typeface="Times New Roman" panose="02020603050405020304" pitchFamily="18" charset="0"/>
                        </a:rPr>
                        <a:t>. Tranh 1</a:t>
                      </a:r>
                      <a:r>
                        <a:rPr lang="en-US" sz="2500" baseline="0" dirty="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a:latin typeface="Times New Roman" panose="02020603050405020304" pitchFamily="18" charset="0"/>
                          <a:cs typeface="Times New Roman" panose="02020603050405020304" pitchFamily="18" charset="0"/>
                        </a:rPr>
                        <a:t>2. Tranh 2</a:t>
                      </a:r>
                      <a:r>
                        <a:rPr lang="en-US" sz="2500" baseline="0" dirty="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a:latin typeface="Times New Roman" panose="02020603050405020304" pitchFamily="18" charset="0"/>
                          <a:cs typeface="Times New Roman" panose="02020603050405020304" pitchFamily="18" charset="0"/>
                        </a:rPr>
                        <a:t>3. Tranh 3</a:t>
                      </a:r>
                      <a:r>
                        <a:rPr lang="en-US" sz="2500" baseline="0" dirty="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a:solidFill>
                            <a:srgbClr val="002060"/>
                          </a:solidFill>
                          <a:latin typeface="Times New Roman" panose="02020603050405020304" pitchFamily="18" charset="0"/>
                          <a:cs typeface="Times New Roman" panose="02020603050405020304" pitchFamily="18" charset="0"/>
                        </a:rPr>
                        <a:t>Kể</a:t>
                      </a:r>
                      <a:r>
                        <a:rPr lang="en-US" sz="25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Lên án những việc làm sai trái.</a:t>
                      </a:r>
                      <a:endParaRPr lang="vi-VN" sz="25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a:latin typeface="+mj-lt"/>
              </a:rPr>
              <a:t>BT 1.1</a:t>
            </a:r>
            <a:r>
              <a:rPr lang="vi-VN" sz="2800" dirty="0">
                <a:latin typeface="+mj-lt"/>
              </a:rPr>
              <a:t>: Hoa là một người dũng cảm, luôn tôn trọng sự thật.</a:t>
            </a: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2.1</a:t>
            </a:r>
            <a:r>
              <a:rPr lang="vi-VN" sz="2400" b="1" dirty="0">
                <a:latin typeface="+mj-lt"/>
              </a:rPr>
              <a:t>: </a:t>
            </a:r>
            <a:r>
              <a:rPr lang="vi-VN" sz="2400" dirty="0">
                <a:latin typeface="+mj-lt"/>
              </a:rPr>
              <a:t>Hùng nên nói hoàn cảnh của Mai cho cô giáo nghe, để cô giáo biết được sẽ cảm thông cho bạn; cùng cô kêu gọi mọi người giúp đỡ cho bạn</a:t>
            </a: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1068</TotalTime>
  <Words>751</Words>
  <Application>Microsoft Office PowerPoint</Application>
  <PresentationFormat>On-screen Show (16:9)</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47</cp:revision>
  <dcterms:created xsi:type="dcterms:W3CDTF">2021-07-12T15:39:09Z</dcterms:created>
  <dcterms:modified xsi:type="dcterms:W3CDTF">2023-12-15T02:45:39Z</dcterms:modified>
  <cp:category>9Slide.vn</cp:category>
</cp:coreProperties>
</file>