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71" r:id="rId3"/>
    <p:sldId id="256" r:id="rId4"/>
    <p:sldId id="275" r:id="rId5"/>
    <p:sldId id="302" r:id="rId6"/>
    <p:sldId id="350" r:id="rId7"/>
    <p:sldId id="279" r:id="rId8"/>
    <p:sldId id="351" r:id="rId10"/>
    <p:sldId id="281" r:id="rId11"/>
    <p:sldId id="315" r:id="rId12"/>
    <p:sldId id="316" r:id="rId13"/>
    <p:sldId id="283" r:id="rId14"/>
    <p:sldId id="332" r:id="rId15"/>
    <p:sldId id="356" r:id="rId16"/>
    <p:sldId id="347" r:id="rId17"/>
    <p:sldId id="344" r:id="rId18"/>
    <p:sldId id="357" r:id="rId19"/>
    <p:sldId id="352" r:id="rId20"/>
    <p:sldId id="313" r:id="rId21"/>
    <p:sldId id="337" r:id="rId22"/>
    <p:sldId id="353" r:id="rId23"/>
    <p:sldId id="358" r:id="rId24"/>
    <p:sldId id="355" r:id="rId25"/>
    <p:sldId id="314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F15C47"/>
    <a:srgbClr val="FBB040"/>
    <a:srgbClr val="00A9A5"/>
    <a:srgbClr val="008A80"/>
    <a:srgbClr val="00B2A5"/>
    <a:srgbClr val="FFDAAB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5455" autoAdjust="0"/>
  </p:normalViewPr>
  <p:slideViewPr>
    <p:cSldViewPr snapToGrid="0" showGuides="1">
      <p:cViewPr varScale="1">
        <p:scale>
          <a:sx n="52" d="100"/>
          <a:sy n="52" d="100"/>
        </p:scale>
        <p:origin x="114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cxnId="{D65D486E-C7E6-49A5-9F26-7656D451CD0A}" type="parTrans">
      <dgm:prSet/>
      <dgm:spPr/>
      <dgm:t>
        <a:bodyPr/>
        <a:lstStyle/>
        <a:p>
          <a:endParaRPr lang="en-US"/>
        </a:p>
      </dgm:t>
    </dgm:pt>
    <dgm:pt modelId="{414A8F5D-2A53-4C13-86D8-9FD6AF542337}" cxnId="{D65D486E-C7E6-49A5-9F26-7656D451CD0A}" type="sibTrans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cxnId="{3F8E9C8A-851F-48BE-870A-D3A3A0AD7E02}" type="parTrans">
      <dgm:prSet/>
      <dgm:spPr/>
      <dgm:t>
        <a:bodyPr/>
        <a:lstStyle/>
        <a:p>
          <a:endParaRPr lang="en-US"/>
        </a:p>
      </dgm:t>
    </dgm:pt>
    <dgm:pt modelId="{81CE79A6-B996-411A-A509-A5B7DD185BAB}" cxnId="{3F8E9C8A-851F-48BE-870A-D3A3A0AD7E02}" type="sibTrans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cxnId="{4D738DBD-0C57-47AB-B672-844BCFD7C727}" type="parTrans">
      <dgm:prSet/>
      <dgm:spPr/>
      <dgm:t>
        <a:bodyPr/>
        <a:lstStyle/>
        <a:p>
          <a:endParaRPr lang="en-US"/>
        </a:p>
      </dgm:t>
    </dgm:pt>
    <dgm:pt modelId="{A3DE4228-F6FF-4534-9295-3ED3B08A4FB3}" cxnId="{4D738DBD-0C57-47AB-B672-844BCFD7C727}" type="sibTrans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cxnId="{D1A6581F-8CD2-48C2-B6C4-BF29E7B1FA1A}" type="parTrans">
      <dgm:prSet/>
      <dgm:spPr/>
      <dgm:t>
        <a:bodyPr/>
        <a:lstStyle/>
        <a:p>
          <a:endParaRPr lang="en-US"/>
        </a:p>
      </dgm:t>
    </dgm:pt>
    <dgm:pt modelId="{33A66B95-D307-4062-B3C0-62425865F635}" cxnId="{D1A6581F-8CD2-48C2-B6C4-BF29E7B1FA1A}" type="sibTrans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cxnId="{D65D486E-C7E6-49A5-9F26-7656D451CD0A}" type="parTrans">
      <dgm:prSet/>
      <dgm:spPr/>
      <dgm:t>
        <a:bodyPr/>
        <a:lstStyle/>
        <a:p>
          <a:endParaRPr lang="en-US"/>
        </a:p>
      </dgm:t>
    </dgm:pt>
    <dgm:pt modelId="{414A8F5D-2A53-4C13-86D8-9FD6AF542337}" cxnId="{D65D486E-C7E6-49A5-9F26-7656D451CD0A}" type="sibTrans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cxnId="{3F8E9C8A-851F-48BE-870A-D3A3A0AD7E02}" type="parTrans">
      <dgm:prSet/>
      <dgm:spPr/>
      <dgm:t>
        <a:bodyPr/>
        <a:lstStyle/>
        <a:p>
          <a:endParaRPr lang="en-US"/>
        </a:p>
      </dgm:t>
    </dgm:pt>
    <dgm:pt modelId="{81CE79A6-B996-411A-A509-A5B7DD185BAB}" cxnId="{3F8E9C8A-851F-48BE-870A-D3A3A0AD7E02}" type="sibTrans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cxnId="{4D738DBD-0C57-47AB-B672-844BCFD7C727}" type="parTrans">
      <dgm:prSet/>
      <dgm:spPr/>
      <dgm:t>
        <a:bodyPr/>
        <a:lstStyle/>
        <a:p>
          <a:endParaRPr lang="en-US"/>
        </a:p>
      </dgm:t>
    </dgm:pt>
    <dgm:pt modelId="{A3DE4228-F6FF-4534-9295-3ED3B08A4FB3}" cxnId="{4D738DBD-0C57-47AB-B672-844BCFD7C727}" type="sibTrans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cxnId="{D1A6581F-8CD2-48C2-B6C4-BF29E7B1FA1A}" type="parTrans">
      <dgm:prSet/>
      <dgm:spPr/>
      <dgm:t>
        <a:bodyPr/>
        <a:lstStyle/>
        <a:p>
          <a:endParaRPr lang="en-US"/>
        </a:p>
      </dgm:t>
    </dgm:pt>
    <dgm:pt modelId="{33A66B95-D307-4062-B3C0-62425865F635}" cxnId="{D1A6581F-8CD2-48C2-B6C4-BF29E7B1FA1A}" type="sibTrans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22095" cy="4445309"/>
        <a:chOff x="0" y="0"/>
        <a:chExt cx="7522095" cy="4445309"/>
      </a:xfrm>
    </dsp:grpSpPr>
    <dsp:sp modelId="{5D993DCE-BB7E-4D4A-A9F1-893F2F6C0109}">
      <dsp:nvSpPr>
        <dsp:cNvPr id="3" name="Rectangles 2"/>
        <dsp:cNvSpPr/>
      </dsp:nvSpPr>
      <dsp:spPr bwMode="white">
        <a:xfrm>
          <a:off x="-17" y="209459"/>
          <a:ext cx="3422432" cy="4026391"/>
        </a:xfrm>
        <a:prstGeom prst="rect">
          <a:avLst/>
        </a:prstGeom>
        <a:ln w="28575">
          <a:solidFill>
            <a:schemeClr val="accent2"/>
          </a:solidFill>
        </a:ln>
      </dsp:spPr>
      <dsp:style>
        <a:lnRef idx="1">
          <a:schemeClr val="accent4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-17" y="209459"/>
        <a:ext cx="3422432" cy="4026391"/>
      </dsp:txXfrm>
    </dsp:sp>
    <dsp:sp modelId="{423236B0-843C-4728-AFCD-F5062CC55FF1}">
      <dsp:nvSpPr>
        <dsp:cNvPr id="4" name="Rectangles 3"/>
        <dsp:cNvSpPr/>
      </dsp:nvSpPr>
      <dsp:spPr bwMode="white">
        <a:xfrm>
          <a:off x="196300" y="449029"/>
          <a:ext cx="3080189" cy="2617154"/>
        </a:xfrm>
        <a:prstGeom prst="rect">
          <a:avLst/>
        </a:prstGeom>
        <a:blipFill rotWithShape="1">
          <a:blip r:embed="rId1"/>
          <a:srcRect/>
          <a:stretch>
            <a:fillRect l="-14000" r="-14000"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196300" y="449029"/>
        <a:ext cx="3080189" cy="2617154"/>
      </dsp:txXfrm>
    </dsp:sp>
    <dsp:sp modelId="{B326B1F2-0D8B-46EB-A6B1-48C4829627E0}">
      <dsp:nvSpPr>
        <dsp:cNvPr id="5" name="Rectangles 4"/>
        <dsp:cNvSpPr/>
      </dsp:nvSpPr>
      <dsp:spPr bwMode="white">
        <a:xfrm>
          <a:off x="171104" y="3390340"/>
          <a:ext cx="3080189" cy="684454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READING</a:t>
          </a:r>
        </a:p>
      </dsp:txBody>
      <dsp:txXfrm>
        <a:off x="171104" y="3390340"/>
        <a:ext cx="3080189" cy="684454"/>
      </dsp:txXfrm>
    </dsp:sp>
    <dsp:sp modelId="{F8868911-C9A5-4CE4-8865-4E08C293274B}">
      <dsp:nvSpPr>
        <dsp:cNvPr id="6" name="Rectangles 5"/>
        <dsp:cNvSpPr/>
      </dsp:nvSpPr>
      <dsp:spPr bwMode="white">
        <a:xfrm>
          <a:off x="171104" y="2987669"/>
          <a:ext cx="3080189" cy="40267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171104" y="2987669"/>
        <a:ext cx="3080189" cy="402671"/>
      </dsp:txXfrm>
    </dsp:sp>
    <dsp:sp modelId="{EAF9549E-A938-4718-A3C8-E47C3969E41D}">
      <dsp:nvSpPr>
        <dsp:cNvPr id="7" name="Rectangles 6"/>
        <dsp:cNvSpPr/>
      </dsp:nvSpPr>
      <dsp:spPr bwMode="white">
        <a:xfrm>
          <a:off x="4103737" y="209459"/>
          <a:ext cx="3422432" cy="4026391"/>
        </a:xfrm>
        <a:prstGeom prst="rect">
          <a:avLst/>
        </a:prstGeom>
        <a:ln w="28575">
          <a:solidFill>
            <a:schemeClr val="accent1">
              <a:lumMod val="75000"/>
            </a:schemeClr>
          </a:solidFill>
        </a:ln>
      </dsp:spPr>
      <dsp:style>
        <a:lnRef idx="1">
          <a:schemeClr val="accent4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4103737" y="209459"/>
        <a:ext cx="3422432" cy="4026391"/>
      </dsp:txXfrm>
    </dsp:sp>
    <dsp:sp modelId="{FFCB90D5-AF72-4ECE-BEA6-6EB502F2BF01}">
      <dsp:nvSpPr>
        <dsp:cNvPr id="8" name="Rectangles 7"/>
        <dsp:cNvSpPr/>
      </dsp:nvSpPr>
      <dsp:spPr bwMode="white">
        <a:xfrm>
          <a:off x="4274859" y="359549"/>
          <a:ext cx="3080189" cy="2617154"/>
        </a:xfrm>
        <a:prstGeom prst="rect">
          <a:avLst/>
        </a:prstGeom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11760000"/>
            <a:satOff val="-62352"/>
            <a:lumOff val="6667"/>
            <a:alpha val="100000"/>
          </a:schemeClr>
        </a:fillRef>
        <a:effectRef idx="0">
          <a:scrgbClr r="0" g="0" b="0"/>
        </a:effectRef>
        <a:fontRef idx="minor"/>
      </dsp:style>
      <dsp:txXfrm>
        <a:off x="4274859" y="359549"/>
        <a:ext cx="3080189" cy="2617154"/>
      </dsp:txXfrm>
    </dsp:sp>
    <dsp:sp modelId="{AC35FF13-FE4D-4015-A87E-3504FD995115}">
      <dsp:nvSpPr>
        <dsp:cNvPr id="9" name="Rectangles 8"/>
        <dsp:cNvSpPr/>
      </dsp:nvSpPr>
      <dsp:spPr bwMode="white">
        <a:xfrm>
          <a:off x="4274859" y="3390340"/>
          <a:ext cx="3080189" cy="684454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10380000"/>
            <a:satOff val="-47842"/>
            <a:lumOff val="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SPEAKING</a:t>
          </a:r>
        </a:p>
      </dsp:txBody>
      <dsp:txXfrm>
        <a:off x="4274859" y="3390340"/>
        <a:ext cx="3080189" cy="684454"/>
      </dsp:txXfrm>
    </dsp:sp>
    <dsp:sp modelId="{DEC6C3A8-5200-414E-B66A-11B39AEE7FAA}">
      <dsp:nvSpPr>
        <dsp:cNvPr id="10" name="Rectangles 9"/>
        <dsp:cNvSpPr/>
      </dsp:nvSpPr>
      <dsp:spPr bwMode="white">
        <a:xfrm>
          <a:off x="4274859" y="2987669"/>
          <a:ext cx="3080189" cy="40267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4274859" y="2987669"/>
        <a:ext cx="3080189" cy="402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22095" cy="4445309"/>
        <a:chOff x="0" y="0"/>
        <a:chExt cx="7522095" cy="4445309"/>
      </a:xfrm>
    </dsp:grpSpPr>
    <dsp:sp modelId="{5D993DCE-BB7E-4D4A-A9F1-893F2F6C0109}">
      <dsp:nvSpPr>
        <dsp:cNvPr id="3" name="Rectangles 2"/>
        <dsp:cNvSpPr/>
      </dsp:nvSpPr>
      <dsp:spPr bwMode="white">
        <a:xfrm>
          <a:off x="-17" y="209459"/>
          <a:ext cx="3422432" cy="4026391"/>
        </a:xfrm>
        <a:prstGeom prst="rect">
          <a:avLst/>
        </a:prstGeom>
        <a:ln w="28575">
          <a:solidFill>
            <a:schemeClr val="accent2"/>
          </a:solidFill>
        </a:ln>
      </dsp:spPr>
      <dsp:style>
        <a:lnRef idx="1">
          <a:schemeClr val="accent4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-17" y="209459"/>
        <a:ext cx="3422432" cy="4026391"/>
      </dsp:txXfrm>
    </dsp:sp>
    <dsp:sp modelId="{423236B0-843C-4728-AFCD-F5062CC55FF1}">
      <dsp:nvSpPr>
        <dsp:cNvPr id="4" name="Rectangles 3"/>
        <dsp:cNvSpPr/>
      </dsp:nvSpPr>
      <dsp:spPr bwMode="white">
        <a:xfrm>
          <a:off x="196300" y="449029"/>
          <a:ext cx="3080189" cy="2617154"/>
        </a:xfrm>
        <a:prstGeom prst="rect">
          <a:avLst/>
        </a:prstGeom>
        <a:blipFill rotWithShape="1">
          <a:blip r:embed="rId1"/>
          <a:srcRect/>
          <a:stretch>
            <a:fillRect l="-14000" r="-14000"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196300" y="449029"/>
        <a:ext cx="3080189" cy="2617154"/>
      </dsp:txXfrm>
    </dsp:sp>
    <dsp:sp modelId="{B326B1F2-0D8B-46EB-A6B1-48C4829627E0}">
      <dsp:nvSpPr>
        <dsp:cNvPr id="5" name="Rectangles 4"/>
        <dsp:cNvSpPr/>
      </dsp:nvSpPr>
      <dsp:spPr bwMode="white">
        <a:xfrm>
          <a:off x="171104" y="3390340"/>
          <a:ext cx="3080189" cy="684454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READING</a:t>
          </a:r>
        </a:p>
      </dsp:txBody>
      <dsp:txXfrm>
        <a:off x="171104" y="3390340"/>
        <a:ext cx="3080189" cy="684454"/>
      </dsp:txXfrm>
    </dsp:sp>
    <dsp:sp modelId="{F8868911-C9A5-4CE4-8865-4E08C293274B}">
      <dsp:nvSpPr>
        <dsp:cNvPr id="6" name="Rectangles 5"/>
        <dsp:cNvSpPr/>
      </dsp:nvSpPr>
      <dsp:spPr bwMode="white">
        <a:xfrm>
          <a:off x="171104" y="2987669"/>
          <a:ext cx="3080189" cy="40267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171104" y="2987669"/>
        <a:ext cx="3080189" cy="402671"/>
      </dsp:txXfrm>
    </dsp:sp>
    <dsp:sp modelId="{EAF9549E-A938-4718-A3C8-E47C3969E41D}">
      <dsp:nvSpPr>
        <dsp:cNvPr id="7" name="Rectangles 6"/>
        <dsp:cNvSpPr/>
      </dsp:nvSpPr>
      <dsp:spPr bwMode="white">
        <a:xfrm>
          <a:off x="4103737" y="209459"/>
          <a:ext cx="3422432" cy="4026391"/>
        </a:xfrm>
        <a:prstGeom prst="rect">
          <a:avLst/>
        </a:prstGeom>
        <a:ln w="28575">
          <a:solidFill>
            <a:schemeClr val="accent1">
              <a:lumMod val="75000"/>
            </a:schemeClr>
          </a:solidFill>
        </a:ln>
      </dsp:spPr>
      <dsp:style>
        <a:lnRef idx="1">
          <a:schemeClr val="accent4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4103737" y="209459"/>
        <a:ext cx="3422432" cy="4026391"/>
      </dsp:txXfrm>
    </dsp:sp>
    <dsp:sp modelId="{FFCB90D5-AF72-4ECE-BEA6-6EB502F2BF01}">
      <dsp:nvSpPr>
        <dsp:cNvPr id="8" name="Rectangles 7"/>
        <dsp:cNvSpPr/>
      </dsp:nvSpPr>
      <dsp:spPr bwMode="white">
        <a:xfrm>
          <a:off x="4274859" y="359549"/>
          <a:ext cx="3080189" cy="2617154"/>
        </a:xfrm>
        <a:prstGeom prst="rect">
          <a:avLst/>
        </a:prstGeom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11760000"/>
            <a:satOff val="-62352"/>
            <a:lumOff val="6667"/>
            <a:alpha val="100000"/>
          </a:schemeClr>
        </a:fillRef>
        <a:effectRef idx="0">
          <a:scrgbClr r="0" g="0" b="0"/>
        </a:effectRef>
        <a:fontRef idx="minor"/>
      </dsp:style>
      <dsp:txXfrm>
        <a:off x="4274859" y="359549"/>
        <a:ext cx="3080189" cy="2617154"/>
      </dsp:txXfrm>
    </dsp:sp>
    <dsp:sp modelId="{AC35FF13-FE4D-4015-A87E-3504FD995115}">
      <dsp:nvSpPr>
        <dsp:cNvPr id="9" name="Rectangles 8"/>
        <dsp:cNvSpPr/>
      </dsp:nvSpPr>
      <dsp:spPr bwMode="white">
        <a:xfrm>
          <a:off x="4274859" y="3390340"/>
          <a:ext cx="3080189" cy="684454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10380000"/>
            <a:satOff val="-47842"/>
            <a:lumOff val="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SPEAKING</a:t>
          </a:r>
        </a:p>
      </dsp:txBody>
      <dsp:txXfrm>
        <a:off x="4274859" y="3390340"/>
        <a:ext cx="3080189" cy="684454"/>
      </dsp:txXfrm>
    </dsp:sp>
    <dsp:sp modelId="{DEC6C3A8-5200-414E-B66A-11B39AEE7FAA}">
      <dsp:nvSpPr>
        <dsp:cNvPr id="10" name="Rectangles 9"/>
        <dsp:cNvSpPr/>
      </dsp:nvSpPr>
      <dsp:spPr bwMode="white">
        <a:xfrm>
          <a:off x="4274859" y="2987669"/>
          <a:ext cx="3080189" cy="40267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4274859" y="2987669"/>
        <a:ext cx="3080189" cy="402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Ch" val="mid"/>
                  <dgm:param type="txAnchorVert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Ch" val="mid"/>
                  <dgm:param type="txAnchorVert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Ch" val="mid"/>
                  <dgm:param type="txAnchorVert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Ch" val="mid"/>
                  <dgm:param type="txAnchorVert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Lucky numbers: 1,4,8</a:t>
            </a:r>
            <a:endParaRPr lang="en-US" smtClean="0"/>
          </a:p>
          <a:p>
            <a:r>
              <a:rPr lang="en-US" smtClean="0"/>
              <a:t>Number 2: Question 1</a:t>
            </a:r>
            <a:endParaRPr lang="en-US" smtClean="0"/>
          </a:p>
          <a:p>
            <a:r>
              <a:rPr lang="en-US" smtClean="0"/>
              <a:t>Number 3: Question 2</a:t>
            </a:r>
            <a:endParaRPr lang="en-US" smtClean="0"/>
          </a:p>
          <a:p>
            <a:r>
              <a:rPr lang="en-US" smtClean="0"/>
              <a:t>Number 5: Question 3</a:t>
            </a:r>
            <a:endParaRPr lang="en-US" smtClean="0"/>
          </a:p>
          <a:p>
            <a:r>
              <a:rPr lang="en-US" smtClean="0"/>
              <a:t>Number 6: Question 4</a:t>
            </a:r>
            <a:endParaRPr lang="en-US" smtClean="0"/>
          </a:p>
          <a:p>
            <a:r>
              <a:rPr lang="en-US" smtClean="0"/>
              <a:t>Number 7: Question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604" y="2121489"/>
            <a:ext cx="4623435" cy="131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  <a:r>
              <a:rPr lang="vi-VN" alt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 AND ARTS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659" y="3528047"/>
            <a:ext cx="3314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Thị Thu Trang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70127" y="1836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smtClean="0">
                <a:solidFill>
                  <a:srgbClr val="F7941E"/>
                </a:solidFill>
              </a:rPr>
              <a:t>control</a:t>
            </a:r>
            <a:r>
              <a:rPr lang="en-US" sz="4800" b="1" smtClean="0">
                <a:solidFill>
                  <a:srgbClr val="F7941E"/>
                </a:solidFill>
              </a:rPr>
              <a:t> </a:t>
            </a:r>
            <a:r>
              <a:rPr lang="en-US" sz="4400" b="1" smtClean="0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5849" y="4634270"/>
            <a:ext cx="5167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kiểm</a:t>
            </a:r>
            <a:r>
              <a:rPr lang="en-US" sz="3600" dirty="0"/>
              <a:t> </a:t>
            </a:r>
            <a:r>
              <a:rPr lang="en-US" sz="3600" dirty="0" err="1"/>
              <a:t>soát</a:t>
            </a:r>
            <a:r>
              <a:rPr lang="en-US" sz="3600" dirty="0"/>
              <a:t>,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khiển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04534" y="3503953"/>
            <a:ext cx="313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kənˈtrəʊl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890" y="1406607"/>
            <a:ext cx="5553309" cy="4462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73369" y="1893476"/>
          <a:ext cx="9399936" cy="39412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/>
                <a:gridCol w="2799546"/>
                <a:gridCol w="3576061"/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puppetry (n)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25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pʌpɪtri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/>
                        <a:t>nghệ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thuật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múa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rối</a:t>
                      </a:r>
                      <a:endParaRPr lang="en-US" sz="2400" dirty="0"/>
                    </a:p>
                  </a:txBody>
                  <a:tcPr anchor="ctr"/>
                </a:tc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 (n)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strɪŋ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/>
                        <a:t>sợi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dây</a:t>
                      </a:r>
                      <a:endParaRPr lang="en-US" sz="2400" dirty="0"/>
                    </a:p>
                  </a:txBody>
                  <a:tcPr anchor="ctr"/>
                </a:tc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(v)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kənˈtrəʊl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/>
                        <a:t>kiểm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soát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điều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khiển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DISCUSSION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461167" y="1860190"/>
            <a:ext cx="7231544" cy="385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34857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email and match the highlighted words with their meanings.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3485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322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1583" y="207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performed</a:t>
            </a:r>
            <a:endParaRPr lang="en-US" sz="2800" dirty="0">
              <a:solidFill>
                <a:srgbClr val="0FB7B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1583" y="2533132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smtClean="0">
                <a:solidFill>
                  <a:srgbClr val="0FB7BD"/>
                </a:solidFill>
                <a:sym typeface="Wingdings" panose="05000000000000000000" pitchFamily="2" charset="2"/>
              </a:rPr>
              <a:t>traditional</a:t>
            </a:r>
            <a:endParaRPr lang="en-US" sz="2800" dirty="0">
              <a:solidFill>
                <a:srgbClr val="0FB7B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51583" y="299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fantastic</a:t>
            </a:r>
            <a:endParaRPr lang="en-US" sz="2800" dirty="0">
              <a:solidFill>
                <a:srgbClr val="0FB7B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1583" y="345106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festival</a:t>
            </a:r>
            <a:endParaRPr lang="en-US" sz="2800" dirty="0">
              <a:solidFill>
                <a:srgbClr val="0FB7BD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748" t="1155" r="2150" b="1249"/>
          <a:stretch>
            <a:fillRect/>
          </a:stretch>
        </p:blipFill>
        <p:spPr>
          <a:xfrm>
            <a:off x="827500" y="1684749"/>
            <a:ext cx="3791415" cy="51964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36820" y="2141545"/>
            <a:ext cx="3632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15C47"/>
                </a:solidFill>
              </a:rPr>
              <a:t>1.</a:t>
            </a:r>
            <a:r>
              <a:rPr lang="en-US" sz="2800" smtClean="0"/>
              <a:t> showed or presented</a:t>
            </a:r>
            <a:endParaRPr lang="en-US" sz="2800" smtClean="0"/>
          </a:p>
          <a:p>
            <a:r>
              <a:rPr lang="en-US" sz="2800" b="1" smtClean="0">
                <a:solidFill>
                  <a:srgbClr val="F15C47"/>
                </a:solidFill>
              </a:rPr>
              <a:t>2.</a:t>
            </a:r>
            <a:r>
              <a:rPr lang="en-US" sz="2800" smtClean="0">
                <a:solidFill>
                  <a:srgbClr val="F15C47"/>
                </a:solidFill>
              </a:rPr>
              <a:t> </a:t>
            </a:r>
            <a:r>
              <a:rPr lang="en-US" sz="2800" smtClean="0"/>
              <a:t>following tradition</a:t>
            </a:r>
            <a:endParaRPr lang="en-US" sz="2800" smtClean="0"/>
          </a:p>
          <a:p>
            <a:r>
              <a:rPr lang="en-US" sz="2800" b="1" smtClean="0">
                <a:solidFill>
                  <a:srgbClr val="F15C47"/>
                </a:solidFill>
              </a:rPr>
              <a:t>3. </a:t>
            </a:r>
            <a:r>
              <a:rPr lang="en-US" sz="2800" smtClean="0"/>
              <a:t>nice, interesting</a:t>
            </a:r>
            <a:endParaRPr lang="en-US" sz="2800" smtClean="0"/>
          </a:p>
          <a:p>
            <a:r>
              <a:rPr lang="en-US" sz="2800" b="1" smtClean="0">
                <a:solidFill>
                  <a:srgbClr val="F15C47"/>
                </a:solidFill>
              </a:rPr>
              <a:t>4. </a:t>
            </a:r>
            <a:r>
              <a:rPr lang="en-US" sz="2800" smtClean="0"/>
              <a:t>event or celebration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87308"/>
            <a:ext cx="106481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decide these statements are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or False.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69161" y="2143891"/>
          <a:ext cx="8272463" cy="4109088"/>
        </p:xfrm>
        <a:graphic>
          <a:graphicData uri="http://schemas.openxmlformats.org/drawingml/2006/table">
            <a:tbl>
              <a:tblPr firstRow="1" firstCol="1" bandRow="1"/>
              <a:tblGrid>
                <a:gridCol w="6374680"/>
                <a:gridCol w="942959"/>
                <a:gridCol w="954824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Mary went to see a puppet show in an art museum in the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centre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 Ha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Noi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The show was presented by the artists stood behind a screen in a pool.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These shows are normally about everyday life in the countryside and in the city of Viet Nam.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Tourists come to Viet Nam love to see it because it is a special traditional art  form.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09" y="2939740"/>
            <a:ext cx="586279" cy="586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3694306"/>
            <a:ext cx="586279" cy="586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11" y="4486043"/>
            <a:ext cx="586279" cy="586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5411593"/>
            <a:ext cx="586279" cy="58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76157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email again and answer the questions.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3" y="1880075"/>
            <a:ext cx="754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latin typeface="ChronicaPro-Book"/>
              </a:rPr>
              <a:t>2. Where did the artists perform the show?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latin typeface="ChronicaPro-Book"/>
              </a:rPr>
              <a:t>3. Who controlled the puppets?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latin typeface="ChronicaPro-Book"/>
              </a:rPr>
              <a:t>4. What are water puppet shows normally about?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latin typeface="ChronicaPro-Book"/>
              </a:rPr>
              <a:t>5. Is water puppetry a traditional Vietnamese art form?</a:t>
            </a:r>
            <a:endParaRPr lang="en-US" sz="2400" dirty="0">
              <a:latin typeface="ChronicaPro-Book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037" y="4141173"/>
            <a:ext cx="6759635" cy="22150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899765"/>
            <a:ext cx="371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LUCKY NUMBER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853" y="1207261"/>
            <a:ext cx="102872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2. Where did the artists perform the show?</a:t>
            </a:r>
            <a:endParaRPr lang="en-US" sz="2400" dirty="0">
              <a:latin typeface="ChronicaPro-Book"/>
            </a:endParaRP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3. Who controlled the puppets?</a:t>
            </a:r>
            <a:endParaRPr lang="en-US" sz="2400" dirty="0">
              <a:latin typeface="ChronicaPro-Book"/>
            </a:endParaRP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4. What are water puppet shows normally about?</a:t>
            </a:r>
            <a:endParaRPr lang="en-US" sz="2400" dirty="0">
              <a:latin typeface="ChronicaPro-Book"/>
            </a:endParaRP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5. Is water puppetry a traditional Vietnamese art form?</a:t>
            </a:r>
            <a:endParaRPr lang="en-US" sz="2400" dirty="0">
              <a:latin typeface="ChronicaPro-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2520" y="2061631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Mary </a:t>
            </a:r>
            <a:r>
              <a:rPr lang="en-GB" sz="2600" b="1" smtClean="0">
                <a:solidFill>
                  <a:srgbClr val="F7941E"/>
                </a:solidFill>
              </a:rPr>
              <a:t>did.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2520" y="2962368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In a pool.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2520" y="3863105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The artists did.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2519" y="4802778"/>
            <a:ext cx="7777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7941E"/>
                </a:solidFill>
              </a:rPr>
              <a:t>About </a:t>
            </a:r>
            <a:r>
              <a:rPr lang="en-US" sz="2600" b="1">
                <a:solidFill>
                  <a:srgbClr val="F7941E"/>
                </a:solidFill>
              </a:rPr>
              <a:t>everyday life in the countryside of Viet Nam.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2519" y="5670020"/>
            <a:ext cx="1476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7941E"/>
                </a:solidFill>
              </a:rPr>
              <a:t>Yes, it is.</a:t>
            </a:r>
            <a:endParaRPr lang="en-GB" sz="2600" b="1">
              <a:solidFill>
                <a:srgbClr val="F794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78" y="130951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upil Voice 2019/20 - Woolston Brook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782447"/>
            <a:ext cx="4191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939" y="2269360"/>
            <a:ext cx="5700297" cy="2894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212" y="130029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3375" y="2019328"/>
            <a:ext cx="9181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hronicaPro-Book"/>
              </a:rPr>
              <a:t>Your school is going to have a musical performance to celebrate Teachers’ Day.</a:t>
            </a:r>
            <a:endParaRPr lang="en-US" sz="2800" b="1" dirty="0">
              <a:solidFill>
                <a:srgbClr val="00B050"/>
              </a:solidFill>
              <a:latin typeface="ChronicaPro-Book"/>
            </a:endParaRPr>
          </a:p>
        </p:txBody>
      </p:sp>
      <p:pic>
        <p:nvPicPr>
          <p:cNvPr id="4098" name="Picture 2" descr="1,063 Teachers Day Illustrations &amp;amp;amp; Clip Art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>
            <a:fillRect/>
          </a:stretch>
        </p:blipFill>
        <p:spPr bwMode="auto">
          <a:xfrm>
            <a:off x="7368003" y="2773207"/>
            <a:ext cx="3979370" cy="37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4" y="3267564"/>
            <a:ext cx="5079625" cy="2732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615632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2" y="2428429"/>
            <a:ext cx="63621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S</a:t>
            </a:r>
            <a:r>
              <a:rPr lang="en-US" sz="28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tudents </a:t>
            </a: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give comments on their friends and vote for the most interesting and informative presentation.</a:t>
            </a:r>
            <a:endParaRPr lang="en-US" sz="2800" b="1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Teacher gives feedback and comments.</a:t>
            </a:r>
            <a:endParaRPr lang="en-US" sz="2800" b="1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O Que é Feedback - Jornada do Ges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5816" r="6194" b="4902"/>
          <a:stretch>
            <a:fillRect/>
          </a:stretch>
        </p:blipFill>
        <p:spPr bwMode="auto">
          <a:xfrm>
            <a:off x="6555037" y="1740665"/>
            <a:ext cx="5486400" cy="42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224221" y="2042185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</a:t>
            </a:r>
            <a:r>
              <a:rPr lang="en-US" sz="2800"/>
              <a:t>the </a:t>
            </a:r>
            <a:r>
              <a:rPr lang="en-US" sz="2800" smtClean="0"/>
              <a:t>workbook.</a:t>
            </a:r>
            <a:endParaRPr lang="en-US" sz="28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>
                <a:solidFill>
                  <a:schemeClr val="accent2"/>
                </a:solidFill>
              </a:rPr>
              <a:t>Skills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  <a:r>
              <a:rPr lang="en-US" sz="2800" b="1" smtClean="0"/>
              <a:t>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11" y="3067179"/>
            <a:ext cx="3324239" cy="3324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traditional art.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rbel" panose="020B050302020402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a musical performance at their school.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01632" y="1297838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9" y="3289610"/>
            <a:ext cx="1973389" cy="19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213812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74250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</a:t>
            </a:r>
            <a:r>
              <a:rPr lang="en-GB" sz="2800" smtClean="0"/>
              <a:t>o </a:t>
            </a:r>
            <a:r>
              <a:rPr lang="en-GB" sz="2800" dirty="0"/>
              <a:t>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hought Bubble: Cloud 1"/>
          <p:cNvSpPr/>
          <p:nvPr/>
        </p:nvSpPr>
        <p:spPr>
          <a:xfrm>
            <a:off x="3723372" y="2971798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66" y="2599709"/>
            <a:ext cx="3011924" cy="3173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911" y="2318722"/>
            <a:ext cx="3332986" cy="36677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smtClean="0"/>
              <a:t>to </a:t>
            </a:r>
            <a:r>
              <a:rPr lang="en-GB" sz="2800" dirty="0"/>
              <a:t>provide students with some lexical items before reading </a:t>
            </a:r>
            <a:r>
              <a:rPr lang="en-GB" sz="2800"/>
              <a:t>the </a:t>
            </a:r>
            <a:r>
              <a:rPr lang="en-GB" sz="2800" smtClean="0"/>
              <a:t>text</a:t>
            </a:r>
            <a:endParaRPr lang="en-US" sz="2800" dirty="0"/>
          </a:p>
        </p:txBody>
      </p:sp>
      <p:pic>
        <p:nvPicPr>
          <p:cNvPr id="3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9" y="3862342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91463" y="1817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puppetry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44730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nghệ</a:t>
            </a:r>
            <a:r>
              <a:rPr lang="en-US" sz="3600" dirty="0"/>
              <a:t> </a:t>
            </a:r>
            <a:r>
              <a:rPr lang="en-US" sz="3600" dirty="0" err="1"/>
              <a:t>thuật</a:t>
            </a:r>
            <a:r>
              <a:rPr lang="en-US" sz="3600" dirty="0"/>
              <a:t> </a:t>
            </a:r>
            <a:r>
              <a:rPr lang="en-US" sz="3600" dirty="0" err="1"/>
              <a:t>múa</a:t>
            </a:r>
            <a:r>
              <a:rPr lang="en-US" sz="3600" dirty="0"/>
              <a:t>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45678" y="3299525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pʌpɪtri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>
            <a:fillRect/>
          </a:stretch>
        </p:blipFill>
        <p:spPr>
          <a:xfrm>
            <a:off x="6611934" y="1291740"/>
            <a:ext cx="4383169" cy="2717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945" r="4058"/>
          <a:stretch>
            <a:fillRect/>
          </a:stretch>
        </p:blipFill>
        <p:spPr>
          <a:xfrm>
            <a:off x="6611934" y="4008981"/>
            <a:ext cx="4383169" cy="2466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480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string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887" y="4659122"/>
            <a:ext cx="52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sợi</a:t>
            </a:r>
            <a:r>
              <a:rPr lang="en-US" sz="3600" dirty="0"/>
              <a:t> </a:t>
            </a:r>
            <a:r>
              <a:rPr lang="en-US" sz="3600" dirty="0" err="1"/>
              <a:t>dây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23299" y="3390590"/>
            <a:ext cx="147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strɪŋ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74" y="1571286"/>
            <a:ext cx="4860047" cy="4284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5086</Words>
  <Application>WPS Presentation</Application>
  <PresentationFormat>Widescreen</PresentationFormat>
  <Paragraphs>338</Paragraphs>
  <Slides>25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SimSun</vt:lpstr>
      <vt:lpstr>Wingdings</vt:lpstr>
      <vt:lpstr>Myriad Pro</vt:lpstr>
      <vt:lpstr>Segoe Print</vt:lpstr>
      <vt:lpstr>Calibri</vt:lpstr>
      <vt:lpstr>Times New Roman</vt:lpstr>
      <vt:lpstr>Corbel</vt:lpstr>
      <vt:lpstr>Adobe Gothic Std B</vt:lpstr>
      <vt:lpstr>Yu Gothic UI Semibold</vt:lpstr>
      <vt:lpstr>Calibri (Body)</vt:lpstr>
      <vt:lpstr>Microsoft YaHei</vt:lpstr>
      <vt:lpstr>Arial Unicode MS</vt:lpstr>
      <vt:lpstr>Calibri Light</vt:lpstr>
      <vt:lpstr>ChronicaPro-Book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154</cp:revision>
  <dcterms:created xsi:type="dcterms:W3CDTF">2020-12-09T02:04:00Z</dcterms:created>
  <dcterms:modified xsi:type="dcterms:W3CDTF">2023-11-14T09:14:16Z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8375E397471C48E887F477914B3F0095_12</vt:lpwstr>
  </property>
  <property fmtid="{D5CDD505-2E9C-101B-9397-08002B2CF9AE}" pid="3" name="KSOProductBuildVer">
    <vt:lpwstr>1033-12.2.0.13266</vt:lpwstr>
  </property>
</Properties>
</file>