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83" r:id="rId3"/>
    <p:sldId id="257" r:id="rId4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embeddedFontLst>
    <p:embeddedFont>
      <p:font typeface="Calibri" panose="020F0502020204030204"/>
      <p:regular r:id="rId35"/>
      <p:bold r:id="rId36"/>
      <p:italic r:id="rId37"/>
      <p:boldItalic r:id="rId38"/>
    </p:embeddedFont>
    <p:embeddedFont>
      <p:font typeface="Open Sans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ai Linh" initials="Q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0662DA3-91A1-44E6-A1B0-52937E74A902}" styleName="Table_0">
    <a:wholeTbl>
      <a:tcTxStyle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EEF"/>
          </a:solidFill>
        </a:fill>
      </a:tcStyle>
    </a:band1V>
    <a:band2V>
      <a:tcStyle>
        <a:tcBdr/>
      </a:tcStyle>
    </a:band2V>
    <a:la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DB1C129-A471-4789-8707-DCD4144E12A9}" styleName="Table_1">
    <a:wholeTbl>
      <a:tcTxStyle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rgbClr val="E6E6E6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6E6E6"/>
          </a:solidFill>
        </a:fill>
      </a:tcStyle>
    </a:band1V>
    <a:band2V>
      <a:tcStyle>
        <a:tcBdr/>
      </a:tcStyle>
    </a:band2V>
    <a:la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_9Hq-U8W0&amp;t=2s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_9Hq-U8W0&amp;t=2s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5" name="Google Shape;215;p11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" name="Google Shape;226;p12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7" name="Google Shape;237;p13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p14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6" name="Google Shape;256;p15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16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17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9" name="Google Shape;299;p1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6" name="Google Shape;316;p19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 video hướng dẫn phát âm: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https://www.youtube.com/watch?v=Oq_9Hq-U8W0&amp;t=2s</a:t>
            </a:r>
            <a:endParaRPr lang="en-US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6" name="Google Shape;326;p2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12;p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r>
              <a:rPr lang="en-US"/>
              <a:t>Link video hướng dẫn phát âm: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https://www.youtube.com/watch?v=Oq_9Hq-U8W0&amp;t=2s</a:t>
            </a:r>
            <a:endParaRPr lang="en-US" u="sng">
              <a:solidFill>
                <a:schemeClr val="hlink"/>
              </a:solidFill>
              <a:hlinkClick r:id="rId3"/>
            </a:endParaRPr>
          </a:p>
        </p:txBody>
      </p:sp>
      <p:sp>
        <p:nvSpPr>
          <p:cNvPr id="338" name="Google Shape;338;p21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2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23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1" name="Google Shape;391;p2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2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5" name="Google Shape;415;p25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2" name="Google Shape;432;p26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3" name="Google Shape;443;p2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20;p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" name="Google Shape;143;p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" name="Google Shape;156;p6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9" name="Google Shape;169;p7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9" name="Google Shape;179;p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3" name="Google Shape;193;p9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4" name="Google Shape;204;p1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9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 txBox="1"/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8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9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9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0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1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1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1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1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2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3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7" name="Google Shape;47;p34"/>
          <p:cNvSpPr txBox="1"/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9" name="Google Shape;49;p34"/>
          <p:cNvSpPr txBox="1"/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5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5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6"/>
          <p:cNvSpPr txBox="1"/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6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/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/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7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.png"/><Relationship Id="rId3" Type="http://schemas.openxmlformats.org/officeDocument/2006/relationships/image" Target="../media/image7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99" y="956297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49585" y="1556226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250" b="1" dirty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US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5474" y="2121489"/>
            <a:ext cx="4671695" cy="12528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</a:t>
            </a:r>
            <a:r>
              <a:rPr lang="vi-VN" alt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alt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VISIT TO A SCHOOL</a:t>
            </a:r>
            <a:endParaRPr lang="en-US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Peroid</a:t>
            </a: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vi-VN" alt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</a:t>
            </a:r>
            <a:r>
              <a:rPr lang="vi-VN" alt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4659" y="3528047"/>
            <a:ext cx="331470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Thị Thu Trang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 txBox="1"/>
          <p:nvPr/>
        </p:nvSpPr>
        <p:spPr>
          <a:xfrm>
            <a:off x="181144" y="1574767"/>
            <a:ext cx="71792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5400"/>
              <a:buFont typeface="Arial" panose="020B0604020202020204"/>
              <a:buNone/>
            </a:pPr>
            <a:r>
              <a:rPr lang="en-US" sz="5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entrance exam</a:t>
            </a:r>
            <a:r>
              <a:rPr lang="en-US" sz="5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(n. phr.)</a:t>
            </a:r>
            <a:endParaRPr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968398" y="4517181"/>
            <a:ext cx="46569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kỳ thi đầu vào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1382185" y="3282732"/>
            <a:ext cx="38293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/ˈentrəns ɪɡˌzæm/ </a:t>
            </a:r>
            <a:endParaRPr lang="en-US" sz="3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11" name="Google Shape;211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028334" y="2584076"/>
            <a:ext cx="4678243" cy="296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/>
          <p:nvPr/>
        </p:nvSpPr>
        <p:spPr>
          <a:xfrm>
            <a:off x="787967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midterm</a:t>
            </a:r>
            <a:r>
              <a:rPr lang="en-US" sz="4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lang="en-US" sz="44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8" name="Google Shape;218;p11"/>
          <p:cNvSpPr/>
          <p:nvPr/>
        </p:nvSpPr>
        <p:spPr>
          <a:xfrm>
            <a:off x="1276485" y="4484847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giữa học kì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2074672" y="3127914"/>
            <a:ext cx="24545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/ˈmɪdtɜːm/ </a:t>
            </a:r>
            <a:endParaRPr lang="en-US" sz="3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73088" y="2026790"/>
            <a:ext cx="5518912" cy="3104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/>
        </p:nvSpPr>
        <p:spPr>
          <a:xfrm>
            <a:off x="632265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outdoor</a:t>
            </a:r>
            <a:r>
              <a:rPr lang="en-US" sz="4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(adj)</a:t>
            </a:r>
            <a:endParaRPr sz="44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9" name="Google Shape;229;p12"/>
          <p:cNvSpPr/>
          <p:nvPr/>
        </p:nvSpPr>
        <p:spPr>
          <a:xfrm>
            <a:off x="790309" y="443425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ngoài trời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0" name="Google Shape;230;p12"/>
          <p:cNvSpPr/>
          <p:nvPr/>
        </p:nvSpPr>
        <p:spPr>
          <a:xfrm>
            <a:off x="1779218" y="3230524"/>
            <a:ext cx="23455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/ˈaʊtˌdɔːr/ </a:t>
            </a:r>
            <a:endParaRPr lang="en-US" sz="3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31" name="Google Shape;231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63023" y="2026790"/>
            <a:ext cx="5180621" cy="30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/>
          <p:nvPr/>
        </p:nvSpPr>
        <p:spPr>
          <a:xfrm>
            <a:off x="48706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gifted</a:t>
            </a:r>
            <a:r>
              <a:rPr lang="en-US" sz="4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(adj)</a:t>
            </a:r>
            <a:endParaRPr sz="44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964308" y="445823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năng khiếu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1" name="Google Shape;241;p13"/>
          <p:cNvSpPr/>
          <p:nvPr/>
        </p:nvSpPr>
        <p:spPr>
          <a:xfrm>
            <a:off x="2028593" y="3150332"/>
            <a:ext cx="19223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/ˈɡɪftɪd/ </a:t>
            </a:r>
            <a:endParaRPr lang="en-US" sz="3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979967" y="1748160"/>
            <a:ext cx="5667355" cy="3785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4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252" name="Google Shape;252;p14"/>
          <p:cNvGraphicFramePr/>
          <p:nvPr/>
        </p:nvGraphicFramePr>
        <p:xfrm>
          <a:off x="1078089" y="1792110"/>
          <a:ext cx="10035825" cy="407805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3345275"/>
                <a:gridCol w="3345275"/>
                <a:gridCol w="3345275"/>
              </a:tblGrid>
              <a:tr h="679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Form</a:t>
                      </a:r>
                      <a:endParaRPr sz="2400" b="1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Pronunciation</a:t>
                      </a:r>
                      <a:endParaRPr sz="2400" b="1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Meaning</a:t>
                      </a:r>
                      <a:endParaRPr sz="2400" b="1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/>
                </a:tc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1. entrance exam (n. phr.)</a:t>
                      </a:r>
                      <a:endParaRPr sz="2400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 /ˈentrəns ɪɡˈzæm/</a:t>
                      </a:r>
                      <a:endParaRPr sz="2400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kì thi đầu vào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 anchor="ctr"/>
                </a:tc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2. facility (n)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/fəˈsɪləti/</a:t>
                      </a:r>
                      <a:endParaRPr sz="2400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thiết bị / tiện nghi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 anchor="ctr"/>
                </a:tc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3. midterm (n)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/ˈmɪdtɜːm/</a:t>
                      </a:r>
                      <a:endParaRPr sz="2400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giữa học kÌ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 anchor="ctr"/>
                </a:tc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4. outdoor (adj)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/ˈaʊtˌdɔːr/</a:t>
                      </a:r>
                      <a:endParaRPr sz="2400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ngoài trời</a:t>
                      </a:r>
                      <a:endParaRPr sz="2400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/>
                </a:tc>
              </a:tr>
              <a:tr h="67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5. gifted (adj)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/ˈɡɪftɪd/</a:t>
                      </a:r>
                      <a:endParaRPr sz="2400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năng khiếu</a:t>
                      </a:r>
                      <a:endParaRPr sz="2400" u="none" strike="noStrike" cap="none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 txBox="1"/>
          <p:nvPr/>
        </p:nvSpPr>
        <p:spPr>
          <a:xfrm>
            <a:off x="1008026" y="1398528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Match the words in columns A and B to form phrases. Then say them aloud.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9" name="Google Shape;259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1" name="Google Shape;261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15"/>
          <p:cNvSpPr/>
          <p:nvPr/>
        </p:nvSpPr>
        <p:spPr>
          <a:xfrm>
            <a:off x="8719294" y="2588661"/>
            <a:ext cx="1023017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d</a:t>
            </a:r>
            <a:endParaRPr sz="36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64" name="Google Shape;264;p15"/>
          <p:cNvGraphicFramePr/>
          <p:nvPr/>
        </p:nvGraphicFramePr>
        <p:xfrm>
          <a:off x="1008026" y="2078360"/>
          <a:ext cx="7434800" cy="4064050"/>
        </p:xfrm>
        <a:graphic>
          <a:graphicData uri="http://schemas.openxmlformats.org/drawingml/2006/table">
            <a:tbl>
              <a:tblPr firstRow="1" bandRow="1">
                <a:noFill/>
                <a:tableStyleId>{6DB1C129-A471-4789-8707-DCD4144E12A9}</a:tableStyleId>
              </a:tblPr>
              <a:tblGrid>
                <a:gridCol w="3717400"/>
                <a:gridCol w="3717400"/>
              </a:tblGrid>
              <a:tr h="713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A</a:t>
                      </a:r>
                      <a:endParaRPr lang="en-US" sz="2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B</a:t>
                      </a:r>
                      <a:endParaRPr lang="en-US" sz="2800" u="none" strike="noStrike" cap="none"/>
                    </a:p>
                  </a:txBody>
                  <a:tcPr marL="91450" marR="91450" marT="45725" marB="45725"/>
                </a:tc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1. entrance</a:t>
                      </a:r>
                      <a:endParaRPr lang="en-US" sz="2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a. students</a:t>
                      </a:r>
                      <a:endParaRPr lang="en-US" sz="2800"/>
                    </a:p>
                  </a:txBody>
                  <a:tcPr marL="91450" marR="91450" marT="45725" marB="45725"/>
                </a:tc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2. school</a:t>
                      </a:r>
                      <a:endParaRPr lang="en-US"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b. activities</a:t>
                      </a:r>
                      <a:endParaRPr lang="en-US" sz="2800"/>
                    </a:p>
                  </a:txBody>
                  <a:tcPr marL="91450" marR="91450" marT="45725" marB="45725"/>
                </a:tc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3. outdoor</a:t>
                      </a:r>
                      <a:endParaRPr lang="en-US"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c. facilities</a:t>
                      </a:r>
                      <a:endParaRPr lang="en-US" sz="2800"/>
                    </a:p>
                  </a:txBody>
                  <a:tcPr marL="91450" marR="91450" marT="45725" marB="45725"/>
                </a:tc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4. midterm</a:t>
                      </a:r>
                      <a:endParaRPr lang="en-US"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d. examination</a:t>
                      </a:r>
                      <a:endParaRPr lang="en-US" sz="2800"/>
                    </a:p>
                  </a:txBody>
                  <a:tcPr marL="91450" marR="91450" marT="45725" marB="45725"/>
                </a:tc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5. gifted</a:t>
                      </a:r>
                      <a:endParaRPr lang="en-US"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e. test</a:t>
                      </a:r>
                      <a:endParaRPr lang="en-US" sz="280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265" name="Google Shape;265;p15"/>
          <p:cNvSpPr/>
          <p:nvPr/>
        </p:nvSpPr>
        <p:spPr>
          <a:xfrm>
            <a:off x="8719293" y="3317129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c</a:t>
            </a:r>
            <a:endParaRPr sz="36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8719292" y="4045597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b</a:t>
            </a:r>
            <a:endParaRPr sz="36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8719291" y="4747839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e</a:t>
            </a:r>
            <a:endParaRPr sz="36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8719291" y="5381861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a</a:t>
            </a:r>
            <a:endParaRPr sz="36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/>
          <p:nvPr/>
        </p:nvSpPr>
        <p:spPr>
          <a:xfrm>
            <a:off x="996737" y="1387239"/>
            <a:ext cx="91224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Complete the sentences with the phrases in Task 1.</a:t>
            </a:r>
            <a:endParaRPr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6" name="Google Shape;276;p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7" name="Google Shape;277;p1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6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16"/>
          <p:cNvSpPr/>
          <p:nvPr/>
        </p:nvSpPr>
        <p:spPr>
          <a:xfrm>
            <a:off x="539852" y="2123185"/>
            <a:ext cx="1121109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54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>
                <a:solidFill>
                  <a:srgbClr val="24202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Binh Minh Lower Secondary School is for _____________ in the city.</a:t>
            </a:r>
            <a:br>
              <a:rPr lang="en-US" sz="2400">
                <a:solidFill>
                  <a:srgbClr val="24202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b="1">
                <a:solidFill>
                  <a:srgbClr val="F2654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400">
                <a:solidFill>
                  <a:srgbClr val="24202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Our ____________ usually covers the first three units.</a:t>
            </a:r>
            <a:br>
              <a:rPr lang="en-US" sz="2400">
                <a:solidFill>
                  <a:srgbClr val="24202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b="1">
                <a:solidFill>
                  <a:srgbClr val="F2654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400">
                <a:solidFill>
                  <a:srgbClr val="24202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Students in my school take part in many _______________ during the school year.</a:t>
            </a:r>
            <a:br>
              <a:rPr lang="en-US" sz="2400">
                <a:solidFill>
                  <a:srgbClr val="24202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b="1">
                <a:solidFill>
                  <a:srgbClr val="F2654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400">
                <a:solidFill>
                  <a:srgbClr val="24202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Our school has a lot of modern _____________.</a:t>
            </a:r>
            <a:endParaRPr lang="en-US" sz="2400">
              <a:solidFill>
                <a:srgbClr val="24202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54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</a:t>
            </a:r>
            <a:r>
              <a:rPr lang="en-US" sz="2400">
                <a:solidFill>
                  <a:srgbClr val="24202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order to study in Quoc Hoc – Hue you have to pass a(n) __________________.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6011555" y="2066482"/>
            <a:ext cx="210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gifted students</a:t>
            </a:r>
            <a:endParaRPr sz="24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1" name="Google Shape;281;p16"/>
          <p:cNvSpPr/>
          <p:nvPr/>
        </p:nvSpPr>
        <p:spPr>
          <a:xfrm>
            <a:off x="1425800" y="2825046"/>
            <a:ext cx="184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midterm test</a:t>
            </a:r>
            <a:endParaRPr sz="24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2" name="Google Shape;282;p16"/>
          <p:cNvSpPr/>
          <p:nvPr/>
        </p:nvSpPr>
        <p:spPr>
          <a:xfrm>
            <a:off x="5843988" y="3558514"/>
            <a:ext cx="243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outdoor activities</a:t>
            </a:r>
            <a:endParaRPr sz="24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4803727" y="4246240"/>
            <a:ext cx="213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facilities</a:t>
            </a:r>
            <a:endParaRPr sz="24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8005976" y="5003393"/>
            <a:ext cx="294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entrance examination</a:t>
            </a:r>
            <a:endParaRPr sz="24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 txBox="1"/>
          <p:nvPr/>
        </p:nvSpPr>
        <p:spPr>
          <a:xfrm>
            <a:off x="996737" y="1387239"/>
            <a:ext cx="82973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Work in pairs. Answer the questions about your school.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2" name="Google Shape;292;p17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3" name="Google Shape;293;p1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487067" y="2164126"/>
            <a:ext cx="7347422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 you name some</a:t>
            </a: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gifted student in your school?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When does the first-term test take place?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you have to take an entrance examination to study at your school?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kind of facilities does your school have?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types of outdoor activities do you like to take part in?</a:t>
            </a:r>
            <a:endParaRPr lang="en-US"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6" name="Google Shape;296;p1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44177" y="2356037"/>
            <a:ext cx="4273067" cy="311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2" name="Google Shape;302;p18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3" name="Google Shape;303;p18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PRONUNCIATION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Pass the secret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Match the words in columns A and B to form phrases. Then say them aloud. 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Complete the sentences with the phrases in 1. Task 3: Work in pairs. Answer the questions about your school.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7" name="Google Shape;307;p18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Listen and repeat the words. What letters can we use to make the /dʒ/ sound?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Listen and repeat the chant. Pay attention to the sounds /tʃ/ and /dʒ/.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308" name="Google Shape;308;p18"/>
          <p:cNvCxnSpPr>
            <a:stCxn id="302" idx="3"/>
            <a:endCxn id="303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9" name="Google Shape;309;p18"/>
          <p:cNvCxnSpPr>
            <a:stCxn id="303" idx="1"/>
            <a:endCxn id="304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0" name="Google Shape;310;p1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 txBox="1"/>
          <p:nvPr/>
        </p:nvSpPr>
        <p:spPr>
          <a:xfrm>
            <a:off x="4685061" y="508193"/>
            <a:ext cx="45636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2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PRONUNCIATION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20" name="Google Shape;320;p19" descr="Free photo School Education Teaching Students Classroom - Max Pixel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61841" y="2675181"/>
            <a:ext cx="4085415" cy="342034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9"/>
          <p:cNvSpPr/>
          <p:nvPr/>
        </p:nvSpPr>
        <p:spPr>
          <a:xfrm>
            <a:off x="5983111" y="2475000"/>
            <a:ext cx="573475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Aims of the stage:</a:t>
            </a:r>
            <a:endParaRPr lang="en-US" sz="3200" b="1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let students listen and notice the targeted sounds in individual words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let students practice pronouncing the targeted sounds in sentences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1510999" y="1439875"/>
            <a:ext cx="3998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/tʃ/ and /dʒ/</a:t>
            </a:r>
            <a:endParaRPr lang="en-US" sz="44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lang="en-US"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4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327150" y="229764"/>
            <a:ext cx="76230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lang="en-US" sz="4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3" name="Google Shape;103;p2"/>
          <p:cNvGrpSpPr/>
          <p:nvPr/>
        </p:nvGrpSpPr>
        <p:grpSpPr>
          <a:xfrm>
            <a:off x="3851564" y="2722185"/>
            <a:ext cx="6264101" cy="3498120"/>
            <a:chOff x="0" y="12237"/>
            <a:chExt cx="6264101" cy="3498120"/>
          </a:xfrm>
        </p:grpSpPr>
        <p:sp>
          <p:nvSpPr>
            <p:cNvPr id="104" name="Google Shape;104;p2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VOCABULARY</a:t>
              </a:r>
              <a:endParaRPr sz="4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PRONUNCIATION</a:t>
              </a:r>
              <a:endParaRPr sz="4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PRONUNCIATION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20"/>
          <p:cNvSpPr txBox="1"/>
          <p:nvPr/>
        </p:nvSpPr>
        <p:spPr>
          <a:xfrm>
            <a:off x="996737" y="1375950"/>
            <a:ext cx="10258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Listen and repeat the words. What letters can we use to make the </a:t>
            </a:r>
            <a:r>
              <a:rPr lang="en-US" sz="2400" b="1">
                <a:solidFill>
                  <a:srgbClr val="FF980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/dʒ/ 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sound?</a:t>
            </a:r>
            <a:endParaRPr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1" name="Google Shape;331;p20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2" name="Google Shape;332;p20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33" name="Google Shape;333;p20"/>
          <p:cNvGraphicFramePr/>
          <p:nvPr/>
        </p:nvGraphicFramePr>
        <p:xfrm>
          <a:off x="1907157" y="2727981"/>
          <a:ext cx="8128000" cy="300000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/tʃ/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/dʒ/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erry</a:t>
                      </a:r>
                      <a:endParaRPr lang="en-US" sz="32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eaper</a:t>
                      </a:r>
                      <a:endParaRPr lang="en-US" sz="32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ildren</a:t>
                      </a:r>
                      <a:endParaRPr lang="en-US" sz="32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lun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endParaRPr lang="en-US" sz="3200">
                        <a:solidFill>
                          <a:srgbClr val="F7941E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tea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er</a:t>
                      </a:r>
                      <a:endParaRPr lang="en-US"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am</a:t>
                      </a:r>
                      <a:endParaRPr lang="en-US" sz="32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ym</a:t>
                      </a:r>
                      <a:endParaRPr lang="en-US" sz="32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uice</a:t>
                      </a:r>
                      <a:endParaRPr lang="en-US" sz="32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lar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e</a:t>
                      </a:r>
                      <a:endParaRPr lang="en-US" sz="32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pro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ect</a:t>
                      </a:r>
                      <a:endParaRPr lang="en-US" sz="32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intelli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ent</a:t>
                      </a:r>
                      <a:endParaRPr lang="en-US"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  <p:pic>
        <p:nvPicPr>
          <p:cNvPr id="334" name="Google Shape;334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297557" y="182545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1"/>
          <p:cNvPicPr preferRelativeResize="0"/>
          <p:nvPr/>
        </p:nvPicPr>
        <p:blipFill rotWithShape="1">
          <a:blip r:embed="rId1"/>
          <a:srcRect l="4364" r="12877"/>
          <a:stretch>
            <a:fillRect/>
          </a:stretch>
        </p:blipFill>
        <p:spPr>
          <a:xfrm>
            <a:off x="8003809" y="1962833"/>
            <a:ext cx="3562128" cy="24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1"/>
          <p:cNvPicPr preferRelativeResize="0"/>
          <p:nvPr/>
        </p:nvPicPr>
        <p:blipFill rotWithShape="1">
          <a:blip r:embed="rId2"/>
          <a:srcRect l="2595" t="7535" r="11828" b="5334"/>
          <a:stretch>
            <a:fillRect/>
          </a:stretch>
        </p:blipFill>
        <p:spPr>
          <a:xfrm>
            <a:off x="191911" y="4162454"/>
            <a:ext cx="3443112" cy="245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PRONUNCIATION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21"/>
          <p:cNvSpPr txBox="1"/>
          <p:nvPr/>
        </p:nvSpPr>
        <p:spPr>
          <a:xfrm>
            <a:off x="996737" y="1387239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Listen and repeat the chant. Pay attention to the sounds /tʃ/ and /dʒ/.</a:t>
            </a:r>
            <a:endParaRPr lang="en-US"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5" name="Google Shape;345;p21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6" name="Google Shape;346;p2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7" name="Google Shape;347;p21"/>
          <p:cNvSpPr/>
          <p:nvPr/>
        </p:nvSpPr>
        <p:spPr>
          <a:xfrm>
            <a:off x="3155714" y="2454294"/>
            <a:ext cx="515291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Orange juice, orange juice,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Who likes orange juice?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Children do, children do.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Children like orange juice.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Chicken chop, chicken chop,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Who likes chicken chop?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John does, John does.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John likes chicken chop.</a:t>
            </a:r>
            <a:endParaRPr lang="en-US"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8" name="Google Shape;348;p2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239022" y="138723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4" name="Google Shape;354;p22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5" name="Google Shape;355;p22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7" name="Google Shape;357;p22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PRONUNCIATION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8" name="Google Shape;358;p22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9" name="Google Shape;359;p22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Pass the secret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0" name="Google Shape;360;p22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Match the words in columns A and B to form phrases. Then say them aloud. 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Complete the sentences with the phrases in 1. Task 3: Work in pairs. Answer the questions about your school.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1" name="Google Shape;361;p22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Listen and repeat the words. What letters can we use to make the /dʒ/ sound?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Listen and repeat the chant. Pay attention to the sounds /tʃ/ and /dʒ/.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2" name="Google Shape;362;p22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Up and down 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363" name="Google Shape;363;p22"/>
          <p:cNvCxnSpPr>
            <a:stCxn id="355" idx="3"/>
            <a:endCxn id="356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4" name="Google Shape;364;p22"/>
          <p:cNvCxnSpPr>
            <a:stCxn id="356" idx="1"/>
            <a:endCxn id="357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5" name="Google Shape;365;p22"/>
          <p:cNvCxnSpPr>
            <a:stCxn id="357" idx="3"/>
            <a:endCxn id="358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66" name="Google Shape;366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67" name="Google Shape;367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2"/>
          <p:cNvSpPr txBox="1"/>
          <p:nvPr/>
        </p:nvSpPr>
        <p:spPr>
          <a:xfrm>
            <a:off x="4685061" y="508193"/>
            <a:ext cx="347680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2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Google Shape;374;p23"/>
          <p:cNvGraphicFramePr/>
          <p:nvPr/>
        </p:nvGraphicFramePr>
        <p:xfrm>
          <a:off x="487067" y="2471462"/>
          <a:ext cx="6424050" cy="370835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3212025"/>
                <a:gridCol w="3212025"/>
              </a:tblGrid>
              <a:tr h="705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/tʃ/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/dʒ/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3002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  <p:pic>
        <p:nvPicPr>
          <p:cNvPr id="375" name="Google Shape;375;p2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PRODUCTION</a:t>
            </a:r>
            <a:endParaRPr lang="en-US"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7" name="Google Shape;377;p23" descr="130+ Funny Telephone Game Phrase Ideas - Meebily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577222" y="2859838"/>
            <a:ext cx="4128515" cy="25362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3"/>
          <p:cNvSpPr txBox="1"/>
          <p:nvPr/>
        </p:nvSpPr>
        <p:spPr>
          <a:xfrm>
            <a:off x="765167" y="1457242"/>
            <a:ext cx="5187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</a:t>
            </a: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Up and down</a:t>
            </a:r>
            <a:endParaRPr lang="en-US" sz="3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9" name="Google Shape;379;p23"/>
          <p:cNvSpPr txBox="1"/>
          <p:nvPr/>
        </p:nvSpPr>
        <p:spPr>
          <a:xfrm>
            <a:off x="1433688" y="3409245"/>
            <a:ext cx="138704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maturity</a:t>
            </a:r>
            <a:endParaRPr sz="26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0" name="Google Shape;380;p23"/>
          <p:cNvSpPr txBox="1"/>
          <p:nvPr/>
        </p:nvSpPr>
        <p:spPr>
          <a:xfrm>
            <a:off x="1433688" y="3881741"/>
            <a:ext cx="148111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exchange</a:t>
            </a:r>
            <a:endParaRPr sz="26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4644339" y="3860241"/>
            <a:ext cx="116647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project</a:t>
            </a:r>
            <a:endParaRPr sz="2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4641630" y="3409244"/>
            <a:ext cx="141936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teenager</a:t>
            </a:r>
            <a:endParaRPr sz="2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3" name="Google Shape;383;p23"/>
          <p:cNvSpPr txBox="1"/>
          <p:nvPr/>
        </p:nvSpPr>
        <p:spPr>
          <a:xfrm>
            <a:off x="1445036" y="4388722"/>
            <a:ext cx="137569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chapped</a:t>
            </a:r>
            <a:endParaRPr sz="26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4" name="Google Shape;384;p23"/>
          <p:cNvSpPr txBox="1"/>
          <p:nvPr/>
        </p:nvSpPr>
        <p:spPr>
          <a:xfrm>
            <a:off x="1472874" y="4873241"/>
            <a:ext cx="120456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kitchen</a:t>
            </a:r>
            <a:endParaRPr sz="26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5" name="Google Shape;385;p23"/>
          <p:cNvSpPr txBox="1"/>
          <p:nvPr/>
        </p:nvSpPr>
        <p:spPr>
          <a:xfrm>
            <a:off x="4641630" y="4374184"/>
            <a:ext cx="11893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jogging</a:t>
            </a:r>
            <a:endParaRPr sz="2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6" name="Google Shape;386;p23"/>
          <p:cNvSpPr txBox="1"/>
          <p:nvPr/>
        </p:nvSpPr>
        <p:spPr>
          <a:xfrm>
            <a:off x="4635783" y="4873241"/>
            <a:ext cx="142628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originate</a:t>
            </a:r>
            <a:endParaRPr sz="2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7" name="Google Shape;387;p23"/>
          <p:cNvSpPr txBox="1"/>
          <p:nvPr/>
        </p:nvSpPr>
        <p:spPr>
          <a:xfrm>
            <a:off x="4644339" y="5324238"/>
            <a:ext cx="78579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jeep</a:t>
            </a:r>
            <a:endParaRPr sz="2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8" name="Google Shape;388;p23"/>
          <p:cNvSpPr txBox="1"/>
          <p:nvPr/>
        </p:nvSpPr>
        <p:spPr>
          <a:xfrm>
            <a:off x="1472874" y="5324237"/>
            <a:ext cx="116358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picture</a:t>
            </a:r>
            <a:endParaRPr sz="26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4" name="Google Shape;394;p2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7" name="Google Shape;397;p24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PRONUNCIATION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Pass the secret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00" name="Google Shape;400;p24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Match the words in columns A and B to form phrases. Then say them aloud. 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Complete the sentences with the phrases in 1. Task 3: Work in pairs. Answer the questions about your school.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01" name="Google Shape;401;p24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Listen and repeat the words. What letters can we use to make the /dʒ/ sound?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Listen and repeat the chant. Pay attention to the sounds /tʃ/ and /dʒ/.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02" name="Google Shape;402;p24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Up and down 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403" name="Google Shape;403;p24"/>
          <p:cNvCxnSpPr>
            <a:stCxn id="395" idx="3"/>
            <a:endCxn id="396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4" name="Google Shape;404;p24"/>
          <p:cNvCxnSpPr>
            <a:stCxn id="396" idx="1"/>
            <a:endCxn id="397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5" name="Google Shape;405;p24"/>
          <p:cNvCxnSpPr>
            <a:stCxn id="397" idx="3"/>
            <a:endCxn id="398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6" name="Google Shape;406;p2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07" name="Google Shape;407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4"/>
          <p:cNvSpPr/>
          <p:nvPr/>
        </p:nvSpPr>
        <p:spPr>
          <a:xfrm>
            <a:off x="568032" y="5998839"/>
            <a:ext cx="1883766" cy="6605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CONSOLIDATION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409" name="Google Shape;409;p24"/>
          <p:cNvCxnSpPr>
            <a:stCxn id="398" idx="1"/>
            <a:endCxn id="408" idx="0"/>
          </p:cNvCxnSpPr>
          <p:nvPr/>
        </p:nvCxnSpPr>
        <p:spPr>
          <a:xfrm flipH="1">
            <a:off x="1509996" y="5522580"/>
            <a:ext cx="1525200" cy="476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0" name="Google Shape;410;p24"/>
          <p:cNvSpPr/>
          <p:nvPr/>
        </p:nvSpPr>
        <p:spPr>
          <a:xfrm>
            <a:off x="5562127" y="5986640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Wrap-up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1" name="Google Shape;411;p24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4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WRAP-UP</a:t>
            </a:r>
            <a:endParaRPr lang="en-US" sz="24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19" name="Google Shape;419;p2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0" name="Google Shape;420;p2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CONSOLIDATION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2" name="Google Shape;422;p25"/>
          <p:cNvGrpSpPr/>
          <p:nvPr/>
        </p:nvGrpSpPr>
        <p:grpSpPr>
          <a:xfrm>
            <a:off x="3363884" y="2422927"/>
            <a:ext cx="6264101" cy="3498120"/>
            <a:chOff x="0" y="12237"/>
            <a:chExt cx="6264101" cy="3498120"/>
          </a:xfrm>
        </p:grpSpPr>
        <p:sp>
          <p:nvSpPr>
            <p:cNvPr id="423" name="Google Shape;423;p25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25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VOCABULARY</a:t>
              </a:r>
              <a:endParaRPr sz="4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25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PRONUNCIATION</a:t>
              </a:r>
              <a:endParaRPr sz="41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HOMEWORK</a:t>
            </a:r>
            <a:endParaRPr lang="en-US" sz="24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2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6" name="Google Shape;436;p2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lang="en-US"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7" name="Google Shape;437;p2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CONSOLIDATION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9" name="Google Shape;439;p26"/>
          <p:cNvSpPr txBox="1"/>
          <p:nvPr/>
        </p:nvSpPr>
        <p:spPr>
          <a:xfrm>
            <a:off x="1451956" y="2272146"/>
            <a:ext cx="999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Find some more words having the sounds /tʃ/ and /dʒ/.</a:t>
            </a:r>
            <a:endParaRPr lang="en-US"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40" name="Google Shape;440;p2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117117" y="3598332"/>
            <a:ext cx="2449283" cy="2449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7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7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Website: </a:t>
            </a:r>
            <a:r>
              <a:rPr lang="en-US" sz="18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sachmem.vn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Fanpage: </a:t>
            </a:r>
            <a:r>
              <a:rPr lang="en-US" sz="1800" b="1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facebook.com/sachmem.vn/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lang="en-US" sz="3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197033" y="2103074"/>
            <a:ext cx="1027453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 the end of the lesson, students will be able to:</a:t>
            </a:r>
            <a:endParaRPr lang="en-US"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/>
              <a:buChar char="o"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use the lexical items related to the topic </a:t>
            </a:r>
            <a:r>
              <a:rPr lang="en-US" sz="2800" i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activities</a:t>
            </a:r>
            <a:endParaRPr sz="2800" i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/>
              <a:buChar char="o"/>
            </a:pP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correctly pronounce words that contain the sounds: </a:t>
            </a:r>
            <a:r>
              <a:rPr lang="en-US" sz="2800">
                <a:solidFill>
                  <a:srgbClr val="048DA4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/tʃ/ </a:t>
            </a:r>
            <a:r>
              <a:rPr lang="en-US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and </a:t>
            </a:r>
            <a:r>
              <a:rPr lang="en-US" sz="2800">
                <a:solidFill>
                  <a:srgbClr val="048DA4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/dʒ/ </a:t>
            </a:r>
            <a:endParaRPr lang="en-US" sz="2800">
              <a:solidFill>
                <a:srgbClr val="048DA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PRONUNCIATION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Pass the secret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Match the words in columns A and B to form phrases. Then say them aloud. 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Complete the sentences with the phrases in 1. Task 3: Work in pairs. Answer the questions about your school.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Listen and repeat the words. What letters can we use to make the /dʒ/ sound?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Listen and repeat the chant. Pay attention to the sounds /tʃ/ and /dʒ/.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</a:t>
            </a: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Up and down 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32" name="Google Shape;132;p4"/>
          <p:cNvCxnSpPr>
            <a:stCxn id="124" idx="3"/>
            <a:endCxn id="125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" name="Google Shape;133;p4"/>
          <p:cNvCxnSpPr>
            <a:stCxn id="125" idx="1"/>
            <a:endCxn id="126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" name="Google Shape;134;p4"/>
          <p:cNvCxnSpPr>
            <a:stCxn id="126" idx="3"/>
            <a:endCxn id="127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5" name="Google Shape;135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/>
          <p:nvPr/>
        </p:nvSpPr>
        <p:spPr>
          <a:xfrm>
            <a:off x="568032" y="5998839"/>
            <a:ext cx="1883766" cy="6605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CONSOLIDATION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38" name="Google Shape;138;p4"/>
          <p:cNvCxnSpPr>
            <a:stCxn id="127" idx="1"/>
            <a:endCxn id="137" idx="0"/>
          </p:cNvCxnSpPr>
          <p:nvPr/>
        </p:nvCxnSpPr>
        <p:spPr>
          <a:xfrm flipH="1">
            <a:off x="1509996" y="5522580"/>
            <a:ext cx="1525200" cy="476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/>
          <p:nvPr/>
        </p:nvSpPr>
        <p:spPr>
          <a:xfrm>
            <a:off x="5562127" y="5986640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Wrap-up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4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Pass the secret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4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5937277" y="2744592"/>
            <a:ext cx="547855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Aims of the stage:</a:t>
            </a:r>
            <a:endParaRPr sz="2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activate students’ knowledge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48655" y="2432672"/>
            <a:ext cx="4273067" cy="311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WARM-UP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697439" y="3777735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playground</a:t>
            </a:r>
            <a:endParaRPr lang="en-US" sz="28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4569871" y="6199083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computer room</a:t>
            </a:r>
            <a:endParaRPr lang="en-US" sz="28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8725560" y="3777735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library</a:t>
            </a:r>
            <a:endParaRPr lang="en-US" sz="28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78263" y="1510658"/>
            <a:ext cx="4009916" cy="225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991620" y="4030133"/>
            <a:ext cx="4003765" cy="216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888398" y="1499369"/>
            <a:ext cx="3835712" cy="225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WARM-UP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1769886" y="4922104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gym</a:t>
            </a:r>
            <a:endParaRPr lang="en-US" sz="28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4" name="Google Shape;174;p7"/>
          <p:cNvSpPr txBox="1"/>
          <p:nvPr/>
        </p:nvSpPr>
        <p:spPr>
          <a:xfrm>
            <a:off x="7700332" y="4918403"/>
            <a:ext cx="29187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science lab</a:t>
            </a:r>
            <a:endParaRPr lang="en-US" sz="2800" b="1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68011" y="2000446"/>
            <a:ext cx="4318747" cy="287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783969" y="1996745"/>
            <a:ext cx="4324298" cy="2882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Game: Pass the secret</a:t>
            </a: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Match the words in columns A and B to form phrases. Then say them aloud. 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Complete the sentences with the phrases in 1. Task 3: Work in pairs. Answer the questions about your school.</a:t>
            </a:r>
            <a:endParaRPr lang="en-US"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86" name="Google Shape;186;p8"/>
          <p:cNvCxnSpPr>
            <a:stCxn id="182" idx="3"/>
            <a:endCxn id="183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7" name="Google Shape;187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8"/>
          <p:cNvSpPr txBox="1"/>
          <p:nvPr/>
        </p:nvSpPr>
        <p:spPr>
          <a:xfrm>
            <a:off x="4685061" y="508193"/>
            <a:ext cx="45636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2: A CLOSER LOOK 1</a:t>
            </a:r>
            <a:endParaRPr lang="en-US" sz="2200" b="1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 txBox="1"/>
          <p:nvPr/>
        </p:nvSpPr>
        <p:spPr>
          <a:xfrm>
            <a:off x="409913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 panose="020B0604020202020204"/>
              <a:buNone/>
            </a:pPr>
            <a:r>
              <a:rPr lang="en-US" sz="6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facility</a:t>
            </a:r>
            <a:r>
              <a:rPr lang="en-US" sz="4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000" b="1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lang="en-US" sz="4000" b="1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108791" y="4204836"/>
            <a:ext cx="56717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thiết bị / cơ sở vật chất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1294812" y="3043118"/>
            <a:ext cx="30146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/fəˈsɪləti/ </a:t>
            </a:r>
            <a:endParaRPr lang="en-US" sz="3600" b="1">
              <a:solidFill>
                <a:srgbClr val="00A9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853105" y="1876915"/>
            <a:ext cx="6338895" cy="2985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5181</Words>
  <Application>WPS Presentation</Application>
  <PresentationFormat/>
  <Paragraphs>397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SimSun</vt:lpstr>
      <vt:lpstr>Wingdings</vt:lpstr>
      <vt:lpstr>Arial</vt:lpstr>
      <vt:lpstr>Calibri</vt:lpstr>
      <vt:lpstr>Open Sans</vt:lpstr>
      <vt:lpstr>Courier New</vt:lpstr>
      <vt:lpstr>Microsoft YaHei</vt:lpstr>
      <vt:lpstr>Arial Unicode MS</vt:lpstr>
      <vt:lpstr>Times New Roman</vt:lpstr>
      <vt:lpstr>Noto Sans Symbols</vt:lpstr>
      <vt:lpstr>Segoe Print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TrangDTT</dc:creator>
  <cp:lastModifiedBy>ADMIN</cp:lastModifiedBy>
  <cp:revision>1</cp:revision>
  <dcterms:created xsi:type="dcterms:W3CDTF">2023-11-14T09:32:20Z</dcterms:created>
  <dcterms:modified xsi:type="dcterms:W3CDTF">2023-11-14T09:32:21Z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0BAF3E2702164B21BC7081636BD43000_12</vt:lpwstr>
  </property>
  <property fmtid="{D5CDD505-2E9C-101B-9397-08002B2CF9AE}" pid="3" name="KSOProductBuildVer">
    <vt:lpwstr>1033-12.2.0.13266</vt:lpwstr>
  </property>
</Properties>
</file>