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96" r:id="rId3"/>
    <p:sldId id="256" r:id="rId4"/>
    <p:sldId id="373" r:id="rId5"/>
    <p:sldId id="397" r:id="rId6"/>
    <p:sldId id="367" r:id="rId8"/>
    <p:sldId id="374" r:id="rId9"/>
    <p:sldId id="316" r:id="rId10"/>
    <p:sldId id="347" r:id="rId11"/>
    <p:sldId id="363" r:id="rId12"/>
    <p:sldId id="364" r:id="rId13"/>
    <p:sldId id="366" r:id="rId14"/>
    <p:sldId id="368" r:id="rId15"/>
    <p:sldId id="369" r:id="rId16"/>
    <p:sldId id="276" r:id="rId17"/>
    <p:sldId id="298" r:id="rId18"/>
    <p:sldId id="375" r:id="rId19"/>
    <p:sldId id="327" r:id="rId20"/>
    <p:sldId id="325" r:id="rId21"/>
    <p:sldId id="370" r:id="rId22"/>
    <p:sldId id="313" r:id="rId23"/>
    <p:sldId id="314" r:id="rId24"/>
    <p:sldId id="330" r:id="rId25"/>
    <p:sldId id="3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E0702A"/>
    <a:srgbClr val="EF4B66"/>
    <a:srgbClr val="FF9933"/>
    <a:srgbClr val="0000FF"/>
    <a:srgbClr val="66FFFF"/>
    <a:srgbClr val="AD4F0F"/>
    <a:srgbClr val="3B87CD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404" autoAdjust="0"/>
  </p:normalViewPr>
  <p:slideViewPr>
    <p:cSldViewPr snapToGrid="0" showGuides="1">
      <p:cViewPr varScale="1">
        <p:scale>
          <a:sx n="112" d="100"/>
          <a:sy n="112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 Teacher</a:t>
            </a:r>
            <a:r>
              <a:rPr lang="en-US" baseline="0" smtClean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0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0.png"/><Relationship Id="rId2" Type="http://schemas.microsoft.com/office/2007/relationships/media" Target="../media/media1.mp3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2.xml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179" y="2121489"/>
            <a:ext cx="456628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TEENAGERS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Closer Look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77567" y="14077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</a:t>
            </a:r>
            <a:r>
              <a:rPr lang="en-US" sz="8000" b="1" dirty="0" smtClean="0">
                <a:solidFill>
                  <a:srgbClr val="AD4F0F"/>
                </a:solidFill>
              </a:rPr>
              <a:t>og on to</a:t>
            </a:r>
            <a:r>
              <a:rPr lang="en-US" sz="8800" b="1" dirty="0" smtClean="0"/>
              <a:t> </a:t>
            </a:r>
            <a:r>
              <a:rPr lang="en-US" sz="6600" b="1" dirty="0" smtClean="0">
                <a:solidFill>
                  <a:srgbClr val="AD4F0F"/>
                </a:solidFill>
              </a:rPr>
              <a:t>(</a:t>
            </a:r>
            <a:r>
              <a:rPr lang="en-US" sz="6600" b="1" dirty="0">
                <a:solidFill>
                  <a:srgbClr val="AD4F0F"/>
                </a:solidFill>
              </a:rPr>
              <a:t>v</a:t>
            </a:r>
            <a:r>
              <a:rPr lang="en-US" sz="6600" b="1" dirty="0" smtClean="0">
                <a:solidFill>
                  <a:srgbClr val="AD4F0F"/>
                </a:solidFill>
              </a:rPr>
              <a:t>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639936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đ</a:t>
            </a:r>
            <a:r>
              <a:rPr lang="en-US" sz="4400" smtClean="0"/>
              <a:t>ăng </a:t>
            </a:r>
            <a:r>
              <a:rPr lang="en-US" sz="4400" dirty="0" err="1" smtClean="0"/>
              <a:t>nhập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60716" y="3188789"/>
            <a:ext cx="3340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lɒɡ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tə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log on t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46175" y="5733513"/>
            <a:ext cx="554219" cy="55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7272"/>
          <a:stretch>
            <a:fillRect/>
          </a:stretch>
        </p:blipFill>
        <p:spPr>
          <a:xfrm>
            <a:off x="6435515" y="1630714"/>
            <a:ext cx="5496266" cy="3822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86599" y="138782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check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" y="4456178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kiểm </a:t>
            </a:r>
            <a:r>
              <a:rPr lang="en-US" sz="4400" dirty="0" err="1" smtClean="0"/>
              <a:t>tra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6329" y="3135801"/>
            <a:ext cx="1680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tʃek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4890"/>
          <a:stretch>
            <a:fillRect/>
          </a:stretch>
        </p:blipFill>
        <p:spPr>
          <a:xfrm>
            <a:off x="5317727" y="726351"/>
            <a:ext cx="6166485" cy="58649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heck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1663" y="5556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50911" y="16516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account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7200" b="1" dirty="0" smtClean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911" y="4705430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tài </a:t>
            </a:r>
            <a:r>
              <a:rPr lang="en-US" sz="4400" dirty="0" err="1" smtClean="0"/>
              <a:t>khoản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21587" y="3472075"/>
            <a:ext cx="2689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əˈkaʊnt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accoun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04230" y="5828373"/>
            <a:ext cx="633827" cy="63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912" y="1116707"/>
            <a:ext cx="4214191" cy="57412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58002" y="2166730"/>
            <a:ext cx="1888435" cy="4472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5181600" y="2390361"/>
            <a:ext cx="1676402" cy="99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09650" y="1456404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/>
                <a:gridCol w="2972903"/>
                <a:gridCol w="4487318"/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7067" y="2119684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7067" y="2809419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7067" y="3438714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5431" y="4081577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2280" y="4769653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2280" y="5497988"/>
            <a:ext cx="582792" cy="58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9944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24" y="1947687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I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________ the school website and found pictures of school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activities.</a:t>
            </a:r>
            <a:endParaRPr lang="en-US" sz="3200" smtClean="0">
              <a:solidFill>
                <a:srgbClr val="242021"/>
              </a:solidFill>
              <a:effectLst/>
            </a:endParaRPr>
          </a:p>
          <a:p>
            <a:endParaRPr lang="en-US" sz="1500" dirty="0" smtClean="0">
              <a:solidFill>
                <a:srgbClr val="242021"/>
              </a:solidFill>
              <a:effectLst/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>
                <a:solidFill>
                  <a:srgbClr val="242021"/>
                </a:solidFill>
              </a:rPr>
              <a:t>Our </a:t>
            </a:r>
            <a:r>
              <a:rPr lang="en-US" sz="3200" dirty="0" smtClean="0">
                <a:solidFill>
                  <a:srgbClr val="242021"/>
                </a:solidFill>
              </a:rPr>
              <a:t>teacher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a video of our last meeting in our forum for everyone to </a:t>
            </a:r>
            <a:r>
              <a:rPr lang="en-US" sz="3200" smtClean="0">
                <a:solidFill>
                  <a:srgbClr val="242021"/>
                </a:solidFill>
              </a:rPr>
              <a:t>see.</a:t>
            </a:r>
            <a:endParaRPr lang="en-US" sz="3200" smtClean="0">
              <a:solidFill>
                <a:srgbClr val="242021"/>
              </a:solidFill>
            </a:endParaRP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>
                <a:solidFill>
                  <a:srgbClr val="242021"/>
                </a:solidFill>
              </a:rPr>
              <a:t>She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with some old friends at the English </a:t>
            </a:r>
            <a:r>
              <a:rPr lang="en-US" sz="3200" smtClean="0">
                <a:solidFill>
                  <a:srgbClr val="242021"/>
                </a:solidFill>
              </a:rPr>
              <a:t>club.</a:t>
            </a:r>
            <a:endParaRPr lang="en-US" sz="3200" smtClean="0">
              <a:solidFill>
                <a:srgbClr val="242021"/>
              </a:solidFill>
            </a:endParaRP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 smtClean="0">
                <a:solidFill>
                  <a:srgbClr val="242021"/>
                </a:solidFill>
              </a:rPr>
              <a:t>Tom </a:t>
            </a:r>
            <a:r>
              <a:rPr lang="en-US" sz="3200" dirty="0" smtClean="0">
                <a:solidFill>
                  <a:srgbClr val="242021"/>
                </a:solidFill>
              </a:rPr>
              <a:t>________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dirty="0" smtClean="0">
                <a:solidFill>
                  <a:srgbClr val="242021"/>
                </a:solidFill>
              </a:rPr>
              <a:t>notifications and saw some new </a:t>
            </a:r>
            <a:r>
              <a:rPr lang="en-US" sz="3200" smtClean="0">
                <a:solidFill>
                  <a:srgbClr val="242021"/>
                </a:solidFill>
              </a:rPr>
              <a:t>posts.</a:t>
            </a:r>
            <a:endParaRPr lang="en-US" sz="3200" smtClean="0">
              <a:solidFill>
                <a:srgbClr val="242021"/>
              </a:solidFill>
            </a:endParaRP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>
                <a:solidFill>
                  <a:srgbClr val="242021"/>
                </a:solidFill>
              </a:rPr>
              <a:t>Mi </a:t>
            </a:r>
            <a:r>
              <a:rPr lang="en-US" sz="3200" dirty="0" smtClean="0">
                <a:solidFill>
                  <a:srgbClr val="242021"/>
                </a:solidFill>
              </a:rPr>
              <a:t>often </a:t>
            </a:r>
            <a:r>
              <a:rPr lang="en-US" sz="3200" dirty="0">
                <a:solidFill>
                  <a:srgbClr val="242021"/>
                </a:solidFill>
              </a:rPr>
              <a:t>________ </a:t>
            </a:r>
            <a:r>
              <a:rPr lang="en-US" sz="3200" dirty="0" smtClean="0">
                <a:solidFill>
                  <a:srgbClr val="242021"/>
                </a:solidFill>
              </a:rPr>
              <a:t>to her Instagram account to chat with her </a:t>
            </a:r>
            <a:r>
              <a:rPr lang="en-US" sz="3200" smtClean="0">
                <a:solidFill>
                  <a:srgbClr val="242021"/>
                </a:solidFill>
              </a:rPr>
              <a:t>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88674" y="1966975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browsed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3415" y="2681490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uploaded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9154" y="3886810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connects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4402" y="4588832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checked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4109" y="5317245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</a:t>
            </a:r>
            <a:r>
              <a:rPr lang="en-US" sz="3200" b="1" dirty="0" smtClean="0">
                <a:solidFill>
                  <a:srgbClr val="EF4B66"/>
                </a:solidFill>
              </a:rPr>
              <a:t>ogs on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453" y="10916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04692" y="1998880"/>
            <a:ext cx="11176000" cy="2335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Our class has a(n)______, and we often post questions there to discuss.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A. office		B. forum	</a:t>
            </a:r>
            <a:r>
              <a:rPr lang="en-US" sz="3200" smtClean="0"/>
              <a:t>		C. club</a:t>
            </a:r>
            <a:endParaRPr lang="en-US" sz="320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We try to meet our parents’ ______, but it is hard.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dreams		B. interests		C. expectations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252706" y="302007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19831" y="474051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7042" y="1294123"/>
            <a:ext cx="11664778" cy="50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He is a big ______ and scares his weaker classmates.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bully	</a:t>
            </a:r>
            <a:r>
              <a:rPr lang="en-US" sz="3200" smtClean="0"/>
              <a:t>		B</a:t>
            </a:r>
            <a:r>
              <a:rPr lang="en-US" sz="3200" dirty="0" smtClean="0"/>
              <a:t>. forum	</a:t>
            </a:r>
            <a:r>
              <a:rPr lang="en-US" sz="3200" smtClean="0"/>
              <a:t>		C. pressure</a:t>
            </a:r>
            <a:endParaRPr lang="en-US" sz="320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She was chatting with her friends, so she couldn’t ______ on the </a:t>
            </a:r>
            <a:r>
              <a:rPr lang="en-US" sz="3200" smtClean="0"/>
              <a:t>lesson.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concentrate</a:t>
            </a:r>
            <a:r>
              <a:rPr lang="en-US" sz="3200" smtClean="0"/>
              <a:t>		B</a:t>
            </a:r>
            <a:r>
              <a:rPr lang="en-US" sz="3200" dirty="0" smtClean="0"/>
              <a:t>. coach	</a:t>
            </a:r>
            <a:r>
              <a:rPr lang="en-US" sz="3200" smtClean="0"/>
              <a:t>		C. advise</a:t>
            </a:r>
            <a:endParaRPr lang="en-US" sz="320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/>
              <a:t>We have ______ from our exams, peers, and parents. This makes us feel very stressed.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interests		B. pressure		C. friends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52331" y="181992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52330" y="375885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00405" y="5692431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9223" y="3265502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/>
                <a:gridCol w="4343401"/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1117815"/>
            <a:ext cx="91510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338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1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5851" y="3992342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295" y="1973459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oy		tourist		toy		ensure</a:t>
            </a:r>
            <a:endParaRPr lang="en-US" sz="2800" b="1" dirty="0" smtClean="0"/>
          </a:p>
          <a:p>
            <a:r>
              <a:rPr lang="en-US" sz="2800" b="1" dirty="0"/>
              <a:t>a</a:t>
            </a:r>
            <a:r>
              <a:rPr lang="en-US" sz="2800" b="1" dirty="0" smtClean="0"/>
              <a:t>void		choice		sure		tournament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05851" y="453238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5851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5851" y="560894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9555" y="398711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9555" y="451033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9555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9555" y="56118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534650" y="12561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39682" y="201781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 </a:t>
            </a:r>
            <a:r>
              <a:rPr lang="en-US" sz="3200" dirty="0"/>
              <a:t>is a  noisy and curious girl.  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They </a:t>
            </a:r>
            <a:r>
              <a:rPr lang="en-US" sz="3200" dirty="0"/>
              <a:t>joined a full-day city tour.  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 </a:t>
            </a:r>
            <a:r>
              <a:rPr lang="en-US" sz="3200" dirty="0"/>
              <a:t>found it enjoyable to watch the tournament.  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She’ll </a:t>
            </a:r>
            <a:r>
              <a:rPr lang="en-US" sz="3200" dirty="0"/>
              <a:t>record our voices during the interview.  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is not acting </a:t>
            </a:r>
            <a:r>
              <a:rPr lang="en-US" sz="3200"/>
              <a:t>very </a:t>
            </a:r>
            <a:r>
              <a:rPr lang="en-US" sz="3200" smtClean="0"/>
              <a:t>mature </a:t>
            </a:r>
            <a:r>
              <a:rPr lang="en-US" sz="3200" dirty="0"/>
              <a:t>and is starting to annoy me.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31589" y="114256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97" y="1222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2" y="1120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77270" y="2301373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96022" y="3152393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745604" y="4380355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62550" y="5222421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84572" y="399908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6457" y="486648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69968" y="5699885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607921" y="3486150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191625" y="1513350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347864" y="2674521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38675" y="6112453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 </a:t>
            </a:r>
            <a:r>
              <a:rPr lang="en-US" sz="3200" dirty="0"/>
              <a:t>reads out word by word, one student will run to the board and slap on the correct word with the correct sound.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team with more correct answers will be the winner.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7067" y="1132326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350" y="2329485"/>
            <a:ext cx="6400800" cy="424949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00725" y="3311330"/>
            <a:ext cx="2239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107" y="1258825"/>
            <a:ext cx="1805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noisy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1714" y="2937591"/>
            <a:ext cx="15124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5540" y="5842337"/>
            <a:ext cx="1867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77509" y="1383616"/>
            <a:ext cx="1530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8220" y="1439534"/>
            <a:ext cx="13379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829" y="2803499"/>
            <a:ext cx="1244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soil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11859" y="5533938"/>
            <a:ext cx="24629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6425" y="1282490"/>
            <a:ext cx="21105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99344" y="2504166"/>
            <a:ext cx="18158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voice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07253" y="3765622"/>
            <a:ext cx="1905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7312" y="4616357"/>
            <a:ext cx="3937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tournament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6146" y="4235765"/>
            <a:ext cx="23177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08197" y="5320808"/>
            <a:ext cx="22044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0215" y="1021836"/>
            <a:ext cx="11845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2" y="2103879"/>
            <a:ext cx="10991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List </a:t>
            </a:r>
            <a:r>
              <a:rPr lang="en-US" sz="3200" dirty="0"/>
              <a:t>some verb phrases </a:t>
            </a:r>
            <a:r>
              <a:rPr lang="en-US" sz="3200" dirty="0" smtClean="0"/>
              <a:t>learned </a:t>
            </a:r>
            <a:r>
              <a:rPr lang="en-US" sz="3200" dirty="0"/>
              <a:t>in the lesson.  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</a:t>
            </a:r>
            <a:r>
              <a:rPr lang="en-US" sz="3200" dirty="0" smtClean="0"/>
              <a:t>ist </a:t>
            </a:r>
            <a:r>
              <a:rPr lang="en-US" sz="3200" dirty="0"/>
              <a:t>some other </a:t>
            </a:r>
            <a:r>
              <a:rPr lang="en-US" sz="3200" dirty="0" smtClean="0"/>
              <a:t>learned words / phrases </a:t>
            </a:r>
            <a:r>
              <a:rPr lang="en-US" sz="3200" dirty="0"/>
              <a:t>related to teenagers’ activities or </a:t>
            </a:r>
            <a:r>
              <a:rPr lang="en-US" sz="3200" dirty="0" smtClean="0"/>
              <a:t>pressure.</a:t>
            </a:r>
            <a:endParaRPr lang="en-US" sz="32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smtClean="0"/>
              <a:t>Give 2 sounds learned in the lessons and give examples.</a:t>
            </a:r>
            <a:r>
              <a:rPr lang="en-US" sz="2000" dirty="0"/>
              <a:t> </a:t>
            </a:r>
            <a:endParaRPr lang="en-US" sz="20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38599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</a:t>
            </a:r>
            <a:r>
              <a:rPr lang="en-US" sz="3200" smtClean="0"/>
              <a:t>.</a:t>
            </a:r>
            <a:endParaRPr lang="en-US" sz="3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27305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338" y="378540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352" y="1942231"/>
            <a:ext cx="5755112" cy="1412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 dirty="0" smtClean="0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options to complete the phrases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Use the correct form of the verbs in 1 to complete the sentences.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Choose the correct answer A, B, or C.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6772" y="3444380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Pay attention to the sounds /</a:t>
            </a:r>
            <a:r>
              <a:rPr lang="en-US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ʊə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/ and /</a:t>
            </a:r>
            <a:r>
              <a:rPr lang="en-US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ɔɪ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/. </a:t>
            </a:r>
            <a:endParaRPr 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Listen and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ɔɪ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7325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41642" y="2581857"/>
            <a:ext cx="1509679" cy="120355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338" y="580622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1"/>
            <a:endCxn id="27" idx="0"/>
          </p:cNvCxnSpPr>
          <p:nvPr/>
        </p:nvCxnSpPr>
        <p:spPr>
          <a:xfrm rot="10800000" flipV="1">
            <a:off x="1375296" y="5372202"/>
            <a:ext cx="1576025" cy="4340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06220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51320" y="507012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9" idx="3"/>
            <a:endCxn id="18" idx="0"/>
          </p:cNvCxnSpPr>
          <p:nvPr/>
        </p:nvCxnSpPr>
        <p:spPr>
          <a:xfrm>
            <a:off x="2425944" y="4086131"/>
            <a:ext cx="1443333" cy="9839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5114384"/>
            <a:ext cx="5758577" cy="51563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Slap the board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87150" y="2050712"/>
          <a:ext cx="7172980" cy="4375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6542"/>
                <a:gridCol w="893049"/>
                <a:gridCol w="935001"/>
                <a:gridCol w="825061"/>
                <a:gridCol w="858737"/>
                <a:gridCol w="942926"/>
                <a:gridCol w="909250"/>
                <a:gridCol w="892414"/>
              </a:tblGrid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H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W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Y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F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V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2221" y="8140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Find 6 meaningful words in the puzzle.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75095" y="2050712"/>
            <a:ext cx="4195821" cy="459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85881" y="2512992"/>
            <a:ext cx="3264795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00616" y="4192501"/>
            <a:ext cx="6259514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81518" y="4743673"/>
            <a:ext cx="3408249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66106" y="2606757"/>
            <a:ext cx="755555" cy="3722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098610" y="2050712"/>
            <a:ext cx="755555" cy="372266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5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042" t="6304" r="3242"/>
          <a:stretch>
            <a:fillRect/>
          </a:stretch>
        </p:blipFill>
        <p:spPr>
          <a:xfrm>
            <a:off x="1294145" y="2093584"/>
            <a:ext cx="8724900" cy="147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45" y="4149114"/>
            <a:ext cx="8963025" cy="15430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7299" y="1260619"/>
            <a:ext cx="68365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options to complete the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46659" y="2232439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2424" y="4288757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1385666"/>
            <a:ext cx="8858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367" r="2337" b="4616"/>
          <a:stretch>
            <a:fillRect/>
          </a:stretch>
        </p:blipFill>
        <p:spPr>
          <a:xfrm>
            <a:off x="1266963" y="3295651"/>
            <a:ext cx="876286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5015223"/>
            <a:ext cx="8982075" cy="15906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695950" y="2199602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38812" y="405678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38811" y="5810560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33527" y="143515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upload </a:t>
            </a:r>
            <a:r>
              <a:rPr lang="en-US" sz="6000" b="1" dirty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963" y="43378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tải </a:t>
            </a:r>
            <a:r>
              <a:rPr lang="en-US" sz="4800" dirty="0" err="1" smtClean="0"/>
              <a:t>lên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5257" y="3152030"/>
            <a:ext cx="2980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ʌpˈləʊd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61728" y="5339134"/>
            <a:ext cx="487363" cy="487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697" y="1932780"/>
            <a:ext cx="6600825" cy="460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4123" y="12520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browse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6818" y="4325600"/>
            <a:ext cx="51404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đ</a:t>
            </a:r>
            <a:r>
              <a:rPr lang="en-US" sz="4400" smtClean="0"/>
              <a:t>ọc </a:t>
            </a:r>
            <a:r>
              <a:rPr lang="en-US" sz="4400" dirty="0" err="1" smtClean="0"/>
              <a:t>lướt</a:t>
            </a:r>
            <a:r>
              <a:rPr lang="en-US" sz="4400" dirty="0" smtClean="0"/>
              <a:t>, </a:t>
            </a:r>
            <a:r>
              <a:rPr lang="en-US" sz="4400" dirty="0" err="1" smtClean="0"/>
              <a:t>tìm</a:t>
            </a:r>
            <a:r>
              <a:rPr lang="en-US" sz="4400" dirty="0" smtClean="0"/>
              <a:t> </a:t>
            </a:r>
            <a:endParaRPr lang="en-US" sz="4400" dirty="0" smtClean="0"/>
          </a:p>
          <a:p>
            <a:pPr lvl="0" algn="ctr"/>
            <a:r>
              <a:rPr lang="en-US" sz="4400" dirty="0" smtClean="0"/>
              <a:t>(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mạng</a:t>
            </a:r>
            <a:r>
              <a:rPr lang="en-US" sz="4400" dirty="0" smtClean="0"/>
              <a:t>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585" y="3030098"/>
            <a:ext cx="2405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braʊz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brows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26489" y="5924094"/>
            <a:ext cx="590389" cy="59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1" y="2095500"/>
            <a:ext cx="6237921" cy="35528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71145" y="1259166"/>
            <a:ext cx="6424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notification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642" y="4617946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thông </a:t>
            </a:r>
            <a:r>
              <a:rPr lang="en-US" sz="4400" dirty="0" err="1" smtClean="0"/>
              <a:t>báo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89520" y="3275530"/>
            <a:ext cx="4642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nəʊtɪfɪˈkeɪʃn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notifica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68991" y="5806473"/>
            <a:ext cx="608648" cy="60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2930242"/>
            <a:ext cx="5643626" cy="35889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3620</Words>
  <Application>WPS Presentation</Application>
  <PresentationFormat>Widescreen</PresentationFormat>
  <Paragraphs>431</Paragraphs>
  <Slides>23</Slides>
  <Notes>20</Notes>
  <HiddenSlides>0</HiddenSlides>
  <MMClips>14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SimSun</vt:lpstr>
      <vt:lpstr>Wingdings</vt:lpstr>
      <vt:lpstr>.VnArial</vt:lpstr>
      <vt:lpstr>Myriad Pro</vt:lpstr>
      <vt:lpstr>Segoe Print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Find 6 meaningful words in the puzzle.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267</cp:revision>
  <dcterms:created xsi:type="dcterms:W3CDTF">2020-12-09T02:04:00Z</dcterms:created>
  <dcterms:modified xsi:type="dcterms:W3CDTF">2023-08-23T01:50:35Z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998CCFC68D4742EEA9132A4090D4F6DD</vt:lpwstr>
  </property>
  <property fmtid="{D5CDD505-2E9C-101B-9397-08002B2CF9AE}" pid="3" name="KSOProductBuildVer">
    <vt:lpwstr>1033-11.2.0.11537</vt:lpwstr>
  </property>
</Properties>
</file>