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1"/>
  </p:notesMasterIdLst>
  <p:sldIdLst>
    <p:sldId id="280" r:id="rId4"/>
    <p:sldId id="258" r:id="rId5"/>
    <p:sldId id="261" r:id="rId6"/>
    <p:sldId id="260" r:id="rId7"/>
    <p:sldId id="269" r:id="rId8"/>
    <p:sldId id="262" r:id="rId9"/>
    <p:sldId id="264" r:id="rId10"/>
    <p:sldId id="266" r:id="rId11"/>
    <p:sldId id="268" r:id="rId12"/>
    <p:sldId id="270" r:id="rId13"/>
    <p:sldId id="271" r:id="rId14"/>
    <p:sldId id="272" r:id="rId15"/>
    <p:sldId id="274" r:id="rId16"/>
    <p:sldId id="275" r:id="rId17"/>
    <p:sldId id="276" r:id="rId18"/>
    <p:sldId id="277"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89" d="100"/>
          <a:sy n="89" d="100"/>
        </p:scale>
        <p:origin x="99" y="4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14/10/2023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14/10/2023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14/10/2023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14/10/2023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14/10/2023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14/10/2023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gif"/><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Powerpoint làm Slide chào hỏi 10 - Kinh nghiệm dạy học">
            <a:extLst>
              <a:ext uri="{FF2B5EF4-FFF2-40B4-BE49-F238E27FC236}">
                <a16:creationId xmlns:a16="http://schemas.microsoft.com/office/drawing/2014/main" id="{C6705B15-437B-BAF7-2530-3E83A6483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9" y="6184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4F334A-BD25-33C5-FD48-E0D9AD31AA34}"/>
              </a:ext>
            </a:extLst>
          </p:cNvPr>
          <p:cNvSpPr txBox="1"/>
          <p:nvPr/>
        </p:nvSpPr>
        <p:spPr>
          <a:xfrm>
            <a:off x="4097740" y="709263"/>
            <a:ext cx="6093724" cy="461665"/>
          </a:xfrm>
          <a:prstGeom prst="rect">
            <a:avLst/>
          </a:prstGeom>
          <a:noFill/>
        </p:spPr>
        <p:txBody>
          <a:bodyPr wrap="square">
            <a:spAutoFit/>
          </a:bodyPr>
          <a:lstStyle/>
          <a:p>
            <a:r>
              <a:rPr lang="en-US" sz="240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400" b="1" dirty="0">
              <a:ln w="38100">
                <a:noFill/>
              </a:ln>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202B4B-947F-A0B8-DB68-1BAE6C002072}"/>
              </a:ext>
            </a:extLst>
          </p:cNvPr>
          <p:cNvSpPr txBox="1"/>
          <p:nvPr/>
        </p:nvSpPr>
        <p:spPr>
          <a:xfrm>
            <a:off x="2224323" y="1346960"/>
            <a:ext cx="7635775" cy="2554545"/>
          </a:xfrm>
          <a:prstGeom prst="rect">
            <a:avLst/>
          </a:prstGeom>
          <a:noFill/>
        </p:spPr>
        <p:txBody>
          <a:bodyPr wrap="square">
            <a:spAutoFit/>
          </a:bodyPr>
          <a:lstStyle/>
          <a:p>
            <a:pPr algn="ctr"/>
            <a:r>
              <a:rPr lang="en-US" sz="3200"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6</a:t>
            </a:r>
          </a:p>
          <a:p>
            <a:pPr algn="ctr"/>
            <a:r>
              <a:rPr lang="en-US" sz="32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TỌA ĐỘ ĐỊA LÍ</a:t>
            </a:r>
          </a:p>
          <a:p>
            <a:pPr algn="ctr"/>
            <a:endParaRPr lang="en-US" sz="3200">
              <a:solidFill>
                <a:srgbClr val="FF0000"/>
              </a:solidFill>
              <a:latin typeface="Times New Roman" panose="02020603050405020304" pitchFamily="18" charset="0"/>
              <a:cs typeface="Times New Roman" panose="02020603050405020304" pitchFamily="18" charset="0"/>
            </a:endParaRPr>
          </a:p>
          <a:p>
            <a:pPr algn="ctr"/>
            <a:endParaRPr lang="en-US" sz="3200" b="1" dirty="0">
              <a:ln w="38100">
                <a:noFill/>
              </a:ln>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D73EF39-50F3-1FAF-E0BC-E376F7BEC244}"/>
              </a:ext>
            </a:extLst>
          </p:cNvPr>
          <p:cNvSpPr/>
          <p:nvPr/>
        </p:nvSpPr>
        <p:spPr>
          <a:xfrm>
            <a:off x="4177521" y="3490840"/>
            <a:ext cx="4549899" cy="707886"/>
          </a:xfrm>
          <a:prstGeom prst="rect">
            <a:avLst/>
          </a:prstGeom>
          <a:noFill/>
        </p:spPr>
        <p:txBody>
          <a:bodyPr wrap="non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4000" b="0" cap="none" spc="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40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cap="none" spc="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40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extLst>
      <p:ext uri="{BB962C8B-B14F-4D97-AF65-F5344CB8AC3E}">
        <p14:creationId xmlns:p14="http://schemas.microsoft.com/office/powerpoint/2010/main" val="118372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7931145"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30879"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a:solidFill>
                  <a:srgbClr val="00B0F0"/>
                </a:solidFill>
                <a:latin typeface="Times New Roman"/>
                <a:ea typeface="Calibri"/>
                <a:cs typeface="Times New Roman"/>
              </a:rPr>
              <a:t>Quan sát hình 4 và đọc thông tin trong mục 2, em hãy:</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1. Nêu khái niệm: kinh độ, vĩ độ, tọa độ địa lí của một điểm.</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2. Xác định tọa độ địa lí của các điểm A, B, C trên hình 4</a:t>
            </a:r>
            <a:endParaRPr lang="en-US" sz="2800">
              <a:solidFill>
                <a:srgbClr val="00B0F0"/>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7931145"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585666"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5111143"/>
          </a:xfrm>
          <a:prstGeom prst="rect">
            <a:avLst/>
          </a:prstGeom>
          <a:noFill/>
        </p:spPr>
        <p:txBody>
          <a:bodyPr wrap="square" rtlCol="0">
            <a:spAutoFit/>
          </a:bodyPr>
          <a:lstStyle/>
          <a:p>
            <a:pPr algn="just">
              <a:lnSpc>
                <a:spcPct val="115000"/>
              </a:lnSpc>
              <a:spcAft>
                <a:spcPts val="1000"/>
              </a:spcAft>
            </a:pPr>
            <a:r>
              <a:rPr lang="en-US" sz="2400" b="1">
                <a:solidFill>
                  <a:schemeClr val="bg1"/>
                </a:solidFill>
                <a:latin typeface="Times New Roman"/>
                <a:ea typeface="Calibri"/>
                <a:cs typeface="Times New Roman"/>
              </a:rPr>
              <a:t>- Kinh độ của một điểm: khoảng cách tính bằng độ từ kinh tuyến gốc đến kinh tuyến đi qua điểm đó.</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độ của một điểm: khoảng cách tính bằng độ từ vĩ tuyến gốc đến vĩ tuyến đi qua điểm đó.</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Tọa độ địa lí của một điểm: nơi giao nhau giữa kinh độ và vĩ độ của điểm đó.</a:t>
            </a:r>
          </a:p>
          <a:p>
            <a:pPr algn="just">
              <a:lnSpc>
                <a:spcPct val="115000"/>
              </a:lnSpc>
              <a:spcAft>
                <a:spcPts val="1000"/>
              </a:spcAft>
            </a:pPr>
            <a:r>
              <a:rPr lang="nl-NL" sz="2400" b="1">
                <a:solidFill>
                  <a:schemeClr val="bg1"/>
                </a:solidFill>
                <a:latin typeface="Times New Roman"/>
                <a:ea typeface="Calibri"/>
                <a:cs typeface="Times New Roman"/>
              </a:rPr>
              <a:t>         A (120</a:t>
            </a:r>
            <a:r>
              <a:rPr lang="nl-NL" sz="2400" b="1" baseline="30000">
                <a:solidFill>
                  <a:schemeClr val="bg1"/>
                </a:solidFill>
                <a:latin typeface="Times New Roman"/>
                <a:ea typeface="Calibri"/>
                <a:cs typeface="Times New Roman"/>
              </a:rPr>
              <a:t>0 </a:t>
            </a:r>
            <a:r>
              <a:rPr lang="nl-NL" sz="2400" b="1">
                <a:solidFill>
                  <a:schemeClr val="bg1"/>
                </a:solidFill>
                <a:latin typeface="Times New Roman"/>
                <a:ea typeface="Calibri"/>
                <a:cs typeface="Times New Roman"/>
              </a:rPr>
              <a:t>Đ, 60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B)</a:t>
            </a:r>
            <a:endParaRPr lang="en-US" sz="2400" b="1">
              <a:solidFill>
                <a:schemeClr val="bg1"/>
              </a:solidFill>
              <a:latin typeface="Calibri"/>
              <a:ea typeface="Calibri"/>
              <a:cs typeface="Times New Roman"/>
            </a:endParaRPr>
          </a:p>
          <a:p>
            <a:pPr algn="just">
              <a:lnSpc>
                <a:spcPct val="115000"/>
              </a:lnSpc>
              <a:spcAft>
                <a:spcPts val="1000"/>
              </a:spcAft>
            </a:pPr>
            <a:r>
              <a:rPr lang="nl-NL" sz="2400" b="1">
                <a:solidFill>
                  <a:schemeClr val="bg1"/>
                </a:solidFill>
                <a:latin typeface="Times New Roman"/>
                <a:ea typeface="Calibri"/>
                <a:cs typeface="Times New Roman"/>
              </a:rPr>
              <a:t>         B (60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Đ, 30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B)</a:t>
            </a:r>
            <a:endParaRPr lang="en-US" sz="2400" b="1">
              <a:solidFill>
                <a:schemeClr val="bg1"/>
              </a:solidFill>
              <a:latin typeface="Calibri"/>
              <a:ea typeface="Calibri"/>
              <a:cs typeface="Times New Roman"/>
            </a:endParaRPr>
          </a:p>
          <a:p>
            <a:r>
              <a:rPr lang="nl-NL" sz="2400" b="1">
                <a:solidFill>
                  <a:schemeClr val="bg1"/>
                </a:solidFill>
                <a:latin typeface="Times New Roman"/>
                <a:ea typeface="Calibri"/>
              </a:rPr>
              <a:t>         C (90</a:t>
            </a:r>
            <a:r>
              <a:rPr lang="nl-NL" sz="2400" b="1" baseline="30000">
                <a:solidFill>
                  <a:schemeClr val="bg1"/>
                </a:solidFill>
                <a:latin typeface="Times New Roman"/>
                <a:ea typeface="Calibri"/>
              </a:rPr>
              <a:t>0</a:t>
            </a:r>
            <a:r>
              <a:rPr lang="nl-NL" sz="2400" b="1">
                <a:solidFill>
                  <a:schemeClr val="bg1"/>
                </a:solidFill>
                <a:latin typeface="Times New Roman"/>
                <a:ea typeface="Calibri"/>
              </a:rPr>
              <a:t>Đ, 30</a:t>
            </a:r>
            <a:r>
              <a:rPr lang="nl-NL" sz="2400" b="1" baseline="30000">
                <a:solidFill>
                  <a:schemeClr val="bg1"/>
                </a:solidFill>
                <a:latin typeface="Times New Roman"/>
                <a:ea typeface="Calibri"/>
              </a:rPr>
              <a:t>0</a:t>
            </a:r>
            <a:r>
              <a:rPr lang="nl-NL" sz="2400" b="1">
                <a:solidFill>
                  <a:schemeClr val="bg1"/>
                </a:solidFill>
                <a:latin typeface="Times New Roman"/>
                <a:ea typeface="Calibri"/>
              </a:rPr>
              <a:t>N)</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a:solidFill>
                  <a:srgbClr val="FF0000"/>
                </a:solidFill>
                <a:latin typeface="Times New Roman"/>
                <a:ea typeface="Calibri"/>
                <a:cs typeface="Times New Roman"/>
              </a:rPr>
              <a:t>Bài tập 1.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2. </a:t>
            </a:r>
            <a:endParaRPr lang="en-US"/>
          </a:p>
        </p:txBody>
      </p:sp>
      <p:sp>
        <p:nvSpPr>
          <p:cNvPr id="14" name="Rectangle 13"/>
          <p:cNvSpPr/>
          <p:nvPr/>
        </p:nvSpPr>
        <p:spPr>
          <a:xfrm>
            <a:off x="475279" y="1618353"/>
            <a:ext cx="3075443" cy="2357568"/>
          </a:xfrm>
          <a:prstGeom prst="rect">
            <a:avLst/>
          </a:prstGeom>
        </p:spPr>
        <p:txBody>
          <a:bodyPr wrap="square">
            <a:spAutoFit/>
          </a:bodyPr>
          <a:lstStyle/>
          <a:p>
            <a:pPr lvl="0" algn="just">
              <a:lnSpc>
                <a:spcPct val="115000"/>
              </a:lnSpc>
              <a:spcAft>
                <a:spcPts val="600"/>
              </a:spcAft>
            </a:pPr>
            <a:r>
              <a:rPr lang="nl-NL" sz="2400" b="1">
                <a:solidFill>
                  <a:prstClr val="white"/>
                </a:solidFill>
                <a:latin typeface="Times New Roman"/>
                <a:ea typeface="Calibri"/>
                <a:cs typeface="Times New Roman"/>
              </a:rPr>
              <a:t>A (30</a:t>
            </a:r>
            <a:r>
              <a:rPr lang="nl-NL" sz="2400" b="1" baseline="30000">
                <a:solidFill>
                  <a:prstClr val="white"/>
                </a:solidFill>
                <a:latin typeface="Times New Roman"/>
                <a:ea typeface="Calibri"/>
                <a:cs typeface="Times New Roman"/>
              </a:rPr>
              <a:t>0 </a:t>
            </a:r>
            <a:r>
              <a:rPr lang="nl-NL" sz="2400" b="1">
                <a:solidFill>
                  <a:prstClr val="white"/>
                </a:solidFill>
                <a:latin typeface="Times New Roman"/>
                <a:ea typeface="Calibri"/>
                <a:cs typeface="Times New Roman"/>
              </a:rPr>
              <a:t>Đ, 30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B)</a:t>
            </a:r>
            <a:endParaRPr lang="en-US" sz="2400" b="1">
              <a:solidFill>
                <a:prstClr val="white"/>
              </a:solidFill>
              <a:latin typeface="Calibri"/>
              <a:ea typeface="Calibri"/>
              <a:cs typeface="Times New Roman"/>
            </a:endParaRPr>
          </a:p>
          <a:p>
            <a:pPr lvl="0" algn="just">
              <a:lnSpc>
                <a:spcPct val="115000"/>
              </a:lnSpc>
              <a:spcAft>
                <a:spcPts val="600"/>
              </a:spcAft>
            </a:pPr>
            <a:r>
              <a:rPr lang="nl-NL" sz="2400" b="1">
                <a:solidFill>
                  <a:prstClr val="white"/>
                </a:solidFill>
                <a:latin typeface="Times New Roman"/>
                <a:ea typeface="Calibri"/>
                <a:cs typeface="Times New Roman"/>
              </a:rPr>
              <a:t>B (0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  20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B)</a:t>
            </a:r>
            <a:endParaRPr lang="en-US" sz="2400" b="1">
              <a:solidFill>
                <a:prstClr val="white"/>
              </a:solidFill>
              <a:latin typeface="Calibri"/>
              <a:ea typeface="Calibri"/>
              <a:cs typeface="Times New Roman"/>
            </a:endParaRPr>
          </a:p>
          <a:p>
            <a:pPr lvl="0">
              <a:spcAft>
                <a:spcPts val="600"/>
              </a:spcAft>
            </a:pPr>
            <a:r>
              <a:rPr lang="nl-NL" sz="2400" b="1">
                <a:solidFill>
                  <a:prstClr val="white"/>
                </a:solidFill>
                <a:latin typeface="Times New Roman"/>
                <a:ea typeface="Calibri"/>
              </a:rPr>
              <a:t>C (20</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p>
          <a:p>
            <a:pPr lvl="0">
              <a:spcAft>
                <a:spcPts val="600"/>
              </a:spcAft>
            </a:pPr>
            <a:r>
              <a:rPr lang="nl-NL" sz="2400" b="1">
                <a:solidFill>
                  <a:prstClr val="white"/>
                </a:solidFill>
                <a:latin typeface="Times New Roman"/>
                <a:ea typeface="Calibri"/>
              </a:rPr>
              <a:t>D (20</a:t>
            </a:r>
            <a:r>
              <a:rPr lang="nl-NL" sz="2400" b="1" baseline="30000">
                <a:solidFill>
                  <a:prstClr val="white"/>
                </a:solidFill>
                <a:latin typeface="Times New Roman"/>
                <a:ea typeface="Calibri"/>
              </a:rPr>
              <a:t>0</a:t>
            </a:r>
            <a:r>
              <a:rPr lang="nl-NL" sz="2400" b="1">
                <a:solidFill>
                  <a:prstClr val="white"/>
                </a:solidFill>
                <a:latin typeface="Times New Roman"/>
                <a:ea typeface="Calibri"/>
              </a:rPr>
              <a:t>T, 10</a:t>
            </a:r>
            <a:r>
              <a:rPr lang="nl-NL" sz="2400" b="1" baseline="30000">
                <a:solidFill>
                  <a:prstClr val="white"/>
                </a:solidFill>
                <a:latin typeface="Times New Roman"/>
                <a:ea typeface="Calibri"/>
              </a:rPr>
              <a:t>0</a:t>
            </a:r>
            <a:r>
              <a:rPr lang="nl-NL" sz="2400" b="1">
                <a:solidFill>
                  <a:prstClr val="white"/>
                </a:solidFill>
                <a:latin typeface="Times New Roman"/>
                <a:ea typeface="Calibri"/>
              </a:rPr>
              <a:t>B)</a:t>
            </a:r>
          </a:p>
          <a:p>
            <a:pPr lvl="0">
              <a:spcAft>
                <a:spcPts val="600"/>
              </a:spcAft>
            </a:pPr>
            <a:r>
              <a:rPr lang="nl-NL" sz="2400" b="1">
                <a:solidFill>
                  <a:prstClr val="white"/>
                </a:solidFill>
                <a:latin typeface="Times New Roman"/>
                <a:ea typeface="Calibri"/>
              </a:rPr>
              <a:t>E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T, 10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circle(in)">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circle(in)">
                                      <p:cBhvr>
                                        <p:cTn id="25" dur="20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circle(in)">
                                      <p:cBhvr>
                                        <p:cTn id="30" dur="2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circle(in)">
                                      <p:cBhvr>
                                        <p:cTn id="35" dur="20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292925" y="1301426"/>
            <a:ext cx="4920343" cy="5264262"/>
          </a:xfrm>
          <a:prstGeom prst="rect">
            <a:avLst/>
          </a:prstGeom>
        </p:spPr>
        <p:txBody>
          <a:bodyPr wrap="square">
            <a:spAutoFit/>
          </a:bodyPr>
          <a:lstStyle/>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Quan sát hình 2 và đọc thông tin trong mục 1, em hãy:</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1. Xác định đường kinh tuyến gốc và vĩ tuyến gốc. Cho biết thế nào là kinh tuyến tây, kinh tuyến đông, vĩ tuyến bắc, vĩ tuyến nam.</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2. So sánh độ dài các đường kinh tuyến với nhau và độ dài các đường vĩ tuyến với nhau.</a:t>
            </a:r>
            <a:endParaRPr lang="en-US" sz="2800">
              <a:solidFill>
                <a:srgbClr val="0070C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extLst>
                    <a:ext uri="{9D8B030D-6E8A-4147-A177-3AD203B41FA5}">
                      <a16:colId xmlns:a16="http://schemas.microsoft.com/office/drawing/2014/main" val="20000"/>
                    </a:ext>
                  </a:extLst>
                </a:gridCol>
                <a:gridCol w="2326394">
                  <a:extLst>
                    <a:ext uri="{9D8B030D-6E8A-4147-A177-3AD203B41FA5}">
                      <a16:colId xmlns:a16="http://schemas.microsoft.com/office/drawing/2014/main" val="20001"/>
                    </a:ext>
                  </a:extLst>
                </a:gridCol>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extLst>
                    <a:ext uri="{9D8B030D-6E8A-4147-A177-3AD203B41FA5}">
                      <a16:colId xmlns:a16="http://schemas.microsoft.com/office/drawing/2014/main" val="20000"/>
                    </a:ext>
                  </a:extLst>
                </a:gridCol>
                <a:gridCol w="3763135">
                  <a:extLst>
                    <a:ext uri="{9D8B030D-6E8A-4147-A177-3AD203B41FA5}">
                      <a16:colId xmlns:a16="http://schemas.microsoft.com/office/drawing/2014/main" val="20001"/>
                    </a:ext>
                  </a:extLst>
                </a:gridCol>
                <a:gridCol w="2020148">
                  <a:extLst>
                    <a:ext uri="{9D8B030D-6E8A-4147-A177-3AD203B41FA5}">
                      <a16:colId xmlns:a16="http://schemas.microsoft.com/office/drawing/2014/main" val="20002"/>
                    </a:ext>
                  </a:extLst>
                </a:gridCol>
                <a:gridCol w="3800106">
                  <a:extLst>
                    <a:ext uri="{9D8B030D-6E8A-4147-A177-3AD203B41FA5}">
                      <a16:colId xmlns:a16="http://schemas.microsoft.com/office/drawing/2014/main" val="20003"/>
                    </a:ext>
                  </a:extLst>
                </a:gridCol>
              </a:tblGrid>
              <a:tr h="840701">
                <a:tc gridSpan="2">
                  <a:txBody>
                    <a:bodyPr/>
                    <a:lstStyle/>
                    <a:p>
                      <a:pPr algn="ctr"/>
                      <a:r>
                        <a:rPr lang="en-US" sz="2400">
                          <a:solidFill>
                            <a:schemeClr val="bg1"/>
                          </a:solidFill>
                          <a:latin typeface="Times New Roman" pitchFamily="18" charset="0"/>
                          <a:cs typeface="Times New Roman" pitchFamily="18" charset="0"/>
                        </a:rPr>
                        <a:t>Kinh</a:t>
                      </a:r>
                      <a:r>
                        <a:rPr lang="en-US" sz="2400" baseline="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a:solidFill>
                            <a:schemeClr val="bg1"/>
                          </a:solidFill>
                          <a:latin typeface="Times New Roman" pitchFamily="18" charset="0"/>
                          <a:cs typeface="Times New Roman" pitchFamily="18" charset="0"/>
                        </a:rPr>
                        <a:t>Vĩ</a:t>
                      </a:r>
                      <a:r>
                        <a:rPr lang="en-US" sz="2400" baseline="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extLst>
                  <a:ext uri="{0D108BD9-81ED-4DB2-BD59-A6C34878D82A}">
                    <a16:rowId xmlns:a16="http://schemas.microsoft.com/office/drawing/2014/main" val="10000"/>
                  </a:ext>
                </a:extLst>
              </a:tr>
              <a:tr h="840701">
                <a:tc>
                  <a:txBody>
                    <a:bodyPr/>
                    <a:lstStyle/>
                    <a:p>
                      <a:r>
                        <a:rPr lang="en-US" sz="2400">
                          <a:solidFill>
                            <a:schemeClr val="bg1"/>
                          </a:solidFill>
                          <a:latin typeface="Times New Roman" pitchFamily="18" charset="0"/>
                          <a:cs typeface="Times New Roman" pitchFamily="18" charset="0"/>
                        </a:rPr>
                        <a:t>Khái niệm: </a:t>
                      </a:r>
                    </a:p>
                  </a:txBody>
                  <a:tcPr>
                    <a:solidFill>
                      <a:schemeClr val="bg2">
                        <a:lumMod val="25000"/>
                      </a:schemeClr>
                    </a:solidFill>
                  </a:tcPr>
                </a:tc>
                <a:tc>
                  <a:txBody>
                    <a:bodyPr/>
                    <a:lstStyle/>
                    <a:p>
                      <a:endParaRPr lang="vi-VN"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Khái niệm:</a:t>
                      </a:r>
                    </a:p>
                    <a:p>
                      <a:endParaRPr lang="en-US" sz="240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1"/>
                  </a:ext>
                </a:extLst>
              </a:tr>
              <a:tr h="840701">
                <a:tc>
                  <a:txBody>
                    <a:bodyPr/>
                    <a:lstStyle/>
                    <a:p>
                      <a:r>
                        <a:rPr lang="en-US" sz="2400">
                          <a:solidFill>
                            <a:schemeClr val="bg1"/>
                          </a:solidFill>
                          <a:latin typeface="Times New Roman" pitchFamily="18" charset="0"/>
                          <a:cs typeface="Times New Roman" pitchFamily="18" charset="0"/>
                        </a:rPr>
                        <a:t>KT gốc: </a:t>
                      </a:r>
                    </a:p>
                  </a:txBody>
                  <a:tcPr>
                    <a:solidFill>
                      <a:schemeClr val="bg2">
                        <a:lumMod val="25000"/>
                      </a:schemeClr>
                    </a:solidFill>
                  </a:tcPr>
                </a:tc>
                <a:tc>
                  <a:txBody>
                    <a:bodyPr/>
                    <a:lstStyle/>
                    <a:p>
                      <a:endParaRPr lang="vi-VN"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VT gốc: </a:t>
                      </a: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extLst>
                  <a:ext uri="{0D108BD9-81ED-4DB2-BD59-A6C34878D82A}">
                    <a16:rowId xmlns:a16="http://schemas.microsoft.com/office/drawing/2014/main" val="10002"/>
                  </a:ext>
                </a:extLst>
              </a:tr>
              <a:tr h="840701">
                <a:tc>
                  <a:txBody>
                    <a:bodyPr/>
                    <a:lstStyle/>
                    <a:p>
                      <a:r>
                        <a:rPr lang="en-US" sz="2400">
                          <a:solidFill>
                            <a:schemeClr val="bg1"/>
                          </a:solidFill>
                          <a:latin typeface="Times New Roman" pitchFamily="18" charset="0"/>
                          <a:cs typeface="Times New Roman" pitchFamily="18" charset="0"/>
                        </a:rPr>
                        <a:t>KT Tây: </a:t>
                      </a: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VT Bắc: </a:t>
                      </a: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3"/>
                  </a:ext>
                </a:extLst>
              </a:tr>
              <a:tr h="840701">
                <a:tc>
                  <a:txBody>
                    <a:bodyPr/>
                    <a:lstStyle/>
                    <a:p>
                      <a:r>
                        <a:rPr lang="en-US" sz="2400">
                          <a:solidFill>
                            <a:schemeClr val="bg1"/>
                          </a:solidFill>
                          <a:latin typeface="Times New Roman" pitchFamily="18" charset="0"/>
                          <a:cs typeface="Times New Roman" pitchFamily="18" charset="0"/>
                        </a:rPr>
                        <a:t>KT Đông: </a:t>
                      </a: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a:solidFill>
                            <a:schemeClr val="bg1"/>
                          </a:solidFill>
                          <a:latin typeface="Times New Roman" pitchFamily="18" charset="0"/>
                          <a:cs typeface="Times New Roman" pitchFamily="18" charset="0"/>
                        </a:rPr>
                        <a:t>VT Nam: </a:t>
                      </a: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4"/>
                  </a:ext>
                </a:extLst>
              </a:tr>
              <a:tr h="965328">
                <a:tc>
                  <a:txBody>
                    <a:bodyPr/>
                    <a:lstStyle/>
                    <a:p>
                      <a:r>
                        <a:rPr lang="vi-VN" sz="240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898</Words>
  <Application>Microsoft Office PowerPoint</Application>
  <PresentationFormat>Widescreen</PresentationFormat>
  <Paragraphs>123</Paragraphs>
  <Slides>17</Slides>
  <Notes>15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Calibri Light</vt:lpstr>
      <vt:lpstr>Times New Roman</vt:lpstr>
      <vt:lpstr>方正静蕾简体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P261119</cp:lastModifiedBy>
  <cp:revision>53</cp:revision>
  <dcterms:created xsi:type="dcterms:W3CDTF">2020-11-02T15:38:20Z</dcterms:created>
  <dcterms:modified xsi:type="dcterms:W3CDTF">2023-10-14T13:10:54Z</dcterms:modified>
</cp:coreProperties>
</file>