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8" r:id="rId3"/>
    <p:sldId id="290" r:id="rId4"/>
    <p:sldId id="294" r:id="rId5"/>
    <p:sldId id="257" r:id="rId6"/>
    <p:sldId id="295" r:id="rId7"/>
    <p:sldId id="296" r:id="rId8"/>
    <p:sldId id="297" r:id="rId9"/>
    <p:sldId id="304" r:id="rId10"/>
    <p:sldId id="305" r:id="rId11"/>
    <p:sldId id="306" r:id="rId12"/>
    <p:sldId id="307" r:id="rId13"/>
    <p:sldId id="298" r:id="rId14"/>
    <p:sldId id="303" r:id="rId15"/>
    <p:sldId id="299" r:id="rId16"/>
    <p:sldId id="300" r:id="rId17"/>
    <p:sldId id="301" r:id="rId18"/>
    <p:sldId id="302" r:id="rId19"/>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88" d="100"/>
          <a:sy n="88" d="100"/>
        </p:scale>
        <p:origin x="84" y="369"/>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2023/10/14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a:p>
        </p:txBody>
      </p:sp>
    </p:spTree>
    <p:extLst>
      <p:ext uri="{BB962C8B-B14F-4D97-AF65-F5344CB8AC3E}">
        <p14:creationId xmlns:p14="http://schemas.microsoft.com/office/powerpoint/2010/main" val="307422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3</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4</a:t>
            </a:fld>
            <a:endParaRPr lang="zh-CN" altLang="en-US"/>
          </a:p>
        </p:txBody>
      </p:sp>
    </p:spTree>
    <p:extLst>
      <p:ext uri="{BB962C8B-B14F-4D97-AF65-F5344CB8AC3E}">
        <p14:creationId xmlns:p14="http://schemas.microsoft.com/office/powerpoint/2010/main" val="3458180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23157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69861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521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047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48480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8853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558664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60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7260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16295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269958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43044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5576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2023/10/14</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67581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2023/10/14</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14/10/2023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file:///C:\Program%20Files\Inknoe%20ClassPoint\Images\multiple_choice_without%20result_default_cm.png" TargetMode="External"/><Relationship Id="rId4" Type="http://schemas.openxmlformats.org/officeDocument/2006/relationships/image" Target="../media/image1.jpe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file:///C:\Program%20Files\Inknoe%20ClassPoint\Images\multiple_choice_with%20result_default_cm.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file:///C:\Program%20Files\Inknoe%20ClassPoint\Images\multiple_choice_with%20result_default_cm.png" TargetMode="External"/><Relationship Id="rId4" Type="http://schemas.openxmlformats.org/officeDocument/2006/relationships/image" Target="../media/image1.jpe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32.xml"/><Relationship Id="rId5" Type="http://schemas.openxmlformats.org/officeDocument/2006/relationships/image" Target="../media/image25.gif"/><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10" Type="http://schemas.openxmlformats.org/officeDocument/2006/relationships/image" Target="../media/image4.png"/><Relationship Id="rId4" Type="http://schemas.openxmlformats.org/officeDocument/2006/relationships/tags" Target="../tags/tag7.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9.jpeg"/><Relationship Id="rId5" Type="http://schemas.openxmlformats.org/officeDocument/2006/relationships/image" Target="../media/image9.png"/><Relationship Id="rId10" Type="http://schemas.openxmlformats.org/officeDocument/2006/relationships/image" Target="../media/image18.jpg"/><Relationship Id="rId4" Type="http://schemas.openxmlformats.org/officeDocument/2006/relationships/image" Target="../media/image8.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nền Powerpoint làm Slide chào hỏi 10 - Kinh nghiệm dạy học">
            <a:extLst>
              <a:ext uri="{FF2B5EF4-FFF2-40B4-BE49-F238E27FC236}">
                <a16:creationId xmlns:a16="http://schemas.microsoft.com/office/drawing/2014/main" id="{C6705B15-437B-BAF7-2530-3E83A6483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4F334A-BD25-33C5-FD48-E0D9AD31AA34}"/>
              </a:ext>
            </a:extLst>
          </p:cNvPr>
          <p:cNvSpPr txBox="1"/>
          <p:nvPr/>
        </p:nvSpPr>
        <p:spPr>
          <a:xfrm>
            <a:off x="4097740" y="709263"/>
            <a:ext cx="6093724" cy="461665"/>
          </a:xfrm>
          <a:prstGeom prst="rect">
            <a:avLst/>
          </a:prstGeom>
          <a:noFill/>
        </p:spPr>
        <p:txBody>
          <a:bodyPr wrap="square">
            <a:spAutoFit/>
          </a:bodyPr>
          <a:lstStyle/>
          <a:p>
            <a:r>
              <a:rPr lang="en-US" sz="2400" b="1" dirty="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400" b="1" dirty="0">
              <a:ln w="38100">
                <a:noFill/>
              </a:ln>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5202B4B-947F-A0B8-DB68-1BAE6C002072}"/>
              </a:ext>
            </a:extLst>
          </p:cNvPr>
          <p:cNvSpPr txBox="1"/>
          <p:nvPr/>
        </p:nvSpPr>
        <p:spPr>
          <a:xfrm>
            <a:off x="2783006" y="1341582"/>
            <a:ext cx="7029733" cy="2554545"/>
          </a:xfrm>
          <a:prstGeom prst="rect">
            <a:avLst/>
          </a:prstGeom>
          <a:noFill/>
        </p:spPr>
        <p:txBody>
          <a:bodyPr wrap="square">
            <a:spAutoFit/>
          </a:bodyPr>
          <a:lstStyle/>
          <a:p>
            <a:pPr algn="ctr"/>
            <a:r>
              <a:rPr lang="en-US" sz="3200" b="1" dirty="0">
                <a:ln w="38100">
                  <a:noFill/>
                </a:ln>
                <a:solidFill>
                  <a:srgbClr val="FF0000"/>
                </a:solidFill>
                <a:latin typeface="Times New Roman" panose="02020603050405020304" pitchFamily="18" charset="0"/>
                <a:cs typeface="Times New Roman" panose="02020603050405020304" pitchFamily="18" charset="0"/>
              </a:rPr>
              <a:t>BÀI GIẢNG ĐIỆN TỬ MÔN ĐỊA LÍ 6</a:t>
            </a:r>
          </a:p>
          <a:p>
            <a:pPr algn="ctr"/>
            <a:r>
              <a:rPr lang="en-US" sz="3200" b="1">
                <a:ln w="38100">
                  <a:noFill/>
                </a:ln>
                <a:solidFill>
                  <a:srgbClr val="FFFF00"/>
                </a:solidFill>
                <a:latin typeface="Times New Roman" panose="02020603050405020304" pitchFamily="18" charset="0"/>
                <a:cs typeface="Times New Roman" panose="02020603050405020304" pitchFamily="18" charset="0"/>
              </a:rPr>
              <a:t>BÀI 3: </a:t>
            </a:r>
            <a:r>
              <a:rPr lang="en-US" sz="3200">
                <a:solidFill>
                  <a:srgbClr val="FF0000"/>
                </a:solidFill>
                <a:latin typeface="Times New Roman" panose="02020603050405020304" pitchFamily="18" charset="0"/>
                <a:cs typeface="Times New Roman" panose="02020603050405020304" pitchFamily="18" charset="0"/>
              </a:rPr>
              <a:t>TỈ LỆ BẢN ĐỒ. </a:t>
            </a:r>
            <a:endParaRPr lang="vi-VN" sz="3200">
              <a:solidFill>
                <a:srgbClr val="FF0000"/>
              </a:solidFill>
              <a:latin typeface="Times New Roman" panose="02020603050405020304" pitchFamily="18" charset="0"/>
              <a:cs typeface="Times New Roman" panose="02020603050405020304" pitchFamily="18" charset="0"/>
            </a:endParaRPr>
          </a:p>
          <a:p>
            <a:pPr algn="ctr"/>
            <a:r>
              <a:rPr lang="en-US" sz="3200">
                <a:solidFill>
                  <a:srgbClr val="FF0000"/>
                </a:solidFill>
                <a:latin typeface="Times New Roman" panose="02020603050405020304" pitchFamily="18" charset="0"/>
                <a:cs typeface="Times New Roman" panose="02020603050405020304" pitchFamily="18" charset="0"/>
              </a:rPr>
              <a:t>TÍNH KHOẢNG CÁCH THỰC TẾ </a:t>
            </a:r>
          </a:p>
          <a:p>
            <a:pPr algn="ctr"/>
            <a:endParaRPr lang="en-US" sz="3200">
              <a:solidFill>
                <a:srgbClr val="FF0000"/>
              </a:solidFill>
              <a:latin typeface="Times New Roman" panose="02020603050405020304" pitchFamily="18" charset="0"/>
              <a:cs typeface="Times New Roman" panose="02020603050405020304" pitchFamily="18" charset="0"/>
            </a:endParaRPr>
          </a:p>
          <a:p>
            <a:pPr algn="ctr"/>
            <a:endParaRPr lang="en-US" sz="3200" b="1" dirty="0">
              <a:ln w="38100">
                <a:noFill/>
              </a:ln>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D73EF39-50F3-1FAF-E0BC-E376F7BEC244}"/>
              </a:ext>
            </a:extLst>
          </p:cNvPr>
          <p:cNvSpPr/>
          <p:nvPr/>
        </p:nvSpPr>
        <p:spPr>
          <a:xfrm>
            <a:off x="4097740" y="2635607"/>
            <a:ext cx="4549899" cy="707886"/>
          </a:xfrm>
          <a:prstGeom prst="rect">
            <a:avLst/>
          </a:prstGeom>
          <a:noFill/>
        </p:spPr>
        <p:txBody>
          <a:bodyPr wrap="none" lIns="91440" tIns="45720" rIns="91440" bIns="45720">
            <a:spAutoFit/>
          </a:bodyPr>
          <a:lstStyle/>
          <a:p>
            <a:pPr algn="ctr"/>
            <a:r>
              <a:rPr lang="en-US" sz="40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4000" b="0" cap="none" spc="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40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4000" b="0" cap="none" spc="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40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extLst>
      <p:ext uri="{BB962C8B-B14F-4D97-AF65-F5344CB8AC3E}">
        <p14:creationId xmlns:p14="http://schemas.microsoft.com/office/powerpoint/2010/main" val="2712392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25E9A-A294-F1A9-1EC8-71CFFCC3F9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9D6444-D5CF-853B-D658-87D9BCDE7D22}"/>
              </a:ext>
            </a:extLst>
          </p:cNvPr>
          <p:cNvSpPr>
            <a:spLocks noGrp="1"/>
          </p:cNvSpPr>
          <p:nvPr>
            <p:ph idx="1"/>
          </p:nvPr>
        </p:nvSpPr>
        <p:spPr/>
        <p:txBody>
          <a:bodyPr/>
          <a:lstStyle/>
          <a:p>
            <a:endParaRPr lang="en-US"/>
          </a:p>
        </p:txBody>
      </p:sp>
      <p:sp>
        <p:nvSpPr>
          <p:cNvPr id="4" name="Rounded Rectangle 1">
            <a:extLst>
              <a:ext uri="{FF2B5EF4-FFF2-40B4-BE49-F238E27FC236}">
                <a16:creationId xmlns:a16="http://schemas.microsoft.com/office/drawing/2014/main" id="{5CFDE19D-E96E-B895-63E5-880A7B32F1F2}"/>
              </a:ext>
            </a:extLst>
          </p:cNvPr>
          <p:cNvSpPr txBox="1">
            <a:spLocks/>
          </p:cNvSpPr>
          <p:nvPr/>
        </p:nvSpPr>
        <p:spPr>
          <a:xfrm>
            <a:off x="838200" y="119743"/>
            <a:ext cx="10515600" cy="6122534"/>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vi-VN" b="0" i="0">
                <a:solidFill>
                  <a:schemeClr val="tx1"/>
                </a:solidFill>
                <a:effectLst/>
                <a:latin typeface="Arial" panose="020B0604020202020204" pitchFamily="34" charset="0"/>
              </a:rPr>
              <a:t>- Đo và tính khoảng cách theo đường chim bay từ chợ Bến Thành đến công viên thống nhất</a:t>
            </a:r>
          </a:p>
          <a:p>
            <a:pPr algn="l"/>
            <a:r>
              <a:rPr lang="vi-VN" b="0" i="0">
                <a:solidFill>
                  <a:schemeClr val="tx1"/>
                </a:solidFill>
                <a:effectLst/>
                <a:latin typeface="Arial" panose="020B0604020202020204" pitchFamily="34" charset="0"/>
              </a:rPr>
              <a:t>Bản đồ có tỉ lệ 1 : 10 000 có nghĩa 1 cm trên bản đồ ứng với 100 m (100 000 cm) trên thực tế. Kết quả là:</a:t>
            </a:r>
          </a:p>
          <a:p>
            <a:pPr algn="l"/>
            <a:r>
              <a:rPr lang="vi-VN" b="0" i="0">
                <a:solidFill>
                  <a:schemeClr val="tx1"/>
                </a:solidFill>
                <a:effectLst/>
                <a:latin typeface="Arial" panose="020B0604020202020204" pitchFamily="34" charset="0"/>
              </a:rPr>
              <a:t>+ Đo và tính khoảng cách theo đường chim bay từ Chợ Bến Thành đến Công viên Thống Nhất:</a:t>
            </a:r>
          </a:p>
          <a:p>
            <a:pPr algn="l">
              <a:buFont typeface="Arial" panose="020B0604020202020204" pitchFamily="34" charset="0"/>
              <a:buChar char="•"/>
            </a:pPr>
            <a:r>
              <a:rPr lang="vi-VN" b="0" i="0">
                <a:solidFill>
                  <a:schemeClr val="tx1"/>
                </a:solidFill>
                <a:effectLst/>
                <a:latin typeface="Arial" panose="020B0604020202020204" pitchFamily="34" charset="0"/>
              </a:rPr>
              <a:t>Chợ Bến Thành đến Công viên Thống Nhất: 7 cm x 100 m = 700 m.</a:t>
            </a:r>
          </a:p>
          <a:p>
            <a:pPr algn="l"/>
            <a:endParaRPr lang="vi-VN" b="0" i="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1767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41361-FE55-4BD7-364F-7B1C8982B886}"/>
              </a:ext>
            </a:extLst>
          </p:cNvPr>
          <p:cNvSpPr>
            <a:spLocks noGrp="1"/>
          </p:cNvSpPr>
          <p:nvPr>
            <p:ph type="title"/>
          </p:nvPr>
        </p:nvSpPr>
        <p:spPr/>
        <p:txBody>
          <a:bodyPr/>
          <a:lstStyle/>
          <a:p>
            <a:endParaRPr lang="en-US"/>
          </a:p>
        </p:txBody>
      </p:sp>
      <p:sp>
        <p:nvSpPr>
          <p:cNvPr id="4" name="Rounded Rectangle 1">
            <a:extLst>
              <a:ext uri="{FF2B5EF4-FFF2-40B4-BE49-F238E27FC236}">
                <a16:creationId xmlns:a16="http://schemas.microsoft.com/office/drawing/2014/main" id="{17CD2F09-CFD6-9193-166C-E6C37DBBC137}"/>
              </a:ext>
            </a:extLst>
          </p:cNvPr>
          <p:cNvSpPr txBox="1">
            <a:spLocks noGrp="1"/>
          </p:cNvSpPr>
          <p:nvPr>
            <p:ph idx="1"/>
          </p:nvPr>
        </p:nvSpPr>
        <p:spPr>
          <a:xfrm>
            <a:off x="838200" y="533400"/>
            <a:ext cx="10515600" cy="5643563"/>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l"/>
            <a:r>
              <a:rPr lang="vi-VN" b="0" i="0">
                <a:effectLst/>
                <a:latin typeface="Arial" panose="020B0604020202020204" pitchFamily="34" charset="0"/>
              </a:rPr>
              <a:t>+ Tính chiều đài đường Lê Thánh Tôn từ ngã ba Phạm </a:t>
            </a:r>
            <a:r>
              <a:rPr lang="vi-VN" b="0" i="0">
                <a:solidFill>
                  <a:schemeClr val="tx1"/>
                </a:solidFill>
                <a:effectLst/>
                <a:latin typeface="Arial" panose="020B0604020202020204" pitchFamily="34" charset="0"/>
              </a:rPr>
              <a:t>Hồng Thái đến ngã tư giao với đường Hai Bà Trưng: để tính khoảng cách này, tính qua hai đoạn ngắn, sau đó cộng lại, cụ thể là:</a:t>
            </a:r>
          </a:p>
          <a:p>
            <a:pPr algn="l">
              <a:buFont typeface="Arial" panose="020B0604020202020204" pitchFamily="34" charset="0"/>
              <a:buChar char="•"/>
            </a:pPr>
            <a:r>
              <a:rPr lang="vi-VN" b="0" i="0">
                <a:solidFill>
                  <a:schemeClr val="tx1"/>
                </a:solidFill>
                <a:effectLst/>
                <a:latin typeface="Arial" panose="020B0604020202020204" pitchFamily="34" charset="0"/>
              </a:rPr>
              <a:t>Khoảng cách từ ngã ba Phạm Hồng Thái đến ngã tư Lê Thánh Tôn - Nguyễn Trung Trực: 5,5 cm x 100 m = 550 m.</a:t>
            </a:r>
          </a:p>
          <a:p>
            <a:pPr algn="l">
              <a:buFont typeface="Arial" panose="020B0604020202020204" pitchFamily="34" charset="0"/>
              <a:buChar char="•"/>
            </a:pPr>
            <a:r>
              <a:rPr lang="vi-VN" b="0" i="0">
                <a:solidFill>
                  <a:schemeClr val="tx1"/>
                </a:solidFill>
                <a:effectLst/>
                <a:latin typeface="Arial" panose="020B0604020202020204" pitchFamily="34" charset="0"/>
              </a:rPr>
              <a:t>Khoảng cách từ ngã tư Lê Thánh Tôn - Nguyễn Trung Trực đến ngã tư Lê Thánh Tôn - Hai Bà Trưng: 6,7 cm x 100 m = 670 m.</a:t>
            </a:r>
          </a:p>
          <a:p>
            <a:pPr algn="l">
              <a:buFont typeface="Arial" panose="020B0604020202020204" pitchFamily="34" charset="0"/>
              <a:buChar char="•"/>
            </a:pPr>
            <a:r>
              <a:rPr lang="vi-VN" b="0" i="0">
                <a:solidFill>
                  <a:schemeClr val="tx1"/>
                </a:solidFill>
                <a:effectLst/>
                <a:latin typeface="Arial" panose="020B0604020202020204" pitchFamily="34" charset="0"/>
              </a:rPr>
              <a:t>Chiều dài đường Lê Thánh Tôn từ ngã ba Phạm Hồng Thái đến ngã tư giao với đường Hai Bà Trưng là: 550 m + 670 m = 1 220 m.</a:t>
            </a:r>
          </a:p>
          <a:p>
            <a:pPr algn="l"/>
            <a:endParaRPr lang="vi-VN" b="0" i="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758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8"/>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LUYỆN TẬP</a:t>
            </a:r>
            <a:endParaRPr lang="en-US" sz="3600" dirty="0">
              <a:solidFill>
                <a:schemeClr val="tx1"/>
              </a:solidFill>
            </a:endParaRPr>
          </a:p>
        </p:txBody>
      </p:sp>
      <p:sp>
        <p:nvSpPr>
          <p:cNvPr id="5" name="TextBox 4"/>
          <p:cNvSpPr txBox="1"/>
          <p:nvPr/>
        </p:nvSpPr>
        <p:spPr>
          <a:xfrm>
            <a:off x="914402" y="2164984"/>
            <a:ext cx="9426388" cy="1477328"/>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Câu 1: Tỉ lệ bản đồ là gì?</a:t>
            </a:r>
          </a:p>
          <a:p>
            <a:r>
              <a:rPr lang="vi-VN" dirty="0">
                <a:latin typeface="Times New Roman" panose="02020603050405020304" pitchFamily="18" charset="0"/>
                <a:cs typeface="Times New Roman" panose="02020603050405020304" pitchFamily="18" charset="0"/>
              </a:rPr>
              <a:t>A. Là con số qui ước trên mỗi bản đồ</a:t>
            </a:r>
          </a:p>
          <a:p>
            <a:r>
              <a:rPr lang="vi-VN" dirty="0">
                <a:latin typeface="Times New Roman" panose="02020603050405020304" pitchFamily="18" charset="0"/>
                <a:cs typeface="Times New Roman" panose="02020603050405020304" pitchFamily="18" charset="0"/>
              </a:rPr>
              <a:t>B. Cho biết mức độ thu nhỏ độ dài giữa các đối tượng trên bản đồ so với thực tế là bao nhiêu</a:t>
            </a:r>
          </a:p>
          <a:p>
            <a:r>
              <a:rPr lang="vi-VN" dirty="0">
                <a:latin typeface="Times New Roman" panose="02020603050405020304" pitchFamily="18" charset="0"/>
                <a:cs typeface="Times New Roman" panose="02020603050405020304" pitchFamily="18" charset="0"/>
              </a:rPr>
              <a:t>C. Cho biết mức độ phóng to độ dài giữa các đối tượng trên bản đồ so với thực tế là bao nhiêu</a:t>
            </a:r>
          </a:p>
          <a:p>
            <a:r>
              <a:rPr lang="vi-VN" dirty="0">
                <a:latin typeface="Times New Roman" panose="02020603050405020304" pitchFamily="18" charset="0"/>
                <a:cs typeface="Times New Roman" panose="02020603050405020304" pitchFamily="18" charset="0"/>
              </a:rPr>
              <a:t>D. Là một yếu tố giúp học sinh khai thác tri thức địa lí trên bản đồ</a:t>
            </a:r>
          </a:p>
        </p:txBody>
      </p:sp>
      <p:sp>
        <p:nvSpPr>
          <p:cNvPr id="13" name="TextBox 12"/>
          <p:cNvSpPr txBox="1"/>
          <p:nvPr/>
        </p:nvSpPr>
        <p:spPr>
          <a:xfrm>
            <a:off x="1228166" y="1779504"/>
            <a:ext cx="3935505" cy="369332"/>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Chọn đáp án đúng nhất</a:t>
            </a:r>
          </a:p>
        </p:txBody>
      </p:sp>
      <p:pic>
        <p:nvPicPr>
          <p:cNvPr id="7" name="btnInknoeActivity">
            <a:extLst>
              <a:ext uri="{FF2B5EF4-FFF2-40B4-BE49-F238E27FC236}">
                <a16:creationId xmlns:a16="http://schemas.microsoft.com/office/drawing/2014/main" id="{0B8B76D0-7C50-40D4-B631-DC5BEC3ECEA7}"/>
              </a:ext>
            </a:extLst>
          </p:cNvPr>
          <p:cNvPicPr>
            <a:picLocks noChangeAspect="1"/>
          </p:cNvPicPr>
          <p:nvPr>
            <p:custDataLst>
              <p:tags r:id="rId1"/>
            </p:custDataLst>
          </p:nvPr>
        </p:nvPicPr>
        <p:blipFill>
          <a:blip r:embed="rId9" r:link="rId10">
            <a:extLst>
              <a:ext uri="{28A0092B-C50C-407E-A947-70E740481C1C}">
                <a14:useLocalDpi xmlns:a14="http://schemas.microsoft.com/office/drawing/2010/main" val="0"/>
              </a:ext>
            </a:extLst>
          </a:blip>
          <a:stretch>
            <a:fillRect/>
          </a:stretch>
        </p:blipFill>
        <p:spPr>
          <a:xfrm>
            <a:off x="4986227" y="5429250"/>
            <a:ext cx="2219546" cy="571500"/>
          </a:xfrm>
          <a:prstGeom prst="rect">
            <a:avLst/>
          </a:prstGeom>
        </p:spPr>
      </p:pic>
    </p:spTree>
    <p:extLst>
      <p:ext uri="{BB962C8B-B14F-4D97-AF65-F5344CB8AC3E}">
        <p14:creationId xmlns:p14="http://schemas.microsoft.com/office/powerpoint/2010/main" val="195885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B866C-15FD-4ACC-9C98-2D0B53DC3E88}"/>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7EA9CD6C-096D-4A3F-8022-C090B69E564F}"/>
              </a:ext>
            </a:extLst>
          </p:cNvPr>
          <p:cNvSpPr txBox="1">
            <a:spLocks noGrp="1"/>
          </p:cNvSpPr>
          <p:nvPr>
            <p:ph idx="1"/>
          </p:nvPr>
        </p:nvSpPr>
        <p:spPr>
          <a:xfrm>
            <a:off x="838200" y="1825625"/>
            <a:ext cx="10515600" cy="2544286"/>
          </a:xfrm>
          <a:prstGeom prst="rect">
            <a:avLst/>
          </a:prstGeom>
          <a:noFill/>
        </p:spPr>
        <p:txBody>
          <a:bodyPr wrap="square" rtlCol="0">
            <a:spAutoFit/>
          </a:bodyPr>
          <a:lstStyle/>
          <a:p>
            <a:r>
              <a:rPr lang="vi-VN" dirty="0">
                <a:solidFill>
                  <a:schemeClr val="bg1"/>
                </a:solidFill>
                <a:latin typeface="Times New Roman" panose="02020603050405020304" pitchFamily="18" charset="0"/>
                <a:cs typeface="Times New Roman" panose="02020603050405020304" pitchFamily="18" charset="0"/>
              </a:rPr>
              <a:t>Câu 2: Tỉ lệ bản đồ có mấy cách ghi?</a:t>
            </a:r>
          </a:p>
          <a:p>
            <a:r>
              <a:rPr lang="vi-VN" dirty="0">
                <a:solidFill>
                  <a:schemeClr val="bg1"/>
                </a:solidFill>
                <a:latin typeface="Times New Roman" panose="02020603050405020304" pitchFamily="18" charset="0"/>
                <a:cs typeface="Times New Roman" panose="02020603050405020304" pitchFamily="18" charset="0"/>
              </a:rPr>
              <a:t>A. 2</a:t>
            </a:r>
          </a:p>
          <a:p>
            <a:r>
              <a:rPr lang="vi-VN" dirty="0">
                <a:solidFill>
                  <a:schemeClr val="bg1"/>
                </a:solidFill>
                <a:latin typeface="Times New Roman" panose="02020603050405020304" pitchFamily="18" charset="0"/>
                <a:cs typeface="Times New Roman" panose="02020603050405020304" pitchFamily="18" charset="0"/>
              </a:rPr>
              <a:t>B. 3</a:t>
            </a:r>
          </a:p>
          <a:p>
            <a:r>
              <a:rPr lang="vi-VN" dirty="0">
                <a:solidFill>
                  <a:schemeClr val="bg1"/>
                </a:solidFill>
                <a:latin typeface="Times New Roman" panose="02020603050405020304" pitchFamily="18" charset="0"/>
                <a:cs typeface="Times New Roman" panose="02020603050405020304" pitchFamily="18" charset="0"/>
              </a:rPr>
              <a:t>C. 4</a:t>
            </a:r>
          </a:p>
          <a:p>
            <a:r>
              <a:rPr lang="vi-VN" dirty="0">
                <a:solidFill>
                  <a:schemeClr val="bg1"/>
                </a:solidFill>
                <a:latin typeface="Times New Roman" panose="02020603050405020304" pitchFamily="18" charset="0"/>
                <a:cs typeface="Times New Roman" panose="02020603050405020304" pitchFamily="18" charset="0"/>
              </a:rPr>
              <a:t>D. 5</a:t>
            </a:r>
          </a:p>
        </p:txBody>
      </p:sp>
      <p:pic>
        <p:nvPicPr>
          <p:cNvPr id="10" name="btnInknoeActivity">
            <a:extLst>
              <a:ext uri="{FF2B5EF4-FFF2-40B4-BE49-F238E27FC236}">
                <a16:creationId xmlns:a16="http://schemas.microsoft.com/office/drawing/2014/main" id="{027EB88C-4B91-4904-B832-C15149384A50}"/>
              </a:ext>
            </a:extLst>
          </p:cNvPr>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2251119" y="4676690"/>
            <a:ext cx="2219546" cy="571500"/>
          </a:xfrm>
          <a:prstGeom prst="rect">
            <a:avLst/>
          </a:prstGeom>
        </p:spPr>
      </p:pic>
    </p:spTree>
    <p:extLst>
      <p:ext uri="{BB962C8B-B14F-4D97-AF65-F5344CB8AC3E}">
        <p14:creationId xmlns:p14="http://schemas.microsoft.com/office/powerpoint/2010/main" val="24922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914402" y="2164984"/>
            <a:ext cx="9426388" cy="1477328"/>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3: Để tính được khoảng cách thực tế giữa 2 điểm dựa vào tỉ lệ bản đồ, ta cần làm gì?</a:t>
            </a:r>
          </a:p>
          <a:p>
            <a:pPr lvl="0"/>
            <a:r>
              <a:rPr lang="vi-VN" dirty="0">
                <a:solidFill>
                  <a:prstClr val="black"/>
                </a:solidFill>
                <a:latin typeface="Times New Roman" panose="02020603050405020304" pitchFamily="18" charset="0"/>
                <a:cs typeface="Times New Roman" panose="02020603050405020304" pitchFamily="18" charset="0"/>
              </a:rPr>
              <a:t>A.Đo được khoảng cách giữa 2 điểm cần tính trên bản đồ</a:t>
            </a:r>
          </a:p>
          <a:p>
            <a:pPr lvl="0"/>
            <a:r>
              <a:rPr lang="vi-VN" dirty="0">
                <a:solidFill>
                  <a:prstClr val="black"/>
                </a:solidFill>
                <a:latin typeface="Times New Roman" panose="02020603050405020304" pitchFamily="18" charset="0"/>
                <a:cs typeface="Times New Roman" panose="02020603050405020304" pitchFamily="18" charset="0"/>
              </a:rPr>
              <a:t>B.Xác định chính xác được tỉ lệ bản đồ </a:t>
            </a:r>
          </a:p>
          <a:p>
            <a:pPr lvl="0"/>
            <a:r>
              <a:rPr lang="vi-VN" dirty="0">
                <a:solidFill>
                  <a:prstClr val="black"/>
                </a:solidFill>
                <a:latin typeface="Times New Roman" panose="02020603050405020304" pitchFamily="18" charset="0"/>
                <a:cs typeface="Times New Roman" panose="02020603050405020304" pitchFamily="18" charset="0"/>
              </a:rPr>
              <a:t>C.Thực hiện phép tính nhân: khoảng cách thực tế= khoảng cách đo trên bản đồ x tỉ lệ bản đồ</a:t>
            </a:r>
          </a:p>
          <a:p>
            <a:pPr lvl="0"/>
            <a:r>
              <a:rPr lang="vi-VN" dirty="0">
                <a:solidFill>
                  <a:prstClr val="black"/>
                </a:solidFill>
                <a:latin typeface="Times New Roman" panose="02020603050405020304" pitchFamily="18" charset="0"/>
                <a:cs typeface="Times New Roman" panose="02020603050405020304" pitchFamily="18" charset="0"/>
              </a:rPr>
              <a:t>D. Tất cả các đáp án trên</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p>
        </p:txBody>
      </p:sp>
      <p:sp>
        <p:nvSpPr>
          <p:cNvPr id="6" name="Oval 5"/>
          <p:cNvSpPr/>
          <p:nvPr/>
        </p:nvSpPr>
        <p:spPr>
          <a:xfrm>
            <a:off x="760240" y="3338236"/>
            <a:ext cx="571025" cy="252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D</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5" name="TextBox 14"/>
          <p:cNvSpPr txBox="1"/>
          <p:nvPr/>
        </p:nvSpPr>
        <p:spPr>
          <a:xfrm>
            <a:off x="1645226" y="3914151"/>
            <a:ext cx="7741020"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4: Hai địa điểm có khoảng cách thực tế là 25 km, thì trên bản đồ có tỉ lệ 1 : 300 000, khoảng cách giữa hai địa điềm đó là bao nhiêu?</a:t>
            </a:r>
          </a:p>
          <a:p>
            <a:pPr lvl="0"/>
            <a:r>
              <a:rPr lang="vi-VN" dirty="0">
                <a:solidFill>
                  <a:prstClr val="black"/>
                </a:solidFill>
                <a:latin typeface="Times New Roman" panose="02020603050405020304" pitchFamily="18" charset="0"/>
                <a:cs typeface="Times New Roman" panose="02020603050405020304" pitchFamily="18" charset="0"/>
              </a:rPr>
              <a:t>A.6,3 cm</a:t>
            </a:r>
          </a:p>
          <a:p>
            <a:pPr lvl="0"/>
            <a:r>
              <a:rPr lang="vi-VN" dirty="0">
                <a:solidFill>
                  <a:prstClr val="black"/>
                </a:solidFill>
                <a:latin typeface="Times New Roman" panose="02020603050405020304" pitchFamily="18" charset="0"/>
                <a:cs typeface="Times New Roman" panose="02020603050405020304" pitchFamily="18" charset="0"/>
              </a:rPr>
              <a:t>B.7,3 cm</a:t>
            </a:r>
          </a:p>
          <a:p>
            <a:pPr lvl="0"/>
            <a:r>
              <a:rPr lang="vi-VN" dirty="0">
                <a:solidFill>
                  <a:prstClr val="black"/>
                </a:solidFill>
                <a:latin typeface="Times New Roman" panose="02020603050405020304" pitchFamily="18" charset="0"/>
                <a:cs typeface="Times New Roman" panose="02020603050405020304" pitchFamily="18" charset="0"/>
              </a:rPr>
              <a:t>C.8,3 cm</a:t>
            </a:r>
          </a:p>
          <a:p>
            <a:pPr lvl="0"/>
            <a:r>
              <a:rPr lang="vi-VN" dirty="0">
                <a:solidFill>
                  <a:prstClr val="black"/>
                </a:solidFill>
                <a:latin typeface="Times New Roman" panose="02020603050405020304" pitchFamily="18" charset="0"/>
                <a:cs typeface="Times New Roman" panose="02020603050405020304" pitchFamily="18" charset="0"/>
              </a:rPr>
              <a:t>D.9,3 cm</a:t>
            </a:r>
          </a:p>
        </p:txBody>
      </p:sp>
      <p:sp>
        <p:nvSpPr>
          <p:cNvPr id="7" name="Oval 6"/>
          <p:cNvSpPr/>
          <p:nvPr/>
        </p:nvSpPr>
        <p:spPr>
          <a:xfrm>
            <a:off x="1671917" y="5110098"/>
            <a:ext cx="272392" cy="2326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a:solidFill>
                  <a:prstClr val="white"/>
                </a:solidFill>
                <a:latin typeface="Arial" panose="020B0604020202020204" pitchFamily="34" charset="0"/>
              </a:rPr>
              <a:t>C</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534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P spid="6" grpId="0" animBg="1"/>
      <p:bldP spid="15"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6376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8"/>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TextBox 4"/>
          <p:cNvSpPr txBox="1"/>
          <p:nvPr/>
        </p:nvSpPr>
        <p:spPr>
          <a:xfrm>
            <a:off x="1029311" y="2148836"/>
            <a:ext cx="9426388" cy="1754326"/>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 Trên bản đồ hành chính có tỉ lệ 1 : 5 000 000, khoảng cách giữa Thủ đô Hà Nội tới thành phố Thái Bình là 3,5 cm. vậy trên thực tế thành phố TB cách Thủ đô Hà Nội bao nhiêu ki-lô-mét?</a:t>
            </a:r>
          </a:p>
          <a:p>
            <a:pPr lvl="0"/>
            <a:r>
              <a:rPr lang="vi-VN" dirty="0">
                <a:solidFill>
                  <a:prstClr val="black"/>
                </a:solidFill>
                <a:latin typeface="Times New Roman" panose="02020603050405020304" pitchFamily="18" charset="0"/>
                <a:cs typeface="Times New Roman" panose="02020603050405020304" pitchFamily="18" charset="0"/>
              </a:rPr>
              <a:t>A. 174 km</a:t>
            </a:r>
          </a:p>
          <a:p>
            <a:pPr lvl="0"/>
            <a:r>
              <a:rPr lang="vi-VN" dirty="0">
                <a:solidFill>
                  <a:prstClr val="black"/>
                </a:solidFill>
                <a:latin typeface="Times New Roman" panose="02020603050405020304" pitchFamily="18" charset="0"/>
                <a:cs typeface="Times New Roman" panose="02020603050405020304" pitchFamily="18" charset="0"/>
              </a:rPr>
              <a:t>B. 175 km</a:t>
            </a:r>
          </a:p>
          <a:p>
            <a:pPr lvl="0"/>
            <a:r>
              <a:rPr lang="vi-VN" dirty="0">
                <a:solidFill>
                  <a:prstClr val="black"/>
                </a:solidFill>
                <a:latin typeface="Times New Roman" panose="02020603050405020304" pitchFamily="18" charset="0"/>
                <a:cs typeface="Times New Roman" panose="02020603050405020304" pitchFamily="18" charset="0"/>
              </a:rPr>
              <a:t>C. 178 km</a:t>
            </a:r>
          </a:p>
          <a:p>
            <a:pPr lvl="0"/>
            <a:r>
              <a:rPr lang="vi-VN" dirty="0">
                <a:solidFill>
                  <a:prstClr val="black"/>
                </a:solidFill>
                <a:latin typeface="Times New Roman" panose="02020603050405020304" pitchFamily="18" charset="0"/>
                <a:cs typeface="Times New Roman" panose="02020603050405020304" pitchFamily="18" charset="0"/>
              </a:rPr>
              <a:t>D. 190 km</a:t>
            </a:r>
          </a:p>
        </p:txBody>
      </p:sp>
      <p:sp>
        <p:nvSpPr>
          <p:cNvPr id="13" name="TextBox 12"/>
          <p:cNvSpPr txBox="1"/>
          <p:nvPr/>
        </p:nvSpPr>
        <p:spPr>
          <a:xfrm>
            <a:off x="1228166" y="1779504"/>
            <a:ext cx="39355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p>
        </p:txBody>
      </p:sp>
      <p:pic>
        <p:nvPicPr>
          <p:cNvPr id="14" name="btnInknoeActivity">
            <a:extLst>
              <a:ext uri="{FF2B5EF4-FFF2-40B4-BE49-F238E27FC236}">
                <a16:creationId xmlns:a16="http://schemas.microsoft.com/office/drawing/2014/main" id="{AE4CBE1F-B2FC-4EF0-A438-EC3C16849696}"/>
              </a:ext>
            </a:extLst>
          </p:cNvPr>
          <p:cNvPicPr>
            <a:picLocks noChangeAspect="1"/>
          </p:cNvPicPr>
          <p:nvPr>
            <p:custDataLst>
              <p:tags r:id="rId1"/>
            </p:custDataLst>
          </p:nvPr>
        </p:nvPicPr>
        <p:blipFill>
          <a:blip r:embed="rId9" r:link="rId10">
            <a:extLst>
              <a:ext uri="{28A0092B-C50C-407E-A947-70E740481C1C}">
                <a14:useLocalDpi xmlns:a14="http://schemas.microsoft.com/office/drawing/2010/main" val="0"/>
              </a:ext>
            </a:extLst>
          </a:blip>
          <a:stretch>
            <a:fillRect/>
          </a:stretch>
        </p:blipFill>
        <p:spPr>
          <a:xfrm>
            <a:off x="4986227" y="5429250"/>
            <a:ext cx="2219546" cy="571500"/>
          </a:xfrm>
          <a:prstGeom prst="rect">
            <a:avLst/>
          </a:prstGeom>
        </p:spPr>
      </p:pic>
    </p:spTree>
    <p:extLst>
      <p:ext uri="{BB962C8B-B14F-4D97-AF65-F5344CB8AC3E}">
        <p14:creationId xmlns:p14="http://schemas.microsoft.com/office/powerpoint/2010/main" val="176119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1779504"/>
            <a:ext cx="5508810" cy="369332"/>
          </a:xfrm>
          <a:prstGeom prst="rect">
            <a:avLst/>
          </a:prstGeom>
          <a:noFill/>
        </p:spPr>
        <p:txBody>
          <a:bodyPr wrap="square" rtlCol="0">
            <a:spAutoFit/>
          </a:bodyPr>
          <a:lstStyle/>
          <a:p>
            <a:pPr lvl="0"/>
            <a:r>
              <a:rPr lang="vi-VN" b="1" dirty="0">
                <a:solidFill>
                  <a:prstClr val="black"/>
                </a:solidFill>
                <a:latin typeface="Times New Roman" panose="02020603050405020304" pitchFamily="18" charset="0"/>
                <a:cs typeface="Times New Roman" panose="02020603050405020304" pitchFamily="18" charset="0"/>
              </a:rPr>
              <a:t>HS quan sát bản đồ và thực hiện yêu cầu sau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8"/>
          <a:stretch>
            <a:fillRect/>
          </a:stretch>
        </p:blipFill>
        <p:spPr>
          <a:xfrm>
            <a:off x="1815556" y="2148836"/>
            <a:ext cx="8807619" cy="3861998"/>
          </a:xfrm>
          <a:prstGeom prst="rect">
            <a:avLst/>
          </a:prstGeom>
        </p:spPr>
      </p:pic>
      <p:sp>
        <p:nvSpPr>
          <p:cNvPr id="14" name="TextBox 13"/>
          <p:cNvSpPr txBox="1"/>
          <p:nvPr/>
        </p:nvSpPr>
        <p:spPr>
          <a:xfrm>
            <a:off x="1797423" y="5939135"/>
            <a:ext cx="9277622"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 Đo và tính khoảng cách theo đường chim bay từ chợ Bến Thành đến Công viên Thống Nhất.</a:t>
            </a:r>
          </a:p>
          <a:p>
            <a:pPr lvl="0"/>
            <a:r>
              <a:rPr lang="vi-VN" dirty="0">
                <a:solidFill>
                  <a:prstClr val="black"/>
                </a:solidFill>
                <a:latin typeface="Times New Roman" panose="02020603050405020304" pitchFamily="18" charset="0"/>
                <a:cs typeface="Times New Roman" panose="02020603050405020304" pitchFamily="18" charset="0"/>
              </a:rPr>
              <a:t>- Tính chiều dài đại lộ Nguyễn Huệ từ ngã ba giao với đường Tôn Đức Thắng đến ngã ba giao với đường Lê Thánh Tông</a:t>
            </a:r>
          </a:p>
        </p:txBody>
      </p:sp>
    </p:spTree>
    <p:extLst>
      <p:ext uri="{BB962C8B-B14F-4D97-AF65-F5344CB8AC3E}">
        <p14:creationId xmlns:p14="http://schemas.microsoft.com/office/powerpoint/2010/main" val="317844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1077218"/>
          </a:xfrm>
          <a:prstGeom prst="rect">
            <a:avLst/>
          </a:prstGeom>
          <a:noFill/>
        </p:spPr>
        <p:txBody>
          <a:bodyPr wrap="square" rtlCol="0">
            <a:spAutoFit/>
          </a:bodyPr>
          <a:lstStyle/>
          <a:p>
            <a:pPr algn="ctr"/>
            <a:r>
              <a:rPr lang="en-US" sz="3200">
                <a:solidFill>
                  <a:srgbClr val="FF0000"/>
                </a:solidFill>
                <a:latin typeface="Times New Roman" panose="02020603050405020304" pitchFamily="18" charset="0"/>
                <a:cs typeface="Times New Roman" panose="02020603050405020304" pitchFamily="18" charset="0"/>
              </a:rPr>
              <a:t>Tiết 4 +5: Bài </a:t>
            </a:r>
            <a:r>
              <a:rPr lang="en-US" sz="3200" dirty="0">
                <a:solidFill>
                  <a:srgbClr val="FF0000"/>
                </a:solidFill>
                <a:latin typeface="Times New Roman" panose="02020603050405020304" pitchFamily="18" charset="0"/>
                <a:cs typeface="Times New Roman" panose="02020603050405020304" pitchFamily="18" charset="0"/>
              </a:rPr>
              <a:t>3. TỈ LỆ BẢN ĐỒ. </a:t>
            </a:r>
            <a:endParaRPr lang="vi-VN" sz="3200" dirty="0">
              <a:solidFill>
                <a:srgbClr val="FF0000"/>
              </a:solidFill>
              <a:latin typeface="Times New Roman" panose="02020603050405020304" pitchFamily="18" charset="0"/>
              <a:cs typeface="Times New Roman" panose="02020603050405020304" pitchFamily="18" charset="0"/>
            </a:endParaRPr>
          </a:p>
          <a:p>
            <a:pPr algn="ctr"/>
            <a:r>
              <a:rPr lang="en-US" sz="3200" dirty="0">
                <a:solidFill>
                  <a:srgbClr val="FF0000"/>
                </a:solidFill>
                <a:latin typeface="Times New Roman" panose="02020603050405020304" pitchFamily="18" charset="0"/>
                <a:cs typeface="Times New Roman" panose="02020603050405020304" pitchFamily="18" charset="0"/>
              </a:rPr>
              <a:t>TÍNH KHOẢNG CÁCH THỰC TẾ </a:t>
            </a:r>
          </a:p>
        </p:txBody>
      </p:sp>
      <p:sp>
        <p:nvSpPr>
          <p:cNvPr id="2" name="TextBox 1"/>
          <p:cNvSpPr txBox="1"/>
          <p:nvPr/>
        </p:nvSpPr>
        <p:spPr>
          <a:xfrm>
            <a:off x="209005" y="300444"/>
            <a:ext cx="1397726" cy="369332"/>
          </a:xfrm>
          <a:prstGeom prst="rect">
            <a:avLst/>
          </a:prstGeom>
          <a:noFill/>
        </p:spPr>
        <p:txBody>
          <a:bodyPr wrap="square" rtlCol="0">
            <a:spAutoFit/>
          </a:bodyPr>
          <a:lstStyle/>
          <a:p>
            <a:r>
              <a:rPr lang="vi-VN" dirty="0"/>
              <a:t>Sách KNTT</a:t>
            </a:r>
            <a:endParaRPr lang="en-US" dirty="0"/>
          </a:p>
        </p:txBody>
      </p:sp>
    </p:spTree>
    <p:extLst>
      <p:ext uri="{BB962C8B-B14F-4D97-AF65-F5344CB8AC3E}">
        <p14:creationId xmlns:p14="http://schemas.microsoft.com/office/powerpoint/2010/main" val="2666887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grpSp>
        <p:nvGrpSpPr>
          <p:cNvPr id="3" name="Group 2"/>
          <p:cNvGrpSpPr/>
          <p:nvPr/>
        </p:nvGrpSpPr>
        <p:grpSpPr>
          <a:xfrm>
            <a:off x="5301487" y="2574579"/>
            <a:ext cx="3879978" cy="3074884"/>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5"/>
              </p:custDataLst>
            </p:nvPr>
          </p:nvSpPr>
          <p:spPr>
            <a:xfrm>
              <a:off x="4702057" y="926941"/>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3"/>
              <a:ext cx="3194492" cy="1384995"/>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998579" y="2361563"/>
            <a:ext cx="3879978" cy="3074884"/>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772983" y="1254323"/>
              <a:ext cx="2815877" cy="523220"/>
            </a:xfrm>
            <a:prstGeom prst="rect">
              <a:avLst/>
            </a:prstGeom>
            <a:noFill/>
          </p:spPr>
          <p:txBody>
            <a:bodyPr wrap="square" rtlCol="0">
              <a:spAutoFit/>
            </a:bodyPr>
            <a:lstStyle/>
            <a:p>
              <a:pPr algn="ctr"/>
              <a:r>
                <a:rPr lang="en-US" altLang="zh-CN" sz="2800" dirty="0" err="1">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800" dirty="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8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grpSp>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7" name="TextBox 6"/>
          <p:cNvSpPr txBox="1"/>
          <p:nvPr/>
        </p:nvSpPr>
        <p:spPr>
          <a:xfrm>
            <a:off x="3357155" y="1175654"/>
            <a:ext cx="5674596" cy="1107996"/>
          </a:xfrm>
          <a:prstGeom prst="rect">
            <a:avLst/>
          </a:prstGeom>
          <a:noFill/>
        </p:spPr>
        <p:txBody>
          <a:bodyPr wrap="square" rtlCol="0">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Bài 3: Tỉ lệ bản đồ</a:t>
            </a:r>
          </a:p>
          <a:p>
            <a:pPr algn="ctr"/>
            <a:r>
              <a:rPr lang="vi-VN" sz="2400" b="1" dirty="0">
                <a:solidFill>
                  <a:srgbClr val="FF0000"/>
                </a:solidFill>
                <a:latin typeface="Times New Roman" panose="02020603050405020304" pitchFamily="18" charset="0"/>
                <a:cs typeface="Times New Roman" panose="02020603050405020304" pitchFamily="18" charset="0"/>
              </a:rPr>
              <a:t>Tính khoảng cách thực tế</a:t>
            </a:r>
          </a:p>
          <a:p>
            <a:endParaRPr lang="en-US" dirty="0"/>
          </a:p>
        </p:txBody>
      </p:sp>
    </p:spTree>
    <p:extLst>
      <p:ext uri="{BB962C8B-B14F-4D97-AF65-F5344CB8AC3E}">
        <p14:creationId xmlns:p14="http://schemas.microsoft.com/office/powerpoint/2010/main" val="243432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816517" y="306643"/>
            <a:ext cx="10632346" cy="987638"/>
          </a:xfrm>
          <a:prstGeom prst="rect">
            <a:avLst/>
          </a:prstGeom>
        </p:spPr>
      </p:pic>
      <p:sp>
        <p:nvSpPr>
          <p:cNvPr id="8" name="TextBox 7"/>
          <p:cNvSpPr txBox="1"/>
          <p:nvPr/>
        </p:nvSpPr>
        <p:spPr>
          <a:xfrm>
            <a:off x="2151544" y="537884"/>
            <a:ext cx="7609327" cy="584775"/>
          </a:xfrm>
          <a:prstGeom prst="rect">
            <a:avLst/>
          </a:prstGeom>
          <a:noFill/>
        </p:spPr>
        <p:txBody>
          <a:bodyPr wrap="none" rtlCol="0">
            <a:spAutoFit/>
          </a:bodyPr>
          <a:lstStyle/>
          <a:p>
            <a:r>
              <a:rPr lang="vi-VN" sz="3200" dirty="0">
                <a:solidFill>
                  <a:srgbClr val="FF0000"/>
                </a:solidFill>
                <a:latin typeface="Times New Roman" panose="02020603050405020304" pitchFamily="18" charset="0"/>
                <a:cs typeface="Times New Roman" panose="02020603050405020304" pitchFamily="18" charset="0"/>
              </a:rPr>
              <a:t>Bài 3: Tỉ lệ bản đồ. Tính khoảng cách thực tế</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8"/>
          <a:stretch>
            <a:fillRect/>
          </a:stretch>
        </p:blipFill>
        <p:spPr>
          <a:xfrm>
            <a:off x="1226382" y="1788100"/>
            <a:ext cx="4524324" cy="4437888"/>
          </a:xfrm>
          <a:prstGeom prst="rect">
            <a:avLst/>
          </a:prstGeom>
        </p:spPr>
      </p:pic>
      <p:pic>
        <p:nvPicPr>
          <p:cNvPr id="15" name="Picture 14"/>
          <p:cNvPicPr>
            <a:picLocks noChangeAspect="1"/>
          </p:cNvPicPr>
          <p:nvPr/>
        </p:nvPicPr>
        <p:blipFill>
          <a:blip r:embed="rId9"/>
          <a:stretch>
            <a:fillRect/>
          </a:stretch>
        </p:blipFill>
        <p:spPr>
          <a:xfrm>
            <a:off x="5948830" y="1788100"/>
            <a:ext cx="4972053" cy="4249630"/>
          </a:xfrm>
          <a:prstGeom prst="rect">
            <a:avLst/>
          </a:prstGeom>
        </p:spPr>
      </p:pic>
      <p:sp>
        <p:nvSpPr>
          <p:cNvPr id="16" name="TextBox 15"/>
          <p:cNvSpPr txBox="1"/>
          <p:nvPr/>
        </p:nvSpPr>
        <p:spPr>
          <a:xfrm>
            <a:off x="1116121" y="6185858"/>
            <a:ext cx="10555926" cy="646331"/>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Theo em bản đồ nào các đối tượng địa lí được thể hiện chi tiết, rõ ràng hơn? </a:t>
            </a:r>
          </a:p>
          <a:p>
            <a:pPr algn="ctr"/>
            <a:r>
              <a:rPr lang="vi-VN" dirty="0">
                <a:latin typeface="Times New Roman" panose="02020603050405020304" pitchFamily="18" charset="0"/>
                <a:cs typeface="Times New Roman" panose="02020603050405020304" pitchFamily="18" charset="0"/>
              </a:rPr>
              <a:t>Tại sao hai bản đồ lại có kích thước khác nhau?</a:t>
            </a:r>
            <a:endParaRPr lang="en-US" dirty="0">
              <a:latin typeface="Times New Roman" panose="02020603050405020304" pitchFamily="18" charset="0"/>
              <a:cs typeface="Times New Roman" panose="02020603050405020304" pitchFamily="18" charset="0"/>
            </a:endParaRPr>
          </a:p>
        </p:txBody>
      </p:sp>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KHỞI ĐỘNG</a:t>
            </a:r>
            <a:endParaRPr lang="en-US" sz="3600" dirty="0">
              <a:solidFill>
                <a:schemeClr val="tx1"/>
              </a:solidFill>
            </a:endParaRPr>
          </a:p>
        </p:txBody>
      </p:sp>
    </p:spTree>
    <p:extLst>
      <p:ext uri="{BB962C8B-B14F-4D97-AF65-F5344CB8AC3E}">
        <p14:creationId xmlns:p14="http://schemas.microsoft.com/office/powerpoint/2010/main" val="31498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2260491" cy="523220"/>
          </a:xfrm>
          <a:prstGeom prst="rect">
            <a:avLst/>
          </a:prstGeom>
          <a:noFill/>
        </p:spPr>
        <p:txBody>
          <a:bodyPr wrap="none" rtlCol="0">
            <a:spAutoFit/>
          </a:bodyPr>
          <a:lstStyle/>
          <a:p>
            <a:r>
              <a:rPr lang="vi-VN" sz="2800" dirty="0">
                <a:latin typeface="Times New Roman" panose="02020603050405020304" pitchFamily="18" charset="0"/>
                <a:cs typeface="Times New Roman" panose="02020603050405020304" pitchFamily="18" charset="0"/>
              </a:rPr>
              <a:t>1. Tỉ lệ bản đồ</a:t>
            </a:r>
            <a:endParaRPr lang="en-US" sz="2800" dirty="0">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384665" y="1775037"/>
            <a:ext cx="4313266" cy="5082966"/>
            <a:chOff x="1175657" y="1788100"/>
            <a:chExt cx="4313266" cy="5082966"/>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657" y="1788100"/>
              <a:ext cx="4313266" cy="4952335"/>
            </a:xfrm>
            <a:prstGeom prst="rect">
              <a:avLst/>
            </a:prstGeom>
          </p:spPr>
        </p:pic>
        <p:sp>
          <p:nvSpPr>
            <p:cNvPr id="9" name="Rectangle 8"/>
            <p:cNvSpPr/>
            <p:nvPr/>
          </p:nvSpPr>
          <p:spPr>
            <a:xfrm>
              <a:off x="1920230" y="6583683"/>
              <a:ext cx="2967801" cy="28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Times New Roman" panose="02020603050405020304" pitchFamily="18" charset="0"/>
                  <a:cs typeface="Times New Roman" panose="02020603050405020304" pitchFamily="18" charset="0"/>
                </a:rPr>
                <a:t>Bản đồ Việt Nam</a:t>
              </a:r>
              <a:endParaRPr lang="en-US" dirty="0">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6120040" y="1258523"/>
            <a:ext cx="4955005" cy="4531895"/>
            <a:chOff x="6120040" y="1258523"/>
            <a:chExt cx="4955005" cy="4531895"/>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0040" y="1258523"/>
              <a:ext cx="4955005" cy="4162563"/>
            </a:xfrm>
            <a:prstGeom prst="rect">
              <a:avLst/>
            </a:prstGeom>
          </p:spPr>
        </p:pic>
        <p:sp>
          <p:nvSpPr>
            <p:cNvPr id="13" name="TextBox 12"/>
            <p:cNvSpPr txBox="1"/>
            <p:nvPr/>
          </p:nvSpPr>
          <p:spPr>
            <a:xfrm>
              <a:off x="6230977" y="5421086"/>
              <a:ext cx="4440255" cy="369332"/>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Bản đồ Việt Nam trong khu vực Đông Nam Á</a:t>
              </a:r>
              <a:endParaRPr lang="en-US" dirty="0">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6162217" y="5786844"/>
            <a:ext cx="4912828"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a:t>
            </a:r>
            <a:r>
              <a:rPr lang="vi-VN" i="1" dirty="0">
                <a:latin typeface="Times New Roman" panose="02020603050405020304" pitchFamily="18" charset="0"/>
                <a:cs typeface="Times New Roman" panose="02020603050405020304" pitchFamily="18" charset="0"/>
              </a:rPr>
              <a:t>Nhận xét về kích thước lãnh thổ Việt Nam và mức độ chỉ tiết về nội dung của hai bản đồ và tại sao có sự khác nhau đó?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28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75252" y="424676"/>
            <a:ext cx="10441495" cy="627809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pic>
        <p:nvPicPr>
          <p:cNvPr id="5" name="Picture 4"/>
          <p:cNvPicPr>
            <a:picLocks noChangeAspect="1"/>
          </p:cNvPicPr>
          <p:nvPr/>
        </p:nvPicPr>
        <p:blipFill>
          <a:blip r:embed="rId8"/>
          <a:stretch>
            <a:fillRect/>
          </a:stretch>
        </p:blipFill>
        <p:spPr>
          <a:xfrm>
            <a:off x="815877" y="1225261"/>
            <a:ext cx="2487384" cy="749873"/>
          </a:xfrm>
          <a:prstGeom prst="rect">
            <a:avLst/>
          </a:prstGeom>
        </p:spPr>
      </p:pic>
      <p:pic>
        <p:nvPicPr>
          <p:cNvPr id="6" name="Picture 5"/>
          <p:cNvPicPr>
            <a:picLocks noChangeAspect="1"/>
          </p:cNvPicPr>
          <p:nvPr/>
        </p:nvPicPr>
        <p:blipFill>
          <a:blip r:embed="rId9"/>
          <a:stretch>
            <a:fillRect/>
          </a:stretch>
        </p:blipFill>
        <p:spPr>
          <a:xfrm>
            <a:off x="6254333" y="4114800"/>
            <a:ext cx="4456719" cy="2587970"/>
          </a:xfrm>
          <a:prstGeom prst="rect">
            <a:avLst/>
          </a:prstGeom>
        </p:spPr>
      </p:pic>
      <p:sp>
        <p:nvSpPr>
          <p:cNvPr id="7" name="TextBox 6"/>
          <p:cNvSpPr txBox="1"/>
          <p:nvPr/>
        </p:nvSpPr>
        <p:spPr>
          <a:xfrm>
            <a:off x="784812" y="2042558"/>
            <a:ext cx="5223105" cy="1200329"/>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Tỉ lệ bản đồ cho biết mức độ thu nhỏ độ dài giữa các đối tượng trên bản đồ so với thực tế là bao nhiêu </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92171" y="3146224"/>
            <a:ext cx="5190114" cy="1569660"/>
          </a:xfrm>
          <a:prstGeom prst="rect">
            <a:avLst/>
          </a:prstGeom>
          <a:noFill/>
        </p:spPr>
        <p:txBody>
          <a:bodyPr wrap="square" rtlCol="0">
            <a:spAutoFit/>
          </a:bodyPr>
          <a:lstStyle/>
          <a:p>
            <a:r>
              <a:rPr lang="vi-VN" sz="2400" dirty="0"/>
              <a:t>- </a:t>
            </a:r>
            <a:r>
              <a:rPr lang="vi-VN" sz="2400" dirty="0">
                <a:latin typeface="Times New Roman" panose="02020603050405020304" pitchFamily="18" charset="0"/>
                <a:cs typeface="Times New Roman" panose="02020603050405020304" pitchFamily="18" charset="0"/>
              </a:rPr>
              <a:t>Ý nghĩa của tỉ lệ bản đồ: cho biết mức độ thu </a:t>
            </a:r>
          </a:p>
          <a:p>
            <a:r>
              <a:rPr lang="vi-VN" sz="2400" dirty="0">
                <a:latin typeface="Times New Roman" panose="02020603050405020304" pitchFamily="18" charset="0"/>
                <a:cs typeface="Times New Roman" panose="02020603050405020304" pitchFamily="18" charset="0"/>
              </a:rPr>
              <a:t>nhỏ độ dài giữa các đối tượng trên bản đổ so với thực tế là bao nhiêu.</a:t>
            </a:r>
            <a:endParaRPr lang="en-US" sz="24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0458" y="1267573"/>
            <a:ext cx="5097380" cy="2141259"/>
          </a:xfrm>
          <a:prstGeom prst="rect">
            <a:avLst/>
          </a:prstGeom>
        </p:spPr>
      </p:pic>
      <p:pic>
        <p:nvPicPr>
          <p:cNvPr id="14" name="Picture 1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129997" y="3146612"/>
            <a:ext cx="2939823" cy="3751729"/>
          </a:xfrm>
          <a:prstGeom prst="rect">
            <a:avLst/>
          </a:prstGeom>
        </p:spPr>
      </p:pic>
      <p:sp>
        <p:nvSpPr>
          <p:cNvPr id="16" name="TextBox 15"/>
          <p:cNvSpPr txBox="1"/>
          <p:nvPr/>
        </p:nvSpPr>
        <p:spPr>
          <a:xfrm>
            <a:off x="9250947" y="4061012"/>
            <a:ext cx="1824097"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QS hình cho biết có mấy cách ghi tỉ lệ bản đồ?</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281456" y="5284059"/>
            <a:ext cx="3832406" cy="1200329"/>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Tỉ lệ bản đồ có 2 cách ghi :</a:t>
            </a:r>
          </a:p>
          <a:p>
            <a:r>
              <a:rPr lang="vi-VN" sz="2400" dirty="0">
                <a:latin typeface="Times New Roman" panose="02020603050405020304" pitchFamily="18" charset="0"/>
                <a:cs typeface="Times New Roman" panose="02020603050405020304" pitchFamily="18" charset="0"/>
              </a:rPr>
              <a:t>+ Tỉ lệ số</a:t>
            </a:r>
          </a:p>
          <a:p>
            <a:r>
              <a:rPr lang="vi-VN" sz="2400" dirty="0">
                <a:latin typeface="Times New Roman" panose="02020603050405020304" pitchFamily="18" charset="0"/>
                <a:cs typeface="Times New Roman" panose="02020603050405020304" pitchFamily="18" charset="0"/>
              </a:rPr>
              <a:t>+ Tỉ lệ thước</a:t>
            </a:r>
          </a:p>
        </p:txBody>
      </p:sp>
    </p:spTree>
    <p:extLst>
      <p:ext uri="{BB962C8B-B14F-4D97-AF65-F5344CB8AC3E}">
        <p14:creationId xmlns:p14="http://schemas.microsoft.com/office/powerpoint/2010/main" val="32991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ircle(in)">
                                      <p:cBhvr>
                                        <p:cTn id="18" dur="2000"/>
                                        <p:tgtEl>
                                          <p:spTgt spid="9">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ircle(in)">
                                      <p:cBhvr>
                                        <p:cTn id="21" dur="20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barn(inVertical)">
                                      <p:cBhvr>
                                        <p:cTn id="36" dur="500"/>
                                        <p:tgtEl>
                                          <p:spTgt spid="1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down)">
                                      <p:cBhvr>
                                        <p:cTn id="41" dur="500"/>
                                        <p:tgtEl>
                                          <p:spTgt spid="17">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xEl>
                                              <p:pRg st="1" end="1"/>
                                            </p:txEl>
                                          </p:spTgt>
                                        </p:tgtEl>
                                        <p:attrNameLst>
                                          <p:attrName>style.visibility</p:attrName>
                                        </p:attrNameLst>
                                      </p:cBhvr>
                                      <p:to>
                                        <p:strVal val="visible"/>
                                      </p:to>
                                    </p:set>
                                    <p:animEffect transition="in" filter="wipe(down)">
                                      <p:cBhvr>
                                        <p:cTn id="44" dur="500"/>
                                        <p:tgtEl>
                                          <p:spTgt spid="17">
                                            <p:txEl>
                                              <p:pRg st="1" end="1"/>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17">
                                            <p:txEl>
                                              <p:pRg st="2" end="2"/>
                                            </p:txEl>
                                          </p:spTgt>
                                        </p:tgtEl>
                                        <p:attrNameLst>
                                          <p:attrName>style.visibility</p:attrName>
                                        </p:attrNameLst>
                                      </p:cBhvr>
                                      <p:to>
                                        <p:strVal val="visible"/>
                                      </p:to>
                                    </p:set>
                                    <p:animEffect transition="in" filter="wipe(down)">
                                      <p:cBhvr>
                                        <p:cTn id="4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93970"/>
            <a:ext cx="12191980" cy="6857990"/>
          </a:xfrm>
          <a:prstGeom prst="rect">
            <a:avLst/>
          </a:prstGeom>
        </p:spPr>
      </p:pic>
      <p:sp>
        <p:nvSpPr>
          <p:cNvPr id="2" name="Rounded Rectangle 1"/>
          <p:cNvSpPr/>
          <p:nvPr/>
        </p:nvSpPr>
        <p:spPr>
          <a:xfrm>
            <a:off x="633550" y="122849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4745" y="5022065"/>
            <a:ext cx="1400811" cy="2077842"/>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6093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3: Tỉ lệ bản đồ. Tính khoảng cách thực tế</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1" name="TextBox 10"/>
          <p:cNvSpPr txBox="1"/>
          <p:nvPr/>
        </p:nvSpPr>
        <p:spPr>
          <a:xfrm flipH="1">
            <a:off x="919348" y="1702921"/>
            <a:ext cx="5001841"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flipH="1">
            <a:off x="1026462" y="1241256"/>
            <a:ext cx="2084293"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1. Tỉ lệ bản đồ</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113494" y="3736096"/>
            <a:ext cx="184731" cy="369332"/>
          </a:xfrm>
          <a:prstGeom prst="rect">
            <a:avLst/>
          </a:prstGeom>
          <a:noFill/>
        </p:spPr>
        <p:txBody>
          <a:bodyPr wrap="none" rtlCol="0">
            <a:spAutoFit/>
          </a:bodyPr>
          <a:lstStyle/>
          <a:p>
            <a:endParaRPr lang="en-US" dirty="0"/>
          </a:p>
        </p:txBody>
      </p:sp>
      <p:grpSp>
        <p:nvGrpSpPr>
          <p:cNvPr id="14" name="Group 13"/>
          <p:cNvGrpSpPr/>
          <p:nvPr/>
        </p:nvGrpSpPr>
        <p:grpSpPr>
          <a:xfrm>
            <a:off x="6337388" y="3033197"/>
            <a:ext cx="4786204" cy="2399765"/>
            <a:chOff x="5656704" y="3035562"/>
            <a:chExt cx="4906916" cy="2399765"/>
          </a:xfrm>
        </p:grpSpPr>
        <p:pic>
          <p:nvPicPr>
            <p:cNvPr id="12" name="Picture 11"/>
            <p:cNvPicPr>
              <a:picLocks noChangeAspect="1"/>
            </p:cNvPicPr>
            <p:nvPr/>
          </p:nvPicPr>
          <p:blipFill>
            <a:blip r:embed="rId8"/>
            <a:stretch>
              <a:fillRect/>
            </a:stretch>
          </p:blipFill>
          <p:spPr>
            <a:xfrm>
              <a:off x="5656704" y="3035562"/>
              <a:ext cx="4906916" cy="2399765"/>
            </a:xfrm>
            <a:prstGeom prst="rect">
              <a:avLst/>
            </a:prstGeom>
          </p:spPr>
        </p:pic>
        <p:sp>
          <p:nvSpPr>
            <p:cNvPr id="18" name="TextBox 17"/>
            <p:cNvSpPr txBox="1"/>
            <p:nvPr/>
          </p:nvSpPr>
          <p:spPr>
            <a:xfrm>
              <a:off x="5656704" y="3536660"/>
              <a:ext cx="4044960" cy="1477328"/>
            </a:xfrm>
            <a:prstGeom prst="rect">
              <a:avLst/>
            </a:prstGeom>
            <a:noFill/>
          </p:spPr>
          <p:txBody>
            <a:bodyPr wrap="square" rtlCol="0">
              <a:spAutoFit/>
            </a:bodyPr>
            <a:lstStyle/>
            <a:p>
              <a:pPr algn="ctr"/>
              <a:r>
                <a:rPr lang="vi-VN" dirty="0">
                  <a:latin typeface="Times New Roman" panose="02020603050405020304" pitchFamily="18" charset="0"/>
                  <a:cs typeface="Times New Roman" panose="02020603050405020304" pitchFamily="18" charset="0"/>
                </a:rPr>
                <a:t>GV lưu ý HS nguyên tắc: Muốn đo khoảng cách thực tế của 2 điểm, phải đo được khoảng cách của hai điểm đó trên bản đồ rồi dựa vào tỉ lệ số hoặc thước tỉ lệ để tính.</a:t>
              </a:r>
              <a:endParaRPr lang="en-US" dirty="0">
                <a:latin typeface="Times New Roman" panose="02020603050405020304" pitchFamily="18" charset="0"/>
                <a:cs typeface="Times New Roman" panose="02020603050405020304" pitchFamily="18" charset="0"/>
              </a:endParaRPr>
            </a:p>
          </p:txBody>
        </p:sp>
      </p:grpSp>
      <p:sp>
        <p:nvSpPr>
          <p:cNvPr id="21" name="TextBox 20"/>
          <p:cNvSpPr txBox="1"/>
          <p:nvPr/>
        </p:nvSpPr>
        <p:spPr>
          <a:xfrm flipH="1">
            <a:off x="762508" y="2681045"/>
            <a:ext cx="5439977" cy="1569660"/>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 Nguyên tắc: muốn đo khoảng cách thực tế của hai điểm, phải đo được khoảng cách của hai điểm đó trên bản đồ rồi dựa vào tỉ lệ số hoặc thước tỉ lệ để tính</a:t>
            </a:r>
            <a:endParaRPr lang="en-US" sz="2400" dirty="0">
              <a:latin typeface="Times New Roman" panose="02020603050405020304" pitchFamily="18" charset="0"/>
              <a:cs typeface="Times New Roman" panose="02020603050405020304" pitchFamily="18" charset="0"/>
            </a:endParaRPr>
          </a:p>
        </p:txBody>
      </p:sp>
      <p:sp>
        <p:nvSpPr>
          <p:cNvPr id="22" name="TextBox 21"/>
          <p:cNvSpPr txBox="1"/>
          <p:nvPr/>
        </p:nvSpPr>
        <p:spPr>
          <a:xfrm flipH="1">
            <a:off x="834991" y="4264963"/>
            <a:ext cx="10038612" cy="1569660"/>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 Ví dụ</a:t>
            </a:r>
            <a:r>
              <a:rPr lang="vi-VN" sz="2400" dirty="0">
                <a:latin typeface="Times New Roman" panose="02020603050405020304" pitchFamily="18" charset="0"/>
                <a:cs typeface="Times New Roman" panose="02020603050405020304" pitchFamily="18" charset="0"/>
              </a:rPr>
              <a:t>:Trên bản đồ hành chính có tỉ lệ 1 : 6 000 000, khoảng cách giữa Thủ đô Hà Nội tới thành phố Hải Phòng và thành phố Vinh </a:t>
            </a:r>
            <a:r>
              <a:rPr lang="vi-VN" sz="2400">
                <a:latin typeface="Times New Roman" panose="02020603050405020304" pitchFamily="18" charset="0"/>
                <a:cs typeface="Times New Roman" panose="02020603050405020304" pitchFamily="18" charset="0"/>
              </a:rPr>
              <a:t>(tỉnh </a:t>
            </a:r>
            <a:r>
              <a:rPr lang="vi-VN" sz="2400" dirty="0">
                <a:latin typeface="Times New Roman" panose="02020603050405020304" pitchFamily="18" charset="0"/>
                <a:cs typeface="Times New Roman" panose="02020603050405020304" pitchFamily="18" charset="0"/>
              </a:rPr>
              <a:t>Nghệ An) lần lượt là 1,5 cm và 5 cm, vậy trên thực tế hai thành phố đó cách Thủ đô Hà Nội bao nhiêu ki-lô-mét?</a:t>
            </a:r>
            <a:endParaRPr lang="en-US" sz="2400" dirty="0">
              <a:latin typeface="Times New Roman" panose="02020603050405020304" pitchFamily="18" charset="0"/>
              <a:cs typeface="Times New Roman" panose="02020603050405020304" pitchFamily="18" charset="0"/>
            </a:endParaRPr>
          </a:p>
        </p:txBody>
      </p:sp>
      <p:sp>
        <p:nvSpPr>
          <p:cNvPr id="23" name="TextBox 22"/>
          <p:cNvSpPr txBox="1"/>
          <p:nvPr/>
        </p:nvSpPr>
        <p:spPr>
          <a:xfrm flipH="1">
            <a:off x="6064516" y="1538644"/>
            <a:ext cx="5156805" cy="2554545"/>
          </a:xfrm>
          <a:prstGeom prst="rect">
            <a:avLst/>
          </a:prstGeom>
          <a:noFill/>
        </p:spPr>
        <p:txBody>
          <a:bodyPr wrap="square" rtlCol="0">
            <a:spAutoFit/>
          </a:bodyPr>
          <a:lstStyle/>
          <a:p>
            <a:pPr algn="ctr"/>
            <a:r>
              <a:rPr lang="vi-VN" b="1" u="sng" dirty="0">
                <a:latin typeface="Times New Roman" panose="02020603050405020304" pitchFamily="18" charset="0"/>
                <a:cs typeface="Times New Roman" panose="02020603050405020304" pitchFamily="18" charset="0"/>
              </a:rPr>
              <a:t>Bài làm</a:t>
            </a:r>
          </a:p>
          <a:p>
            <a:pPr algn="ctr"/>
            <a:r>
              <a:rPr lang="vi-VN" sz="2000" dirty="0">
                <a:latin typeface="Times New Roman" panose="02020603050405020304" pitchFamily="18" charset="0"/>
                <a:cs typeface="Times New Roman" panose="02020603050405020304" pitchFamily="18" charset="0"/>
              </a:rPr>
              <a:t>Khoảng cách thực tế giữa Hà Nội đến Hải Phòng là:</a:t>
            </a:r>
          </a:p>
          <a:p>
            <a:pPr algn="ctr"/>
            <a:r>
              <a:rPr lang="vi-VN" sz="2000" dirty="0">
                <a:latin typeface="Times New Roman" panose="02020603050405020304" pitchFamily="18" charset="0"/>
                <a:cs typeface="Times New Roman" panose="02020603050405020304" pitchFamily="18" charset="0"/>
              </a:rPr>
              <a:t>1,5 * ( 1/ 6 000 000) = 9 000 000cm = 90 km</a:t>
            </a:r>
          </a:p>
          <a:p>
            <a:pPr algn="ctr"/>
            <a:r>
              <a:rPr lang="en-US" sz="2000" dirty="0" err="1">
                <a:latin typeface="Times New Roman" panose="02020603050405020304" pitchFamily="18" charset="0"/>
                <a:cs typeface="Times New Roman" panose="02020603050405020304" pitchFamily="18" charset="0"/>
              </a:rPr>
              <a:t>Khoảng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algn="ctr"/>
            <a:r>
              <a:rPr lang="nn-NO" sz="2000" dirty="0">
                <a:latin typeface="Times New Roman" panose="02020603050405020304" pitchFamily="18" charset="0"/>
                <a:cs typeface="Times New Roman" panose="02020603050405020304" pitchFamily="18" charset="0"/>
              </a:rPr>
              <a:t>5 * ( 1/ 6 000 000) = </a:t>
            </a:r>
            <a:r>
              <a:rPr lang="vi-VN" sz="2000" dirty="0">
                <a:latin typeface="Times New Roman" panose="02020603050405020304" pitchFamily="18" charset="0"/>
                <a:cs typeface="Times New Roman" panose="02020603050405020304" pitchFamily="18" charset="0"/>
              </a:rPr>
              <a:t>30</a:t>
            </a:r>
            <a:r>
              <a:rPr lang="nn-NO" sz="2000" dirty="0">
                <a:latin typeface="Times New Roman" panose="02020603050405020304" pitchFamily="18" charset="0"/>
                <a:cs typeface="Times New Roman" panose="02020603050405020304" pitchFamily="18" charset="0"/>
              </a:rPr>
              <a:t> 000 000cm = </a:t>
            </a:r>
            <a:r>
              <a:rPr lang="vi-VN" sz="2000" dirty="0">
                <a:latin typeface="Times New Roman" panose="02020603050405020304" pitchFamily="18" charset="0"/>
                <a:cs typeface="Times New Roman" panose="02020603050405020304" pitchFamily="18" charset="0"/>
              </a:rPr>
              <a:t>300</a:t>
            </a:r>
            <a:r>
              <a:rPr lang="nn-NO" sz="2000" dirty="0">
                <a:latin typeface="Times New Roman" panose="02020603050405020304" pitchFamily="18" charset="0"/>
                <a:cs typeface="Times New Roman" panose="02020603050405020304" pitchFamily="18" charset="0"/>
              </a:rPr>
              <a:t> km</a:t>
            </a:r>
          </a:p>
          <a:p>
            <a:pPr algn="ctr"/>
            <a:endParaRPr lang="en-US" sz="2400"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flipH="1">
            <a:off x="2296885" y="5946524"/>
            <a:ext cx="8643257" cy="830997"/>
          </a:xfrm>
          <a:prstGeom prst="rect">
            <a:avLst/>
          </a:prstGeom>
          <a:noFill/>
        </p:spPr>
        <p:txBody>
          <a:bodyPr wrap="square" rtlCol="0">
            <a:spAutoFit/>
          </a:bodyPr>
          <a:lstStyle/>
          <a:p>
            <a:r>
              <a:rPr lang="vi-VN" sz="2400">
                <a:latin typeface="Times New Roman" panose="02020603050405020304" pitchFamily="18" charset="0"/>
                <a:cs typeface="Times New Roman" panose="02020603050405020304" pitchFamily="18" charset="0"/>
              </a:rPr>
              <a:t>- Nếu trên bản đồ có tỉ lệ thước, ta đem khoảng cách AB trên bản đồ áp vào thước tỉ lệ sẽ biết được khoảng cách AB trên thực tế</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073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A494-A47D-6872-3630-CE90DC50B8A2}"/>
              </a:ext>
            </a:extLst>
          </p:cNvPr>
          <p:cNvSpPr>
            <a:spLocks noGrp="1"/>
          </p:cNvSpPr>
          <p:nvPr>
            <p:ph type="title"/>
          </p:nvPr>
        </p:nvSpPr>
        <p:spPr/>
        <p:txBody>
          <a:bodyPr/>
          <a:lstStyle/>
          <a:p>
            <a:endParaRPr lang="en-US"/>
          </a:p>
        </p:txBody>
      </p:sp>
      <p:sp>
        <p:nvSpPr>
          <p:cNvPr id="4" name="Rounded Rectangle 1">
            <a:extLst>
              <a:ext uri="{FF2B5EF4-FFF2-40B4-BE49-F238E27FC236}">
                <a16:creationId xmlns:a16="http://schemas.microsoft.com/office/drawing/2014/main" id="{7DEEFE4B-8FA0-DB60-7E65-C2693BD28EED}"/>
              </a:ext>
            </a:extLst>
          </p:cNvPr>
          <p:cNvSpPr>
            <a:spLocks noGrp="1"/>
          </p:cNvSpPr>
          <p:nvPr>
            <p:ph idx="1"/>
          </p:nvPr>
        </p:nvSpPr>
        <p:spPr>
          <a:xfrm>
            <a:off x="838200" y="1825625"/>
            <a:ext cx="10515600" cy="435133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l"/>
            <a:r>
              <a:rPr lang="vi-VN" b="0" i="0">
                <a:solidFill>
                  <a:schemeClr val="tx1"/>
                </a:solidFill>
                <a:effectLst/>
                <a:latin typeface="Arial" panose="020B0604020202020204" pitchFamily="34" charset="0"/>
              </a:rPr>
              <a:t>2/ Bản đồ có tỉ lệ 1 : 500 000 nghĩa là cứ 1 cm trên bản đồ tương ứng với 500 000 cm trên thực tế:</a:t>
            </a:r>
          </a:p>
          <a:p>
            <a:pPr algn="l"/>
            <a:r>
              <a:rPr lang="vi-VN" b="0" i="0">
                <a:solidFill>
                  <a:schemeClr val="tx1"/>
                </a:solidFill>
                <a:effectLst/>
                <a:latin typeface="Arial" panose="020B0604020202020204" pitchFamily="34" charset="0"/>
              </a:rPr>
              <a:t>Ta có 25 km = 2 500 000 cm</a:t>
            </a:r>
          </a:p>
          <a:p>
            <a:pPr algn="l"/>
            <a:r>
              <a:rPr lang="vi-VN" b="0" i="0">
                <a:solidFill>
                  <a:schemeClr val="tx1"/>
                </a:solidFill>
                <a:effectLst/>
                <a:latin typeface="Arial" panose="020B0604020202020204" pitchFamily="34" charset="0"/>
              </a:rPr>
              <a:t>Khoảng cách giữa hai địa điểm đó là: 2 500 000 : 500 000 = 5 (cm) trên bản đồ</a:t>
            </a:r>
          </a:p>
          <a:p>
            <a:endParaRPr lang="en-US"/>
          </a:p>
        </p:txBody>
      </p:sp>
    </p:spTree>
    <p:extLst>
      <p:ext uri="{BB962C8B-B14F-4D97-AF65-F5344CB8AC3E}">
        <p14:creationId xmlns:p14="http://schemas.microsoft.com/office/powerpoint/2010/main" val="3081758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DF71-8FB6-9DDB-8840-013BB91731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3DE7F5-1080-BDA3-87E8-3FD785B741A2}"/>
              </a:ext>
            </a:extLst>
          </p:cNvPr>
          <p:cNvSpPr>
            <a:spLocks noGrp="1"/>
          </p:cNvSpPr>
          <p:nvPr>
            <p:ph idx="1"/>
          </p:nvPr>
        </p:nvSpPr>
        <p:spPr>
          <a:xfrm>
            <a:off x="838200" y="365125"/>
            <a:ext cx="10515600" cy="5811838"/>
          </a:xfrm>
        </p:spPr>
        <p:txBody>
          <a:bodyPr/>
          <a:lstStyle/>
          <a:p>
            <a:endParaRPr lang="en-US"/>
          </a:p>
        </p:txBody>
      </p:sp>
      <p:sp>
        <p:nvSpPr>
          <p:cNvPr id="4" name="Rounded Rectangle 1">
            <a:extLst>
              <a:ext uri="{FF2B5EF4-FFF2-40B4-BE49-F238E27FC236}">
                <a16:creationId xmlns:a16="http://schemas.microsoft.com/office/drawing/2014/main" id="{1FF71323-A562-C0D1-F6B0-A46332DFFBFB}"/>
              </a:ext>
            </a:extLst>
          </p:cNvPr>
          <p:cNvSpPr txBox="1">
            <a:spLocks/>
          </p:cNvSpPr>
          <p:nvPr/>
        </p:nvSpPr>
        <p:spPr>
          <a:xfrm>
            <a:off x="838200" y="119743"/>
            <a:ext cx="10515600" cy="6122534"/>
          </a:xfrm>
          <a:prstGeom prst="roundRect">
            <a:avLst/>
          </a:prstGeom>
          <a:solidFill>
            <a:schemeClr val="bg1"/>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vi-VN" b="1" i="0">
                <a:solidFill>
                  <a:schemeClr val="tx1"/>
                </a:solidFill>
                <a:effectLst/>
                <a:latin typeface="Arial" panose="020B0604020202020204" pitchFamily="34" charset="0"/>
              </a:rPr>
              <a:t>III. Phần luyện tập và vận dụng</a:t>
            </a:r>
          </a:p>
          <a:p>
            <a:pPr algn="l"/>
            <a:r>
              <a:rPr lang="vi-VN" b="1" i="0">
                <a:solidFill>
                  <a:schemeClr val="tx1"/>
                </a:solidFill>
                <a:effectLst/>
                <a:latin typeface="inherit"/>
              </a:rPr>
              <a:t>Luyện tập 1 Địa lí 6 KNTT trang 107</a:t>
            </a:r>
            <a:endParaRPr lang="vi-VN" b="1" i="0">
              <a:solidFill>
                <a:schemeClr val="tx1"/>
              </a:solidFill>
              <a:effectLst/>
              <a:latin typeface="Arial" panose="020B0604020202020204" pitchFamily="34" charset="0"/>
            </a:endParaRPr>
          </a:p>
          <a:p>
            <a:pPr algn="l"/>
            <a:r>
              <a:rPr lang="vi-VN" b="0" i="0">
                <a:solidFill>
                  <a:schemeClr val="tx1"/>
                </a:solidFill>
                <a:effectLst/>
                <a:latin typeface="Arial" panose="020B0604020202020204" pitchFamily="34" charset="0"/>
              </a:rPr>
              <a:t>Căn cứ vào tỉ lệ thước hoặc tỉ lệ số của bản đồ hình 1, em hãy:</a:t>
            </a:r>
          </a:p>
          <a:p>
            <a:pPr algn="l"/>
            <a:r>
              <a:rPr lang="vi-VN" b="0" i="0">
                <a:solidFill>
                  <a:schemeClr val="tx1"/>
                </a:solidFill>
                <a:effectLst/>
                <a:latin typeface="Arial" panose="020B0604020202020204" pitchFamily="34" charset="0"/>
              </a:rPr>
              <a:t> - Đo và tính khoảng cách theo đường chim bay từ chợ Bến Thành đến công viên thống nhất</a:t>
            </a:r>
          </a:p>
          <a:p>
            <a:pPr algn="l"/>
            <a:r>
              <a:rPr lang="vi-VN" b="0" i="0">
                <a:solidFill>
                  <a:schemeClr val="tx1"/>
                </a:solidFill>
                <a:effectLst/>
                <a:latin typeface="Arial" panose="020B0604020202020204" pitchFamily="34" charset="0"/>
              </a:rPr>
              <a:t>- Tính chiều dài đường Lê Thánh Tôn từ ngã ba Phạm Hồng Thái đến ngã tư giao với đường Hai Bà trưng</a:t>
            </a:r>
          </a:p>
          <a:p>
            <a:pPr algn="l"/>
            <a:endParaRPr lang="vi-VN" b="0" i="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59296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NKNOELEADERBOARD" val="935421885"/>
</p:tagLst>
</file>

<file path=ppt/tags/tag10.xml><?xml version="1.0" encoding="utf-8"?>
<p:tagLst xmlns:a="http://schemas.openxmlformats.org/drawingml/2006/main" xmlns:r="http://schemas.openxmlformats.org/officeDocument/2006/relationships" xmlns:p="http://schemas.openxmlformats.org/presentationml/2006/main">
  <p:tag name="INKNOEBUTTONMODEL" val="{&quot;ActivityType&quot;:1,&quot;OptionCount&quot;:4,&quot;WcOptionCount&quot;:10,&quot;HasMultipleSubmission&quot;:false,&quot;HasAutoStop&quot;:true,&quot;HasMinimizeMode&quot;:false,&quot;TimerValue&quot;:&quot;02:00&quot;,&quot;HasAutoStart&quot;:false,&quot;HasCorrectAnswers&quot;:true,&quot;McqAnswers&quot;:[&quot;A&quot;],&quot;ActivityId&quot;:&quot;mcq20210920042436765492&quot;,&quot;IaMcqCompetition&quot;:true,&quot;IsAnonymous&quot;:false,&quot;AutoAdvance&quot;:false,&quot;IsCompetitionMode&quot;:true}"/>
  <p:tag name="ANSWERS" val="true"/>
</p:tagLst>
</file>

<file path=ppt/tags/tag11.xml><?xml version="1.0" encoding="utf-8"?>
<p:tagLst xmlns:a="http://schemas.openxmlformats.org/drawingml/2006/main" xmlns:r="http://schemas.openxmlformats.org/officeDocument/2006/relationships" xmlns:p="http://schemas.openxmlformats.org/presentationml/2006/main">
  <p:tag name="INKNOEBUTTONMODEL" val="{&quot;ActivityType&quot;:1,&quot;OptionCount&quot;:4,&quot;WcOptionCount&quot;:10,&quot;HasMultipleSubmission&quot;:false,&quot;HasAutoStop&quot;:true,&quot;HasMinimizeMode&quot;:false,&quot;TimerValue&quot;:&quot;03:00&quot;,&quot;HasAutoStart&quot;:false,&quot;HasCorrectAnswers&quot;:true,&quot;McqAnswers&quot;:[&quot;B&quot;],&quot;ActivityId&quot;:&quot;mcq20210920042929340168&quot;,&quot;IaMcqCompetition&quot;:true,&quot;IsAnonymous&quot;:false,&quot;AutoAdvance&quot;:false,&quot;IsCompetitionMode&quot;:true}"/>
  <p:tag name="ANSWERS" val="true"/>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4,&quot;WcOptionCount&quot;:10,&quot;HasMultipleSubmission&quot;:false,&quot;HasAutoStop&quot;:true,&quot;HasMinimizeMode&quot;:true,&quot;TimerValue&quot;:&quot;03:00&quot;,&quot;HasAutoStart&quot;:false,&quot;HasCorrectAnswers&quot;:true,&quot;McqAnswers&quot;:[&quot;B&quot;],&quot;ActivityId&quot;:&quot;&quot;,&quot;IaMcqCompetition&quot;:true,&quot;IsAnonymous&quot;:false,&quot;AutoAdvance&quot;:false,&quot;IsCompetitionMode&quot;:true}"/>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TotalTime>
  <Words>1393</Words>
  <Application>Microsoft Office PowerPoint</Application>
  <PresentationFormat>Widescreen</PresentationFormat>
  <Paragraphs>112</Paragraphs>
  <Slides>17</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等线</vt:lpstr>
      <vt:lpstr>.VnArabiaH</vt:lpstr>
      <vt:lpstr>Arial</vt:lpstr>
      <vt:lpstr>Calibri</vt:lpstr>
      <vt:lpstr>inherit</vt:lpstr>
      <vt:lpstr>Times New Roman</vt:lpstr>
      <vt:lpstr>第一PPT，www.1ppt.com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keywords/>
  <dc:description>www.1ppt.com</dc:description>
  <cp:lastModifiedBy>P261119</cp:lastModifiedBy>
  <cp:revision>133</cp:revision>
  <dcterms:created xsi:type="dcterms:W3CDTF">2017-05-08T08:38:07Z</dcterms:created>
  <dcterms:modified xsi:type="dcterms:W3CDTF">2023-10-14T10:35:31Z</dcterms:modified>
</cp:coreProperties>
</file>