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3" r:id="rId5"/>
    <p:sldId id="265" r:id="rId6"/>
    <p:sldId id="266"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14" autoAdjust="0"/>
    <p:restoredTop sz="94660"/>
  </p:normalViewPr>
  <p:slideViewPr>
    <p:cSldViewPr snapToGrid="0">
      <p:cViewPr varScale="1">
        <p:scale>
          <a:sx n="89" d="100"/>
          <a:sy n="89" d="100"/>
        </p:scale>
        <p:origin x="69" y="3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192468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130145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3892893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17476"/>
            <a:ext cx="10972800" cy="576263"/>
          </a:xfrm>
        </p:spPr>
        <p:txBody>
          <a:bodyPr/>
          <a:lstStyle/>
          <a:p>
            <a:r>
              <a:rPr lang="en-US"/>
              <a:t>Click to edit Master title style</a:t>
            </a:r>
          </a:p>
        </p:txBody>
      </p:sp>
      <p:sp>
        <p:nvSpPr>
          <p:cNvPr id="3" name="Text Placeholder 2"/>
          <p:cNvSpPr>
            <a:spLocks noGrp="1"/>
          </p:cNvSpPr>
          <p:nvPr>
            <p:ph type="body" sz="half" idx="1"/>
          </p:nvPr>
        </p:nvSpPr>
        <p:spPr>
          <a:xfrm>
            <a:off x="624417" y="982664"/>
            <a:ext cx="538480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2417" y="982664"/>
            <a:ext cx="5384800" cy="4967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A089146-4912-474A-A4F5-5E0A59955A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8085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102068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20136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157407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365268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101502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119099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B561D-C668-48BD-B552-8CC5773A8FA0}" type="datetimeFigureOut">
              <a:rPr lang="en-US" smtClean="0"/>
              <a:pPr/>
              <a:t>14/10/2023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78B3C-6E8B-4E2B-B6AB-3D177A392C3D}" type="slidenum">
              <a:rPr lang="en-US" smtClean="0"/>
              <a:pPr/>
              <a:t>‹#›</a:t>
            </a:fld>
            <a:endParaRPr lang="en-US"/>
          </a:p>
        </p:txBody>
      </p:sp>
    </p:spTree>
    <p:extLst>
      <p:ext uri="{BB962C8B-B14F-4D97-AF65-F5344CB8AC3E}">
        <p14:creationId xmlns:p14="http://schemas.microsoft.com/office/powerpoint/2010/main" val="36411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B561D-C668-48BD-B552-8CC5773A8FA0}" type="datetimeFigureOut">
              <a:rPr lang="en-US" smtClean="0"/>
              <a:pPr/>
              <a:t>14/10/2023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78B3C-6E8B-4E2B-B6AB-3D177A392C3D}" type="slidenum">
              <a:rPr lang="en-US" smtClean="0"/>
              <a:pPr/>
              <a:t>‹#›</a:t>
            </a:fld>
            <a:endParaRPr lang="en-US"/>
          </a:p>
        </p:txBody>
      </p:sp>
    </p:spTree>
    <p:extLst>
      <p:ext uri="{BB962C8B-B14F-4D97-AF65-F5344CB8AC3E}">
        <p14:creationId xmlns:p14="http://schemas.microsoft.com/office/powerpoint/2010/main" val="53898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ình nền Powerpoint làm Slide chào hỏi 10 - Kinh nghiệm dạy học">
            <a:extLst>
              <a:ext uri="{FF2B5EF4-FFF2-40B4-BE49-F238E27FC236}">
                <a16:creationId xmlns:a16="http://schemas.microsoft.com/office/drawing/2014/main" id="{C6705B15-437B-BAF7-2530-3E83A6483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E4F334A-BD25-33C5-FD48-E0D9AD31AA34}"/>
              </a:ext>
            </a:extLst>
          </p:cNvPr>
          <p:cNvSpPr txBox="1"/>
          <p:nvPr/>
        </p:nvSpPr>
        <p:spPr>
          <a:xfrm>
            <a:off x="4097740" y="709263"/>
            <a:ext cx="6093724" cy="461665"/>
          </a:xfrm>
          <a:prstGeom prst="rect">
            <a:avLst/>
          </a:prstGeom>
          <a:noFill/>
        </p:spPr>
        <p:txBody>
          <a:bodyPr wrap="square">
            <a:spAutoFit/>
          </a:bodyPr>
          <a:lstStyle/>
          <a:p>
            <a:r>
              <a:rPr lang="en-US" sz="2400" b="1" dirty="0">
                <a:ln w="38100">
                  <a:noFill/>
                </a:ln>
                <a:solidFill>
                  <a:schemeClr val="bg1"/>
                </a:solidFill>
                <a:latin typeface="Times New Roman" panose="02020603050405020304" pitchFamily="18" charset="0"/>
                <a:cs typeface="Times New Roman" panose="02020603050405020304" pitchFamily="18" charset="0"/>
              </a:rPr>
              <a:t>TRƯỜNG THCS LONG BIÊN</a:t>
            </a:r>
            <a:endParaRPr lang="en-VN" sz="2400" b="1" dirty="0">
              <a:ln w="38100">
                <a:noFill/>
              </a:ln>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5202B4B-947F-A0B8-DB68-1BAE6C002072}"/>
              </a:ext>
            </a:extLst>
          </p:cNvPr>
          <p:cNvSpPr txBox="1"/>
          <p:nvPr/>
        </p:nvSpPr>
        <p:spPr>
          <a:xfrm>
            <a:off x="2783006" y="1341582"/>
            <a:ext cx="7029733" cy="1077218"/>
          </a:xfrm>
          <a:prstGeom prst="rect">
            <a:avLst/>
          </a:prstGeom>
          <a:noFill/>
        </p:spPr>
        <p:txBody>
          <a:bodyPr wrap="square">
            <a:spAutoFit/>
          </a:bodyPr>
          <a:lstStyle/>
          <a:p>
            <a:pPr algn="ctr"/>
            <a:r>
              <a:rPr lang="en-US" sz="3200" b="1" dirty="0">
                <a:ln w="38100">
                  <a:noFill/>
                </a:ln>
                <a:solidFill>
                  <a:srgbClr val="FF0000"/>
                </a:solidFill>
                <a:latin typeface="Times New Roman" panose="02020603050405020304" pitchFamily="18" charset="0"/>
                <a:cs typeface="Times New Roman" panose="02020603050405020304" pitchFamily="18" charset="0"/>
              </a:rPr>
              <a:t>BÀI GIẢNG ĐIỆN TỬ MÔN ĐỊA LÍ 6</a:t>
            </a:r>
          </a:p>
          <a:p>
            <a:pPr algn="ctr"/>
            <a:r>
              <a:rPr lang="en-US" sz="3200" b="1" dirty="0">
                <a:ln w="38100">
                  <a:noFill/>
                </a:ln>
                <a:solidFill>
                  <a:srgbClr val="FFFF00"/>
                </a:solidFill>
                <a:latin typeface="Times New Roman" panose="02020603050405020304" pitchFamily="18" charset="0"/>
                <a:cs typeface="Times New Roman" panose="02020603050405020304" pitchFamily="18" charset="0"/>
              </a:rPr>
              <a:t>BÀI 5: </a:t>
            </a:r>
            <a:r>
              <a:rPr lang="en-US" sz="3200" b="1" dirty="0" err="1">
                <a:ln w="38100">
                  <a:noFill/>
                </a:ln>
                <a:solidFill>
                  <a:srgbClr val="FFFF00"/>
                </a:solidFill>
                <a:latin typeface="Times New Roman" panose="02020603050405020304" pitchFamily="18" charset="0"/>
                <a:cs typeface="Times New Roman" panose="02020603050405020304" pitchFamily="18" charset="0"/>
              </a:rPr>
              <a:t>Lược</a:t>
            </a:r>
            <a:r>
              <a:rPr lang="en-US" sz="3200" b="1" dirty="0">
                <a:ln w="38100">
                  <a:noFill/>
                </a:ln>
                <a:solidFill>
                  <a:srgbClr val="FFFF00"/>
                </a:solidFill>
                <a:latin typeface="Times New Roman" panose="02020603050405020304" pitchFamily="18" charset="0"/>
                <a:cs typeface="Times New Roman" panose="02020603050405020304" pitchFamily="18" charset="0"/>
              </a:rPr>
              <a:t> </a:t>
            </a:r>
            <a:r>
              <a:rPr lang="en-US" sz="3200" b="1" dirty="0" err="1">
                <a:ln w="38100">
                  <a:noFill/>
                </a:ln>
                <a:solidFill>
                  <a:srgbClr val="FFFF00"/>
                </a:solidFill>
                <a:latin typeface="Times New Roman" panose="02020603050405020304" pitchFamily="18" charset="0"/>
                <a:cs typeface="Times New Roman" panose="02020603050405020304" pitchFamily="18" charset="0"/>
              </a:rPr>
              <a:t>đồ</a:t>
            </a:r>
            <a:r>
              <a:rPr lang="en-US" sz="3200" b="1" dirty="0">
                <a:ln w="38100">
                  <a:noFill/>
                </a:ln>
                <a:solidFill>
                  <a:srgbClr val="FFFF00"/>
                </a:solidFill>
                <a:latin typeface="Times New Roman" panose="02020603050405020304" pitchFamily="18" charset="0"/>
                <a:cs typeface="Times New Roman" panose="02020603050405020304" pitchFamily="18" charset="0"/>
              </a:rPr>
              <a:t> </a:t>
            </a:r>
            <a:r>
              <a:rPr lang="en-US" sz="3200" b="1" dirty="0" err="1">
                <a:ln w="38100">
                  <a:noFill/>
                </a:ln>
                <a:solidFill>
                  <a:srgbClr val="FFFF00"/>
                </a:solidFill>
                <a:latin typeface="Times New Roman" panose="02020603050405020304" pitchFamily="18" charset="0"/>
                <a:cs typeface="Times New Roman" panose="02020603050405020304" pitchFamily="18" charset="0"/>
              </a:rPr>
              <a:t>trí</a:t>
            </a:r>
            <a:r>
              <a:rPr lang="en-US" sz="3200" b="1" dirty="0">
                <a:ln w="38100">
                  <a:noFill/>
                </a:ln>
                <a:solidFill>
                  <a:srgbClr val="FFFF00"/>
                </a:solidFill>
                <a:latin typeface="Times New Roman" panose="02020603050405020304" pitchFamily="18" charset="0"/>
                <a:cs typeface="Times New Roman" panose="02020603050405020304" pitchFamily="18" charset="0"/>
              </a:rPr>
              <a:t> </a:t>
            </a:r>
            <a:r>
              <a:rPr lang="en-US" sz="3200" b="1" dirty="0" err="1">
                <a:ln w="38100">
                  <a:noFill/>
                </a:ln>
                <a:solidFill>
                  <a:srgbClr val="FFFF00"/>
                </a:solidFill>
                <a:latin typeface="Times New Roman" panose="02020603050405020304" pitchFamily="18" charset="0"/>
                <a:cs typeface="Times New Roman" panose="02020603050405020304" pitchFamily="18" charset="0"/>
              </a:rPr>
              <a:t>nhớ</a:t>
            </a:r>
            <a:endParaRPr lang="en-US" sz="3200" b="1" dirty="0">
              <a:ln w="38100">
                <a:noFill/>
              </a:ln>
              <a:solidFill>
                <a:srgbClr val="FFFF00"/>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5D73EF39-50F3-1FAF-E0BC-E376F7BEC244}"/>
              </a:ext>
            </a:extLst>
          </p:cNvPr>
          <p:cNvSpPr/>
          <p:nvPr/>
        </p:nvSpPr>
        <p:spPr>
          <a:xfrm>
            <a:off x="4097740" y="2635607"/>
            <a:ext cx="4549899" cy="707886"/>
          </a:xfrm>
          <a:prstGeom prst="rect">
            <a:avLst/>
          </a:prstGeom>
          <a:noFill/>
        </p:spPr>
        <p:txBody>
          <a:bodyPr wrap="none" lIns="91440" tIns="45720" rIns="91440" bIns="45720">
            <a:spAutoFit/>
          </a:bodyPr>
          <a:lstStyle/>
          <a:p>
            <a:pPr algn="ctr"/>
            <a:r>
              <a:rPr lang="en-US" sz="4000" b="0" cap="none"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GV: </a:t>
            </a:r>
            <a:r>
              <a:rPr lang="en-US" sz="4000" b="0" cap="none" spc="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Trần</a:t>
            </a:r>
            <a:r>
              <a:rPr lang="en-US" sz="4000" b="0" cap="none"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4000" b="0" cap="none" spc="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Kiều</a:t>
            </a:r>
            <a:r>
              <a:rPr lang="en-US" sz="4000" b="0" cap="none"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Trang</a:t>
            </a:r>
          </a:p>
        </p:txBody>
      </p:sp>
    </p:spTree>
    <p:extLst>
      <p:ext uri="{BB962C8B-B14F-4D97-AF65-F5344CB8AC3E}">
        <p14:creationId xmlns:p14="http://schemas.microsoft.com/office/powerpoint/2010/main" val="271239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087" y="682173"/>
            <a:ext cx="2093686" cy="4818742"/>
          </a:xfrm>
        </p:spPr>
        <p:txBody>
          <a:bodyPr>
            <a:normAutofit/>
          </a:bodyPr>
          <a:lstStyle/>
          <a:p>
            <a:br>
              <a:rPr lang="en-US" b="1" dirty="0">
                <a:latin typeface="Times New Roman" pitchFamily="18" charset="0"/>
                <a:cs typeface="Times New Roman" pitchFamily="18" charset="0"/>
              </a:rPr>
            </a:br>
            <a:r>
              <a:rPr lang="en-US" sz="2200" b="1" dirty="0" err="1">
                <a:latin typeface="Times New Roman" pitchFamily="18" charset="0"/>
                <a:cs typeface="Times New Roman" pitchFamily="18" charset="0"/>
              </a:rPr>
              <a:t>Trên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đường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học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về</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em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gặp</a:t>
            </a:r>
            <a:r>
              <a:rPr lang="en-US" sz="2200" b="1" dirty="0">
                <a:latin typeface="Times New Roman" pitchFamily="18" charset="0"/>
                <a:cs typeface="Times New Roman" pitchFamily="18" charset="0"/>
              </a:rPr>
              <a:t> 1 </a:t>
            </a:r>
            <a:r>
              <a:rPr lang="en-US" sz="2200" b="1" dirty="0" err="1">
                <a:latin typeface="Times New Roman" pitchFamily="18" charset="0"/>
                <a:cs typeface="Times New Roman" pitchFamily="18" charset="0"/>
              </a:rPr>
              <a:t>đoàn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khách</a:t>
            </a:r>
            <a:r>
              <a:rPr lang="en-US" sz="2200" b="1" dirty="0">
                <a:latin typeface="Times New Roman" pitchFamily="18" charset="0"/>
                <a:cs typeface="Times New Roman" pitchFamily="18" charset="0"/>
              </a:rPr>
              <a:t> du </a:t>
            </a:r>
            <a:r>
              <a:rPr lang="en-US" sz="2200" b="1" dirty="0" err="1">
                <a:latin typeface="Times New Roman" pitchFamily="18" charset="0"/>
                <a:cs typeface="Times New Roman" pitchFamily="18" charset="0"/>
              </a:rPr>
              <a:t>lịch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Đoàn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khách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hỏi</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thăm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em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đường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đến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Đình</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Phùng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Hưng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và</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Lăng</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Ngô</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Quyền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Vậy</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lúc</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đó</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em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sẽ</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làm</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thế</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nào</a:t>
            </a:r>
            <a:r>
              <a:rPr lang="en-US" sz="2200" b="1" dirty="0">
                <a:latin typeface="Times New Roman" pitchFamily="18" charset="0"/>
                <a:cs typeface="Times New Roman" pitchFamily="18" charset="0"/>
              </a:rPr>
              <a:t>?</a:t>
            </a:r>
            <a:br>
              <a:rPr lang="en-US" sz="2200" dirty="0"/>
            </a:br>
            <a:endParaRPr lang="en-US" sz="2200" dirty="0"/>
          </a:p>
        </p:txBody>
      </p:sp>
      <p:sp>
        <p:nvSpPr>
          <p:cNvPr id="4" name="WordArt 2"/>
          <p:cNvSpPr>
            <a:spLocks noChangeArrowheads="1" noChangeShapeType="1" noTextEdit="1"/>
          </p:cNvSpPr>
          <p:nvPr/>
        </p:nvSpPr>
        <p:spPr bwMode="auto">
          <a:xfrm>
            <a:off x="2924627" y="188686"/>
            <a:ext cx="5783943" cy="667657"/>
          </a:xfrm>
          <a:prstGeom prst="rect">
            <a:avLst/>
          </a:prstGeom>
        </p:spPr>
        <p:txBody>
          <a:bodyPr wrap="none" fromWordArt="1">
            <a:prstTxWarp prst="textWave1">
              <a:avLst>
                <a:gd name="adj1" fmla="val 13005"/>
                <a:gd name="adj2" fmla="val 251"/>
              </a:avLst>
            </a:prstTxWarp>
          </a:bodyPr>
          <a:lstStyle/>
          <a:p>
            <a:r>
              <a:rPr lang="en-US" sz="3200" kern="10" dirty="0" err="1">
                <a:ln w="9525">
                  <a:solidFill>
                    <a:srgbClr val="0000FF"/>
                  </a:solidFill>
                  <a:round/>
                  <a:headEnd/>
                  <a:tailEnd/>
                </a:ln>
                <a:gradFill rotWithShape="1">
                  <a:gsLst>
                    <a:gs pos="0">
                      <a:srgbClr val="9999FF"/>
                    </a:gs>
                    <a:gs pos="100000">
                      <a:srgbClr val="009999"/>
                    </a:gs>
                  </a:gsLst>
                  <a:lin ang="5400000" scaled="1"/>
                </a:gradFill>
                <a:effectLst>
                  <a:outerShdw dist="53882" dir="2700000" algn="ctr" rotWithShape="0">
                    <a:srgbClr val="C0C0C0">
                      <a:alpha val="75000"/>
                    </a:srgbClr>
                  </a:outerShdw>
                </a:effectLst>
                <a:latin typeface="Times New Roman"/>
                <a:cs typeface="Times New Roman"/>
              </a:rPr>
              <a:t>Tình</a:t>
            </a:r>
            <a:r>
              <a:rPr lang="en-US" sz="3200" kern="10" dirty="0">
                <a:ln w="9525">
                  <a:solidFill>
                    <a:srgbClr val="0000FF"/>
                  </a:solidFill>
                  <a:round/>
                  <a:headEnd/>
                  <a:tailEnd/>
                </a:ln>
                <a:gradFill rotWithShape="1">
                  <a:gsLst>
                    <a:gs pos="0">
                      <a:srgbClr val="9999FF"/>
                    </a:gs>
                    <a:gs pos="100000">
                      <a:srgbClr val="009999"/>
                    </a:gs>
                  </a:gsLst>
                  <a:lin ang="5400000" scaled="1"/>
                </a:gradFill>
                <a:effectLst>
                  <a:outerShdw dist="53882" dir="2700000" algn="ctr" rotWithShape="0">
                    <a:srgbClr val="C0C0C0">
                      <a:alpha val="75000"/>
                    </a:srgbClr>
                  </a:outerShdw>
                </a:effectLst>
                <a:latin typeface="Times New Roman"/>
                <a:cs typeface="Times New Roman"/>
              </a:rPr>
              <a:t> </a:t>
            </a:r>
            <a:r>
              <a:rPr lang="en-US" sz="3200" kern="10" dirty="0" err="1">
                <a:ln w="9525">
                  <a:solidFill>
                    <a:srgbClr val="0000FF"/>
                  </a:solidFill>
                  <a:round/>
                  <a:headEnd/>
                  <a:tailEnd/>
                </a:ln>
                <a:gradFill rotWithShape="1">
                  <a:gsLst>
                    <a:gs pos="0">
                      <a:srgbClr val="9999FF"/>
                    </a:gs>
                    <a:gs pos="100000">
                      <a:srgbClr val="009999"/>
                    </a:gs>
                  </a:gsLst>
                  <a:lin ang="5400000" scaled="1"/>
                </a:gradFill>
                <a:effectLst>
                  <a:outerShdw dist="53882" dir="2700000" algn="ctr" rotWithShape="0">
                    <a:srgbClr val="C0C0C0">
                      <a:alpha val="75000"/>
                    </a:srgbClr>
                  </a:outerShdw>
                </a:effectLst>
                <a:latin typeface="Times New Roman"/>
                <a:cs typeface="Times New Roman"/>
              </a:rPr>
              <a:t>huống</a:t>
            </a:r>
            <a:endParaRPr lang="en-US" sz="3200" kern="10" dirty="0">
              <a:ln w="9525">
                <a:solidFill>
                  <a:srgbClr val="0000FF"/>
                </a:solidFill>
                <a:round/>
                <a:headEnd/>
                <a:tailEnd/>
              </a:ln>
              <a:gradFill rotWithShape="1">
                <a:gsLst>
                  <a:gs pos="0">
                    <a:srgbClr val="9999FF"/>
                  </a:gs>
                  <a:gs pos="100000">
                    <a:srgbClr val="009999"/>
                  </a:gs>
                </a:gsLst>
                <a:lin ang="5400000" scaled="1"/>
              </a:gradFill>
              <a:effectLst>
                <a:outerShdw dist="53882" dir="2700000" algn="ctr" rotWithShape="0">
                  <a:srgbClr val="C0C0C0">
                    <a:alpha val="75000"/>
                  </a:srgbClr>
                </a:outerShdw>
              </a:effectLst>
              <a:latin typeface="Times New Roman"/>
              <a:cs typeface="Times New Roman"/>
            </a:endParaRPr>
          </a:p>
        </p:txBody>
      </p:sp>
      <p:pic>
        <p:nvPicPr>
          <p:cNvPr id="5" name="Picture 2" descr="Kết quả hình ảnh cho hinh anh den tho bo cai dai vuong phung hung"/>
          <p:cNvPicPr>
            <a:picLocks noChangeAspect="1" noChangeArrowheads="1"/>
          </p:cNvPicPr>
          <p:nvPr/>
        </p:nvPicPr>
        <p:blipFill>
          <a:blip r:embed="rId2"/>
          <a:srcRect/>
          <a:stretch>
            <a:fillRect/>
          </a:stretch>
        </p:blipFill>
        <p:spPr bwMode="auto">
          <a:xfrm>
            <a:off x="7721601" y="1248228"/>
            <a:ext cx="4470400" cy="4426858"/>
          </a:xfrm>
          <a:prstGeom prst="rect">
            <a:avLst/>
          </a:prstGeom>
          <a:noFill/>
          <a:ln w="9525">
            <a:noFill/>
            <a:miter lim="800000"/>
            <a:headEnd/>
            <a:tailEnd/>
          </a:ln>
        </p:spPr>
      </p:pic>
      <p:sp>
        <p:nvSpPr>
          <p:cNvPr id="6" name="Text Box 8"/>
          <p:cNvSpPr txBox="1">
            <a:spLocks noChangeArrowheads="1"/>
          </p:cNvSpPr>
          <p:nvPr/>
        </p:nvSpPr>
        <p:spPr bwMode="auto">
          <a:xfrm>
            <a:off x="7620001" y="5878285"/>
            <a:ext cx="4571999" cy="584775"/>
          </a:xfrm>
          <a:prstGeom prst="rect">
            <a:avLst/>
          </a:prstGeom>
          <a:noFill/>
          <a:ln w="9525">
            <a:noFill/>
            <a:miter lim="800000"/>
            <a:headEnd/>
            <a:tailEnd/>
          </a:ln>
        </p:spPr>
        <p:txBody>
          <a:bodyPr wrap="square">
            <a:spAutoFit/>
          </a:bodyPr>
          <a:lstStyle/>
          <a:p>
            <a:pPr algn="ctr">
              <a:spcBef>
                <a:spcPct val="50000"/>
              </a:spcBef>
            </a:pPr>
            <a:r>
              <a:rPr lang="en-US" sz="3200"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Đền</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thờ</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Phùng</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Hưng</a:t>
            </a:r>
            <a:r>
              <a:rPr lang="en-US" sz="2000" b="1" dirty="0">
                <a:solidFill>
                  <a:srgbClr val="0000FF"/>
                </a:solidFill>
                <a:latin typeface="Times New Roman" pitchFamily="18" charset="0"/>
                <a:cs typeface="Times New Roman" pitchFamily="18" charset="0"/>
              </a:rPr>
              <a:t> – </a:t>
            </a:r>
            <a:r>
              <a:rPr lang="en-US" sz="2000" b="1" dirty="0" err="1">
                <a:solidFill>
                  <a:srgbClr val="0000FF"/>
                </a:solidFill>
                <a:latin typeface="Times New Roman" pitchFamily="18" charset="0"/>
                <a:cs typeface="Times New Roman" pitchFamily="18" charset="0"/>
              </a:rPr>
              <a:t>Đường</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Lâm</a:t>
            </a:r>
            <a:endParaRPr lang="en-US" sz="2000" b="1" dirty="0">
              <a:solidFill>
                <a:srgbClr val="0000FF"/>
              </a:solidFill>
              <a:latin typeface="Times New Roman" pitchFamily="18" charset="0"/>
              <a:cs typeface="Times New Roman" pitchFamily="18" charset="0"/>
            </a:endParaRPr>
          </a:p>
        </p:txBody>
      </p:sp>
      <p:pic>
        <p:nvPicPr>
          <p:cNvPr id="7" name="Picture 2" descr="Kết quả hình ảnh cho hinh anh lăng ngô quyền sơn tây"/>
          <p:cNvPicPr>
            <a:picLocks noChangeAspect="1" noChangeArrowheads="1"/>
          </p:cNvPicPr>
          <p:nvPr/>
        </p:nvPicPr>
        <p:blipFill>
          <a:blip r:embed="rId3"/>
          <a:srcRect/>
          <a:stretch>
            <a:fillRect/>
          </a:stretch>
        </p:blipFill>
        <p:spPr bwMode="auto">
          <a:xfrm>
            <a:off x="3091543" y="1248228"/>
            <a:ext cx="4354286" cy="4415971"/>
          </a:xfrm>
          <a:prstGeom prst="rect">
            <a:avLst/>
          </a:prstGeom>
          <a:noFill/>
          <a:ln w="9525">
            <a:noFill/>
            <a:miter lim="800000"/>
            <a:headEnd/>
            <a:tailEnd/>
          </a:ln>
        </p:spPr>
      </p:pic>
      <p:sp>
        <p:nvSpPr>
          <p:cNvPr id="8" name="Text Box 8"/>
          <p:cNvSpPr txBox="1">
            <a:spLocks noChangeArrowheads="1"/>
          </p:cNvSpPr>
          <p:nvPr/>
        </p:nvSpPr>
        <p:spPr bwMode="auto">
          <a:xfrm>
            <a:off x="3338286" y="5979885"/>
            <a:ext cx="4354285" cy="400110"/>
          </a:xfrm>
          <a:prstGeom prst="rect">
            <a:avLst/>
          </a:prstGeom>
          <a:noFill/>
          <a:ln w="9525">
            <a:noFill/>
            <a:miter lim="800000"/>
            <a:headEnd/>
            <a:tailEnd/>
          </a:ln>
        </p:spPr>
        <p:txBody>
          <a:bodyPr wrap="square">
            <a:spAutoFit/>
          </a:bodyPr>
          <a:lstStyle/>
          <a:p>
            <a:pPr algn="ctr">
              <a:spcBef>
                <a:spcPct val="50000"/>
              </a:spcBef>
            </a:pPr>
            <a:r>
              <a:rPr lang="en-US" sz="2000"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Lăng</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Ngô</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Quyền</a:t>
            </a:r>
            <a:r>
              <a:rPr lang="en-US" sz="2000" b="1" dirty="0">
                <a:solidFill>
                  <a:srgbClr val="0000FF"/>
                </a:solidFill>
                <a:latin typeface="Times New Roman" pitchFamily="18" charset="0"/>
                <a:cs typeface="Times New Roman" pitchFamily="18" charset="0"/>
              </a:rPr>
              <a:t> – </a:t>
            </a:r>
            <a:r>
              <a:rPr lang="en-US" sz="2000" b="1" dirty="0" err="1">
                <a:solidFill>
                  <a:srgbClr val="0000FF"/>
                </a:solidFill>
                <a:latin typeface="Times New Roman" pitchFamily="18" charset="0"/>
                <a:cs typeface="Times New Roman" pitchFamily="18" charset="0"/>
              </a:rPr>
              <a:t>Đường</a:t>
            </a:r>
            <a:r>
              <a:rPr lang="en-US" sz="2000" b="1" dirty="0">
                <a:solidFill>
                  <a:srgbClr val="0000FF"/>
                </a:solidFill>
                <a:latin typeface="Times New Roman" pitchFamily="18" charset="0"/>
                <a:cs typeface="Times New Roman" pitchFamily="18" charset="0"/>
              </a:rPr>
              <a:t> </a:t>
            </a:r>
            <a:r>
              <a:rPr lang="en-US" sz="2000" b="1" dirty="0" err="1">
                <a:solidFill>
                  <a:srgbClr val="0000FF"/>
                </a:solidFill>
                <a:latin typeface="Times New Roman" pitchFamily="18" charset="0"/>
                <a:cs typeface="Times New Roman" pitchFamily="18" charset="0"/>
              </a:rPr>
              <a:t>Lâm</a:t>
            </a:r>
            <a:endParaRPr lang="en-US" sz="2000" b="1" dirty="0">
              <a:solidFill>
                <a:srgbClr val="0000FF"/>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481734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nl-NL"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 Khái niệm lược đồ trí nhớ</a:t>
            </a:r>
            <a:r>
              <a:rPr kumimoji="0" lang="nl-NL"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nl-NL" sz="2800" b="0" i="0" u="none" strike="noStrike" cap="none" normalizeH="0" baseline="0" dirty="0">
              <a:ln>
                <a:noFill/>
              </a:ln>
              <a:solidFill>
                <a:schemeClr val="tx1"/>
              </a:solidFill>
              <a:effectLst/>
              <a:latin typeface="Arial" pitchFamily="34" charset="0"/>
              <a:cs typeface="Arial" pitchFamily="34" charset="0"/>
            </a:endParaRPr>
          </a:p>
        </p:txBody>
      </p:sp>
      <p:pic>
        <p:nvPicPr>
          <p:cNvPr id="1027" name="Picture 3" descr="Duyệt quy hoạch chung 1/10.000 Thị xã Sơn Tây - CafeLand.Vn"/>
          <p:cNvPicPr>
            <a:picLocks noChangeAspect="1" noChangeArrowheads="1"/>
          </p:cNvPicPr>
          <p:nvPr/>
        </p:nvPicPr>
        <p:blipFill>
          <a:blip r:embed="rId2"/>
          <a:srcRect/>
          <a:stretch>
            <a:fillRect/>
          </a:stretch>
        </p:blipFill>
        <p:spPr bwMode="auto">
          <a:xfrm>
            <a:off x="5903232" y="188685"/>
            <a:ext cx="5791200" cy="5783943"/>
          </a:xfrm>
          <a:prstGeom prst="rect">
            <a:avLst/>
          </a:prstGeom>
          <a:noFill/>
        </p:spPr>
      </p:pic>
      <p:sp>
        <p:nvSpPr>
          <p:cNvPr id="5" name="Rectangle 1"/>
          <p:cNvSpPr>
            <a:spLocks noChangeArrowheads="1"/>
          </p:cNvSpPr>
          <p:nvPr/>
        </p:nvSpPr>
        <p:spPr bwMode="auto">
          <a:xfrm>
            <a:off x="6495143" y="6103257"/>
            <a:ext cx="379456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nl-NL"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Lược</a:t>
            </a:r>
            <a:r>
              <a:rPr kumimoji="0" lang="nl-NL" sz="2800" b="1" i="0" u="none" strike="noStrike" cap="none" normalizeH="0" dirty="0">
                <a:ln>
                  <a:noFill/>
                </a:ln>
                <a:solidFill>
                  <a:schemeClr val="tx1"/>
                </a:solidFill>
                <a:effectLst/>
                <a:latin typeface="Times New Roman" pitchFamily="18" charset="0"/>
                <a:ea typeface="Calibri" pitchFamily="34" charset="0"/>
                <a:cs typeface="Times New Roman" pitchFamily="18" charset="0"/>
              </a:rPr>
              <a:t> đồ thị xã Sơn Tây</a:t>
            </a:r>
            <a:endParaRPr kumimoji="0" lang="nl-NL" sz="2800" b="0" i="0" u="none" strike="noStrike" cap="none" normalizeH="0" baseline="0" dirty="0">
              <a:ln>
                <a:noFill/>
              </a:ln>
              <a:solidFill>
                <a:schemeClr val="tx1"/>
              </a:solidFill>
              <a:effectLst/>
              <a:latin typeface="Arial" pitchFamily="34" charset="0"/>
              <a:cs typeface="Arial" pitchFamily="34" charset="0"/>
            </a:endParaRPr>
          </a:p>
        </p:txBody>
      </p:sp>
      <p:sp>
        <p:nvSpPr>
          <p:cNvPr id="98" name="AutoShape 6"/>
          <p:cNvSpPr>
            <a:spLocks noChangeArrowheads="1"/>
          </p:cNvSpPr>
          <p:nvPr/>
        </p:nvSpPr>
        <p:spPr bwMode="auto">
          <a:xfrm>
            <a:off x="0" y="1018949"/>
            <a:ext cx="5664200" cy="3600450"/>
          </a:xfrm>
          <a:prstGeom prst="cloudCallout">
            <a:avLst>
              <a:gd name="adj1" fmla="val 49835"/>
              <a:gd name="adj2" fmla="val 48106"/>
            </a:avLst>
          </a:prstGeom>
          <a:solidFill>
            <a:srgbClr val="FF99CC"/>
          </a:solidFill>
          <a:ln w="9525">
            <a:solidFill>
              <a:schemeClr val="tx1"/>
            </a:solidFill>
            <a:round/>
            <a:headEnd/>
            <a:tailEnd/>
          </a:ln>
        </p:spPr>
        <p:txBody>
          <a:bodyPr wrap="none" anchor="ctr"/>
          <a:lstStyle/>
          <a:p>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tỉnh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huyện</a:t>
            </a:r>
            <a:r>
              <a:rPr lang="en-US" sz="2800" dirty="0">
                <a:latin typeface="Times New Roman" pitchFamily="18" charset="0"/>
                <a:cs typeface="Times New Roman" pitchFamily="18" charset="0"/>
              </a:rPr>
              <a:t>  </a:t>
            </a:r>
          </a:p>
          <a:p>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Tây</a:t>
            </a:r>
            <a:r>
              <a:rPr lang="en-US" sz="2800" dirty="0">
                <a:latin typeface="Times New Roman" pitchFamily="18" charset="0"/>
                <a:cs typeface="Times New Roman" pitchFamily="18" charset="0"/>
              </a:rPr>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linds(horizontal)">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checkerboard(across)">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8"/>
                                        </p:tgtEl>
                                        <p:attrNameLst>
                                          <p:attrName>style.visibility</p:attrName>
                                        </p:attrNameLst>
                                      </p:cBhvr>
                                      <p:to>
                                        <p:strVal val="visible"/>
                                      </p:to>
                                    </p:set>
                                    <p:animEffect transition="in" filter="blinds(horizontal)">
                                      <p:cBhvr>
                                        <p:cTn id="22"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5" grpId="0"/>
      <p:bldP spid="9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a:xfrm>
            <a:off x="414868" y="981076"/>
            <a:ext cx="9808633" cy="600075"/>
          </a:xfrm>
        </p:spPr>
        <p:txBody>
          <a:bodyPr/>
          <a:lstStyle/>
          <a:p>
            <a:pPr marL="0" lvl="0" indent="0" algn="just" fontAlgn="base">
              <a:lnSpc>
                <a:spcPct val="100000"/>
              </a:lnSpc>
              <a:spcBef>
                <a:spcPct val="0"/>
              </a:spcBef>
              <a:spcAft>
                <a:spcPct val="0"/>
              </a:spcAft>
              <a:buNone/>
            </a:pPr>
            <a:r>
              <a:rPr lang="nl-NL" b="1" dirty="0">
                <a:latin typeface="Times New Roman" pitchFamily="18" charset="0"/>
                <a:ea typeface="Calibri" pitchFamily="34" charset="0"/>
                <a:cs typeface="Times New Roman" pitchFamily="18" charset="0"/>
              </a:rPr>
              <a:t>1. Khái niệm lược đồ trí nhớ</a:t>
            </a:r>
            <a:r>
              <a:rPr lang="nl-NL" dirty="0">
                <a:latin typeface="Times New Roman" pitchFamily="18" charset="0"/>
                <a:ea typeface="Calibri" pitchFamily="34" charset="0"/>
                <a:cs typeface="Times New Roman" pitchFamily="18" charset="0"/>
              </a:rPr>
              <a:t>:  </a:t>
            </a:r>
            <a:endParaRPr lang="nl-NL" dirty="0">
              <a:latin typeface="Arial" pitchFamily="34" charset="0"/>
              <a:cs typeface="Arial" pitchFamily="34" charset="0"/>
            </a:endParaRPr>
          </a:p>
        </p:txBody>
      </p:sp>
      <p:sp>
        <p:nvSpPr>
          <p:cNvPr id="8198" name="AutoShape 6"/>
          <p:cNvSpPr>
            <a:spLocks noChangeArrowheads="1"/>
          </p:cNvSpPr>
          <p:nvPr/>
        </p:nvSpPr>
        <p:spPr bwMode="auto">
          <a:xfrm>
            <a:off x="6923314" y="1291772"/>
            <a:ext cx="4978400" cy="2191657"/>
          </a:xfrm>
          <a:prstGeom prst="cloudCallout">
            <a:avLst>
              <a:gd name="adj1" fmla="val -62657"/>
              <a:gd name="adj2" fmla="val 43671"/>
            </a:avLst>
          </a:prstGeom>
          <a:solidFill>
            <a:srgbClr val="FF99CC"/>
          </a:solidFill>
          <a:ln w="9525">
            <a:solidFill>
              <a:schemeClr val="tx1"/>
            </a:solidFill>
            <a:round/>
            <a:headEnd/>
            <a:tailEnd/>
          </a:ln>
        </p:spPr>
        <p:txBody>
          <a:bodyPr wrap="none" anchor="ctr"/>
          <a:lstStyle/>
          <a:p>
            <a:r>
              <a:rPr lang="vi-VN" sz="2800" b="1" dirty="0">
                <a:latin typeface="Times New Roman" pitchFamily="18" charset="0"/>
                <a:cs typeface="Times New Roman" pitchFamily="18" charset="0"/>
              </a:rPr>
              <a:t>Thế nào là lược đồ trí nhớ ?</a:t>
            </a:r>
            <a:endParaRPr lang="en-US" sz="2800" b="1" dirty="0">
              <a:latin typeface="Times New Roman" pitchFamily="18" charset="0"/>
              <a:cs typeface="Times New Roman" pitchFamily="18" charset="0"/>
            </a:endParaRPr>
          </a:p>
        </p:txBody>
      </p:sp>
      <p:sp>
        <p:nvSpPr>
          <p:cNvPr id="9" name="Rectangle 1"/>
          <p:cNvSpPr>
            <a:spLocks noChangeArrowheads="1"/>
          </p:cNvSpPr>
          <p:nvPr/>
        </p:nvSpPr>
        <p:spPr bwMode="auto">
          <a:xfrm>
            <a:off x="449943" y="2235201"/>
            <a:ext cx="5304971"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vi-VN" sz="2400" dirty="0">
                <a:latin typeface="Times New Roman" pitchFamily="18" charset="0"/>
                <a:cs typeface="Times New Roman" pitchFamily="18" charset="0"/>
              </a:rPr>
              <a:t>Lược đ</a:t>
            </a:r>
            <a:r>
              <a:rPr lang="en-US" sz="2400" dirty="0">
                <a:latin typeface="Times New Roman" pitchFamily="18" charset="0"/>
                <a:cs typeface="Times New Roman" pitchFamily="18" charset="0"/>
              </a:rPr>
              <a:t>ồ</a:t>
            </a:r>
            <a:r>
              <a:rPr lang="vi-VN" sz="2400" dirty="0">
                <a:latin typeface="Times New Roman" pitchFamily="18" charset="0"/>
                <a:cs typeface="Times New Roman" pitchFamily="18" charset="0"/>
              </a:rPr>
              <a:t> trí nhớ là những thông tin không gian về thế giới được giữ lại trong trí óc con người. Lược đồ trí nhớ được đặc trưng bởi sự đánh dấu các địa điềm mà một người từng gặp, từng đến,...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8194">
                                            <p:txEl>
                                              <p:pRg st="0" end="0"/>
                                            </p:txEl>
                                          </p:spTgt>
                                        </p:tgtEl>
                                        <p:attrNameLst>
                                          <p:attrName>style.visibility</p:attrName>
                                        </p:attrNameLst>
                                      </p:cBhvr>
                                      <p:to>
                                        <p:strVal val="visible"/>
                                      </p:to>
                                    </p:set>
                                    <p:anim calcmode="discrete" valueType="clr">
                                      <p:cBhvr override="childStyle">
                                        <p:cTn id="7" dur="80"/>
                                        <p:tgtEl>
                                          <p:spTgt spid="819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194">
                                            <p:txEl>
                                              <p:pRg st="0" end="0"/>
                                            </p:txEl>
                                          </p:spTgt>
                                        </p:tgtEl>
                                        <p:attrNameLst>
                                          <p:attrName>fill.type</p:attrName>
                                        </p:attrNameLst>
                                      </p:cBhvr>
                                      <p:to>
                                        <p:strVal val="solid"/>
                                      </p:to>
                                    </p:set>
                                  </p:childTnLst>
                                </p:cTn>
                              </p:par>
                            </p:childTnLst>
                          </p:cTn>
                        </p:par>
                        <p:par>
                          <p:cTn id="10" fill="hold">
                            <p:stCondLst>
                              <p:cond delay="960"/>
                            </p:stCondLst>
                            <p:childTnLst>
                              <p:par>
                                <p:cTn id="11" presetID="5" presetClass="entr" presetSubtype="10" fill="hold" grpId="0" nodeType="afterEffect">
                                  <p:stCondLst>
                                    <p:cond delay="0"/>
                                  </p:stCondLst>
                                  <p:childTnLst>
                                    <p:set>
                                      <p:cBhvr>
                                        <p:cTn id="12" dur="1" fill="hold">
                                          <p:stCondLst>
                                            <p:cond delay="0"/>
                                          </p:stCondLst>
                                        </p:cTn>
                                        <p:tgtEl>
                                          <p:spTgt spid="8198"/>
                                        </p:tgtEl>
                                        <p:attrNameLst>
                                          <p:attrName>style.visibility</p:attrName>
                                        </p:attrNameLst>
                                      </p:cBhvr>
                                      <p:to>
                                        <p:strVal val="visible"/>
                                      </p:to>
                                    </p:set>
                                    <p:animEffect transition="in" filter="checkerboard(across)">
                                      <p:cBhvr>
                                        <p:cTn id="13" dur="1000"/>
                                        <p:tgtEl>
                                          <p:spTgt spid="819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8" grpId="0" bldLvl="0" animBg="1" autoUpdateAnimBg="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a:xfrm>
            <a:off x="414868" y="981076"/>
            <a:ext cx="9808633" cy="600075"/>
          </a:xfrm>
        </p:spPr>
        <p:txBody>
          <a:bodyPr/>
          <a:lstStyle/>
          <a:p>
            <a:pPr marL="0" lvl="0" indent="0" algn="just" fontAlgn="base">
              <a:lnSpc>
                <a:spcPct val="100000"/>
              </a:lnSpc>
              <a:spcBef>
                <a:spcPct val="0"/>
              </a:spcBef>
              <a:spcAft>
                <a:spcPct val="0"/>
              </a:spcAft>
              <a:buNone/>
            </a:pPr>
            <a:r>
              <a:rPr lang="nl-NL" b="1" dirty="0">
                <a:latin typeface="Times New Roman" pitchFamily="18" charset="0"/>
                <a:ea typeface="Calibri" pitchFamily="34" charset="0"/>
                <a:cs typeface="Times New Roman" pitchFamily="18" charset="0"/>
              </a:rPr>
              <a:t>1. Khái niệm lược đồ trí nhớ</a:t>
            </a:r>
            <a:r>
              <a:rPr lang="nl-NL" dirty="0">
                <a:latin typeface="Times New Roman" pitchFamily="18" charset="0"/>
                <a:ea typeface="Calibri" pitchFamily="34" charset="0"/>
                <a:cs typeface="Times New Roman" pitchFamily="18" charset="0"/>
              </a:rPr>
              <a:t>:  </a:t>
            </a:r>
            <a:endParaRPr lang="nl-NL" dirty="0">
              <a:latin typeface="Arial" pitchFamily="34" charset="0"/>
              <a:cs typeface="Arial" pitchFamily="34" charset="0"/>
            </a:endParaRPr>
          </a:p>
        </p:txBody>
      </p:sp>
      <p:sp>
        <p:nvSpPr>
          <p:cNvPr id="8198" name="AutoShape 6"/>
          <p:cNvSpPr>
            <a:spLocks noChangeArrowheads="1"/>
          </p:cNvSpPr>
          <p:nvPr/>
        </p:nvSpPr>
        <p:spPr bwMode="auto">
          <a:xfrm>
            <a:off x="6473372" y="2685144"/>
            <a:ext cx="4978400" cy="2191657"/>
          </a:xfrm>
          <a:prstGeom prst="cloudCallout">
            <a:avLst>
              <a:gd name="adj1" fmla="val -62657"/>
              <a:gd name="adj2" fmla="val 43671"/>
            </a:avLst>
          </a:prstGeom>
          <a:solidFill>
            <a:srgbClr val="FF99CC"/>
          </a:solidFill>
          <a:ln w="9525">
            <a:solidFill>
              <a:schemeClr val="tx1"/>
            </a:solidFill>
            <a:round/>
            <a:headEnd/>
            <a:tailEnd/>
          </a:ln>
        </p:spPr>
        <p:txBody>
          <a:bodyPr wrap="none" anchor="ctr"/>
          <a:lstStyle/>
          <a:p>
            <a:r>
              <a:rPr lang="vi-VN" sz="2800" b="1" dirty="0">
                <a:latin typeface="Times New Roman" pitchFamily="18" charset="0"/>
                <a:cs typeface="Times New Roman" pitchFamily="18" charset="0"/>
              </a:rPr>
              <a:t>Lược đồ trí nhớ có </a:t>
            </a:r>
            <a:endParaRPr lang="en-US" sz="2800" b="1" dirty="0">
              <a:latin typeface="Times New Roman" pitchFamily="18" charset="0"/>
              <a:cs typeface="Times New Roman" pitchFamily="18" charset="0"/>
            </a:endParaRPr>
          </a:p>
          <a:p>
            <a:r>
              <a:rPr lang="vi-VN" sz="2800" b="1" dirty="0">
                <a:latin typeface="Times New Roman" pitchFamily="18" charset="0"/>
                <a:cs typeface="Times New Roman" pitchFamily="18" charset="0"/>
              </a:rPr>
              <a:t>tác dụng gì trong</a:t>
            </a:r>
            <a:endParaRPr lang="en-US" sz="2800" b="1" dirty="0">
              <a:latin typeface="Times New Roman" pitchFamily="18" charset="0"/>
              <a:cs typeface="Times New Roman" pitchFamily="18" charset="0"/>
            </a:endParaRPr>
          </a:p>
          <a:p>
            <a:r>
              <a:rPr lang="vi-VN" sz="2800" b="1" dirty="0">
                <a:latin typeface="Times New Roman" pitchFamily="18" charset="0"/>
                <a:cs typeface="Times New Roman" pitchFamily="18" charset="0"/>
              </a:rPr>
              <a:t> cuộc sống?</a:t>
            </a:r>
            <a:endParaRPr lang="en-US" sz="2800" b="1" dirty="0">
              <a:latin typeface="Times New Roman" pitchFamily="18" charset="0"/>
              <a:cs typeface="Times New Roman" pitchFamily="18" charset="0"/>
            </a:endParaRPr>
          </a:p>
        </p:txBody>
      </p:sp>
      <p:sp>
        <p:nvSpPr>
          <p:cNvPr id="9" name="Rectangle 1"/>
          <p:cNvSpPr>
            <a:spLocks noChangeArrowheads="1"/>
          </p:cNvSpPr>
          <p:nvPr/>
        </p:nvSpPr>
        <p:spPr bwMode="auto">
          <a:xfrm>
            <a:off x="449943" y="1712687"/>
            <a:ext cx="5304971"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Lược đ</a:t>
            </a:r>
            <a:r>
              <a:rPr lang="en-US" sz="2400" dirty="0">
                <a:latin typeface="Times New Roman" pitchFamily="18" charset="0"/>
                <a:cs typeface="Times New Roman" pitchFamily="18" charset="0"/>
              </a:rPr>
              <a:t>ồ</a:t>
            </a:r>
            <a:r>
              <a:rPr lang="vi-VN" sz="2400" dirty="0">
                <a:latin typeface="Times New Roman" pitchFamily="18" charset="0"/>
                <a:cs typeface="Times New Roman" pitchFamily="18" charset="0"/>
              </a:rPr>
              <a:t> trí nhớ là những thông tin không gian về thế giới được giữ lại trong trí óc con người. Lược đồ trí nhớ được đặc trưng bởi sự đánh dấu các địa điềm mà một người từng gặp, từng đến,...</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5" name="Rectangle 4"/>
          <p:cNvSpPr/>
          <p:nvPr/>
        </p:nvSpPr>
        <p:spPr>
          <a:xfrm>
            <a:off x="377371" y="3794650"/>
            <a:ext cx="5225143" cy="1569660"/>
          </a:xfrm>
          <a:prstGeom prst="rect">
            <a:avLst/>
          </a:prstGeom>
        </p:spPr>
        <p:txBody>
          <a:bodyPr wrap="square">
            <a:spAutoFit/>
          </a:bodyPr>
          <a:lstStyle/>
          <a:p>
            <a:r>
              <a:rPr lang="vi-VN" dirty="0"/>
              <a:t>- </a:t>
            </a:r>
            <a:r>
              <a:rPr lang="vi-VN" sz="2400" dirty="0">
                <a:latin typeface="Times New Roman" pitchFamily="18" charset="0"/>
                <a:cs typeface="Times New Roman" pitchFamily="18" charset="0"/>
              </a:rPr>
              <a:t>Lược đồ trí nhớ của một người phản ánh sự cảm nhận của người đó về không gian sống và ý nghĩa của không gian ấy đối với cá nhân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blinds(horizontal)">
                                      <p:cBhvr>
                                        <p:cTn id="7" dur="500"/>
                                        <p:tgtEl>
                                          <p:spTgt spid="819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74171" y="0"/>
            <a:ext cx="5573485" cy="3976914"/>
          </a:xfrm>
          <a:prstGeom prst="rect">
            <a:avLst/>
          </a:prstGeom>
        </p:spPr>
      </p:pic>
      <p:pic>
        <p:nvPicPr>
          <p:cNvPr id="3" name="Picture 2"/>
          <p:cNvPicPr/>
          <p:nvPr/>
        </p:nvPicPr>
        <p:blipFill>
          <a:blip r:embed="rId3"/>
          <a:stretch>
            <a:fillRect/>
          </a:stretch>
        </p:blipFill>
        <p:spPr>
          <a:xfrm>
            <a:off x="6200681" y="0"/>
            <a:ext cx="4975320" cy="3784910"/>
          </a:xfrm>
          <a:prstGeom prst="rect">
            <a:avLst/>
          </a:prstGeom>
        </p:spPr>
      </p:pic>
      <p:sp>
        <p:nvSpPr>
          <p:cNvPr id="4" name="Rectangle 2"/>
          <p:cNvSpPr txBox="1">
            <a:spLocks noChangeArrowheads="1"/>
          </p:cNvSpPr>
          <p:nvPr/>
        </p:nvSpPr>
        <p:spPr>
          <a:xfrm>
            <a:off x="327783" y="4000048"/>
            <a:ext cx="4969932" cy="112349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nl-NL" sz="2000" b="1" dirty="0">
                <a:latin typeface="Times New Roman" pitchFamily="18" charset="0"/>
                <a:ea typeface="Calibri" pitchFamily="34" charset="0"/>
                <a:cs typeface="Times New Roman" pitchFamily="18" charset="0"/>
              </a:rPr>
              <a:t>L</a:t>
            </a:r>
            <a:r>
              <a:rPr kumimoji="0" lang="nl-NL" sz="2000" b="1" i="0" u="none" strike="noStrike" kern="1200" cap="none" spc="0" normalizeH="0" baseline="0" noProof="0" dirty="0">
                <a:ln>
                  <a:noFill/>
                </a:ln>
                <a:solidFill>
                  <a:schemeClr val="tx1"/>
                </a:solidFill>
                <a:effectLst/>
                <a:uLnTx/>
                <a:uFillTx/>
                <a:latin typeface="Times New Roman" pitchFamily="18" charset="0"/>
                <a:ea typeface="Calibri" pitchFamily="34" charset="0"/>
                <a:cs typeface="Times New Roman" pitchFamily="18" charset="0"/>
              </a:rPr>
              <a:t>ược đồ trí nhớ</a:t>
            </a:r>
            <a:r>
              <a:rPr lang="nl-NL" sz="2000" b="1" dirty="0">
                <a:latin typeface="Times New Roman" pitchFamily="18" charset="0"/>
                <a:ea typeface="Calibri" pitchFamily="34" charset="0"/>
                <a:cs typeface="Times New Roman" pitchFamily="18" charset="0"/>
              </a:rPr>
              <a:t> từ nhà đến trường THCS</a:t>
            </a:r>
            <a:r>
              <a:rPr kumimoji="0" lang="nl-NL" sz="2000" b="1" i="0" u="none" strike="noStrike" kern="1200" cap="none" spc="0" normalizeH="0" baseline="0" noProof="0" dirty="0">
                <a:ln>
                  <a:noFill/>
                </a:ln>
                <a:solidFill>
                  <a:schemeClr val="tx1"/>
                </a:solidFill>
                <a:effectLst/>
                <a:uLnTx/>
                <a:uFillTx/>
                <a:latin typeface="Times New Roman" pitchFamily="18" charset="0"/>
                <a:ea typeface="Calibri" pitchFamily="34" charset="0"/>
                <a:cs typeface="Times New Roman" pitchFamily="18" charset="0"/>
              </a:rPr>
              <a:t>  </a:t>
            </a:r>
            <a:endParaRPr kumimoji="0" lang="nl-NL" sz="20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6807199" y="3956505"/>
            <a:ext cx="4882243" cy="600075"/>
          </a:xfrm>
          <a:prstGeom prst="rect">
            <a:avLst/>
          </a:prstGeom>
        </p:spPr>
        <p:txBody>
          <a:bodyPr/>
          <a:lstStyle/>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nl-NL" sz="2000" b="1" dirty="0">
                <a:latin typeface="Times New Roman" pitchFamily="18" charset="0"/>
                <a:ea typeface="Calibri" pitchFamily="34" charset="0"/>
                <a:cs typeface="Times New Roman" pitchFamily="18" charset="0"/>
              </a:rPr>
              <a:t>L</a:t>
            </a:r>
            <a:r>
              <a:rPr kumimoji="0" lang="nl-NL" sz="2000" b="1" i="0" u="none" strike="noStrike" kern="1200" cap="none" spc="0" normalizeH="0" baseline="0" noProof="0" dirty="0">
                <a:ln>
                  <a:noFill/>
                </a:ln>
                <a:solidFill>
                  <a:schemeClr val="tx1"/>
                </a:solidFill>
                <a:effectLst/>
                <a:uLnTx/>
                <a:uFillTx/>
                <a:latin typeface="Times New Roman" pitchFamily="18" charset="0"/>
                <a:ea typeface="Calibri" pitchFamily="34" charset="0"/>
                <a:cs typeface="Times New Roman" pitchFamily="18" charset="0"/>
              </a:rPr>
              <a:t>ược đồ trí nhớ</a:t>
            </a:r>
            <a:r>
              <a:rPr lang="nl-NL" sz="2000" b="1" dirty="0">
                <a:latin typeface="Times New Roman" pitchFamily="18" charset="0"/>
                <a:ea typeface="Calibri" pitchFamily="34" charset="0"/>
                <a:cs typeface="Times New Roman" pitchFamily="18" charset="0"/>
              </a:rPr>
              <a:t> một trường học</a:t>
            </a:r>
            <a:r>
              <a:rPr kumimoji="0" lang="nl-NL" sz="2000" b="1" i="0" u="none" strike="noStrike" kern="1200" cap="none" spc="0" normalizeH="0" baseline="0" noProof="0" dirty="0">
                <a:ln>
                  <a:noFill/>
                </a:ln>
                <a:solidFill>
                  <a:schemeClr val="tx1"/>
                </a:solidFill>
                <a:effectLst/>
                <a:uLnTx/>
                <a:uFillTx/>
                <a:latin typeface="Times New Roman" pitchFamily="18" charset="0"/>
                <a:ea typeface="Calibri" pitchFamily="34" charset="0"/>
                <a:cs typeface="Times New Roman" pitchFamily="18" charset="0"/>
              </a:rPr>
              <a:t>  </a:t>
            </a:r>
            <a:endParaRPr kumimoji="0" lang="nl-NL" sz="20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7" name="Rectangle 6"/>
          <p:cNvSpPr/>
          <p:nvPr/>
        </p:nvSpPr>
        <p:spPr>
          <a:xfrm>
            <a:off x="1611086" y="5166863"/>
            <a:ext cx="8679543" cy="954107"/>
          </a:xfrm>
          <a:prstGeom prst="rect">
            <a:avLst/>
          </a:prstGeom>
        </p:spPr>
        <p:txBody>
          <a:bodyPr wrap="square">
            <a:spAutoFit/>
          </a:bodyPr>
          <a:lstStyle/>
          <a:p>
            <a:r>
              <a:rPr lang="nl-NL" sz="2800" b="1" dirty="0">
                <a:latin typeface="Times New Roman" pitchFamily="18" charset="0"/>
                <a:cs typeface="Times New Roman" pitchFamily="18" charset="0"/>
              </a:rPr>
              <a:t>Quan sát 2 hình ảnh lược đồ trí và đọc thông tin mục 2 em hãy cho biết có mấy loại lược đồ trí nhớ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a:xfrm>
            <a:off x="356811" y="711200"/>
            <a:ext cx="5419875" cy="1944914"/>
          </a:xfrm>
        </p:spPr>
        <p:txBody>
          <a:bodyPr>
            <a:noAutofit/>
          </a:bodyPr>
          <a:lstStyle/>
          <a:p>
            <a:pPr>
              <a:buNone/>
            </a:pPr>
            <a:r>
              <a:rPr lang="nl-NL" b="1" dirty="0">
                <a:latin typeface="Times New Roman" pitchFamily="18" charset="0"/>
                <a:cs typeface="Times New Roman" pitchFamily="18" charset="0"/>
              </a:rPr>
              <a:t>2. Vẽ lược đồ trí nhớ</a:t>
            </a:r>
            <a:r>
              <a:rPr lang="nl-NL"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r>
              <a:rPr lang="vi-VN" i="1" dirty="0">
                <a:latin typeface="Times New Roman" pitchFamily="18" charset="0"/>
                <a:cs typeface="Times New Roman" pitchFamily="18" charset="0"/>
              </a:rPr>
              <a:t>- </a:t>
            </a:r>
            <a:r>
              <a:rPr lang="en-US" i="1" dirty="0" err="1">
                <a:latin typeface="Times New Roman" pitchFamily="18" charset="0"/>
                <a:cs typeface="Times New Roman" pitchFamily="18" charset="0"/>
              </a:rPr>
              <a:t>Phân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loại</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L</a:t>
            </a:r>
            <a:r>
              <a:rPr lang="vi-VN" dirty="0">
                <a:latin typeface="Times New Roman" pitchFamily="18" charset="0"/>
                <a:cs typeface="Times New Roman" pitchFamily="18" charset="0"/>
              </a:rPr>
              <a:t>ược đồ trí nhớ đường đi </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L</a:t>
            </a:r>
            <a:r>
              <a:rPr lang="vi-VN" dirty="0">
                <a:latin typeface="Times New Roman" pitchFamily="18" charset="0"/>
                <a:cs typeface="Times New Roman" pitchFamily="18" charset="0"/>
              </a:rPr>
              <a:t>ược đồ một khu vực</a:t>
            </a:r>
            <a:r>
              <a:rPr lang="en-US" dirty="0">
                <a:latin typeface="Times New Roman" pitchFamily="18" charset="0"/>
                <a:cs typeface="Times New Roman" pitchFamily="18" charset="0"/>
              </a:rPr>
              <a:t>.</a:t>
            </a:r>
          </a:p>
        </p:txBody>
      </p:sp>
      <p:sp>
        <p:nvSpPr>
          <p:cNvPr id="8198" name="AutoShape 6"/>
          <p:cNvSpPr>
            <a:spLocks noChangeArrowheads="1"/>
          </p:cNvSpPr>
          <p:nvPr/>
        </p:nvSpPr>
        <p:spPr bwMode="auto">
          <a:xfrm>
            <a:off x="6879772" y="1843316"/>
            <a:ext cx="4978400" cy="2191657"/>
          </a:xfrm>
          <a:prstGeom prst="cloudCallout">
            <a:avLst>
              <a:gd name="adj1" fmla="val -62657"/>
              <a:gd name="adj2" fmla="val 43671"/>
            </a:avLst>
          </a:prstGeom>
          <a:solidFill>
            <a:srgbClr val="FF99CC"/>
          </a:solidFill>
          <a:ln w="9525">
            <a:solidFill>
              <a:schemeClr val="tx1"/>
            </a:solidFill>
            <a:round/>
            <a:headEnd/>
            <a:tailEnd/>
          </a:ln>
        </p:spPr>
        <p:txBody>
          <a:bodyPr wrap="none" anchor="ctr"/>
          <a:lstStyle/>
          <a:p>
            <a:endParaRPr lang="nl-NL" sz="2800" i="1" dirty="0"/>
          </a:p>
          <a:p>
            <a:r>
              <a:rPr lang="nl-NL" sz="2800" i="1" dirty="0"/>
              <a:t>Để vẽ lược đồ trí nhớ </a:t>
            </a:r>
          </a:p>
          <a:p>
            <a:r>
              <a:rPr lang="nl-NL" sz="2800" i="1" dirty="0"/>
              <a:t>đường đi chúng ta cần </a:t>
            </a:r>
          </a:p>
          <a:p>
            <a:r>
              <a:rPr lang="nl-NL" sz="2800" i="1" dirty="0"/>
              <a:t>làm gì.</a:t>
            </a:r>
            <a:endParaRPr lang="en-US" sz="2800" dirty="0"/>
          </a:p>
          <a:p>
            <a:endParaRPr lang="en-US" sz="2800" b="1" dirty="0">
              <a:latin typeface="Times New Roman" pitchFamily="18" charset="0"/>
              <a:cs typeface="Times New Roman" pitchFamily="18" charset="0"/>
            </a:endParaRPr>
          </a:p>
        </p:txBody>
      </p:sp>
      <p:sp>
        <p:nvSpPr>
          <p:cNvPr id="9" name="Rectangle 1"/>
          <p:cNvSpPr>
            <a:spLocks noChangeArrowheads="1"/>
          </p:cNvSpPr>
          <p:nvPr/>
        </p:nvSpPr>
        <p:spPr bwMode="auto">
          <a:xfrm>
            <a:off x="362857" y="2728687"/>
            <a:ext cx="5304971"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800" b="1" dirty="0">
                <a:latin typeface="Times New Roman" pitchFamily="18" charset="0"/>
                <a:cs typeface="Times New Roman" pitchFamily="18" charset="0"/>
              </a:rPr>
              <a:t>a. </a:t>
            </a:r>
            <a:r>
              <a:rPr lang="en-US" sz="2800" b="1" dirty="0" err="1">
                <a:latin typeface="Times New Roman" pitchFamily="18" charset="0"/>
                <a:cs typeface="Times New Roman" pitchFamily="18" charset="0"/>
              </a:rPr>
              <a:t>Vẽ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đồ</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nhớ</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đường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a:t>
            </a:r>
            <a:endParaRPr lang="en-US" sz="2800" dirty="0">
              <a:latin typeface="Times New Roman" pitchFamily="18" charset="0"/>
              <a:cs typeface="Times New Roman" pitchFamily="18" charset="0"/>
            </a:endParaRPr>
          </a:p>
          <a:p>
            <a:r>
              <a:rPr lang="nl-NL" sz="2800" dirty="0">
                <a:latin typeface="Times New Roman" pitchFamily="18" charset="0"/>
                <a:cs typeface="Times New Roman" pitchFamily="18" charset="0"/>
              </a:rPr>
              <a:t>Cách vẽ: Các điểm cần xác định để vẽ được lược đồ trí nhớ: </a:t>
            </a:r>
            <a:r>
              <a:rPr lang="vi-VN" sz="2800" dirty="0">
                <a:latin typeface="Times New Roman" pitchFamily="18" charset="0"/>
                <a:cs typeface="Times New Roman" pitchFamily="18" charset="0"/>
              </a:rPr>
              <a:t>điểm </a:t>
            </a:r>
            <a:r>
              <a:rPr lang="en-US" sz="2800" dirty="0" err="1">
                <a:latin typeface="Times New Roman" pitchFamily="18" charset="0"/>
                <a:cs typeface="Times New Roman" pitchFamily="18" charset="0"/>
              </a:rPr>
              <a:t>xuất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vi-VN" sz="2800" dirty="0">
                <a:latin typeface="Times New Roman" pitchFamily="18" charset="0"/>
                <a:cs typeface="Times New Roman" pitchFamily="18" charset="0"/>
              </a:rPr>
              <a:t>, điểm kết thúc, hướng đi, </a:t>
            </a:r>
            <a:r>
              <a:rPr lang="en-US" sz="2800" dirty="0" err="1">
                <a:latin typeface="Times New Roman" pitchFamily="18" charset="0"/>
                <a:cs typeface="Times New Roman" pitchFamily="18" charset="0"/>
              </a:rPr>
              <a:t>khoảng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giữa</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các điểm mốc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chính</a:t>
            </a:r>
            <a:r>
              <a:rPr lang="en-US" sz="2800" dirty="0">
                <a:latin typeface="Times New Roman" pitchFamily="18" charset="0"/>
                <a:cs typeface="Times New Roman" pitchFamily="18" charset="0"/>
              </a:rPr>
              <a:t>...</a:t>
            </a:r>
          </a:p>
          <a:p>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500"/>
                                        <p:tgtEl>
                                          <p:spTgt spid="8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xEl>
                                              <p:pRg st="1" end="1"/>
                                            </p:txEl>
                                          </p:spTgt>
                                        </p:tgtEl>
                                        <p:attrNameLst>
                                          <p:attrName>style.visibility</p:attrName>
                                        </p:attrNameLst>
                                      </p:cBhvr>
                                      <p:to>
                                        <p:strVal val="visible"/>
                                      </p:to>
                                    </p:set>
                                    <p:animEffect transition="in" filter="blinds(horizontal)">
                                      <p:cBhvr>
                                        <p:cTn id="12" dur="500"/>
                                        <p:tgtEl>
                                          <p:spTgt spid="81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7" dur="500"/>
                                        <p:tgtEl>
                                          <p:spTgt spid="81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4">
                                            <p:txEl>
                                              <p:pRg st="3" end="3"/>
                                            </p:txEl>
                                          </p:spTgt>
                                        </p:tgtEl>
                                        <p:attrNameLst>
                                          <p:attrName>style.visibility</p:attrName>
                                        </p:attrNameLst>
                                      </p:cBhvr>
                                      <p:to>
                                        <p:strVal val="visible"/>
                                      </p:to>
                                    </p:set>
                                    <p:animEffect transition="in" filter="blinds(horizontal)">
                                      <p:cBhvr>
                                        <p:cTn id="22" dur="500"/>
                                        <p:tgtEl>
                                          <p:spTgt spid="81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8"/>
                                        </p:tgtEl>
                                        <p:attrNameLst>
                                          <p:attrName>style.visibility</p:attrName>
                                        </p:attrNameLst>
                                      </p:cBhvr>
                                      <p:to>
                                        <p:strVal val="visible"/>
                                      </p:to>
                                    </p:set>
                                    <p:animEffect transition="in" filter="box(in)">
                                      <p:cBhvr>
                                        <p:cTn id="27" dur="500"/>
                                        <p:tgtEl>
                                          <p:spTgt spid="819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P spid="8198"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4491487" y="362857"/>
            <a:ext cx="7090914" cy="5370286"/>
          </a:xfrm>
          <a:prstGeom prst="rect">
            <a:avLst/>
          </a:prstGeom>
        </p:spPr>
      </p:pic>
      <p:sp>
        <p:nvSpPr>
          <p:cNvPr id="3" name="AutoShape 6"/>
          <p:cNvSpPr>
            <a:spLocks noChangeArrowheads="1"/>
          </p:cNvSpPr>
          <p:nvPr/>
        </p:nvSpPr>
        <p:spPr bwMode="auto">
          <a:xfrm>
            <a:off x="0" y="1422401"/>
            <a:ext cx="4238171" cy="2191657"/>
          </a:xfrm>
          <a:prstGeom prst="cloudCallout">
            <a:avLst>
              <a:gd name="adj1" fmla="val 39093"/>
              <a:gd name="adj2" fmla="val 56254"/>
            </a:avLst>
          </a:prstGeom>
          <a:solidFill>
            <a:srgbClr val="FF99CC"/>
          </a:solidFill>
          <a:ln w="9525">
            <a:solidFill>
              <a:schemeClr val="tx1"/>
            </a:solidFill>
            <a:round/>
            <a:headEnd/>
            <a:tailEnd/>
          </a:ln>
        </p:spPr>
        <p:txBody>
          <a:bodyPr wrap="none" anchor="ctr"/>
          <a:lstStyle/>
          <a:p>
            <a:r>
              <a:rPr lang="nl-NL" sz="2800" i="1" dirty="0"/>
              <a:t>Quan sát lược đồ trí</a:t>
            </a:r>
          </a:p>
          <a:p>
            <a:r>
              <a:rPr lang="nl-NL" sz="2800" i="1" dirty="0"/>
              <a:t> nhớ đường từ nhà đến</a:t>
            </a:r>
          </a:p>
          <a:p>
            <a:r>
              <a:rPr lang="nl-NL" sz="2800" i="1" dirty="0"/>
              <a:t>trường  và mô</a:t>
            </a:r>
          </a:p>
          <a:p>
            <a:r>
              <a:rPr lang="nl-NL" sz="2800" i="1" dirty="0"/>
              <a:t> tả lại.</a:t>
            </a:r>
            <a:endParaRPr lang="en-US" sz="2800" b="1" dirty="0">
              <a:latin typeface="Times New Roman" pitchFamily="18" charset="0"/>
              <a:cs typeface="Times New Roman" pitchFamily="18" charset="0"/>
            </a:endParaRPr>
          </a:p>
        </p:txBody>
      </p:sp>
      <p:sp>
        <p:nvSpPr>
          <p:cNvPr id="4" name="Rectangle 2"/>
          <p:cNvSpPr txBox="1">
            <a:spLocks noChangeArrowheads="1"/>
          </p:cNvSpPr>
          <p:nvPr/>
        </p:nvSpPr>
        <p:spPr>
          <a:xfrm>
            <a:off x="5741612" y="5675086"/>
            <a:ext cx="5318274" cy="783772"/>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lang="nl-NL" sz="2000" b="1" dirty="0">
                <a:latin typeface="Times New Roman" pitchFamily="18" charset="0"/>
                <a:ea typeface="Calibri" pitchFamily="34" charset="0"/>
                <a:cs typeface="Times New Roman" pitchFamily="18" charset="0"/>
              </a:rPr>
              <a:t>L</a:t>
            </a:r>
            <a:r>
              <a:rPr kumimoji="0" lang="nl-NL" sz="2000" b="1" i="0" u="none" strike="noStrike" kern="1200" cap="none" spc="0" normalizeH="0" baseline="0" noProof="0" dirty="0">
                <a:ln>
                  <a:noFill/>
                </a:ln>
                <a:solidFill>
                  <a:schemeClr val="tx1"/>
                </a:solidFill>
                <a:effectLst/>
                <a:uLnTx/>
                <a:uFillTx/>
                <a:latin typeface="Times New Roman" pitchFamily="18" charset="0"/>
                <a:ea typeface="Calibri" pitchFamily="34" charset="0"/>
                <a:cs typeface="Times New Roman" pitchFamily="18" charset="0"/>
              </a:rPr>
              <a:t>ược đồ trí nhớ</a:t>
            </a:r>
            <a:r>
              <a:rPr lang="nl-NL" sz="2000" b="1" dirty="0">
                <a:latin typeface="Times New Roman" pitchFamily="18" charset="0"/>
                <a:ea typeface="Calibri" pitchFamily="34" charset="0"/>
                <a:cs typeface="Times New Roman" pitchFamily="18" charset="0"/>
              </a:rPr>
              <a:t> từ nhà đến trường THCS</a:t>
            </a:r>
            <a:r>
              <a:rPr kumimoji="0" lang="nl-NL" sz="2000" b="1" i="0" u="none" strike="noStrike" kern="1200" cap="none" spc="0" normalizeH="0" baseline="0" noProof="0" dirty="0">
                <a:ln>
                  <a:noFill/>
                </a:ln>
                <a:solidFill>
                  <a:schemeClr val="tx1"/>
                </a:solidFill>
                <a:effectLst/>
                <a:uLnTx/>
                <a:uFillTx/>
                <a:latin typeface="Times New Roman" pitchFamily="18" charset="0"/>
                <a:ea typeface="Calibri" pitchFamily="34" charset="0"/>
                <a:cs typeface="Times New Roman" pitchFamily="18" charset="0"/>
              </a:rPr>
              <a:t>  </a:t>
            </a:r>
            <a:endParaRPr kumimoji="0" lang="nl-NL" sz="20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1715" y="370506"/>
            <a:ext cx="3918856" cy="584775"/>
          </a:xfrm>
          <a:prstGeom prst="rect">
            <a:avLst/>
          </a:prstGeom>
        </p:spPr>
        <p:txBody>
          <a:bodyPr wrap="square">
            <a:spAutoFit/>
          </a:bodyPr>
          <a:lstStyle/>
          <a:p>
            <a:r>
              <a:rPr lang="en-US" altLang="zh-CN" sz="3200" b="1" dirty="0" err="1">
                <a:solidFill>
                  <a:srgbClr val="FF0000"/>
                </a:solidFill>
                <a:latin typeface="Times New Roman" pitchFamily="18" charset="0"/>
                <a:ea typeface="汉仪喵魂体W" panose="00020600040101010101" pitchFamily="18" charset="-122"/>
                <a:cs typeface="Times New Roman" pitchFamily="18" charset="0"/>
              </a:rPr>
              <a:t>LUYỆN</a:t>
            </a:r>
            <a:r>
              <a:rPr lang="en-US" altLang="zh-CN" sz="3200" b="1" dirty="0">
                <a:solidFill>
                  <a:srgbClr val="FF0000"/>
                </a:solidFill>
                <a:latin typeface="Times New Roman" pitchFamily="18" charset="0"/>
                <a:ea typeface="汉仪喵魂体W" panose="00020600040101010101" pitchFamily="18" charset="-122"/>
                <a:cs typeface="Times New Roman" pitchFamily="18" charset="0"/>
              </a:rPr>
              <a:t> </a:t>
            </a:r>
            <a:r>
              <a:rPr lang="en-US" altLang="zh-CN" sz="3200" b="1" dirty="0" err="1">
                <a:solidFill>
                  <a:srgbClr val="FF0000"/>
                </a:solidFill>
                <a:latin typeface="Times New Roman" pitchFamily="18" charset="0"/>
                <a:ea typeface="汉仪喵魂体W" panose="00020600040101010101" pitchFamily="18" charset="-122"/>
                <a:cs typeface="Times New Roman" pitchFamily="18" charset="0"/>
              </a:rPr>
              <a:t>TẬP</a:t>
            </a:r>
            <a:endParaRPr lang="zh-CN" altLang="en-US" sz="3200" b="1" dirty="0">
              <a:solidFill>
                <a:srgbClr val="FF0000"/>
              </a:solidFill>
              <a:latin typeface="Times New Roman" pitchFamily="18" charset="0"/>
              <a:ea typeface="汉仪喵魂体W" panose="00020600040101010101" pitchFamily="18" charset="-122"/>
              <a:cs typeface="Times New Roman" pitchFamily="18" charset="0"/>
            </a:endParaRPr>
          </a:p>
        </p:txBody>
      </p:sp>
      <p:sp>
        <p:nvSpPr>
          <p:cNvPr id="3" name="Rectangle 2"/>
          <p:cNvSpPr/>
          <p:nvPr/>
        </p:nvSpPr>
        <p:spPr>
          <a:xfrm>
            <a:off x="1045027" y="1662277"/>
            <a:ext cx="10000343" cy="584775"/>
          </a:xfrm>
          <a:prstGeom prst="rect">
            <a:avLst/>
          </a:prstGeom>
        </p:spPr>
        <p:txBody>
          <a:bodyPr wrap="square">
            <a:spAutoFit/>
          </a:bodyPr>
          <a:lstStyle/>
          <a:p>
            <a:r>
              <a:rPr lang="nl-NL" sz="3200" b="1" dirty="0">
                <a:latin typeface="Times New Roman" pitchFamily="18" charset="0"/>
                <a:cs typeface="Times New Roman" pitchFamily="18" charset="0"/>
              </a:rPr>
              <a:t>Vẽ lược đồ từ nhà em đến trường và trình bày trước lớp</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446</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 Trên đường đi học về em gặp 1 đoàn khách du lịch. Đoàn khách hỏi thăm em đường đến Đình Phùng Hưng và Lăng Ngô Quyền. Vậy lúc đó em sẽ làm thế nào?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P261119</cp:lastModifiedBy>
  <cp:revision>34</cp:revision>
  <dcterms:created xsi:type="dcterms:W3CDTF">2020-11-02T15:38:20Z</dcterms:created>
  <dcterms:modified xsi:type="dcterms:W3CDTF">2023-10-14T10:12:36Z</dcterms:modified>
</cp:coreProperties>
</file>