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1" r:id="rId2"/>
    <p:sldId id="256" r:id="rId3"/>
    <p:sldId id="302" r:id="rId4"/>
    <p:sldId id="279" r:id="rId5"/>
    <p:sldId id="335" r:id="rId6"/>
    <p:sldId id="276" r:id="rId7"/>
    <p:sldId id="331" r:id="rId8"/>
    <p:sldId id="332" r:id="rId9"/>
    <p:sldId id="333" r:id="rId10"/>
    <p:sldId id="334" r:id="rId11"/>
    <p:sldId id="314" r:id="rId12"/>
    <p:sldId id="330" r:id="rId13"/>
    <p:sldId id="33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87CD"/>
    <a:srgbClr val="F26649"/>
    <a:srgbClr val="E0702A"/>
    <a:srgbClr val="EF4B66"/>
    <a:srgbClr val="7192A9"/>
    <a:srgbClr val="FBCDCD"/>
    <a:srgbClr val="F7A5A5"/>
    <a:srgbClr val="F37D91"/>
    <a:srgbClr val="F3F6F6"/>
    <a:srgbClr val="D8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72" autoAdjust="0"/>
    <p:restoredTop sz="94650"/>
  </p:normalViewPr>
  <p:slideViewPr>
    <p:cSldViewPr snapToGrid="0" showGuides="1">
      <p:cViewPr varScale="1">
        <p:scale>
          <a:sx n="109" d="100"/>
          <a:sy n="109" d="100"/>
        </p:scale>
        <p:origin x="28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úc Quỳnh Võ Thị" userId="d3a72b9751383f94" providerId="LiveId" clId="{5A1A86D3-4A24-C849-86B4-43A5BC6CCAF0}"/>
    <pc:docChg chg="undo custSel modSld">
      <pc:chgData name="Trúc Quỳnh Võ Thị" userId="d3a72b9751383f94" providerId="LiveId" clId="{5A1A86D3-4A24-C849-86B4-43A5BC6CCAF0}" dt="2022-12-11T15:53:14.544" v="364" actId="14100"/>
      <pc:docMkLst>
        <pc:docMk/>
      </pc:docMkLst>
      <pc:sldChg chg="delSp modSp mod">
        <pc:chgData name="Trúc Quỳnh Võ Thị" userId="d3a72b9751383f94" providerId="LiveId" clId="{5A1A86D3-4A24-C849-86B4-43A5BC6CCAF0}" dt="2022-12-10T17:26:38.408" v="12" actId="478"/>
        <pc:sldMkLst>
          <pc:docMk/>
          <pc:sldMk cId="252621157" sldId="256"/>
        </pc:sldMkLst>
        <pc:spChg chg="mod">
          <ac:chgData name="Trúc Quỳnh Võ Thị" userId="d3a72b9751383f94" providerId="LiveId" clId="{5A1A86D3-4A24-C849-86B4-43A5BC6CCAF0}" dt="2022-12-10T17:26:32.286" v="1" actId="14100"/>
          <ac:spMkLst>
            <pc:docMk/>
            <pc:sldMk cId="252621157" sldId="256"/>
            <ac:spMk id="36" creationId="{00000000-0000-0000-0000-000000000000}"/>
          </ac:spMkLst>
        </pc:spChg>
        <pc:spChg chg="mod">
          <ac:chgData name="Trúc Quỳnh Võ Thị" userId="d3a72b9751383f94" providerId="LiveId" clId="{5A1A86D3-4A24-C849-86B4-43A5BC6CCAF0}" dt="2022-12-10T17:26:36.387" v="11" actId="20577"/>
          <ac:spMkLst>
            <pc:docMk/>
            <pc:sldMk cId="252621157" sldId="256"/>
            <ac:spMk id="41" creationId="{00000000-0000-0000-0000-000000000000}"/>
          </ac:spMkLst>
        </pc:spChg>
        <pc:spChg chg="del">
          <ac:chgData name="Trúc Quỳnh Võ Thị" userId="d3a72b9751383f94" providerId="LiveId" clId="{5A1A86D3-4A24-C849-86B4-43A5BC6CCAF0}" dt="2022-12-10T17:26:38.408" v="12" actId="478"/>
          <ac:spMkLst>
            <pc:docMk/>
            <pc:sldMk cId="252621157" sldId="256"/>
            <ac:spMk id="43" creationId="{607B7897-B16D-44E3-91AE-9D0FF2697117}"/>
          </ac:spMkLst>
        </pc:spChg>
      </pc:sldChg>
      <pc:sldChg chg="modSp mod">
        <pc:chgData name="Trúc Quỳnh Võ Thị" userId="d3a72b9751383f94" providerId="LiveId" clId="{5A1A86D3-4A24-C849-86B4-43A5BC6CCAF0}" dt="2022-12-11T15:28:06.505" v="248" actId="20577"/>
        <pc:sldMkLst>
          <pc:docMk/>
          <pc:sldMk cId="3404845292" sldId="279"/>
        </pc:sldMkLst>
        <pc:spChg chg="mod">
          <ac:chgData name="Trúc Quỳnh Võ Thị" userId="d3a72b9751383f94" providerId="LiveId" clId="{5A1A86D3-4A24-C849-86B4-43A5BC6CCAF0}" dt="2022-12-11T15:28:06.505" v="248" actId="20577"/>
          <ac:spMkLst>
            <pc:docMk/>
            <pc:sldMk cId="3404845292" sldId="279"/>
            <ac:spMk id="3" creationId="{6D0A8CB0-30FF-B78C-5082-993C1F749EDC}"/>
          </ac:spMkLst>
        </pc:spChg>
      </pc:sldChg>
      <pc:sldChg chg="modSp mod">
        <pc:chgData name="Trúc Quỳnh Võ Thị" userId="d3a72b9751383f94" providerId="LiveId" clId="{5A1A86D3-4A24-C849-86B4-43A5BC6CCAF0}" dt="2022-12-10T17:27:11.507" v="21"/>
        <pc:sldMkLst>
          <pc:docMk/>
          <pc:sldMk cId="658201877" sldId="302"/>
        </pc:sldMkLst>
        <pc:spChg chg="mod">
          <ac:chgData name="Trúc Quỳnh Võ Thị" userId="d3a72b9751383f94" providerId="LiveId" clId="{5A1A86D3-4A24-C849-86B4-43A5BC6CCAF0}" dt="2022-12-10T17:26:49.414" v="13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rúc Quỳnh Võ Thị" userId="d3a72b9751383f94" providerId="LiveId" clId="{5A1A86D3-4A24-C849-86B4-43A5BC6CCAF0}" dt="2022-12-10T17:27:11.507" v="21"/>
          <ac:spMkLst>
            <pc:docMk/>
            <pc:sldMk cId="658201877" sldId="302"/>
            <ac:spMk id="19" creationId="{00000000-0000-0000-0000-000000000000}"/>
          </ac:spMkLst>
        </pc:spChg>
        <pc:spChg chg="mod">
          <ac:chgData name="Trúc Quỳnh Võ Thị" userId="d3a72b9751383f94" providerId="LiveId" clId="{5A1A86D3-4A24-C849-86B4-43A5BC6CCAF0}" dt="2022-12-10T17:27:03.802" v="20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rúc Quỳnh Võ Thị" userId="d3a72b9751383f94" providerId="LiveId" clId="{5A1A86D3-4A24-C849-86B4-43A5BC6CCAF0}" dt="2022-12-10T17:26:55.831" v="14"/>
          <ac:spMkLst>
            <pc:docMk/>
            <pc:sldMk cId="658201877" sldId="302"/>
            <ac:spMk id="46" creationId="{00000000-0000-0000-0000-000000000000}"/>
          </ac:spMkLst>
        </pc:spChg>
      </pc:sldChg>
      <pc:sldChg chg="modSp mod">
        <pc:chgData name="Trúc Quỳnh Võ Thị" userId="d3a72b9751383f94" providerId="LiveId" clId="{5A1A86D3-4A24-C849-86B4-43A5BC6CCAF0}" dt="2022-12-11T15:53:14.544" v="364" actId="14100"/>
        <pc:sldMkLst>
          <pc:docMk/>
          <pc:sldMk cId="387957963" sldId="330"/>
        </pc:sldMkLst>
        <pc:spChg chg="mod">
          <ac:chgData name="Trúc Quỳnh Võ Thị" userId="d3a72b9751383f94" providerId="LiveId" clId="{5A1A86D3-4A24-C849-86B4-43A5BC6CCAF0}" dt="2022-12-11T15:53:14.544" v="364" actId="14100"/>
          <ac:spMkLst>
            <pc:docMk/>
            <pc:sldMk cId="387957963" sldId="330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45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41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50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16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17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16449" y="2305898"/>
            <a:ext cx="5477646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26649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﻿– staple food</a:t>
            </a:r>
          </a:p>
          <a:p>
            <a:r>
              <a:rPr lang="en-US" sz="2800" b="1" dirty="0">
                <a:solidFill>
                  <a:srgbClr val="F26649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2800" b="1" dirty="0" err="1">
                <a:solidFill>
                  <a:srgbClr val="F26649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favourite</a:t>
            </a:r>
            <a:r>
              <a:rPr lang="en-US" sz="2800" b="1" dirty="0">
                <a:solidFill>
                  <a:srgbClr val="F26649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food</a:t>
            </a:r>
          </a:p>
          <a:p>
            <a:r>
              <a:rPr lang="en-US" sz="2800" b="1" dirty="0">
                <a:solidFill>
                  <a:srgbClr val="F26649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 foods eaten on special occasions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ộp Văn bản 3">
            <a:extLst>
              <a:ext uri="{FF2B5EF4-FFF2-40B4-BE49-F238E27FC236}">
                <a16:creationId xmlns:a16="http://schemas.microsoft.com/office/drawing/2014/main" id="{70C7E77A-3A02-19F1-3F29-CE358620D9F9}"/>
              </a:ext>
            </a:extLst>
          </p:cNvPr>
          <p:cNvSpPr txBox="1"/>
          <p:nvPr/>
        </p:nvSpPr>
        <p:spPr>
          <a:xfrm>
            <a:off x="397747" y="3690893"/>
            <a:ext cx="623757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u="sng" smtClean="0">
                <a:solidFill>
                  <a:srgbClr val="EF4B66"/>
                </a:solidFill>
                <a:ea typeface="Times New Roman" panose="02020603050405020304" pitchFamily="18" charset="0"/>
              </a:rPr>
              <a:t>Example:</a:t>
            </a:r>
            <a:r>
              <a:rPr lang="vi-VN" sz="2800" b="1" i="1" u="sng">
                <a:solidFill>
                  <a:srgbClr val="EF4B66"/>
                </a:solidFill>
                <a:ea typeface="Times New Roman" panose="02020603050405020304" pitchFamily="18" charset="0"/>
              </a:rPr>
              <a:t>﻿</a:t>
            </a:r>
            <a:endParaRPr lang="en-GB" sz="2800" b="1" i="1" u="sng" smtClean="0">
              <a:solidFill>
                <a:srgbClr val="EF4B66"/>
              </a:solidFill>
              <a:ea typeface="Times New Roman" panose="02020603050405020304" pitchFamily="18" charset="0"/>
            </a:endParaRPr>
          </a:p>
          <a:p>
            <a:r>
              <a:rPr lang="vi-VN" sz="2800" b="1" i="1" smtClean="0">
                <a:solidFill>
                  <a:srgbClr val="3B87CD"/>
                </a:solidFill>
                <a:ea typeface="Times New Roman" panose="02020603050405020304" pitchFamily="18" charset="0"/>
              </a:rPr>
              <a:t>A</a:t>
            </a:r>
            <a:r>
              <a:rPr lang="vi-VN" sz="2800" b="1" i="1" dirty="0">
                <a:solidFill>
                  <a:srgbClr val="3B87CD"/>
                </a:solidFill>
                <a:ea typeface="Times New Roman" panose="02020603050405020304" pitchFamily="18" charset="0"/>
              </a:rPr>
              <a:t>: What is the staple food in your area?</a:t>
            </a:r>
          </a:p>
          <a:p>
            <a:r>
              <a:rPr lang="vi-VN" sz="2800" b="1" i="1" dirty="0">
                <a:solidFill>
                  <a:srgbClr val="3B87CD"/>
                </a:solidFill>
                <a:ea typeface="Times New Roman" panose="02020603050405020304" pitchFamily="18" charset="0"/>
              </a:rPr>
              <a:t>B: It’s rice.</a:t>
            </a:r>
          </a:p>
          <a:p>
            <a:r>
              <a:rPr lang="vi-VN" sz="2800" b="1" i="1" dirty="0">
                <a:solidFill>
                  <a:srgbClr val="3B87CD"/>
                </a:solidFill>
                <a:ea typeface="Times New Roman" panose="02020603050405020304" pitchFamily="18" charset="0"/>
              </a:rPr>
              <a:t>C: Yes. We have rice with most of our meals.</a:t>
            </a:r>
          </a:p>
          <a:p>
            <a:r>
              <a:rPr lang="vi-VN" sz="2800" b="1" i="1" dirty="0">
                <a:solidFill>
                  <a:srgbClr val="3B87CD"/>
                </a:solidFill>
                <a:ea typeface="Times New Roman" panose="02020603050405020304" pitchFamily="18" charset="0"/>
              </a:rPr>
              <a:t>…</a:t>
            </a:r>
            <a:endParaRPr lang="vi-VN" sz="2800" b="1" dirty="0">
              <a:solidFill>
                <a:srgbClr val="3B87CD"/>
              </a:solidFill>
            </a:endParaRPr>
          </a:p>
        </p:txBody>
      </p:sp>
      <p:pic>
        <p:nvPicPr>
          <p:cNvPr id="2050" name="Picture 2" descr="3-2-1 Conversation Activity - Kid-Inspired Classroom">
            <a:extLst>
              <a:ext uri="{FF2B5EF4-FFF2-40B4-BE49-F238E27FC236}">
                <a16:creationId xmlns:a16="http://schemas.microsoft.com/office/drawing/2014/main" id="{DDA622E3-72D3-B3AB-09E4-5065F4791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59" y="2575560"/>
            <a:ext cx="4950249" cy="374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B980063-E400-AF63-801C-308C52EA8549}"/>
              </a:ext>
            </a:extLst>
          </p:cNvPr>
          <p:cNvSpPr txBox="1"/>
          <p:nvPr/>
        </p:nvSpPr>
        <p:spPr>
          <a:xfrm>
            <a:off x="487066" y="186930"/>
            <a:ext cx="842833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﻿CUISINES AROUND THE WORLD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2458" y="1182137"/>
            <a:ext cx="933246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groups. Talk about the typical food in your area. Discuss the </a:t>
            </a:r>
            <a:r>
              <a:rPr lang="vi-VN" sz="28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following</a:t>
            </a:r>
            <a:r>
              <a:rPr lang="vi-VN" sz="2800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vi-VN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35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9230"/>
            <a:ext cx="418775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99290" y="2585464"/>
            <a:ext cx="9770226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How to express certainty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198" y="2109036"/>
            <a:ext cx="9128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Students’ workbook.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Make a list of 10 popular </a:t>
            </a:r>
            <a:r>
              <a:rPr lang="en-US" sz="3200"/>
              <a:t>street </a:t>
            </a:r>
            <a:r>
              <a:rPr lang="en-US" sz="3200" smtClean="0"/>
              <a:t>food </a:t>
            </a:r>
            <a:r>
              <a:rPr lang="en-US" sz="3200" dirty="0"/>
              <a:t>in Asian.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567" y="3490706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4822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2" y="1839389"/>
            <a:ext cx="3477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LIFESTYLES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pic>
        <p:nvPicPr>
          <p:cNvPr id="1028" name="Picture 4" descr="World food Vectors &amp; Illustrations for Free Download | Freepik">
            <a:extLst>
              <a:ext uri="{FF2B5EF4-FFF2-40B4-BE49-F238E27FC236}">
                <a16:creationId xmlns:a16="http://schemas.microsoft.com/office/drawing/2014/main" id="{BF3C6015-8974-FEA7-1357-C6431E3AA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964" y="2677638"/>
            <a:ext cx="4234207" cy="389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81653" y="2357137"/>
            <a:ext cx="2097041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EVERYDAY ENGLISH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4282260"/>
            <a:ext cx="1835914" cy="89309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﻿CUISINES AROUND THE WORLD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46638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Jumbled conversation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1932646"/>
            <a:ext cx="5755112" cy="158518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﻿</a:t>
            </a:r>
            <a:r>
              <a:rPr lang="en-US">
                <a:solidFill>
                  <a:schemeClr val="tx1"/>
                </a:solidFill>
              </a:rPr>
              <a:t>Expressing </a:t>
            </a:r>
            <a:r>
              <a:rPr lang="en-US" smtClean="0">
                <a:solidFill>
                  <a:schemeClr val="tx1"/>
                </a:solidFill>
              </a:rPr>
              <a:t>certainty</a:t>
            </a:r>
            <a:endParaRPr lang="en-GB" sz="180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﻿Listen and read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conversations. Pay attention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the highlighted sentences.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﻿Work in pairs. Make similar conversations to express certainty in the following situations.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0310" y="3773135"/>
            <a:ext cx="5743692" cy="179681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QUIZ: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﻿How much do you know about the cuisines of different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countries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vi-VN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﻿Work in groups. Read the two passages and discuss the questions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below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﻿Work in groups. Talk about the typical food in your area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505075" y="1409153"/>
            <a:ext cx="1225099" cy="94798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87119" y="2665940"/>
            <a:ext cx="1094535" cy="161631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27" idx="0"/>
          </p:cNvCxnSpPr>
          <p:nvPr/>
        </p:nvCxnSpPr>
        <p:spPr>
          <a:xfrm>
            <a:off x="2505075" y="4728809"/>
            <a:ext cx="1225099" cy="116514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681653" y="5893956"/>
            <a:ext cx="2097042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-30760" y="3621077"/>
            <a:ext cx="46505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JUMBLED </a:t>
            </a:r>
          </a:p>
          <a:p>
            <a:pPr algn="ctr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CONVERSATION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0A8CB0-30FF-B78C-5082-993C1F749EDC}"/>
              </a:ext>
            </a:extLst>
          </p:cNvPr>
          <p:cNvSpPr txBox="1"/>
          <p:nvPr/>
        </p:nvSpPr>
        <p:spPr>
          <a:xfrm>
            <a:off x="5581758" y="1280997"/>
            <a:ext cx="6262914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vi-VN" sz="3200" b="1" smtClean="0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3200" b="1" smtClean="0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Sure. What do you want to drink</a:t>
            </a:r>
            <a:r>
              <a:rPr lang="vi-VN" sz="32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endParaRPr lang="en-GB" sz="3200" b="1" smtClean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vi-VN" sz="3200" b="1" smtClean="0">
                <a:solidFill>
                  <a:srgbClr val="E070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3200" b="1" smtClean="0">
                <a:solidFill>
                  <a:srgbClr val="E070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200" b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Mom, c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ould you make me a sandwich for breakfast tomorrow?</a:t>
            </a:r>
          </a:p>
          <a:p>
            <a:pPr>
              <a:spcAft>
                <a:spcPts val="600"/>
              </a:spcAft>
            </a:pPr>
            <a:r>
              <a:rPr lang="vi-VN" sz="3200" b="1" smtClean="0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3200" b="1" smtClean="0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I’m thinking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vi-VN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om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2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vi-VN" sz="3200" b="1" smtClean="0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GB" sz="3200" b="1" smtClean="0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200" b="1" smtClean="0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Yes, certainly. I’ll have some milk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200" b="1" smtClean="0">
                <a:solidFill>
                  <a:srgbClr val="E070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about a glass of milk? It’s your favorite drink, right?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-30760" y="3621077"/>
            <a:ext cx="46505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JUMBLED </a:t>
            </a:r>
          </a:p>
          <a:p>
            <a:pPr algn="ctr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CONVERSATION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0A8CB0-30FF-B78C-5082-993C1F749EDC}"/>
              </a:ext>
            </a:extLst>
          </p:cNvPr>
          <p:cNvSpPr txBox="1"/>
          <p:nvPr/>
        </p:nvSpPr>
        <p:spPr>
          <a:xfrm>
            <a:off x="5581758" y="1280997"/>
            <a:ext cx="6262914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vi-VN" sz="3200" b="1" smtClean="0">
                <a:solidFill>
                  <a:srgbClr val="E070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3200" b="1" smtClean="0">
                <a:solidFill>
                  <a:srgbClr val="E070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200" b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Mom, c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ould you make me a sandwich for breakfast 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tomorrow</a:t>
            </a:r>
            <a:r>
              <a:rPr lang="vi-VN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GB" sz="3200" b="1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vi-VN" sz="3200" b="1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3200" b="1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Sure. What do you want to drink? </a:t>
            </a:r>
            <a:endParaRPr lang="en-GB" sz="32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vi-VN" sz="3200" b="1" smtClean="0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3200" b="1" smtClean="0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I’m thinking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vi-VN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om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2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200" b="1" smtClean="0">
                <a:solidFill>
                  <a:srgbClr val="E070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about a glass of milk? It’s your favorite drink, </a:t>
            </a:r>
            <a:r>
              <a:rPr lang="en-US" sz="32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right</a:t>
            </a:r>
            <a:r>
              <a:rPr lang="en-US" sz="3200" b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spcAft>
                <a:spcPts val="600"/>
              </a:spcAft>
            </a:pPr>
            <a:r>
              <a:rPr lang="vi-VN" sz="3200" b="1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GB" sz="3200" b="1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200" b="1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Yes, certainly. I’ll have 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some </a:t>
            </a:r>
            <a:r>
              <a:rPr lang="vi-VN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milk</a:t>
            </a:r>
            <a:r>
              <a:rPr lang="en-GB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10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3645" y="1209751"/>
            <a:ext cx="104485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Listen and read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conversations. Pay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attention to the highlighted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6749" y="116925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9534" y="10666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BEA068FD-9588-92F5-EBA6-DE8F2A2792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12026"/>
              </p:ext>
            </p:extLst>
          </p:nvPr>
        </p:nvGraphicFramePr>
        <p:xfrm>
          <a:off x="1034789" y="4992356"/>
          <a:ext cx="9940812" cy="15763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70406">
                  <a:extLst>
                    <a:ext uri="{9D8B030D-6E8A-4147-A177-3AD203B41FA5}">
                      <a16:colId xmlns:a16="http://schemas.microsoft.com/office/drawing/2014/main" val="3125397952"/>
                    </a:ext>
                  </a:extLst>
                </a:gridCol>
                <a:gridCol w="4970406">
                  <a:extLst>
                    <a:ext uri="{9D8B030D-6E8A-4147-A177-3AD203B41FA5}">
                      <a16:colId xmlns:a16="http://schemas.microsoft.com/office/drawing/2014/main" val="4094159785"/>
                    </a:ext>
                  </a:extLst>
                </a:gridCol>
              </a:tblGrid>
              <a:tr h="55844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Structure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Examples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751487"/>
                  </a:ext>
                </a:extLst>
              </a:tr>
              <a:tr h="1017882">
                <a:tc>
                  <a:txBody>
                    <a:bodyPr/>
                    <a:lstStyle/>
                    <a:p>
                      <a:pPr marL="107950" indent="-107950"/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to express certainty</a:t>
                      </a:r>
                      <a:endParaRPr lang="vi-VN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Sure.</a:t>
                      </a:r>
                    </a:p>
                    <a:p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Yes, certainly.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28060"/>
                  </a:ext>
                </a:extLst>
              </a:tr>
            </a:tbl>
          </a:graphicData>
        </a:graphic>
      </p:graphicFrame>
      <p:pic>
        <p:nvPicPr>
          <p:cNvPr id="3078" name="Picture 6" descr="Premium Vector | Vector illustration of two kids talking">
            <a:extLst>
              <a:ext uri="{FF2B5EF4-FFF2-40B4-BE49-F238E27FC236}">
                <a16:creationId xmlns:a16="http://schemas.microsoft.com/office/drawing/2014/main" id="{ACD3C203-3667-CB7F-CD36-EED991885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593" y="1757553"/>
            <a:ext cx="4664526" cy="314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2848" t="4550" r="7330" b="2739"/>
          <a:stretch/>
        </p:blipFill>
        <p:spPr>
          <a:xfrm>
            <a:off x="487066" y="1894207"/>
            <a:ext cx="5139890" cy="2980490"/>
          </a:xfrm>
          <a:prstGeom prst="rect">
            <a:avLst/>
          </a:prstGeom>
        </p:spPr>
      </p:pic>
      <p:pic>
        <p:nvPicPr>
          <p:cNvPr id="3" name="Track 3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4593" y="17302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57065"/>
            <a:ext cx="1003585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Work in pairs. Make similar conversations to express certainty in the following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situations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EE6BB4D-B942-0E64-7A4A-15FF54979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89" y="3799622"/>
            <a:ext cx="3733119" cy="291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2A24E5-E9A0-A8AE-B4CF-FFD0447772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4"/>
          <a:stretch/>
        </p:blipFill>
        <p:spPr>
          <a:xfrm>
            <a:off x="7074038" y="3380334"/>
            <a:ext cx="3454401" cy="32981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30302" y="2109012"/>
            <a:ext cx="3927477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VN" sz="3200" b="1">
                <a:latin typeface="Calibri" panose="020F0502020204030204" pitchFamily="34" charset="0"/>
                <a:cs typeface="Calibri" panose="020F0502020204030204" pitchFamily="34" charset="0"/>
              </a:rPr>
              <a:t>1. You ask your friend to help you with your maths homework.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75009" y="2109012"/>
            <a:ext cx="3573535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VN" sz="3200" b="1">
                <a:latin typeface="Calibri" panose="020F0502020204030204" pitchFamily="34" charset="0"/>
                <a:cs typeface="Calibri" panose="020F0502020204030204" pitchFamily="34" charset="0"/>
              </a:rPr>
              <a:t>﻿</a:t>
            </a:r>
            <a:r>
              <a:rPr lang="en-VN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. You say that Vietnamese love </a:t>
            </a:r>
            <a:r>
              <a:rPr lang="en-VN" sz="3200" b="1">
                <a:latin typeface="Calibri" panose="020F0502020204030204" pitchFamily="34" charset="0"/>
                <a:cs typeface="Calibri" panose="020F0502020204030204" pitchFamily="34" charset="0"/>
              </a:rPr>
              <a:t>seafood</a:t>
            </a:r>
            <a:r>
              <a:rPr lang="en-VN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VN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40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68232" y="1837804"/>
            <a:ext cx="1127392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1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/>
              <a:t>Which country is famous for pasta and </a:t>
            </a:r>
            <a:r>
              <a:rPr lang="en-US" sz="3200"/>
              <a:t>pizza</a:t>
            </a:r>
            <a:r>
              <a:rPr lang="en-US" sz="3200" smtClean="0"/>
              <a:t>? </a:t>
            </a:r>
            <a:endParaRPr lang="en-US" sz="3200" dirty="0"/>
          </a:p>
          <a:p>
            <a:r>
              <a:rPr lang="en-US" sz="3200" smtClean="0"/>
              <a:t>	</a:t>
            </a:r>
            <a:r>
              <a:rPr lang="en-US" sz="3200" b="1" smtClean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 </a:t>
            </a:r>
            <a:r>
              <a:rPr lang="en-US" sz="3200" smtClean="0"/>
              <a:t>Thailand </a:t>
            </a:r>
            <a:r>
              <a:rPr lang="en-US" sz="3200" dirty="0"/>
              <a:t>		</a:t>
            </a:r>
            <a:r>
              <a:rPr lang="en-US" sz="3200" b="1" dirty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 smtClean="0"/>
              <a:t>Italy 			</a:t>
            </a:r>
            <a:r>
              <a:rPr lang="en-US" sz="3200" b="1" smtClean="0">
                <a:solidFill>
                  <a:srgbClr val="00B0F0"/>
                </a:solidFill>
              </a:rPr>
              <a:t> C.</a:t>
            </a:r>
            <a:r>
              <a:rPr lang="en-US" sz="3200" smtClean="0"/>
              <a:t> Brazil</a:t>
            </a:r>
            <a:endParaRPr lang="en-US" sz="3200" dirty="0"/>
          </a:p>
          <a:p>
            <a:r>
              <a:rPr lang="en-US" sz="3200" b="1" dirty="0">
                <a:solidFill>
                  <a:srgbClr val="F7941E"/>
                </a:solidFill>
              </a:rPr>
              <a:t>2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Which country is famous for kimchi?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 smtClean="0"/>
              <a:t>Korea </a:t>
            </a:r>
            <a:r>
              <a:rPr lang="en-US" sz="3200" dirty="0"/>
              <a:t>	</a:t>
            </a:r>
            <a:r>
              <a:rPr lang="en-US" sz="3200"/>
              <a:t>	</a:t>
            </a:r>
            <a:r>
              <a:rPr lang="en-US" sz="3200" smtClean="0"/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 smtClean="0"/>
              <a:t>Portugal 		</a:t>
            </a:r>
            <a:r>
              <a:rPr lang="en-US" sz="3200" b="1" smtClean="0">
                <a:solidFill>
                  <a:srgbClr val="00B0F0"/>
                </a:solidFill>
              </a:rPr>
              <a:t> C.</a:t>
            </a:r>
            <a:r>
              <a:rPr lang="en-US" sz="3200" smtClean="0"/>
              <a:t> Australia</a:t>
            </a:r>
            <a:endParaRPr lang="en-US" sz="3200" dirty="0"/>
          </a:p>
          <a:p>
            <a:r>
              <a:rPr lang="en-US" sz="3200" b="1" dirty="0">
                <a:solidFill>
                  <a:srgbClr val="F7941E"/>
                </a:solidFill>
              </a:rPr>
              <a:t>3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/>
              <a:t>England is well-known for ______.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 smtClean="0"/>
              <a:t>dim sum </a:t>
            </a:r>
            <a:r>
              <a:rPr lang="en-US" sz="3200" dirty="0"/>
              <a:t>		</a:t>
            </a:r>
            <a:r>
              <a:rPr lang="en-US" sz="3200" b="1" dirty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 smtClean="0"/>
              <a:t>spaghetti		</a:t>
            </a:r>
            <a:r>
              <a:rPr lang="en-US" sz="3200" b="1">
                <a:solidFill>
                  <a:srgbClr val="00B0F0"/>
                </a:solidFill>
              </a:rPr>
              <a:t> </a:t>
            </a:r>
            <a:r>
              <a:rPr lang="en-US" sz="3200" b="1" smtClean="0">
                <a:solidFill>
                  <a:srgbClr val="00B0F0"/>
                </a:solidFill>
              </a:rPr>
              <a:t>C.</a:t>
            </a:r>
            <a:r>
              <a:rPr lang="en-US" sz="3200" smtClean="0"/>
              <a:t> fish and chips</a:t>
            </a:r>
          </a:p>
          <a:p>
            <a:r>
              <a:rPr lang="en-US" sz="3200" b="1" smtClean="0">
                <a:solidFill>
                  <a:srgbClr val="F7941E"/>
                </a:solidFill>
              </a:rPr>
              <a:t>4.</a:t>
            </a:r>
            <a:r>
              <a:rPr lang="en-US" sz="3200" smtClean="0">
                <a:solidFill>
                  <a:srgbClr val="0000FF"/>
                </a:solidFill>
              </a:rPr>
              <a:t> </a:t>
            </a:r>
            <a:r>
              <a:rPr lang="en-US" sz="3200"/>
              <a:t>Sushi comes from ______. </a:t>
            </a:r>
          </a:p>
          <a:p>
            <a:r>
              <a:rPr lang="en-US" sz="3200"/>
              <a:t>	</a:t>
            </a:r>
            <a:r>
              <a:rPr lang="en-US" sz="3200" b="1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 smtClean="0"/>
              <a:t>Japan </a:t>
            </a:r>
            <a:r>
              <a:rPr lang="en-US" sz="3200"/>
              <a:t>			</a:t>
            </a:r>
            <a:r>
              <a:rPr lang="en-US" sz="3200" b="1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 smtClean="0"/>
              <a:t>Korea </a:t>
            </a:r>
            <a:r>
              <a:rPr lang="en-US" sz="3200"/>
              <a:t>	</a:t>
            </a:r>
            <a:r>
              <a:rPr lang="en-US" sz="3200"/>
              <a:t>	</a:t>
            </a:r>
            <a:r>
              <a:rPr lang="en-US" sz="3200" smtClean="0"/>
              <a:t>	</a:t>
            </a:r>
            <a:r>
              <a:rPr lang="en-US" sz="3200" b="1" smtClean="0">
                <a:solidFill>
                  <a:srgbClr val="00B0F0"/>
                </a:solidFill>
              </a:rPr>
              <a:t> </a:t>
            </a:r>
            <a:r>
              <a:rPr lang="en-US" sz="3200" b="1">
                <a:solidFill>
                  <a:srgbClr val="00B0F0"/>
                </a:solidFill>
              </a:rPr>
              <a:t>C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 smtClean="0"/>
              <a:t>Taiwan</a:t>
            </a:r>
            <a:endParaRPr lang="en-US" sz="3200"/>
          </a:p>
          <a:p>
            <a:r>
              <a:rPr lang="en-US" sz="3200" b="1" smtClean="0">
                <a:solidFill>
                  <a:srgbClr val="F7941E"/>
                </a:solidFill>
              </a:rPr>
              <a:t>5</a:t>
            </a:r>
            <a:r>
              <a:rPr lang="en-US" sz="3200" smtClean="0">
                <a:solidFill>
                  <a:srgbClr val="F7941E"/>
                </a:solidFill>
              </a:rPr>
              <a:t>. </a:t>
            </a:r>
            <a:r>
              <a:rPr lang="en-US" sz="3200"/>
              <a:t>In which country do you think </a:t>
            </a:r>
            <a:r>
              <a:rPr lang="en-US" sz="3200"/>
              <a:t>kangaroo </a:t>
            </a:r>
            <a:r>
              <a:rPr lang="en-US" sz="3200" smtClean="0"/>
              <a:t>steak is </a:t>
            </a:r>
            <a:r>
              <a:rPr lang="en-US" sz="3200"/>
              <a:t>common? </a:t>
            </a:r>
          </a:p>
          <a:p>
            <a:r>
              <a:rPr lang="en-US" sz="3200"/>
              <a:t>	</a:t>
            </a:r>
            <a:r>
              <a:rPr lang="en-US" sz="3200" b="1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 smtClean="0"/>
              <a:t>China</a:t>
            </a:r>
            <a:r>
              <a:rPr lang="en-US" sz="3200"/>
              <a:t>	</a:t>
            </a:r>
            <a:r>
              <a:rPr lang="en-US" sz="3200"/>
              <a:t>	</a:t>
            </a:r>
            <a:r>
              <a:rPr lang="en-US" sz="3200" smtClean="0"/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 smtClean="0"/>
              <a:t>Australia</a:t>
            </a:r>
            <a:r>
              <a:rPr lang="en-US" sz="3200"/>
              <a:t>		</a:t>
            </a:r>
            <a:r>
              <a:rPr lang="en-US" sz="3200" b="1">
                <a:solidFill>
                  <a:srgbClr val="00B0F0"/>
                </a:solidFill>
              </a:rPr>
              <a:t> C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 smtClean="0"/>
              <a:t>The USA</a:t>
            </a:r>
            <a:endParaRPr lang="en-US" sz="3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048048"/>
            <a:ext cx="1044850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much do you know about the cuisines of different countries? </a:t>
            </a:r>
          </a:p>
          <a:p>
            <a:r>
              <a:rPr lang="vi-V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the quiz to find out.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16702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643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842833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﻿CUISINES AROUND THE WORLD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FFB975-E9CD-02E0-5AF9-82BB4CE25F2E}"/>
              </a:ext>
            </a:extLst>
          </p:cNvPr>
          <p:cNvSpPr/>
          <p:nvPr/>
        </p:nvSpPr>
        <p:spPr>
          <a:xfrm>
            <a:off x="4986215" y="2413920"/>
            <a:ext cx="420914" cy="435429"/>
          </a:xfrm>
          <a:prstGeom prst="ellipse">
            <a:avLst/>
          </a:prstGeom>
          <a:noFill/>
          <a:ln w="38100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11C26E-34E4-DC57-3D65-0396B3D2DE3C}"/>
              </a:ext>
            </a:extLst>
          </p:cNvPr>
          <p:cNvSpPr/>
          <p:nvPr/>
        </p:nvSpPr>
        <p:spPr>
          <a:xfrm>
            <a:off x="1327639" y="3408010"/>
            <a:ext cx="420914" cy="435429"/>
          </a:xfrm>
          <a:prstGeom prst="ellipse">
            <a:avLst/>
          </a:prstGeom>
          <a:noFill/>
          <a:ln w="38100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B6178DF-4308-6C82-2303-E751F1FC4430}"/>
              </a:ext>
            </a:extLst>
          </p:cNvPr>
          <p:cNvSpPr/>
          <p:nvPr/>
        </p:nvSpPr>
        <p:spPr>
          <a:xfrm>
            <a:off x="8731319" y="4354566"/>
            <a:ext cx="420914" cy="435429"/>
          </a:xfrm>
          <a:prstGeom prst="ellipse">
            <a:avLst/>
          </a:prstGeom>
          <a:noFill/>
          <a:ln w="38100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B6178DF-4308-6C82-2303-E751F1FC4430}"/>
              </a:ext>
            </a:extLst>
          </p:cNvPr>
          <p:cNvSpPr/>
          <p:nvPr/>
        </p:nvSpPr>
        <p:spPr>
          <a:xfrm>
            <a:off x="1327639" y="5352996"/>
            <a:ext cx="420914" cy="435429"/>
          </a:xfrm>
          <a:prstGeom prst="ellipse">
            <a:avLst/>
          </a:prstGeom>
          <a:noFill/>
          <a:ln w="38100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B6178DF-4308-6C82-2303-E751F1FC4430}"/>
              </a:ext>
            </a:extLst>
          </p:cNvPr>
          <p:cNvSpPr/>
          <p:nvPr/>
        </p:nvSpPr>
        <p:spPr>
          <a:xfrm>
            <a:off x="4987358" y="6298713"/>
            <a:ext cx="420914" cy="435429"/>
          </a:xfrm>
          <a:prstGeom prst="ellipse">
            <a:avLst/>
          </a:prstGeom>
          <a:noFill/>
          <a:ln w="38100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4276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265717"/>
            <a:ext cx="939108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groups. Read the two passages and discuss the </a:t>
            </a:r>
            <a:r>
              <a:rPr lang="vi-VN"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 </a:t>
            </a:r>
            <a:r>
              <a:rPr lang="vi-VN" sz="2400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below</a:t>
            </a:r>
            <a:r>
              <a:rPr lang="en-GB" sz="2400" b="1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vi-VN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980063-E400-AF63-801C-308C52EA8549}"/>
              </a:ext>
            </a:extLst>
          </p:cNvPr>
          <p:cNvSpPr txBox="1"/>
          <p:nvPr/>
        </p:nvSpPr>
        <p:spPr>
          <a:xfrm>
            <a:off x="487066" y="186930"/>
            <a:ext cx="842833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﻿CUISINES AROUND THE WORLD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962" t="3765" b="3927"/>
          <a:stretch/>
        </p:blipFill>
        <p:spPr>
          <a:xfrm>
            <a:off x="0" y="2784129"/>
            <a:ext cx="6077390" cy="4184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686" t="4494" r="2311" b="5465"/>
          <a:stretch/>
        </p:blipFill>
        <p:spPr>
          <a:xfrm>
            <a:off x="6159484" y="2784129"/>
            <a:ext cx="6030611" cy="396338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0699" y="1859837"/>
            <a:ext cx="985707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i="1" smtClean="0">
                <a:solidFill>
                  <a:srgbClr val="E0702A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en-US" sz="3200" b="1" i="1" dirty="0">
                <a:solidFill>
                  <a:srgbClr val="E0702A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 prefer Italian or Indian food? Why / Why not?</a:t>
            </a:r>
          </a:p>
        </p:txBody>
      </p:sp>
    </p:spTree>
    <p:extLst>
      <p:ext uri="{BB962C8B-B14F-4D97-AF65-F5344CB8AC3E}">
        <p14:creationId xmlns:p14="http://schemas.microsoft.com/office/powerpoint/2010/main" val="159847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4001</TotalTime>
  <Words>339</Words>
  <Application>Microsoft Office PowerPoint</Application>
  <PresentationFormat>Widescreen</PresentationFormat>
  <Paragraphs>99</Paragraphs>
  <Slides>13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209</cp:revision>
  <dcterms:created xsi:type="dcterms:W3CDTF">2020-12-09T02:04:09Z</dcterms:created>
  <dcterms:modified xsi:type="dcterms:W3CDTF">2023-05-18T10:04:55Z</dcterms:modified>
</cp:coreProperties>
</file>