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79" r:id="rId6"/>
    <p:sldId id="264" r:id="rId7"/>
    <p:sldId id="275" r:id="rId8"/>
    <p:sldId id="276" r:id="rId9"/>
    <p:sldId id="265" r:id="rId10"/>
    <p:sldId id="274" r:id="rId11"/>
    <p:sldId id="263" r:id="rId12"/>
    <p:sldId id="266" r:id="rId13"/>
    <p:sldId id="277" r:id="rId14"/>
    <p:sldId id="273" r:id="rId15"/>
    <p:sldId id="270" r:id="rId16"/>
    <p:sldId id="278" r:id="rId17"/>
    <p:sldId id="268" r:id="rId18"/>
    <p:sldId id="271" r:id="rId19"/>
    <p:sldId id="272" r:id="rId20"/>
  </p:sldIdLst>
  <p:sldSz cx="9144000" cy="5143500" type="screen16x9"/>
  <p:notesSz cx="6858000" cy="9144000"/>
  <p:custDataLst>
    <p:tags r:id="rId2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552" y="79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29/10/2021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69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29/10/2021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23815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29/10/2021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14594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29/10/2021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983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t>29/10/2021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76771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t>29/10/2021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2284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t>29/10/2021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2775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t>29/10/2021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29278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t>29/10/2021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3397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29/10/2021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5846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29/10/2021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4844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70EA7C-835E-40B7-9F86-72784637E627}" type="datetimeFigureOut">
              <a:rPr lang="vi-VN" smtClean="0"/>
              <a:t>29/10/2021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99AB94-7851-47D1-83AE-3F2785799CC2}" type="slidenum">
              <a:rPr lang="vi-VN" smtClean="0"/>
              <a:t>‹#›</a:t>
            </a:fld>
            <a:endParaRPr lang="vi-VN"/>
          </a:p>
        </p:txBody>
      </p:sp>
    </p:spTree>
    <p:extLst>
      <p:ext uri="{BB962C8B-B14F-4D97-AF65-F5344CB8AC3E}">
        <p14:creationId xmlns:p14="http://schemas.microsoft.com/office/powerpoint/2010/main" val="208294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93"/>
          <a:stretch/>
        </p:blipFill>
        <p:spPr>
          <a:xfrm>
            <a:off x="0" y="681466"/>
            <a:ext cx="9144000" cy="4355862"/>
          </a:xfrm>
          <a:prstGeom prst="rect">
            <a:avLst/>
          </a:prstGeom>
        </p:spPr>
      </p:pic>
      <p:sp>
        <p:nvSpPr>
          <p:cNvPr id="6" name="Rectangle 5"/>
          <p:cNvSpPr/>
          <p:nvPr/>
        </p:nvSpPr>
        <p:spPr>
          <a:xfrm>
            <a:off x="2051720" y="2139702"/>
            <a:ext cx="4680520" cy="16381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“Tôn trọng sự thật gần như là cơ sở cho tất cả mọi đạo đức”</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05934" y="-35144"/>
            <a:ext cx="730071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 Tôn trọng sự thật</a:t>
            </a:r>
            <a:endPar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0807" t="17268" r="13509" b="-1801"/>
          <a:stretch/>
        </p:blipFill>
        <p:spPr>
          <a:xfrm>
            <a:off x="7529374" y="653239"/>
            <a:ext cx="1614626" cy="1558471"/>
          </a:xfrm>
          <a:prstGeom prst="ellipse">
            <a:avLst/>
          </a:prstGeom>
          <a:ln>
            <a:noFill/>
          </a:ln>
          <a:effectLst>
            <a:softEdge rad="112500"/>
          </a:effectLst>
        </p:spPr>
      </p:pic>
      <p:sp>
        <p:nvSpPr>
          <p:cNvPr id="7" name="Rectangle 6"/>
          <p:cNvSpPr/>
          <p:nvPr/>
        </p:nvSpPr>
        <p:spPr>
          <a:xfrm>
            <a:off x="487840" y="61016"/>
            <a:ext cx="8136904" cy="1240900"/>
          </a:xfrm>
          <a:prstGeom prst="rect">
            <a:avLst/>
          </a:prstGeom>
          <a:noFill/>
        </p:spPr>
        <p:txBody>
          <a:bodyPr wrap="none" lIns="91440" tIns="45720" rIns="91440" bIns="45720">
            <a:prstTxWarp prst="textDeflateBottom">
              <a:avLst/>
            </a:prstTxWarp>
            <a:spAutoFit/>
          </a:bodyPr>
          <a:lstStyle/>
          <a:p>
            <a:pPr algn="ctr"/>
            <a:r>
              <a:rPr lang="en-US" sz="54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Chào mừng các em đến với bài họ</a:t>
            </a:r>
            <a:r>
              <a:rPr lang="en-US" sz="5400" b="1" cap="none" spc="0" dirty="0" smtClean="0">
                <a:ln w="1905"/>
                <a:solidFill>
                  <a:srgbClr val="002060"/>
                </a:solidFill>
                <a:effectLst>
                  <a:innerShdw blurRad="69850" dist="43180" dir="5400000">
                    <a:srgbClr val="000000">
                      <a:alpha val="65000"/>
                    </a:srgbClr>
                  </a:innerShdw>
                </a:effectLst>
              </a:rPr>
              <a:t>c</a:t>
            </a:r>
            <a:endParaRPr lang="en-US" sz="5400" b="1" cap="none" spc="0" dirty="0">
              <a:ln w="1905"/>
              <a:solidFill>
                <a:srgbClr val="002060"/>
              </a:solidFill>
              <a:effectLst>
                <a:innerShdw blurRad="69850" dist="43180" dir="5400000">
                  <a:srgbClr val="000000">
                    <a:alpha val="65000"/>
                  </a:srgbClr>
                </a:innerShdw>
              </a:effectLst>
            </a:endParaRP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446" b="99554" l="0" r="100000"/>
                    </a14:imgEffect>
                  </a14:imgLayer>
                </a14:imgProps>
              </a:ext>
              <a:ext uri="{28A0092B-C50C-407E-A947-70E740481C1C}">
                <a14:useLocalDpi xmlns:a14="http://schemas.microsoft.com/office/drawing/2010/main" val="0"/>
              </a:ext>
            </a:extLst>
          </a:blip>
          <a:stretch>
            <a:fillRect/>
          </a:stretch>
        </p:blipFill>
        <p:spPr>
          <a:xfrm>
            <a:off x="7772400" y="801685"/>
            <a:ext cx="1214774" cy="1214774"/>
          </a:xfrm>
          <a:prstGeom prst="rect">
            <a:avLst/>
          </a:prstGeom>
        </p:spPr>
      </p:pic>
    </p:spTree>
    <p:extLst>
      <p:ext uri="{BB962C8B-B14F-4D97-AF65-F5344CB8AC3E}">
        <p14:creationId xmlns:p14="http://schemas.microsoft.com/office/powerpoint/2010/main" val="2481306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0" nodeType="afterEffect">
                                  <p:stCondLst>
                                    <p:cond delay="0"/>
                                  </p:stCondLst>
                                  <p:childTnLst>
                                    <p:anim calcmode="lin" valueType="num">
                                      <p:cBhvr>
                                        <p:cTn id="6" dur="750"/>
                                        <p:tgtEl>
                                          <p:spTgt spid="7"/>
                                        </p:tgtEl>
                                        <p:attrNameLst>
                                          <p:attrName>ppt_w</p:attrName>
                                        </p:attrNameLst>
                                      </p:cBhvr>
                                      <p:tavLst>
                                        <p:tav tm="0">
                                          <p:val>
                                            <p:strVal val="ppt_w"/>
                                          </p:val>
                                        </p:tav>
                                        <p:tav tm="100000">
                                          <p:val>
                                            <p:fltVal val="0"/>
                                          </p:val>
                                        </p:tav>
                                      </p:tavLst>
                                    </p:anim>
                                    <p:anim calcmode="lin" valueType="num">
                                      <p:cBhvr>
                                        <p:cTn id="7" dur="750"/>
                                        <p:tgtEl>
                                          <p:spTgt spid="7"/>
                                        </p:tgtEl>
                                        <p:attrNameLst>
                                          <p:attrName>ppt_h</p:attrName>
                                        </p:attrNameLst>
                                      </p:cBhvr>
                                      <p:tavLst>
                                        <p:tav tm="0">
                                          <p:val>
                                            <p:strVal val="ppt_h"/>
                                          </p:val>
                                        </p:tav>
                                        <p:tav tm="100000">
                                          <p:val>
                                            <p:fltVal val="0"/>
                                          </p:val>
                                        </p:tav>
                                      </p:tavLst>
                                    </p:anim>
                                    <p:set>
                                      <p:cBhvr>
                                        <p:cTn id="8" dur="1" fill="hold">
                                          <p:stCondLst>
                                            <p:cond delay="749"/>
                                          </p:stCondLst>
                                        </p:cTn>
                                        <p:tgtEl>
                                          <p:spTgt spid="7"/>
                                        </p:tgtEl>
                                        <p:attrNameLst>
                                          <p:attrName>style.visibility</p:attrName>
                                        </p:attrNameLst>
                                      </p:cBhvr>
                                      <p:to>
                                        <p:strVal val="hidden"/>
                                      </p:to>
                                    </p:set>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69026"/>
            <a:ext cx="4248472"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Gợi ý Phiếu học tập số 1</a:t>
            </a:r>
          </a:p>
        </p:txBody>
      </p:sp>
      <p:graphicFrame>
        <p:nvGraphicFramePr>
          <p:cNvPr id="5" name="Table 4"/>
          <p:cNvGraphicFramePr>
            <a:graphicFrameLocks noGrp="1"/>
          </p:cNvGraphicFramePr>
          <p:nvPr>
            <p:extLst/>
          </p:nvPr>
        </p:nvGraphicFramePr>
        <p:xfrm>
          <a:off x="35496" y="483071"/>
          <a:ext cx="9001000" cy="4610440"/>
        </p:xfrm>
        <a:graphic>
          <a:graphicData uri="http://schemas.openxmlformats.org/drawingml/2006/table">
            <a:tbl>
              <a:tblPr firstRow="1" bandRow="1">
                <a:tableStyleId>{5C22544A-7EE6-4342-B048-85BDC9FD1C3A}</a:tableStyleId>
              </a:tblPr>
              <a:tblGrid>
                <a:gridCol w="4500500"/>
                <a:gridCol w="4500500"/>
              </a:tblGrid>
              <a:tr h="1620263">
                <a:tc gridSpan="2">
                  <a:txBody>
                    <a:bodyPr/>
                    <a:lstStyle/>
                    <a:p>
                      <a:pPr algn="l"/>
                      <a:r>
                        <a:rPr lang="en-US" sz="2600" b="0" dirty="0" smtClean="0">
                          <a:latin typeface="Times New Roman" panose="02020603050405020304" pitchFamily="18" charset="0"/>
                          <a:cs typeface="Times New Roman" panose="02020603050405020304" pitchFamily="18" charset="0"/>
                        </a:rPr>
                        <a:t>- Sự</a:t>
                      </a:r>
                      <a:r>
                        <a:rPr lang="en-US" sz="2600" b="0" baseline="0" dirty="0" smtClean="0">
                          <a:latin typeface="Times New Roman" panose="02020603050405020304" pitchFamily="18" charset="0"/>
                          <a:cs typeface="Times New Roman" panose="02020603050405020304" pitchFamily="18" charset="0"/>
                        </a:rPr>
                        <a:t> thật là những gì có thật trong cuộc sống hiện thực và phản ánh đúng hiện thực cuộc sống.</a:t>
                      </a:r>
                    </a:p>
                    <a:p>
                      <a:pPr algn="l"/>
                      <a:r>
                        <a:rPr lang="en-US" sz="2600" b="0" baseline="0" dirty="0" smtClean="0">
                          <a:latin typeface="Times New Roman" panose="02020603050405020304" pitchFamily="18" charset="0"/>
                          <a:cs typeface="Times New Roman" panose="02020603050405020304" pitchFamily="18" charset="0"/>
                        </a:rPr>
                        <a:t>- Tôn trọng sự thật là </a:t>
                      </a:r>
                      <a:r>
                        <a:rPr lang="vi-VN" sz="2600" b="0" baseline="0" dirty="0" smtClean="0">
                          <a:latin typeface="Times New Roman" panose="02020603050405020304" pitchFamily="18" charset="0"/>
                          <a:cs typeface="Times New Roman" panose="02020603050405020304" pitchFamily="18" charset="0"/>
                        </a:rPr>
                        <a:t>suy nghĩ, nói và làm theo đúng sự thật, bảo vệ sự thật</a:t>
                      </a:r>
                      <a:r>
                        <a:rPr lang="en-US" sz="2600" b="0" baseline="0" dirty="0" smtClean="0">
                          <a:latin typeface="Times New Roman" panose="02020603050405020304" pitchFamily="18" charset="0"/>
                          <a:cs typeface="Times New Roman" panose="02020603050405020304" pitchFamily="18" charset="0"/>
                        </a:rPr>
                        <a:t>.</a:t>
                      </a:r>
                      <a:endParaRPr lang="vi-VN" sz="2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80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anose="02020603050405020304" pitchFamily="18" charset="0"/>
                          <a:cs typeface="Times New Roman" panose="02020603050405020304" pitchFamily="18" charset="0"/>
                        </a:rPr>
                        <a:t>Biểu</a:t>
                      </a:r>
                      <a:r>
                        <a:rPr lang="en-US" sz="2800" b="1" baseline="0" dirty="0" smtClean="0">
                          <a:latin typeface="Times New Roman" panose="02020603050405020304" pitchFamily="18" charset="0"/>
                          <a:cs typeface="Times New Roman" panose="02020603050405020304" pitchFamily="18" charset="0"/>
                        </a:rPr>
                        <a:t> hiện của tôn trọng sự thật</a:t>
                      </a:r>
                      <a:endParaRPr lang="vi-VN" sz="2800" b="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r>
              <a:tr h="2415880">
                <a:tc>
                  <a:txBody>
                    <a:bodyPr/>
                    <a:lstStyle/>
                    <a:p>
                      <a:pPr marL="0" indent="0">
                        <a:buNone/>
                      </a:pPr>
                      <a:r>
                        <a:rPr lang="en-US" sz="2500" baseline="0" dirty="0" smtClean="0">
                          <a:latin typeface="Times New Roman" panose="02020603050405020304" pitchFamily="18" charset="0"/>
                          <a:cs typeface="Times New Roman" panose="02020603050405020304" pitchFamily="18" charset="0"/>
                        </a:rPr>
                        <a:t>1</a:t>
                      </a:r>
                      <a:r>
                        <a:rPr lang="en-US" sz="2500" b="1" baseline="0" dirty="0" smtClean="0">
                          <a:latin typeface="Times New Roman" panose="02020603050405020304" pitchFamily="18" charset="0"/>
                          <a:cs typeface="Times New Roman" panose="02020603050405020304" pitchFamily="18" charset="0"/>
                        </a:rPr>
                        <a:t>. Tranh 1</a:t>
                      </a:r>
                      <a:r>
                        <a:rPr lang="en-US" sz="2500" baseline="0" dirty="0" smtClean="0">
                          <a:latin typeface="Times New Roman" panose="02020603050405020304" pitchFamily="18" charset="0"/>
                          <a:cs typeface="Times New Roman" panose="02020603050405020304" pitchFamily="18" charset="0"/>
                        </a:rPr>
                        <a:t>: Hai bạn HS tự giác nhận lỗi.</a:t>
                      </a:r>
                    </a:p>
                    <a:p>
                      <a:pPr marL="0" indent="0">
                        <a:buNone/>
                      </a:pPr>
                      <a:r>
                        <a:rPr lang="en-US" sz="2500" b="1" baseline="0" dirty="0" smtClean="0">
                          <a:latin typeface="Times New Roman" panose="02020603050405020304" pitchFamily="18" charset="0"/>
                          <a:cs typeface="Times New Roman" panose="02020603050405020304" pitchFamily="18" charset="0"/>
                        </a:rPr>
                        <a:t>2. Tranh 2</a:t>
                      </a:r>
                      <a:r>
                        <a:rPr lang="en-US" sz="2500" baseline="0" dirty="0" smtClean="0">
                          <a:latin typeface="Times New Roman" panose="02020603050405020304" pitchFamily="18" charset="0"/>
                          <a:cs typeface="Times New Roman" panose="02020603050405020304" pitchFamily="18" charset="0"/>
                        </a:rPr>
                        <a:t>: Bạn nam dũng cảm nói lên sự thật.</a:t>
                      </a:r>
                    </a:p>
                    <a:p>
                      <a:pPr marL="0" indent="0">
                        <a:buNone/>
                      </a:pPr>
                      <a:r>
                        <a:rPr lang="en-US" sz="2500" b="1" baseline="0" dirty="0" smtClean="0">
                          <a:latin typeface="Times New Roman" panose="02020603050405020304" pitchFamily="18" charset="0"/>
                          <a:cs typeface="Times New Roman" panose="02020603050405020304" pitchFamily="18" charset="0"/>
                        </a:rPr>
                        <a:t>3. Tranh 3</a:t>
                      </a:r>
                      <a:r>
                        <a:rPr lang="en-US" sz="2500" baseline="0" dirty="0" smtClean="0">
                          <a:latin typeface="Times New Roman" panose="02020603050405020304" pitchFamily="18" charset="0"/>
                          <a:cs typeface="Times New Roman" panose="02020603050405020304" pitchFamily="18" charset="0"/>
                        </a:rPr>
                        <a:t>: Hai bạn nữ dám đứng lên nói sự thật.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500" b="1" dirty="0" smtClean="0">
                          <a:solidFill>
                            <a:srgbClr val="002060"/>
                          </a:solidFill>
                          <a:latin typeface="Times New Roman" panose="02020603050405020304" pitchFamily="18" charset="0"/>
                          <a:cs typeface="Times New Roman" panose="02020603050405020304" pitchFamily="18" charset="0"/>
                        </a:rPr>
                        <a:t>Kể</a:t>
                      </a:r>
                      <a:r>
                        <a:rPr lang="en-US" sz="2500" b="1" baseline="0" dirty="0" smtClean="0">
                          <a:solidFill>
                            <a:srgbClr val="002060"/>
                          </a:solidFill>
                          <a:latin typeface="Times New Roman" panose="02020603050405020304" pitchFamily="18" charset="0"/>
                          <a:cs typeface="Times New Roman" panose="02020603050405020304" pitchFamily="18" charset="0"/>
                        </a:rPr>
                        <a:t> thêm các biểu hiện khác</a:t>
                      </a:r>
                    </a:p>
                    <a:p>
                      <a:r>
                        <a:rPr lang="en-US" sz="2500" baseline="0" dirty="0" smtClean="0">
                          <a:latin typeface="Times New Roman" panose="02020603050405020304" pitchFamily="18" charset="0"/>
                          <a:cs typeface="Times New Roman" panose="02020603050405020304" pitchFamily="18" charset="0"/>
                        </a:rPr>
                        <a:t>- Chấp nhận kết quả của việc nói ra sự thật</a:t>
                      </a:r>
                    </a:p>
                    <a:p>
                      <a:r>
                        <a:rPr lang="en-US" sz="2500" baseline="0" dirty="0" smtClean="0">
                          <a:latin typeface="Times New Roman" panose="02020603050405020304" pitchFamily="18" charset="0"/>
                          <a:cs typeface="Times New Roman" panose="02020603050405020304" pitchFamily="18" charset="0"/>
                        </a:rPr>
                        <a:t>- Bảo vệ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smtClean="0">
                          <a:latin typeface="Times New Roman" panose="02020603050405020304" pitchFamily="18" charset="0"/>
                          <a:cs typeface="Times New Roman" panose="02020603050405020304" pitchFamily="18" charset="0"/>
                        </a:rPr>
                        <a:t>- Đấu tranh tìm ra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smtClean="0">
                          <a:latin typeface="Times New Roman" panose="02020603050405020304" pitchFamily="18" charset="0"/>
                          <a:cs typeface="Times New Roman" panose="02020603050405020304" pitchFamily="18" charset="0"/>
                        </a:rPr>
                        <a:t>- Lên án những việc làm sai trái.</a:t>
                      </a:r>
                      <a:endParaRPr lang="vi-VN" sz="25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extLst>
      <p:ext uri="{BB962C8B-B14F-4D97-AF65-F5344CB8AC3E}">
        <p14:creationId xmlns:p14="http://schemas.microsoft.com/office/powerpoint/2010/main" val="15758103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endPar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14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8536371"/>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gridCol w="1100333"/>
                <a:gridCol w="1710863"/>
              </a:tblGrid>
              <a:tr h="0">
                <a:tc>
                  <a:txBody>
                    <a:bodyPr/>
                    <a:lstStyle/>
                    <a:p>
                      <a:pPr marR="45720" algn="ctr">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Phiếu học tập số 2</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083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6" name="Google Shape;154;p8"/>
          <p:cNvPicPr preferRelativeResize="0"/>
          <p:nvPr/>
        </p:nvPicPr>
        <p:blipFill rotWithShape="1">
          <a:blip r:embed="rId2">
            <a:alphaModFix/>
          </a:blip>
          <a:srcRect l="16992" t="-937" r="50159" b="17086"/>
          <a:stretch/>
        </p:blipFill>
        <p:spPr>
          <a:xfrm>
            <a:off x="116680" y="-884634"/>
            <a:ext cx="8847807" cy="6427083"/>
          </a:xfrm>
          <a:prstGeom prst="rect">
            <a:avLst/>
          </a:prstGeom>
          <a:noFill/>
          <a:ln>
            <a:noFill/>
          </a:ln>
        </p:spPr>
      </p:pic>
      <p:pic>
        <p:nvPicPr>
          <p:cNvPr id="9" name="Picture 8"/>
          <p:cNvPicPr>
            <a:picLocks noChangeAspect="1"/>
          </p:cNvPicPr>
          <p:nvPr/>
        </p:nvPicPr>
        <p:blipFill>
          <a:blip r:embed="rId3"/>
          <a:stretch>
            <a:fillRect/>
          </a:stretch>
        </p:blipFill>
        <p:spPr>
          <a:xfrm>
            <a:off x="8202571" y="0"/>
            <a:ext cx="941429" cy="703143"/>
          </a:xfrm>
          <a:prstGeom prst="rect">
            <a:avLst/>
          </a:prstGeom>
        </p:spPr>
      </p:pic>
      <p:pic>
        <p:nvPicPr>
          <p:cNvPr id="10" name="Picture 9"/>
          <p:cNvPicPr>
            <a:picLocks noChangeAspect="1"/>
          </p:cNvPicPr>
          <p:nvPr/>
        </p:nvPicPr>
        <p:blipFill>
          <a:blip r:embed="rId4"/>
          <a:stretch>
            <a:fillRect/>
          </a:stretch>
        </p:blipFill>
        <p:spPr>
          <a:xfrm>
            <a:off x="7280563" y="1847917"/>
            <a:ext cx="2175563" cy="3269264"/>
          </a:xfrm>
          <a:prstGeom prst="rect">
            <a:avLst/>
          </a:prstGeom>
        </p:spPr>
      </p:pic>
      <p:sp>
        <p:nvSpPr>
          <p:cNvPr id="12" name="Text Box 5"/>
          <p:cNvSpPr txBox="1">
            <a:spLocks noChangeArrowheads="1"/>
          </p:cNvSpPr>
          <p:nvPr/>
        </p:nvSpPr>
        <p:spPr bwMode="auto">
          <a:xfrm>
            <a:off x="823143" y="578497"/>
            <a:ext cx="7172713" cy="450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n-US" sz="3200" b="1" i="1" smtClean="0">
                <a:solidFill>
                  <a:srgbClr val="FF0000"/>
                </a:solidFill>
                <a:latin typeface="Times New Roman" panose="02020603050405020304" pitchFamily="18" charset="0"/>
                <a:cs typeface="Times New Roman" panose="02020603050405020304" pitchFamily="18" charset="0"/>
              </a:rPr>
              <a:t>3.</a:t>
            </a:r>
            <a:r>
              <a:rPr lang="vi-VN" sz="3200" b="1" i="1" smtClean="0">
                <a:solidFill>
                  <a:srgbClr val="FF0000"/>
                </a:solidFill>
                <a:latin typeface="Times New Roman" panose="02020603050405020304" pitchFamily="18" charset="0"/>
                <a:cs typeface="Times New Roman" panose="02020603050405020304" pitchFamily="18" charset="0"/>
              </a:rPr>
              <a:t> </a:t>
            </a:r>
            <a:r>
              <a:rPr lang="en-US" sz="3200" b="1" i="1" dirty="0">
                <a:solidFill>
                  <a:srgbClr val="FF0000"/>
                </a:solidFill>
                <a:latin typeface="Times New Roman" panose="02020603050405020304" pitchFamily="18" charset="0"/>
                <a:cs typeface="Times New Roman" panose="02020603050405020304" pitchFamily="18" charset="0"/>
              </a:rPr>
              <a:t>Ý </a:t>
            </a:r>
            <a:r>
              <a:rPr lang="en-US" sz="3200" b="1" i="1" dirty="0" err="1">
                <a:solidFill>
                  <a:srgbClr val="FF0000"/>
                </a:solidFill>
                <a:latin typeface="Times New Roman" panose="02020603050405020304" pitchFamily="18" charset="0"/>
                <a:cs typeface="Times New Roman" panose="02020603050405020304" pitchFamily="18" charset="0"/>
              </a:rPr>
              <a:t>nghĩa</a:t>
            </a:r>
            <a:r>
              <a:rPr lang="en-US" sz="3200" b="1" i="1" dirty="0">
                <a:solidFill>
                  <a:srgbClr val="FF0000"/>
                </a:solidFill>
                <a:latin typeface="Times New Roman" panose="02020603050405020304" pitchFamily="18" charset="0"/>
                <a:cs typeface="Times New Roman" panose="02020603050405020304" pitchFamily="18" charset="0"/>
              </a:rPr>
              <a:t> </a:t>
            </a:r>
            <a:r>
              <a:rPr lang="vi-VN" sz="3200" b="1" i="1">
                <a:solidFill>
                  <a:srgbClr val="FF0000"/>
                </a:solidFill>
                <a:latin typeface="Times New Roman" panose="02020603050405020304" pitchFamily="18" charset="0"/>
                <a:cs typeface="Times New Roman" panose="02020603050405020304" pitchFamily="18" charset="0"/>
              </a:rPr>
              <a:t>của </a:t>
            </a:r>
            <a:r>
              <a:rPr lang="en-US" sz="3200" b="1" i="1" smtClean="0">
                <a:solidFill>
                  <a:srgbClr val="FF0000"/>
                </a:solidFill>
                <a:latin typeface="Times New Roman" panose="02020603050405020304" pitchFamily="18" charset="0"/>
                <a:cs typeface="Times New Roman" panose="02020603050405020304" pitchFamily="18" charset="0"/>
              </a:rPr>
              <a:t>tôn trọng sự thật</a:t>
            </a:r>
            <a:endParaRPr lang="en-US" sz="3200" b="1" i="1">
              <a:solidFill>
                <a:srgbClr val="FF0000"/>
              </a:solidFill>
              <a:latin typeface="Times New Roman" panose="02020603050405020304" pitchFamily="18" charset="0"/>
              <a:cs typeface="Times New Roman" panose="02020603050405020304" pitchFamily="18" charset="0"/>
            </a:endParaRPr>
          </a:p>
          <a:p>
            <a:pPr algn="ctr">
              <a:buNone/>
            </a:pPr>
            <a:endParaRPr lang="en-US" sz="675" b="1" dirty="0">
              <a:solidFill>
                <a:srgbClr val="FF0000"/>
              </a:solidFill>
              <a:latin typeface="Times New Roman" panose="02020603050405020304" pitchFamily="18" charset="0"/>
              <a:cs typeface="Times New Roman" panose="02020603050405020304" pitchFamily="18" charset="0"/>
            </a:endParaRPr>
          </a:p>
          <a:p>
            <a:pPr marR="45720">
              <a:buNone/>
            </a:pPr>
            <a:r>
              <a:rPr lang="en-US" smtClean="0">
                <a:latin typeface="Times New Roman" panose="02020603050405020304" pitchFamily="18" charset="0"/>
                <a:cs typeface="Times New Roman" panose="02020603050405020304" pitchFamily="18" charset="0"/>
              </a:rPr>
              <a:t>- </a:t>
            </a:r>
            <a:r>
              <a:rPr lang="vi-VN" smtClean="0">
                <a:latin typeface="Times New Roman" panose="02020603050405020304" pitchFamily="18" charset="0"/>
                <a:cs typeface="Times New Roman" panose="02020603050405020304" pitchFamily="18" charset="0"/>
              </a:rPr>
              <a:t>Góp </a:t>
            </a:r>
            <a:r>
              <a:rPr lang="vi-VN">
                <a:latin typeface="Times New Roman" panose="02020603050405020304" pitchFamily="18" charset="0"/>
                <a:cs typeface="Times New Roman" panose="02020603050405020304" pitchFamily="18" charset="0"/>
              </a:rPr>
              <a:t>phần bảo vệ cuộc sống, tránh nhầm lẫn, oan </a:t>
            </a:r>
            <a:r>
              <a:rPr lang="vi-VN">
                <a:latin typeface="Times New Roman" panose="02020603050405020304" pitchFamily="18" charset="0"/>
                <a:cs typeface="Times New Roman" panose="02020603050405020304" pitchFamily="18" charset="0"/>
              </a:rPr>
              <a:t>sai </a:t>
            </a:r>
            <a:endParaRPr lang="en-US" smtClean="0">
              <a:latin typeface="Times New Roman" panose="02020603050405020304" pitchFamily="18" charset="0"/>
              <a:cs typeface="Times New Roman" panose="02020603050405020304" pitchFamily="18" charset="0"/>
            </a:endParaRPr>
          </a:p>
          <a:p>
            <a:pPr marR="45720">
              <a:buNone/>
            </a:pPr>
            <a:r>
              <a:rPr lang="es-ES" smtClean="0">
                <a:latin typeface="Times New Roman" panose="02020603050405020304" pitchFamily="18" charset="0"/>
                <a:cs typeface="Times New Roman" panose="02020603050405020304" pitchFamily="18" charset="0"/>
              </a:rPr>
              <a:t>- Sống </a:t>
            </a:r>
            <a:r>
              <a:rPr lang="es-ES">
                <a:latin typeface="Times New Roman" panose="02020603050405020304" pitchFamily="18" charset="0"/>
                <a:cs typeface="Times New Roman" panose="02020603050405020304" pitchFamily="18" charset="0"/>
              </a:rPr>
              <a:t>trung thực giúp tâm hồn thanh thản, </a:t>
            </a:r>
            <a:r>
              <a:rPr lang="es-ES">
                <a:latin typeface="Times New Roman" panose="02020603050405020304" pitchFamily="18" charset="0"/>
                <a:cs typeface="Times New Roman" panose="02020603050405020304" pitchFamily="18" charset="0"/>
              </a:rPr>
              <a:t>bình </a:t>
            </a:r>
            <a:r>
              <a:rPr lang="es-ES" smtClean="0">
                <a:latin typeface="Times New Roman" panose="02020603050405020304" pitchFamily="18" charset="0"/>
                <a:cs typeface="Times New Roman" panose="02020603050405020304" pitchFamily="18" charset="0"/>
              </a:rPr>
              <a:t>an,</a:t>
            </a:r>
            <a:r>
              <a:rPr lang="es-ES">
                <a:latin typeface="Times New Roman" panose="02020603050405020304" pitchFamily="18" charset="0"/>
                <a:cs typeface="Times New Roman" panose="02020603050405020304" pitchFamily="18" charset="0"/>
              </a:rPr>
              <a:t> giúp con người tin tưởng, gắn kết </a:t>
            </a:r>
            <a:r>
              <a:rPr lang="es-ES">
                <a:latin typeface="Times New Roman" panose="02020603050405020304" pitchFamily="18" charset="0"/>
                <a:cs typeface="Times New Roman" panose="02020603050405020304" pitchFamily="18" charset="0"/>
              </a:rPr>
              <a:t>nhau </a:t>
            </a:r>
            <a:r>
              <a:rPr lang="es-ES" smtClean="0">
                <a:latin typeface="Times New Roman" panose="02020603050405020304" pitchFamily="18" charset="0"/>
                <a:cs typeface="Times New Roman" panose="02020603050405020304" pitchFamily="18" charset="0"/>
              </a:rPr>
              <a:t>hơn</a:t>
            </a:r>
            <a:endParaRPr lang="vi-VN">
              <a:latin typeface="Times New Roman" panose="02020603050405020304" pitchFamily="18" charset="0"/>
              <a:ea typeface="Times New Roman"/>
              <a:cs typeface="Times New Roman" panose="02020603050405020304" pitchFamily="18" charset="0"/>
            </a:endParaRPr>
          </a:p>
          <a:p>
            <a:pPr marR="45720">
              <a:spcAft>
                <a:spcPts val="0"/>
              </a:spcAft>
              <a:buNone/>
            </a:pPr>
            <a:r>
              <a:rPr lang="es-ES" smtClean="0">
                <a:latin typeface="Times New Roman" panose="02020603050405020304" pitchFamily="18" charset="0"/>
                <a:cs typeface="Times New Roman" panose="02020603050405020304" pitchFamily="18" charset="0"/>
              </a:rPr>
              <a:t>- Tôn </a:t>
            </a:r>
            <a:r>
              <a:rPr lang="es-ES">
                <a:latin typeface="Times New Roman" panose="02020603050405020304" pitchFamily="18" charset="0"/>
                <a:cs typeface="Times New Roman" panose="02020603050405020304" pitchFamily="18" charset="0"/>
              </a:rPr>
              <a:t>trọng sự thật sẽ được mọi người yêu quý, tin tưởng</a:t>
            </a:r>
            <a:endParaRPr lang="vi-VN">
              <a:latin typeface="Times New Roman" panose="02020603050405020304" pitchFamily="18" charset="0"/>
              <a:ea typeface="Times New Roman"/>
              <a:cs typeface="Times New Roman" panose="02020603050405020304" pitchFamily="18" charset="0"/>
            </a:endParaRPr>
          </a:p>
          <a:p>
            <a:pPr>
              <a:buNone/>
            </a:pPr>
            <a:r>
              <a:rPr lang="en-US" smtClean="0">
                <a:solidFill>
                  <a:srgbClr val="0000FF"/>
                </a:solidFill>
                <a:latin typeface="Times New Roman" panose="02020603050405020304" pitchFamily="18" charset="0"/>
                <a:cs typeface="Times New Roman" panose="02020603050405020304" pitchFamily="18" charset="0"/>
              </a:rPr>
              <a:t>-</a:t>
            </a:r>
            <a:r>
              <a:rPr lang="es-ES" smtClean="0">
                <a:latin typeface="Times New Roman" panose="02020603050405020304" pitchFamily="18" charset="0"/>
                <a:cs typeface="Times New Roman" panose="02020603050405020304" pitchFamily="18" charset="0"/>
              </a:rPr>
              <a:t>Giúp </a:t>
            </a:r>
            <a:r>
              <a:rPr lang="es-ES">
                <a:latin typeface="Times New Roman" panose="02020603050405020304" pitchFamily="18" charset="0"/>
                <a:cs typeface="Times New Roman" panose="02020603050405020304" pitchFamily="18" charset="0"/>
              </a:rPr>
              <a:t>cuộc sống trở nên tốt đẹp hơn</a:t>
            </a:r>
            <a:endParaRPr lang="vi-VN">
              <a:latin typeface="Times New Roman" panose="02020603050405020304" pitchFamily="18" charset="0"/>
              <a:ea typeface="Times New Roman"/>
              <a:cs typeface="Times New Roman" panose="02020603050405020304" pitchFamily="18" charset="0"/>
            </a:endParaRPr>
          </a:p>
          <a:p>
            <a:pPr lvl="0">
              <a:buNone/>
            </a:pP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68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smtClean="0">
                <a:latin typeface="+mj-lt"/>
              </a:rPr>
              <a:t>Tìm </a:t>
            </a:r>
            <a:r>
              <a:rPr lang="vi-VN" sz="2400" b="1" dirty="0">
                <a:latin typeface="+mj-lt"/>
              </a:rPr>
              <a:t>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3135617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612" y="-64030"/>
            <a:ext cx="3772186"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rPr>
              <a:t>Gợi ý đáp án bài tập</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10445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4749799" y="2848510"/>
            <a:ext cx="4104456" cy="21602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1384995"/>
          </a:xfrm>
          <a:prstGeom prst="rect">
            <a:avLst/>
          </a:prstGeom>
          <a:noFill/>
        </p:spPr>
        <p:txBody>
          <a:bodyPr wrap="square" rtlCol="0">
            <a:spAutoFit/>
          </a:bodyPr>
          <a:lstStyle/>
          <a:p>
            <a:pPr algn="just"/>
            <a:r>
              <a:rPr lang="vi-VN" sz="2800" b="1" dirty="0" smtClean="0">
                <a:latin typeface="+mj-lt"/>
              </a:rPr>
              <a:t>BT 1.1</a:t>
            </a:r>
            <a:r>
              <a:rPr lang="vi-VN" sz="2800" dirty="0" smtClean="0">
                <a:latin typeface="+mj-lt"/>
              </a:rPr>
              <a:t>: Hoa là </a:t>
            </a:r>
            <a:r>
              <a:rPr lang="vi-VN" sz="2800" dirty="0">
                <a:latin typeface="+mj-lt"/>
              </a:rPr>
              <a:t>một người dũng cảm, luôn tôn trọng sự thật</a:t>
            </a:r>
            <a:r>
              <a:rPr lang="vi-VN" sz="2800" dirty="0" smtClean="0">
                <a:latin typeface="+mj-lt"/>
              </a:rPr>
              <a:t>.</a:t>
            </a:r>
            <a:endParaRPr lang="vi-VN" sz="2800" dirty="0">
              <a:latin typeface="+mj-lt"/>
            </a:endParaRPr>
          </a:p>
        </p:txBody>
      </p:sp>
      <p:sp>
        <p:nvSpPr>
          <p:cNvPr id="10" name="TextBox 9"/>
          <p:cNvSpPr txBox="1"/>
          <p:nvPr/>
        </p:nvSpPr>
        <p:spPr>
          <a:xfrm>
            <a:off x="4715102" y="522280"/>
            <a:ext cx="4087209" cy="2246769"/>
          </a:xfrm>
          <a:prstGeom prst="rect">
            <a:avLst/>
          </a:prstGeom>
          <a:noFill/>
        </p:spPr>
        <p:txBody>
          <a:bodyPr wrap="square" rtlCol="0">
            <a:spAutoFit/>
          </a:bodyPr>
          <a:lstStyle/>
          <a:p>
            <a:pPr algn="just"/>
            <a:r>
              <a:rPr lang="vi-VN" sz="2800" b="1" dirty="0" smtClean="0">
                <a:solidFill>
                  <a:schemeClr val="bg1"/>
                </a:solidFill>
                <a:latin typeface="+mj-lt"/>
              </a:rPr>
              <a:t>BT 1.2</a:t>
            </a:r>
            <a:r>
              <a:rPr lang="vi-VN" sz="2800" b="1" dirty="0">
                <a:solidFill>
                  <a:schemeClr val="bg1"/>
                </a:solidFill>
                <a:latin typeface="+mj-lt"/>
              </a:rPr>
              <a:t>:  </a:t>
            </a:r>
            <a:r>
              <a:rPr lang="vi-VN" sz="2800" dirty="0">
                <a:solidFill>
                  <a:schemeClr val="bg1"/>
                </a:solidFill>
                <a:latin typeface="+mj-lt"/>
              </a:rPr>
              <a:t>Mai được bạn bè yêu quý vì bạn là người biết lắng nghe, cảm thông, đồng cảm và chia sẻ cùng với tất cả mọi người.</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smtClean="0">
                <a:latin typeface="+mj-lt"/>
              </a:rPr>
              <a:t>BT 2.1</a:t>
            </a:r>
            <a:r>
              <a:rPr lang="vi-VN" sz="2400" b="1" dirty="0" smtClean="0">
                <a:latin typeface="+mj-lt"/>
              </a:rPr>
              <a:t>: </a:t>
            </a:r>
            <a:r>
              <a:rPr lang="vi-VN" sz="2400" dirty="0" smtClean="0">
                <a:latin typeface="+mj-lt"/>
              </a:rPr>
              <a:t>Hùng </a:t>
            </a:r>
            <a:r>
              <a:rPr lang="vi-VN" sz="2400" dirty="0">
                <a:latin typeface="+mj-lt"/>
              </a:rPr>
              <a:t>nên nói hoàn cảnh của Mai cho cô giáo nghe, để cô giáo biết được sẽ cảm thông cho </a:t>
            </a:r>
            <a:r>
              <a:rPr lang="vi-VN" sz="2400" dirty="0" smtClean="0">
                <a:latin typeface="+mj-lt"/>
              </a:rPr>
              <a:t>bạn; cùng cô kêu gọi mọi người giúp </a:t>
            </a:r>
            <a:r>
              <a:rPr lang="vi-VN" sz="2400" dirty="0">
                <a:latin typeface="+mj-lt"/>
              </a:rPr>
              <a:t>đỡ </a:t>
            </a:r>
            <a:r>
              <a:rPr lang="vi-VN" sz="2400" dirty="0" smtClean="0">
                <a:latin typeface="+mj-lt"/>
              </a:rPr>
              <a:t>cho bạn</a:t>
            </a:r>
            <a:endParaRPr lang="vi-VN" sz="2400" dirty="0">
              <a:latin typeface="+mj-lt"/>
            </a:endParaRPr>
          </a:p>
        </p:txBody>
      </p:sp>
      <p:sp>
        <p:nvSpPr>
          <p:cNvPr id="12" name="TextBox 11"/>
          <p:cNvSpPr txBox="1"/>
          <p:nvPr/>
        </p:nvSpPr>
        <p:spPr>
          <a:xfrm>
            <a:off x="4758422" y="2848510"/>
            <a:ext cx="4087209" cy="2015936"/>
          </a:xfrm>
          <a:prstGeom prst="rect">
            <a:avLst/>
          </a:prstGeom>
          <a:noFill/>
        </p:spPr>
        <p:txBody>
          <a:bodyPr wrap="square" rtlCol="0">
            <a:spAutoFit/>
          </a:bodyPr>
          <a:lstStyle/>
          <a:p>
            <a:pPr algn="just"/>
            <a:r>
              <a:rPr lang="vi-VN" sz="2500" b="1" dirty="0" smtClean="0">
                <a:latin typeface="+mj-lt"/>
              </a:rPr>
              <a:t>BT 2.2</a:t>
            </a:r>
            <a:r>
              <a:rPr lang="vi-VN" sz="2500" dirty="0">
                <a:latin typeface="+mj-lt"/>
              </a:rPr>
              <a:t>: Lan nên nói với người lớn biết về sự việc trên, để mọi người có cách phòng tránh, tránh được những trường hợp xấu nhất xảy ra.</a:t>
            </a:r>
          </a:p>
        </p:txBody>
      </p:sp>
    </p:spTree>
    <p:extLst>
      <p:ext uri="{BB962C8B-B14F-4D97-AF65-F5344CB8AC3E}">
        <p14:creationId xmlns:p14="http://schemas.microsoft.com/office/powerpoint/2010/main" val="4216076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3788" y="351571"/>
            <a:ext cx="9359153" cy="4980188"/>
          </a:xfrm>
          <a:prstGeom prst="rect">
            <a:avLst/>
          </a:prstGeom>
          <a:noFill/>
          <a:ln>
            <a:noFill/>
          </a:ln>
        </p:spPr>
      </p:pic>
      <p:pic>
        <p:nvPicPr>
          <p:cNvPr id="10" name="Picture 9"/>
          <p:cNvPicPr>
            <a:picLocks noChangeAspect="1"/>
          </p:cNvPicPr>
          <p:nvPr/>
        </p:nvPicPr>
        <p:blipFill>
          <a:blip r:embed="rId3"/>
          <a:stretch>
            <a:fillRect/>
          </a:stretch>
        </p:blipFill>
        <p:spPr>
          <a:xfrm>
            <a:off x="8202571" y="0"/>
            <a:ext cx="941429" cy="703143"/>
          </a:xfrm>
          <a:prstGeom prst="rect">
            <a:avLst/>
          </a:prstGeom>
        </p:spPr>
      </p:pic>
      <p:sp>
        <p:nvSpPr>
          <p:cNvPr id="11" name="Rectangle: Rounded Corners 1">
            <a:extLst>
              <a:ext uri="{FF2B5EF4-FFF2-40B4-BE49-F238E27FC236}">
                <a16:creationId xmlns:a16="http://schemas.microsoft.com/office/drawing/2014/main" xmlns="" id="{49368C2B-08BB-4567-BA27-2402FAA3C31F}"/>
              </a:ext>
            </a:extLst>
          </p:cNvPr>
          <p:cNvSpPr/>
          <p:nvPr/>
        </p:nvSpPr>
        <p:spPr>
          <a:xfrm>
            <a:off x="179071" y="122962"/>
            <a:ext cx="3041501" cy="461985"/>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23825" algn="ctr">
              <a:lnSpc>
                <a:spcPct val="130000"/>
              </a:lnSpc>
              <a:spcAft>
                <a:spcPts val="150"/>
              </a:spcAft>
            </a:pPr>
            <a:r>
              <a:rPr lang="en-US" sz="2700" b="1">
                <a:solidFill>
                  <a:srgbClr val="FF0000"/>
                </a:solidFill>
                <a:latin typeface="Times New Roman" panose="02020603050405020304" pitchFamily="18" charset="0"/>
                <a:ea typeface="Aztek" panose="02020800000000000000" pitchFamily="18" charset="0"/>
                <a:cs typeface="Times New Roman" panose="02020603050405020304" pitchFamily="18" charset="0"/>
              </a:rPr>
              <a:t>3. Cách rèn luyện:</a:t>
            </a:r>
            <a:endPar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350" dirty="0">
                <a:solidFill>
                  <a:prstClr val="white"/>
                </a:solidFill>
                <a:latin typeface="Times New Roman" panose="02020603050405020304" pitchFamily="18" charset="0"/>
                <a:ea typeface="Times New Roman" panose="02020603050405020304" pitchFamily="18" charset="0"/>
              </a:rPr>
              <a:t> </a:t>
            </a:r>
          </a:p>
        </p:txBody>
      </p:sp>
      <p:sp>
        <p:nvSpPr>
          <p:cNvPr id="9" name="Rounded Rectangle 8"/>
          <p:cNvSpPr/>
          <p:nvPr/>
        </p:nvSpPr>
        <p:spPr>
          <a:xfrm>
            <a:off x="539552" y="1635646"/>
            <a:ext cx="7835889" cy="295200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mj-lt"/>
              </a:rPr>
              <a:t>Luôn nói thật với người thân, bạn </a:t>
            </a:r>
            <a:r>
              <a:rPr lang="vi-VN" sz="3200" b="1">
                <a:solidFill>
                  <a:srgbClr val="002060"/>
                </a:solidFill>
                <a:latin typeface="+mj-lt"/>
              </a:rPr>
              <a:t>bè </a:t>
            </a:r>
            <a:endParaRPr lang="en-US" sz="3200" b="1" smtClean="0">
              <a:solidFill>
                <a:srgbClr val="002060"/>
              </a:solidFill>
              <a:latin typeface="+mj-lt"/>
            </a:endParaRPr>
          </a:p>
          <a:p>
            <a:pPr algn="ctr"/>
            <a:endParaRPr lang="en-US" sz="3200" b="1" smtClean="0">
              <a:solidFill>
                <a:srgbClr val="002060"/>
              </a:solidFill>
              <a:latin typeface="+mj-lt"/>
            </a:endParaRPr>
          </a:p>
          <a:p>
            <a:pPr algn="ctr"/>
            <a:r>
              <a:rPr lang="en-US" sz="3200" b="1" smtClean="0">
                <a:solidFill>
                  <a:srgbClr val="002060"/>
                </a:solidFill>
                <a:latin typeface="+mj-lt"/>
              </a:rPr>
              <a:t>Là</a:t>
            </a:r>
            <a:r>
              <a:rPr lang="vi-VN" sz="3200" b="1" smtClean="0">
                <a:solidFill>
                  <a:srgbClr val="002060"/>
                </a:solidFill>
                <a:latin typeface="+mj-lt"/>
              </a:rPr>
              <a:t> </a:t>
            </a:r>
            <a:r>
              <a:rPr lang="vi-VN" sz="3200" b="1" dirty="0">
                <a:solidFill>
                  <a:srgbClr val="002060"/>
                </a:solidFill>
                <a:latin typeface="+mj-lt"/>
              </a:rPr>
              <a:t>người có trách nhiệm bằng thái </a:t>
            </a:r>
            <a:r>
              <a:rPr lang="vi-VN" sz="3200" b="1">
                <a:solidFill>
                  <a:srgbClr val="002060"/>
                </a:solidFill>
                <a:latin typeface="+mj-lt"/>
              </a:rPr>
              <a:t>độ </a:t>
            </a:r>
            <a:r>
              <a:rPr lang="en-US" sz="3200" b="1" smtClean="0">
                <a:solidFill>
                  <a:srgbClr val="002060"/>
                </a:solidFill>
                <a:latin typeface="+mj-lt"/>
              </a:rPr>
              <a:t>:</a:t>
            </a:r>
          </a:p>
          <a:p>
            <a:pPr algn="ctr"/>
            <a:r>
              <a:rPr lang="vi-VN" sz="3200" b="1" smtClean="0">
                <a:solidFill>
                  <a:srgbClr val="002060"/>
                </a:solidFill>
                <a:latin typeface="+mj-lt"/>
              </a:rPr>
              <a:t>dũng </a:t>
            </a:r>
            <a:r>
              <a:rPr lang="vi-VN" sz="3200" b="1" dirty="0">
                <a:solidFill>
                  <a:srgbClr val="002060"/>
                </a:solidFill>
                <a:latin typeface="+mj-lt"/>
              </a:rPr>
              <a:t>cảm, khéo léo, tinh tế và nhân ái.</a:t>
            </a:r>
          </a:p>
        </p:txBody>
      </p:sp>
    </p:spTree>
    <p:extLst>
      <p:ext uri="{BB962C8B-B14F-4D97-AF65-F5344CB8AC3E}">
        <p14:creationId xmlns:p14="http://schemas.microsoft.com/office/powerpoint/2010/main" val="332887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5292080" y="94375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96136" y="447514"/>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Sự thật là những gì có thật trong cuộc sống </a:t>
            </a:r>
          </a:p>
        </p:txBody>
      </p:sp>
      <p:cxnSp>
        <p:nvCxnSpPr>
          <p:cNvPr id="9" name="Straight Arrow Connector 8"/>
          <p:cNvCxnSpPr/>
          <p:nvPr/>
        </p:nvCxnSpPr>
        <p:spPr>
          <a:xfrm flipH="1">
            <a:off x="3113838" y="943752"/>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33518" y="555526"/>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Tôn trọng sự thật là suy nghĩ, nói và làm theo đúng sự thật, bảo vệ sự thật.</a:t>
            </a:r>
          </a:p>
        </p:txBody>
      </p:sp>
      <p:sp>
        <p:nvSpPr>
          <p:cNvPr id="24" name="Rounded Rectangle 23"/>
          <p:cNvSpPr/>
          <p:nvPr/>
        </p:nvSpPr>
        <p:spPr>
          <a:xfrm>
            <a:off x="3667742" y="123478"/>
            <a:ext cx="1692188" cy="144016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latin typeface="Times New Roman" panose="02020603050405020304" pitchFamily="18" charset="0"/>
                <a:cs typeface="Times New Roman" panose="02020603050405020304" pitchFamily="18" charset="0"/>
              </a:rPr>
              <a:t>Tôn trọng sự thật và biểu hiện của tôn trọng sự thật. </a:t>
            </a:r>
            <a:endParaRPr lang="vi-VN"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6207394" y="1707654"/>
            <a:ext cx="1872208" cy="9361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000" b="1" dirty="0">
                <a:latin typeface="Times New Roman" panose="02020603050405020304" pitchFamily="18" charset="0"/>
                <a:cs typeface="Times New Roman" panose="02020603050405020304" pitchFamily="18" charset="0"/>
              </a:rPr>
              <a:t>Ý nghĩa của tôn trọng sự thật</a:t>
            </a:r>
          </a:p>
        </p:txBody>
      </p:sp>
      <p:sp>
        <p:nvSpPr>
          <p:cNvPr id="26" name="Rounded Rectangle 25"/>
          <p:cNvSpPr/>
          <p:nvPr/>
        </p:nvSpPr>
        <p:spPr>
          <a:xfrm>
            <a:off x="1115616" y="1707654"/>
            <a:ext cx="1620180" cy="7920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a:latin typeface="Times New Roman" panose="02020603050405020304" pitchFamily="18" charset="0"/>
                <a:cs typeface="Times New Roman" panose="02020603050405020304" pitchFamily="18" charset="0"/>
              </a:rPr>
              <a:t>Cách rèn luyện</a:t>
            </a:r>
            <a:endParaRPr lang="vi-VN" sz="2400" dirty="0">
              <a:latin typeface="Times New Roman" panose="02020603050405020304" pitchFamily="18" charset="0"/>
              <a:cs typeface="Times New Roman" panose="02020603050405020304" pitchFamily="18" charset="0"/>
            </a:endParaRPr>
          </a:p>
        </p:txBody>
      </p:sp>
      <p:sp>
        <p:nvSpPr>
          <p:cNvPr id="27" name="Rounded Rectangle 26"/>
          <p:cNvSpPr/>
          <p:nvPr/>
        </p:nvSpPr>
        <p:spPr>
          <a:xfrm>
            <a:off x="3635896" y="2427734"/>
            <a:ext cx="1728192" cy="12961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800" b="1" dirty="0">
                <a:latin typeface="Times New Roman" panose="02020603050405020304" pitchFamily="18" charset="0"/>
                <a:cs typeface="Times New Roman" panose="02020603050405020304" pitchFamily="18" charset="0"/>
              </a:rPr>
              <a:t>Tôn trọng </a:t>
            </a:r>
            <a:endParaRPr lang="vi-VN" sz="2800" b="1" dirty="0" smtClean="0">
              <a:latin typeface="Times New Roman" panose="02020603050405020304" pitchFamily="18" charset="0"/>
              <a:cs typeface="Times New Roman" panose="02020603050405020304" pitchFamily="18" charset="0"/>
            </a:endParaRPr>
          </a:p>
          <a:p>
            <a:pPr lvl="0" algn="ctr"/>
            <a:r>
              <a:rPr lang="es-ES" sz="2800" b="1" dirty="0" smtClean="0">
                <a:latin typeface="Times New Roman" panose="02020603050405020304" pitchFamily="18" charset="0"/>
                <a:cs typeface="Times New Roman" panose="02020603050405020304" pitchFamily="18" charset="0"/>
              </a:rPr>
              <a:t>sự </a:t>
            </a:r>
            <a:r>
              <a:rPr lang="es-ES" sz="2800" b="1" dirty="0">
                <a:latin typeface="Times New Roman" panose="02020603050405020304" pitchFamily="18" charset="0"/>
                <a:cs typeface="Times New Roman" panose="02020603050405020304" pitchFamily="18" charset="0"/>
              </a:rPr>
              <a:t>thật</a:t>
            </a:r>
          </a:p>
        </p:txBody>
      </p:sp>
      <p:cxnSp>
        <p:nvCxnSpPr>
          <p:cNvPr id="29" name="Straight Arrow Connector 28"/>
          <p:cNvCxnSpPr>
            <a:endCxn id="24" idx="2"/>
          </p:cNvCxnSpPr>
          <p:nvPr/>
        </p:nvCxnSpPr>
        <p:spPr>
          <a:xfrm flipV="1">
            <a:off x="4513836" y="1563638"/>
            <a:ext cx="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1"/>
          </p:cNvCxnSpPr>
          <p:nvPr/>
        </p:nvCxnSpPr>
        <p:spPr>
          <a:xfrm flipV="1">
            <a:off x="5359930" y="2175706"/>
            <a:ext cx="847464" cy="3240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3"/>
          </p:cNvCxnSpPr>
          <p:nvPr/>
        </p:nvCxnSpPr>
        <p:spPr>
          <a:xfrm flipH="1" flipV="1">
            <a:off x="2735796" y="2103698"/>
            <a:ext cx="931946"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366682" y="3651549"/>
            <a:ext cx="3065106" cy="11521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Luôn nói thật với người thân, bạn bè và người có trách nhiệm bằng thái độ dũng cảm, khéo léo, tinh tế và nhân ái.</a:t>
            </a:r>
          </a:p>
        </p:txBody>
      </p:sp>
      <p:sp>
        <p:nvSpPr>
          <p:cNvPr id="39" name="Rounded Rectangle 38"/>
          <p:cNvSpPr/>
          <p:nvPr/>
        </p:nvSpPr>
        <p:spPr>
          <a:xfrm>
            <a:off x="5796136" y="3579222"/>
            <a:ext cx="3096344" cy="129678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Góp phần bảo vệ cuộc sống, tránh nhầm lẫn, oan </a:t>
            </a:r>
            <a:r>
              <a:rPr lang="vi-VN" dirty="0" smtClean="0">
                <a:latin typeface="+mj-lt"/>
              </a:rPr>
              <a:t>sai, </a:t>
            </a:r>
            <a:r>
              <a:rPr lang="es-ES" dirty="0">
                <a:latin typeface="Times New Roman" panose="02020603050405020304" pitchFamily="18" charset="0"/>
                <a:cs typeface="Times New Roman" panose="02020603050405020304" pitchFamily="18" charset="0"/>
              </a:rPr>
              <a:t>Giúp con người tin tưởng; gắn kết với </a:t>
            </a:r>
            <a:r>
              <a:rPr lang="es-ES" dirty="0" smtClean="0">
                <a:latin typeface="Times New Roman" panose="02020603050405020304" pitchFamily="18" charset="0"/>
                <a:cs typeface="Times New Roman" panose="02020603050405020304" pitchFamily="18" charset="0"/>
              </a:rPr>
              <a:t>nhau</a:t>
            </a:r>
            <a:r>
              <a:rPr lang="vi-VN" dirty="0">
                <a:latin typeface="Times New Roman" panose="02020603050405020304" pitchFamily="18" charset="0"/>
                <a:cs typeface="Times New Roman" panose="02020603050405020304" pitchFamily="18" charset="0"/>
              </a:rPr>
              <a:t>, tâm hồn thanh thản bình an, sức khỏe tốt </a:t>
            </a:r>
          </a:p>
        </p:txBody>
      </p:sp>
      <p:cxnSp>
        <p:nvCxnSpPr>
          <p:cNvPr id="45" name="Straight Arrow Connector 44"/>
          <p:cNvCxnSpPr>
            <a:endCxn id="39" idx="0"/>
          </p:cNvCxnSpPr>
          <p:nvPr/>
        </p:nvCxnSpPr>
        <p:spPr>
          <a:xfrm>
            <a:off x="7236296" y="2643758"/>
            <a:ext cx="108012" cy="9354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8" idx="0"/>
          </p:cNvCxnSpPr>
          <p:nvPr/>
        </p:nvCxnSpPr>
        <p:spPr>
          <a:xfrm>
            <a:off x="1879966" y="2499489"/>
            <a:ext cx="19269" cy="11520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482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ircle(in)">
                                      <p:cBhvr>
                                        <p:cTn id="26" dur="2000"/>
                                        <p:tgtEl>
                                          <p:spTgt spid="3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5" grpId="0" animBg="1"/>
      <p:bldP spid="26" grpId="0" animBg="1"/>
      <p:bldP spid="27" grpId="0" animBg="1"/>
      <p:bldP spid="38"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161796"/>
            <a:ext cx="5450502" cy="3785652"/>
          </a:xfrm>
          <a:prstGeom prst="rect">
            <a:avLst/>
          </a:prstGeom>
          <a:noFill/>
        </p:spPr>
        <p:txBody>
          <a:bodyPr wrap="square" rtlCol="0">
            <a:spAutoFit/>
          </a:bodyPr>
          <a:lstStyle/>
          <a:p>
            <a:endParaRPr lang="vi-VN" sz="2400" dirty="0" smtClean="0">
              <a:latin typeface="+mj-lt"/>
            </a:endParaRPr>
          </a:p>
          <a:p>
            <a:pPr algn="ctr"/>
            <a:r>
              <a:rPr lang="vi-VN" sz="2400" b="1" dirty="0" smtClean="0">
                <a:solidFill>
                  <a:srgbClr val="002060"/>
                </a:solidFill>
                <a:latin typeface="+mj-lt"/>
              </a:rPr>
              <a:t>Chọn một trong 2 nội dung sau:</a:t>
            </a:r>
          </a:p>
          <a:p>
            <a:r>
              <a:rPr lang="vi-VN" sz="2400" dirty="0" smtClean="0">
                <a:latin typeface="+mj-lt"/>
              </a:rPr>
              <a:t>1. Hãy viết về việc làm thể hiện tôn trọng sự thật hoặc chưa tôn trọng sự thật của bản thân và chia sẻ cảm xúc, suy nghĩ của em sau mỗi việc làm đó?</a:t>
            </a:r>
          </a:p>
          <a:p>
            <a:endParaRPr lang="vi-VN" sz="2400" dirty="0" smtClean="0">
              <a:latin typeface="+mj-lt"/>
            </a:endParaRPr>
          </a:p>
          <a:p>
            <a:r>
              <a:rPr lang="vi-VN" sz="2400" dirty="0" smtClean="0">
                <a:latin typeface="+mj-lt"/>
              </a:rPr>
              <a:t>2. Viết cảm nhận của em về câu ca dao:</a:t>
            </a:r>
          </a:p>
          <a:p>
            <a:r>
              <a:rPr lang="vi-VN" sz="2400" dirty="0" smtClean="0">
                <a:latin typeface="+mj-lt"/>
              </a:rPr>
              <a:t>                  Những người tính nết thật thà</a:t>
            </a:r>
          </a:p>
          <a:p>
            <a:r>
              <a:rPr lang="vi-VN" sz="2400" dirty="0" smtClean="0">
                <a:latin typeface="+mj-lt"/>
              </a:rPr>
              <a:t>            Đi đâu cũng được người ta tin dùng</a:t>
            </a:r>
          </a:p>
        </p:txBody>
      </p:sp>
    </p:spTree>
    <p:extLst>
      <p:ext uri="{BB962C8B-B14F-4D97-AF65-F5344CB8AC3E}">
        <p14:creationId xmlns:p14="http://schemas.microsoft.com/office/powerpoint/2010/main" val="3364917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867"/>
            <a:ext cx="9108504" cy="5126633"/>
          </a:xfrm>
        </p:spPr>
      </p:pic>
      <p:sp>
        <p:nvSpPr>
          <p:cNvPr id="6" name="Rectangle 5"/>
          <p:cNvSpPr/>
          <p:nvPr/>
        </p:nvSpPr>
        <p:spPr>
          <a:xfrm>
            <a:off x="323528" y="2355726"/>
            <a:ext cx="7704856" cy="1260140"/>
          </a:xfrm>
          <a:prstGeom prst="rect">
            <a:avLst/>
          </a:prstGeom>
          <a:noFill/>
        </p:spPr>
        <p:txBody>
          <a:bodyPr wrap="none" lIns="91440" tIns="45720" rIns="91440" bIns="45720">
            <a:prstTxWarp prst="textWave2">
              <a:avLst/>
            </a:prstTxWarp>
            <a:spAutoFit/>
          </a:bodyPr>
          <a:lstStyle/>
          <a:p>
            <a:pPr algn="ctr"/>
            <a:r>
              <a:rPr lang="vi-VN"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Xin cảm ơn và hẹn gặp lại</a:t>
            </a:r>
            <a:endParaRPr lang="vi-VN"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497652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89"/>
            <a:ext cx="9220190" cy="5154489"/>
          </a:xfrm>
        </p:spPr>
      </p:pic>
      <p:sp>
        <p:nvSpPr>
          <p:cNvPr id="5" name="Rectangle 4"/>
          <p:cNvSpPr/>
          <p:nvPr/>
        </p:nvSpPr>
        <p:spPr>
          <a:xfrm>
            <a:off x="1403648" y="686939"/>
            <a:ext cx="5973174"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Truyền tin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323529" y="1297487"/>
            <a:ext cx="8424935" cy="3416320"/>
          </a:xfrm>
          <a:prstGeom prst="rect">
            <a:avLst/>
          </a:prstGeom>
          <a:noFill/>
        </p:spPr>
        <p:txBody>
          <a:bodyPr wrap="square" rtlCol="0">
            <a:spAutoFit/>
          </a:bodyPr>
          <a:lstStyle/>
          <a:p>
            <a:pPr marL="342900" indent="-342900">
              <a:buAutoNum type="arabicPeriod"/>
            </a:pPr>
            <a:r>
              <a:rPr lang="en-US" sz="2800" dirty="0" smtClean="0">
                <a:latin typeface="Times New Roman" panose="02020603050405020304" pitchFamily="18" charset="0"/>
                <a:cs typeface="Times New Roman" panose="02020603050405020304" pitchFamily="18" charset="0"/>
              </a:rPr>
              <a:t>Chia lớp thành 4 đội (Đứng dậy tại chỗ theo hàng dọc)</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Quản trò phát cho người đầu tiên của mỗi đội 1 mảnh giấy ghi 1 câu nói</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Người đầu tiên nói thầm vào tai người thứ 2, người thứ 2 nói thầm vào tai người thứ 3, lần lượt cho đến hết</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Người cuối cùng của 4 đội lên bảng ghi lại câu nói mình nghe được.</a:t>
            </a:r>
          </a:p>
          <a:p>
            <a:endParaRPr lang="vi-VN" sz="2000" dirty="0"/>
          </a:p>
        </p:txBody>
      </p:sp>
      <p:sp>
        <p:nvSpPr>
          <p:cNvPr id="7" name="Rectangle 6"/>
          <p:cNvSpPr/>
          <p:nvPr/>
        </p:nvSpPr>
        <p:spPr>
          <a:xfrm>
            <a:off x="1284771" y="4497169"/>
            <a:ext cx="5634876" cy="646331"/>
          </a:xfrm>
          <a:prstGeom prst="rect">
            <a:avLst/>
          </a:prstGeom>
          <a:noFill/>
        </p:spPr>
        <p:txBody>
          <a:bodyPr wrap="none" lIns="91440" tIns="45720" rIns="91440" bIns="45720">
            <a:spAutoFit/>
          </a:bodyPr>
          <a:lstStyle/>
          <a:p>
            <a:pPr algn="ctr"/>
            <a:r>
              <a:rPr lang="en-US" sz="3600" b="1" dirty="0" smtClean="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Đội ghi đúng sẽ chiến thắng</a:t>
            </a:r>
            <a:endParaRPr lang="en-US" sz="3600" b="1" cap="none" spc="0"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406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5278"/>
            <a:ext cx="2676190" cy="1998222"/>
          </a:xfrm>
          <a:prstGeom prst="rect">
            <a:avLst/>
          </a:prstGeom>
        </p:spPr>
      </p:pic>
      <p:sp>
        <p:nvSpPr>
          <p:cNvPr id="5" name="Cloud Callout 4"/>
          <p:cNvSpPr/>
          <p:nvPr/>
        </p:nvSpPr>
        <p:spPr>
          <a:xfrm>
            <a:off x="3059832" y="1"/>
            <a:ext cx="5769558" cy="3078341"/>
          </a:xfrm>
          <a:prstGeom prst="cloudCallout">
            <a:avLst>
              <a:gd name="adj1" fmla="val -76441"/>
              <a:gd name="adj2" fmla="val 58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1. Để trở thành người thắng cuộc, các thành viên tham gia trò chơi cần tuân thủ điều gì?</a:t>
            </a:r>
            <a:endParaRPr lang="vi-VN"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067944" y="3145278"/>
            <a:ext cx="4761447" cy="1910748"/>
          </a:xfrm>
          <a:prstGeom prst="cloudCallout">
            <a:avLst>
              <a:gd name="adj1" fmla="val -103899"/>
              <a:gd name="adj2" fmla="val -275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Em rút ra bài học gì từ trò chơi?</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496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503" y="69421"/>
            <a:ext cx="2938068" cy="211683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526" t="21506" r="30000" b="16709"/>
          <a:stretch/>
        </p:blipFill>
        <p:spPr>
          <a:xfrm>
            <a:off x="6150546" y="2884505"/>
            <a:ext cx="2993454" cy="2258995"/>
          </a:xfrm>
          <a:prstGeom prst="rect">
            <a:avLst/>
          </a:prstGeom>
        </p:spPr>
      </p:pic>
      <p:sp>
        <p:nvSpPr>
          <p:cNvPr id="11" name="TextBox 10"/>
          <p:cNvSpPr txBox="1"/>
          <p:nvPr/>
        </p:nvSpPr>
        <p:spPr>
          <a:xfrm>
            <a:off x="113311" y="3272939"/>
            <a:ext cx="5904656" cy="181588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Nhà bác học Ga-li-lê đã tôn trọng sự thật như thế nào?..............................</a:t>
            </a:r>
          </a:p>
          <a:p>
            <a:r>
              <a:rPr lang="en-US" sz="2800" dirty="0" smtClean="0">
                <a:solidFill>
                  <a:srgbClr val="002060"/>
                </a:solidFill>
                <a:latin typeface="Times New Roman" panose="02020603050405020304" pitchFamily="18" charset="0"/>
                <a:cs typeface="Times New Roman" panose="02020603050405020304" pitchFamily="18" charset="0"/>
              </a:rPr>
              <a:t>…………………………………………</a:t>
            </a:r>
          </a:p>
          <a:p>
            <a:r>
              <a:rPr lang="en-US" sz="2800" dirty="0" smtClean="0">
                <a:solidFill>
                  <a:srgbClr val="002060"/>
                </a:solidFill>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13311" y="50524"/>
            <a:ext cx="5904656" cy="310854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 …Tuy nhiên, do phát ngôn trái với những quan điểm phổ biến thời bấy giờ, Ga-li-lê đã bị buộc quỳ trước </a:t>
            </a:r>
            <a:r>
              <a:rPr lang="en-US" sz="2800" dirty="0" err="1" smtClean="0">
                <a:latin typeface="Times New Roman" panose="02020603050405020304" pitchFamily="18" charset="0"/>
                <a:cs typeface="Times New Roman" panose="02020603050405020304" pitchFamily="18" charset="0"/>
              </a:rPr>
              <a:t>tòa</a:t>
            </a:r>
            <a:r>
              <a:rPr lang="en-US" sz="2800" dirty="0" smtClean="0">
                <a:latin typeface="Times New Roman" panose="02020603050405020304" pitchFamily="18" charset="0"/>
                <a:cs typeface="Times New Roman" panose="02020603050405020304" pitchFamily="18" charset="0"/>
              </a:rPr>
              <a:t> án La Mã, thề từ bỏ quan điểm của mình và tuyên bố Trái Đất không quay. Nhưng sau đó, ông vẫn tuyên bố: </a:t>
            </a:r>
            <a:r>
              <a:rPr lang="en-US" sz="2800" b="1" dirty="0" smtClean="0">
                <a:latin typeface="Times New Roman" panose="02020603050405020304" pitchFamily="18" charset="0"/>
                <a:cs typeface="Times New Roman" panose="02020603050405020304" pitchFamily="18" charset="0"/>
              </a:rPr>
              <a:t>“Dù sao Trái Đất vẫn quay!”</a:t>
            </a:r>
            <a:r>
              <a:rPr lang="en-US" sz="2800" dirty="0" smtClean="0">
                <a:latin typeface="Times New Roman" panose="02020603050405020304" pitchFamily="18" charset="0"/>
                <a:cs typeface="Times New Roman" panose="02020603050405020304" pitchFamily="18" charset="0"/>
              </a:rPr>
              <a:t>. (SGK </a:t>
            </a:r>
            <a:r>
              <a:rPr lang="en-US" sz="2800" dirty="0" err="1" smtClean="0">
                <a:latin typeface="Times New Roman" panose="02020603050405020304" pitchFamily="18" charset="0"/>
                <a:cs typeface="Times New Roman" panose="02020603050405020304" pitchFamily="18" charset="0"/>
              </a:rPr>
              <a:t>tr</a:t>
            </a:r>
            <a:r>
              <a:rPr lang="en-US" sz="2800" dirty="0" smtClean="0">
                <a:latin typeface="Times New Roman" panose="02020603050405020304" pitchFamily="18" charset="0"/>
                <a:cs typeface="Times New Roman" panose="02020603050405020304" pitchFamily="18" charset="0"/>
              </a:rPr>
              <a:t> 18)</a:t>
            </a:r>
            <a:endParaRPr lang="vi-VN"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868144" y="4515966"/>
            <a:ext cx="3600400" cy="492443"/>
          </a:xfrm>
          <a:prstGeom prst="rect">
            <a:avLst/>
          </a:prstGeom>
          <a:noFill/>
        </p:spPr>
        <p:txBody>
          <a:bodyPr wrap="square" rtlCol="0">
            <a:spAutoFit/>
          </a:bodyPr>
          <a:lstStyle/>
          <a:p>
            <a:pPr algn="ctr"/>
            <a:r>
              <a:rPr lang="en-US" sz="2600" dirty="0" smtClean="0">
                <a:solidFill>
                  <a:schemeClr val="bg1"/>
                </a:solidFill>
                <a:latin typeface="Times New Roman" panose="02020603050405020304" pitchFamily="18" charset="0"/>
                <a:cs typeface="Times New Roman" panose="02020603050405020304" pitchFamily="18" charset="0"/>
              </a:rPr>
              <a:t>(Ga-li-lê, 1564 - 1642)</a:t>
            </a:r>
            <a:endParaRPr lang="vi-VN" sz="2600"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011434" y="2186253"/>
            <a:ext cx="360040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(Cô-</a:t>
            </a:r>
            <a:r>
              <a:rPr lang="en-US" sz="2000" b="1" dirty="0" err="1" smtClean="0">
                <a:latin typeface="Times New Roman" panose="02020603050405020304" pitchFamily="18" charset="0"/>
                <a:cs typeface="Times New Roman" panose="02020603050405020304" pitchFamily="18" charset="0"/>
              </a:rPr>
              <a:t>péc</a:t>
            </a:r>
            <a:r>
              <a:rPr lang="en-US" sz="2000" b="1" dirty="0" smtClean="0">
                <a:latin typeface="Times New Roman" panose="02020603050405020304" pitchFamily="18" charset="0"/>
                <a:cs typeface="Times New Roman" panose="02020603050405020304" pitchFamily="18" charset="0"/>
              </a:rPr>
              <a:t>-ních, 1473 - 1543)</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479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4526" t="21506" r="30000" b="16709"/>
          <a:stretch/>
        </p:blipFill>
        <p:spPr>
          <a:xfrm>
            <a:off x="7268367" y="0"/>
            <a:ext cx="1875633" cy="1415437"/>
          </a:xfrm>
          <a:prstGeom prst="rect">
            <a:avLst/>
          </a:prstGeom>
        </p:spPr>
      </p:pic>
      <p:sp>
        <p:nvSpPr>
          <p:cNvPr id="15" name="TextBox 14"/>
          <p:cNvSpPr txBox="1"/>
          <p:nvPr/>
        </p:nvSpPr>
        <p:spPr>
          <a:xfrm>
            <a:off x="5868144" y="4515966"/>
            <a:ext cx="3600400" cy="492443"/>
          </a:xfrm>
          <a:prstGeom prst="rect">
            <a:avLst/>
          </a:prstGeom>
          <a:noFill/>
        </p:spPr>
        <p:txBody>
          <a:bodyPr wrap="square" rtlCol="0">
            <a:spAutoFit/>
          </a:bodyPr>
          <a:lstStyle/>
          <a:p>
            <a:pPr algn="ctr"/>
            <a:r>
              <a:rPr lang="en-US" sz="2600" dirty="0" smtClean="0">
                <a:solidFill>
                  <a:schemeClr val="bg1"/>
                </a:solidFill>
                <a:latin typeface="Times New Roman" panose="02020603050405020304" pitchFamily="18" charset="0"/>
                <a:cs typeface="Times New Roman" panose="02020603050405020304" pitchFamily="18" charset="0"/>
              </a:rPr>
              <a:t>(Ga-li-lê, 1564 - 1642)</a:t>
            </a:r>
            <a:endParaRPr lang="vi-VN" sz="26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0" y="0"/>
            <a:ext cx="8892480" cy="5262979"/>
          </a:xfrm>
          <a:prstGeom prst="rect">
            <a:avLst/>
          </a:prstGeom>
          <a:noFill/>
        </p:spPr>
        <p:txBody>
          <a:bodyPr wrap="square" rtlCol="0">
            <a:spAutoFit/>
          </a:bodyPr>
          <a:lstStyle/>
          <a:p>
            <a:pPr fontAlgn="base"/>
            <a:r>
              <a:rPr lang="vi-VN" sz="2400">
                <a:latin typeface="+mj-lt"/>
              </a:rPr>
              <a:t>Học thuyết của Galileo Galilei vừa ra đời đã bị nhà </a:t>
            </a:r>
            <a:r>
              <a:rPr lang="vi-VN" sz="2400">
                <a:latin typeface="+mj-lt"/>
              </a:rPr>
              <a:t>thờ </a:t>
            </a:r>
            <a:endParaRPr lang="en-US" sz="2400" smtClean="0">
              <a:latin typeface="+mj-lt"/>
            </a:endParaRPr>
          </a:p>
          <a:p>
            <a:pPr fontAlgn="base"/>
            <a:r>
              <a:rPr lang="vi-VN" sz="2400" smtClean="0">
                <a:latin typeface="+mj-lt"/>
              </a:rPr>
              <a:t>và </a:t>
            </a:r>
            <a:r>
              <a:rPr lang="vi-VN" sz="2400">
                <a:latin typeface="+mj-lt"/>
              </a:rPr>
              <a:t>Giáo </a:t>
            </a:r>
            <a:r>
              <a:rPr lang="vi-VN" sz="2400">
                <a:latin typeface="+mj-lt"/>
              </a:rPr>
              <a:t>hội </a:t>
            </a:r>
            <a:r>
              <a:rPr lang="vi-VN" sz="2400" smtClean="0">
                <a:latin typeface="+mj-lt"/>
              </a:rPr>
              <a:t>phản </a:t>
            </a:r>
            <a:r>
              <a:rPr lang="vi-VN" sz="2400">
                <a:latin typeface="+mj-lt"/>
              </a:rPr>
              <a:t>bác, coi rằng học thuyết của </a:t>
            </a:r>
            <a:r>
              <a:rPr lang="vi-VN" sz="2400">
                <a:latin typeface="+mj-lt"/>
              </a:rPr>
              <a:t>ông </a:t>
            </a:r>
            <a:endParaRPr lang="en-US" sz="2400" smtClean="0">
              <a:latin typeface="+mj-lt"/>
            </a:endParaRPr>
          </a:p>
          <a:p>
            <a:pPr fontAlgn="base"/>
            <a:r>
              <a:rPr lang="vi-VN" sz="2400" smtClean="0">
                <a:latin typeface="+mj-lt"/>
              </a:rPr>
              <a:t>là </a:t>
            </a:r>
            <a:r>
              <a:rPr lang="vi-VN" sz="2400">
                <a:latin typeface="+mj-lt"/>
              </a:rPr>
              <a:t>dị đoan</a:t>
            </a:r>
            <a:r>
              <a:rPr lang="vi-VN" sz="2400">
                <a:latin typeface="+mj-lt"/>
              </a:rPr>
              <a:t>. </a:t>
            </a:r>
            <a:r>
              <a:rPr lang="vi-VN" sz="2400" smtClean="0">
                <a:latin typeface="+mj-lt"/>
              </a:rPr>
              <a:t>Cuối </a:t>
            </a:r>
            <a:r>
              <a:rPr lang="vi-VN" sz="2400">
                <a:latin typeface="+mj-lt"/>
              </a:rPr>
              <a:t>cùng, vào năm 1633, ông bị gọi </a:t>
            </a:r>
            <a:r>
              <a:rPr lang="vi-VN" sz="2400">
                <a:latin typeface="+mj-lt"/>
              </a:rPr>
              <a:t>ra </a:t>
            </a:r>
            <a:endParaRPr lang="en-US" sz="2400" smtClean="0">
              <a:latin typeface="+mj-lt"/>
            </a:endParaRPr>
          </a:p>
          <a:p>
            <a:pPr fontAlgn="base"/>
            <a:r>
              <a:rPr lang="vi-VN" sz="2400" smtClean="0">
                <a:latin typeface="+mj-lt"/>
              </a:rPr>
              <a:t>trước </a:t>
            </a:r>
            <a:r>
              <a:rPr lang="vi-VN" sz="2400">
                <a:latin typeface="+mj-lt"/>
              </a:rPr>
              <a:t>tòa án dị giáo</a:t>
            </a:r>
            <a:r>
              <a:rPr lang="vi-VN" sz="2400">
                <a:latin typeface="+mj-lt"/>
              </a:rPr>
              <a:t>, </a:t>
            </a:r>
            <a:r>
              <a:rPr lang="vi-VN" sz="2400" smtClean="0">
                <a:latin typeface="+mj-lt"/>
              </a:rPr>
              <a:t>bị </a:t>
            </a:r>
            <a:r>
              <a:rPr lang="vi-VN" sz="2400">
                <a:latin typeface="+mj-lt"/>
              </a:rPr>
              <a:t>kết án và ra lệnh bỏ tù, phán </a:t>
            </a:r>
            <a:r>
              <a:rPr lang="vi-VN" sz="2400">
                <a:latin typeface="+mj-lt"/>
              </a:rPr>
              <a:t>quyết </a:t>
            </a:r>
            <a:endParaRPr lang="en-US" sz="2400" smtClean="0">
              <a:latin typeface="+mj-lt"/>
            </a:endParaRPr>
          </a:p>
          <a:p>
            <a:pPr fontAlgn="base"/>
            <a:r>
              <a:rPr lang="vi-VN" sz="2400" smtClean="0">
                <a:latin typeface="+mj-lt"/>
              </a:rPr>
              <a:t>sau </a:t>
            </a:r>
            <a:r>
              <a:rPr lang="vi-VN" sz="2400">
                <a:latin typeface="+mj-lt"/>
              </a:rPr>
              <a:t>đó được đổi thành quản thúc tại gia cho đến khi ông qua đời</a:t>
            </a:r>
            <a:r>
              <a:rPr lang="vi-VN" sz="2400">
                <a:latin typeface="+mj-lt"/>
              </a:rPr>
              <a:t>. </a:t>
            </a:r>
            <a:endParaRPr lang="en-US" sz="2400" smtClean="0">
              <a:latin typeface="+mj-lt"/>
            </a:endParaRPr>
          </a:p>
          <a:p>
            <a:pPr fontAlgn="base"/>
            <a:r>
              <a:rPr lang="en-US" sz="2400" smtClean="0">
                <a:latin typeface="+mj-lt"/>
              </a:rPr>
              <a:t>B</a:t>
            </a:r>
            <a:r>
              <a:rPr lang="vi-VN" sz="2400" smtClean="0">
                <a:latin typeface="+mj-lt"/>
              </a:rPr>
              <a:t>ước </a:t>
            </a:r>
            <a:r>
              <a:rPr lang="vi-VN" sz="2400">
                <a:latin typeface="+mj-lt"/>
              </a:rPr>
              <a:t>ra khỏi cửa tòa án, ông đã bực tức nói to</a:t>
            </a:r>
            <a:r>
              <a:rPr lang="vi-VN" sz="2400">
                <a:latin typeface="+mj-lt"/>
              </a:rPr>
              <a:t>: </a:t>
            </a:r>
            <a:endParaRPr lang="en-US" sz="2400" smtClean="0">
              <a:latin typeface="+mj-lt"/>
            </a:endParaRPr>
          </a:p>
          <a:p>
            <a:pPr fontAlgn="base"/>
            <a:r>
              <a:rPr lang="vi-VN" sz="2400" smtClean="0">
                <a:latin typeface="+mj-lt"/>
              </a:rPr>
              <a:t>“</a:t>
            </a:r>
            <a:r>
              <a:rPr lang="vi-VN" sz="2400">
                <a:latin typeface="+mj-lt"/>
              </a:rPr>
              <a:t>Dù sao Trái Đất vẫn quay!”</a:t>
            </a:r>
          </a:p>
          <a:p>
            <a:pPr fontAlgn="base"/>
            <a:r>
              <a:rPr lang="vi-VN" sz="2400" b="1">
                <a:solidFill>
                  <a:srgbClr val="FF0000"/>
                </a:solidFill>
                <a:latin typeface="+mj-lt"/>
              </a:rPr>
              <a:t>Hơn 300 năm sau, Giáo hoàng La Mã đã công nhận rằng Galileo Galilei đã đúng</a:t>
            </a:r>
            <a:r>
              <a:rPr lang="vi-VN" sz="2400">
                <a:latin typeface="+mj-lt"/>
              </a:rPr>
              <a:t>. Nhà thờ cũng đã giải tội cho ông.</a:t>
            </a:r>
          </a:p>
          <a:p>
            <a:pPr fontAlgn="base"/>
            <a:r>
              <a:rPr lang="vi-VN" sz="2400">
                <a:latin typeface="+mj-lt"/>
              </a:rPr>
              <a:t>Galileo Galilei là một nhà thiên văn vĩ đại, ông đã can đảm dám đứng lên nói sự thật, chống lại những quan niệm sai lệch lúc bấy giờ</a:t>
            </a:r>
            <a:r>
              <a:rPr lang="vi-VN" sz="2400">
                <a:latin typeface="+mj-lt"/>
              </a:rPr>
              <a:t>. </a:t>
            </a:r>
            <a:endParaRPr lang="en-US" sz="2400" smtClean="0">
              <a:latin typeface="+mj-lt"/>
            </a:endParaRPr>
          </a:p>
          <a:p>
            <a:pPr fontAlgn="base"/>
            <a:r>
              <a:rPr lang="vi-VN" sz="2400" smtClean="0">
                <a:latin typeface="+mj-lt"/>
              </a:rPr>
              <a:t>Câu </a:t>
            </a:r>
            <a:r>
              <a:rPr lang="vi-VN" sz="2400">
                <a:latin typeface="+mj-lt"/>
              </a:rPr>
              <a:t>nói của ông mãi là </a:t>
            </a:r>
            <a:r>
              <a:rPr lang="vi-VN" sz="2400">
                <a:latin typeface="+mj-lt"/>
              </a:rPr>
              <a:t>chân </a:t>
            </a:r>
            <a:r>
              <a:rPr lang="vi-VN" sz="2400" smtClean="0">
                <a:latin typeface="+mj-lt"/>
              </a:rPr>
              <a:t>lý</a:t>
            </a:r>
            <a:r>
              <a:rPr lang="en-US" sz="2400" smtClean="0">
                <a:latin typeface="+mj-lt"/>
              </a:rPr>
              <a:t>. </a:t>
            </a:r>
            <a:r>
              <a:rPr lang="vi-VN" sz="2400" smtClean="0">
                <a:latin typeface="+mj-lt"/>
              </a:rPr>
              <a:t>Sự </a:t>
            </a:r>
            <a:r>
              <a:rPr lang="vi-VN" sz="2400">
                <a:latin typeface="+mj-lt"/>
              </a:rPr>
              <a:t>thật luôn chỉ có một, khoa học là khoa học và chân lý vẫn mãi là chân lý!</a:t>
            </a:r>
          </a:p>
          <a:p>
            <a:endParaRPr lang="en-US" sz="2400">
              <a:latin typeface="+mj-lt"/>
            </a:endParaRPr>
          </a:p>
        </p:txBody>
      </p:sp>
    </p:spTree>
    <p:extLst>
      <p:ext uri="{BB962C8B-B14F-4D97-AF65-F5344CB8AC3E}">
        <p14:creationId xmlns:p14="http://schemas.microsoft.com/office/powerpoint/2010/main" val="4113129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151"/>
            <a:ext cx="8964488"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Phiếu học tập số 1 (Thảo luận nhóm 5 phút)</a:t>
            </a:r>
          </a:p>
        </p:txBody>
      </p:sp>
      <p:graphicFrame>
        <p:nvGraphicFramePr>
          <p:cNvPr id="5" name="Table 4"/>
          <p:cNvGraphicFramePr>
            <a:graphicFrameLocks noGrp="1"/>
          </p:cNvGraphicFramePr>
          <p:nvPr>
            <p:extLst>
              <p:ext uri="{D42A27DB-BD31-4B8C-83A1-F6EECF244321}">
                <p14:modId xmlns:p14="http://schemas.microsoft.com/office/powerpoint/2010/main" val="964331108"/>
              </p:ext>
            </p:extLst>
          </p:nvPr>
        </p:nvGraphicFramePr>
        <p:xfrm>
          <a:off x="35496" y="511944"/>
          <a:ext cx="9001000" cy="4559811"/>
        </p:xfrm>
        <a:graphic>
          <a:graphicData uri="http://schemas.openxmlformats.org/drawingml/2006/table">
            <a:tbl>
              <a:tblPr firstRow="1" bandRow="1">
                <a:tableStyleId>{5C22544A-7EE6-4342-B048-85BDC9FD1C3A}</a:tableStyleId>
              </a:tblPr>
              <a:tblGrid>
                <a:gridCol w="4500500"/>
                <a:gridCol w="4500500"/>
              </a:tblGrid>
              <a:tr h="930118">
                <a:tc gridSpan="2">
                  <a:txBody>
                    <a:bodyPr/>
                    <a:lstStyle/>
                    <a:p>
                      <a:pPr algn="l"/>
                      <a:r>
                        <a:rPr lang="en-US" sz="2800" b="0" dirty="0" smtClean="0">
                          <a:latin typeface="Times New Roman" panose="02020603050405020304" pitchFamily="18" charset="0"/>
                          <a:cs typeface="Times New Roman" panose="02020603050405020304" pitchFamily="18" charset="0"/>
                        </a:rPr>
                        <a:t>Sự</a:t>
                      </a:r>
                      <a:r>
                        <a:rPr lang="en-US" sz="2800" b="0" baseline="0" dirty="0" smtClean="0">
                          <a:latin typeface="Times New Roman" panose="02020603050405020304" pitchFamily="18" charset="0"/>
                          <a:cs typeface="Times New Roman" panose="02020603050405020304" pitchFamily="18" charset="0"/>
                        </a:rPr>
                        <a:t> thật là gì? ………………………………………………….</a:t>
                      </a:r>
                    </a:p>
                    <a:p>
                      <a:pPr algn="l"/>
                      <a:r>
                        <a:rPr lang="en-US" sz="2800" b="0" baseline="0" dirty="0" smtClean="0">
                          <a:latin typeface="Times New Roman" panose="02020603050405020304" pitchFamily="18" charset="0"/>
                          <a:cs typeface="Times New Roman" panose="02020603050405020304" pitchFamily="18" charset="0"/>
                        </a:rPr>
                        <a:t>Tôn trọng sự thật là gì?.............................................................</a:t>
                      </a:r>
                      <a:endParaRPr lang="vi-VN" sz="28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006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anose="02020603050405020304" pitchFamily="18" charset="0"/>
                          <a:cs typeface="Times New Roman" panose="02020603050405020304" pitchFamily="18" charset="0"/>
                        </a:rPr>
                        <a:t>Biểu</a:t>
                      </a:r>
                      <a:r>
                        <a:rPr lang="en-US" sz="2800" b="1" baseline="0" dirty="0" smtClean="0">
                          <a:latin typeface="Times New Roman" panose="02020603050405020304" pitchFamily="18" charset="0"/>
                          <a:cs typeface="Times New Roman" panose="02020603050405020304" pitchFamily="18" charset="0"/>
                        </a:rPr>
                        <a:t> hiện của tôn trọng sự thật</a:t>
                      </a:r>
                      <a:endParaRPr lang="vi-VN" sz="2800" b="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r>
              <a:tr h="3096771">
                <a:tc>
                  <a:txBody>
                    <a:bodyPr/>
                    <a:lstStyle/>
                    <a:p>
                      <a:r>
                        <a:rPr lang="en-US" sz="2400" b="1" dirty="0" smtClean="0">
                          <a:solidFill>
                            <a:srgbClr val="002060"/>
                          </a:solidFill>
                          <a:latin typeface="Times New Roman" panose="02020603050405020304" pitchFamily="18" charset="0"/>
                          <a:cs typeface="Times New Roman" panose="02020603050405020304" pitchFamily="18" charset="0"/>
                        </a:rPr>
                        <a:t>Quan sát</a:t>
                      </a:r>
                      <a:r>
                        <a:rPr lang="en-US" sz="2400" b="1" baseline="0" dirty="0" smtClean="0">
                          <a:solidFill>
                            <a:srgbClr val="002060"/>
                          </a:solidFill>
                          <a:latin typeface="Times New Roman" panose="02020603050405020304" pitchFamily="18" charset="0"/>
                          <a:cs typeface="Times New Roman" panose="02020603050405020304" pitchFamily="18" charset="0"/>
                        </a:rPr>
                        <a:t> tranh, ghi biểu hiện</a:t>
                      </a:r>
                    </a:p>
                    <a:p>
                      <a:pPr marL="0" indent="0">
                        <a:buNone/>
                      </a:pPr>
                      <a:r>
                        <a:rPr lang="en-US" sz="2800" baseline="0" dirty="0" smtClean="0">
                          <a:latin typeface="Times New Roman" panose="02020603050405020304" pitchFamily="18" charset="0"/>
                          <a:cs typeface="Times New Roman" panose="02020603050405020304" pitchFamily="18" charset="0"/>
                        </a:rPr>
                        <a:t>1. Tranh 1: ………………......</a:t>
                      </a:r>
                    </a:p>
                    <a:p>
                      <a:pPr marL="0" indent="0">
                        <a:buNone/>
                      </a:pPr>
                      <a:r>
                        <a:rPr lang="en-US" sz="2800" baseline="0" dirty="0" smtClean="0">
                          <a:latin typeface="Times New Roman" panose="02020603050405020304" pitchFamily="18" charset="0"/>
                          <a:cs typeface="Times New Roman" panose="02020603050405020304" pitchFamily="18" charset="0"/>
                        </a:rPr>
                        <a:t>……………………………....</a:t>
                      </a:r>
                    </a:p>
                    <a:p>
                      <a:pPr marL="0" indent="0">
                        <a:buNone/>
                      </a:pPr>
                      <a:r>
                        <a:rPr lang="en-US" sz="2800" baseline="0" dirty="0" smtClean="0">
                          <a:latin typeface="Times New Roman" panose="02020603050405020304" pitchFamily="18" charset="0"/>
                          <a:cs typeface="Times New Roman" panose="02020603050405020304" pitchFamily="18" charset="0"/>
                        </a:rPr>
                        <a:t>2. Tranh 2: …………………..</a:t>
                      </a:r>
                    </a:p>
                    <a:p>
                      <a:pPr marL="0" indent="0">
                        <a:buNone/>
                      </a:pPr>
                      <a:r>
                        <a:rPr lang="en-US" sz="2800" baseline="0" dirty="0" smtClean="0">
                          <a:latin typeface="Times New Roman" panose="02020603050405020304" pitchFamily="18" charset="0"/>
                          <a:cs typeface="Times New Roman" panose="02020603050405020304" pitchFamily="18" charset="0"/>
                        </a:rPr>
                        <a:t>………………………………</a:t>
                      </a:r>
                    </a:p>
                    <a:p>
                      <a:pPr marL="0" indent="0">
                        <a:buNone/>
                      </a:pPr>
                      <a:r>
                        <a:rPr lang="en-US" sz="2800" baseline="0" dirty="0" smtClean="0">
                          <a:latin typeface="Times New Roman" panose="02020603050405020304" pitchFamily="18" charset="0"/>
                          <a:cs typeface="Times New Roman" panose="02020603050405020304" pitchFamily="18" charset="0"/>
                        </a:rPr>
                        <a:t>3. Tranh 3: …………………..</a:t>
                      </a:r>
                    </a:p>
                    <a:p>
                      <a:pPr marL="0" indent="0">
                        <a:buNone/>
                      </a:pPr>
                      <a:r>
                        <a:rPr lang="en-US" sz="2800" baseline="0" dirty="0" smtClean="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800" b="1" dirty="0" smtClean="0">
                          <a:solidFill>
                            <a:srgbClr val="002060"/>
                          </a:solidFill>
                          <a:latin typeface="Times New Roman" panose="02020603050405020304" pitchFamily="18" charset="0"/>
                          <a:cs typeface="Times New Roman" panose="02020603050405020304" pitchFamily="18" charset="0"/>
                        </a:rPr>
                        <a:t>Kể</a:t>
                      </a:r>
                      <a:r>
                        <a:rPr lang="en-US" sz="2800" b="1" baseline="0" dirty="0" smtClean="0">
                          <a:solidFill>
                            <a:srgbClr val="002060"/>
                          </a:solidFill>
                          <a:latin typeface="Times New Roman" panose="02020603050405020304" pitchFamily="18" charset="0"/>
                          <a:cs typeface="Times New Roman" panose="02020603050405020304" pitchFamily="18" charset="0"/>
                        </a:rPr>
                        <a:t> thêm các biểu hiện khác</a:t>
                      </a:r>
                    </a:p>
                    <a:p>
                      <a:r>
                        <a:rPr lang="en-US" sz="2800" baseline="0" dirty="0" smtClean="0">
                          <a:latin typeface="Times New Roman" panose="02020603050405020304" pitchFamily="18" charset="0"/>
                          <a:cs typeface="Times New Roman" panose="02020603050405020304" pitchFamily="18" charset="0"/>
                        </a:rPr>
                        <a:t>4……………………………..5……….…………………….</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Times New Roman" panose="02020603050405020304" pitchFamily="18" charset="0"/>
                          <a:cs typeface="Times New Roman" panose="02020603050405020304" pitchFamily="18" charset="0"/>
                        </a:rPr>
                        <a:t>6……………………………..7……….…………………….</a:t>
                      </a:r>
                      <a:endParaRPr lang="vi-VN" sz="28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Times New Roman" panose="02020603050405020304" pitchFamily="18" charset="0"/>
                          <a:cs typeface="Times New Roman" panose="02020603050405020304" pitchFamily="18" charset="0"/>
                        </a:rPr>
                        <a:t>8……………………………...……….…………………….</a:t>
                      </a:r>
                      <a:endParaRPr lang="vi-VN" sz="28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extLst>
      <p:ext uri="{BB962C8B-B14F-4D97-AF65-F5344CB8AC3E}">
        <p14:creationId xmlns:p14="http://schemas.microsoft.com/office/powerpoint/2010/main" val="738194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69026"/>
            <a:ext cx="4248472"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Gợi ý Phiếu học tập số 1</a:t>
            </a:r>
          </a:p>
        </p:txBody>
      </p:sp>
      <p:graphicFrame>
        <p:nvGraphicFramePr>
          <p:cNvPr id="5" name="Table 4"/>
          <p:cNvGraphicFramePr>
            <a:graphicFrameLocks noGrp="1"/>
          </p:cNvGraphicFramePr>
          <p:nvPr>
            <p:extLst>
              <p:ext uri="{D42A27DB-BD31-4B8C-83A1-F6EECF244321}">
                <p14:modId xmlns:p14="http://schemas.microsoft.com/office/powerpoint/2010/main" val="591329236"/>
              </p:ext>
            </p:extLst>
          </p:nvPr>
        </p:nvGraphicFramePr>
        <p:xfrm>
          <a:off x="35496" y="483071"/>
          <a:ext cx="9001000" cy="5273040"/>
        </p:xfrm>
        <a:graphic>
          <a:graphicData uri="http://schemas.openxmlformats.org/drawingml/2006/table">
            <a:tbl>
              <a:tblPr firstRow="1" bandRow="1">
                <a:tableStyleId>{5C22544A-7EE6-4342-B048-85BDC9FD1C3A}</a:tableStyleId>
              </a:tblPr>
              <a:tblGrid>
                <a:gridCol w="4500500"/>
                <a:gridCol w="4500500"/>
              </a:tblGrid>
              <a:tr h="1620263">
                <a:tc gridSpan="2">
                  <a:txBody>
                    <a:bodyPr/>
                    <a:lstStyle/>
                    <a:p>
                      <a:pPr algn="l"/>
                      <a:r>
                        <a:rPr lang="en-US" sz="2600" b="0" dirty="0" smtClean="0">
                          <a:latin typeface="Times New Roman" panose="02020603050405020304" pitchFamily="18" charset="0"/>
                          <a:cs typeface="Times New Roman" panose="02020603050405020304" pitchFamily="18" charset="0"/>
                        </a:rPr>
                        <a:t>- Sự</a:t>
                      </a:r>
                      <a:r>
                        <a:rPr lang="en-US" sz="2600" b="0" baseline="0" dirty="0" smtClean="0">
                          <a:latin typeface="Times New Roman" panose="02020603050405020304" pitchFamily="18" charset="0"/>
                          <a:cs typeface="Times New Roman" panose="02020603050405020304" pitchFamily="18" charset="0"/>
                        </a:rPr>
                        <a:t> thật là những gì có thật trong cuộc sống hiện thực và phản ánh đúng hiện thực cuộc sống.</a:t>
                      </a:r>
                    </a:p>
                    <a:p>
                      <a:pPr algn="l"/>
                      <a:r>
                        <a:rPr lang="en-US" sz="2600" b="0" baseline="0" dirty="0" smtClean="0">
                          <a:latin typeface="Times New Roman" panose="02020603050405020304" pitchFamily="18" charset="0"/>
                          <a:cs typeface="Times New Roman" panose="02020603050405020304" pitchFamily="18" charset="0"/>
                        </a:rPr>
                        <a:t>- Tôn trọng sự thật là </a:t>
                      </a:r>
                      <a:r>
                        <a:rPr lang="vi-VN" sz="2600" b="0" baseline="0" dirty="0" smtClean="0">
                          <a:latin typeface="Times New Roman" panose="02020603050405020304" pitchFamily="18" charset="0"/>
                          <a:cs typeface="Times New Roman" panose="02020603050405020304" pitchFamily="18" charset="0"/>
                        </a:rPr>
                        <a:t>suy nghĩ, nói và làm theo đúng sự thật, bảo vệ sự thật</a:t>
                      </a:r>
                      <a:r>
                        <a:rPr lang="en-US" sz="2600" b="0" baseline="0" dirty="0" smtClean="0">
                          <a:latin typeface="Times New Roman" panose="02020603050405020304" pitchFamily="18" charset="0"/>
                          <a:cs typeface="Times New Roman" panose="02020603050405020304" pitchFamily="18" charset="0"/>
                        </a:rPr>
                        <a:t>.</a:t>
                      </a:r>
                      <a:endParaRPr lang="vi-VN" sz="2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80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anose="02020603050405020304" pitchFamily="18" charset="0"/>
                          <a:cs typeface="Times New Roman" panose="02020603050405020304" pitchFamily="18" charset="0"/>
                        </a:rPr>
                        <a:t>Biểu</a:t>
                      </a:r>
                      <a:r>
                        <a:rPr lang="en-US" sz="2800" b="1" baseline="0" dirty="0" smtClean="0">
                          <a:latin typeface="Times New Roman" panose="02020603050405020304" pitchFamily="18" charset="0"/>
                          <a:cs typeface="Times New Roman" panose="02020603050405020304" pitchFamily="18" charset="0"/>
                        </a:rPr>
                        <a:t> hiện của tôn trọng sự thật</a:t>
                      </a:r>
                      <a:endParaRPr lang="vi-VN" sz="2800" b="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r>
              <a:tr h="2415880">
                <a:tc>
                  <a:txBody>
                    <a:bodyPr/>
                    <a:lstStyle/>
                    <a:p>
                      <a:r>
                        <a:rPr lang="en-US" sz="2400" b="1" dirty="0" smtClean="0">
                          <a:solidFill>
                            <a:srgbClr val="002060"/>
                          </a:solidFill>
                          <a:latin typeface="Times New Roman" panose="02020603050405020304" pitchFamily="18" charset="0"/>
                          <a:cs typeface="Times New Roman" panose="02020603050405020304" pitchFamily="18" charset="0"/>
                        </a:rPr>
                        <a:t>Quan sát</a:t>
                      </a:r>
                      <a:r>
                        <a:rPr lang="en-US" sz="2400" b="1" baseline="0" dirty="0" smtClean="0">
                          <a:solidFill>
                            <a:srgbClr val="002060"/>
                          </a:solidFill>
                          <a:latin typeface="Times New Roman" panose="02020603050405020304" pitchFamily="18" charset="0"/>
                          <a:cs typeface="Times New Roman" panose="02020603050405020304" pitchFamily="18" charset="0"/>
                        </a:rPr>
                        <a:t> tranh, ghi biểu hiện</a:t>
                      </a:r>
                    </a:p>
                    <a:p>
                      <a:pPr marL="0" indent="0">
                        <a:buNone/>
                      </a:pPr>
                      <a:r>
                        <a:rPr lang="en-US" sz="2800" baseline="0" dirty="0" smtClean="0">
                          <a:latin typeface="Times New Roman" panose="02020603050405020304" pitchFamily="18" charset="0"/>
                          <a:cs typeface="Times New Roman" panose="02020603050405020304" pitchFamily="18" charset="0"/>
                        </a:rPr>
                        <a:t>1. Tranh 1: ………………......</a:t>
                      </a:r>
                    </a:p>
                    <a:p>
                      <a:pPr marL="0" indent="0">
                        <a:buNone/>
                      </a:pPr>
                      <a:r>
                        <a:rPr lang="en-US" sz="2800" baseline="0" dirty="0" smtClean="0">
                          <a:latin typeface="Times New Roman" panose="02020603050405020304" pitchFamily="18" charset="0"/>
                          <a:cs typeface="Times New Roman" panose="02020603050405020304" pitchFamily="18" charset="0"/>
                        </a:rPr>
                        <a:t>……………………………....</a:t>
                      </a:r>
                    </a:p>
                    <a:p>
                      <a:pPr marL="0" indent="0">
                        <a:buNone/>
                      </a:pPr>
                      <a:r>
                        <a:rPr lang="en-US" sz="2800" baseline="0" dirty="0" smtClean="0">
                          <a:latin typeface="Times New Roman" panose="02020603050405020304" pitchFamily="18" charset="0"/>
                          <a:cs typeface="Times New Roman" panose="02020603050405020304" pitchFamily="18" charset="0"/>
                        </a:rPr>
                        <a:t>2. Tranh 2: …………………..</a:t>
                      </a:r>
                    </a:p>
                    <a:p>
                      <a:pPr marL="0" indent="0">
                        <a:buNone/>
                      </a:pPr>
                      <a:r>
                        <a:rPr lang="en-US" sz="2800" baseline="0" dirty="0" smtClean="0">
                          <a:latin typeface="Times New Roman" panose="02020603050405020304" pitchFamily="18" charset="0"/>
                          <a:cs typeface="Times New Roman" panose="02020603050405020304" pitchFamily="18" charset="0"/>
                        </a:rPr>
                        <a:t>………………………………</a:t>
                      </a:r>
                    </a:p>
                    <a:p>
                      <a:pPr marL="0" indent="0">
                        <a:buNone/>
                      </a:pPr>
                      <a:r>
                        <a:rPr lang="en-US" sz="2800" baseline="0" dirty="0" smtClean="0">
                          <a:latin typeface="Times New Roman" panose="02020603050405020304" pitchFamily="18" charset="0"/>
                          <a:cs typeface="Times New Roman" panose="02020603050405020304" pitchFamily="18" charset="0"/>
                        </a:rPr>
                        <a:t>3. Tranh 3: …………………..</a:t>
                      </a:r>
                    </a:p>
                    <a:p>
                      <a:pPr marL="0" indent="0">
                        <a:buNone/>
                      </a:pPr>
                      <a:r>
                        <a:rPr lang="en-US" sz="2800" baseline="0" dirty="0" smtClean="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800" b="1" dirty="0" smtClean="0">
                          <a:solidFill>
                            <a:srgbClr val="002060"/>
                          </a:solidFill>
                          <a:latin typeface="Times New Roman" panose="02020603050405020304" pitchFamily="18" charset="0"/>
                          <a:cs typeface="Times New Roman" panose="02020603050405020304" pitchFamily="18" charset="0"/>
                        </a:rPr>
                        <a:t>Kể</a:t>
                      </a:r>
                      <a:r>
                        <a:rPr lang="en-US" sz="2800" b="1" baseline="0" dirty="0" smtClean="0">
                          <a:solidFill>
                            <a:srgbClr val="002060"/>
                          </a:solidFill>
                          <a:latin typeface="Times New Roman" panose="02020603050405020304" pitchFamily="18" charset="0"/>
                          <a:cs typeface="Times New Roman" panose="02020603050405020304" pitchFamily="18" charset="0"/>
                        </a:rPr>
                        <a:t> thêm các biểu hiện khác</a:t>
                      </a:r>
                    </a:p>
                    <a:p>
                      <a:r>
                        <a:rPr lang="en-US" sz="2800" baseline="0" dirty="0" smtClean="0">
                          <a:latin typeface="Times New Roman" panose="02020603050405020304" pitchFamily="18" charset="0"/>
                          <a:cs typeface="Times New Roman" panose="02020603050405020304" pitchFamily="18" charset="0"/>
                        </a:rPr>
                        <a:t>4……………………………..5……….…………………….</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Times New Roman" panose="02020603050405020304" pitchFamily="18" charset="0"/>
                          <a:cs typeface="Times New Roman" panose="02020603050405020304" pitchFamily="18" charset="0"/>
                        </a:rPr>
                        <a:t>6……………………………..7……….…………………….</a:t>
                      </a:r>
                      <a:endParaRPr lang="vi-VN" sz="28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Times New Roman" panose="02020603050405020304" pitchFamily="18" charset="0"/>
                          <a:cs typeface="Times New Roman" panose="02020603050405020304" pitchFamily="18" charset="0"/>
                        </a:rPr>
                        <a:t>8……………………………...……….…………………….</a:t>
                      </a:r>
                      <a:endParaRPr lang="vi-VN" sz="28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extLst>
      <p:ext uri="{BB962C8B-B14F-4D97-AF65-F5344CB8AC3E}">
        <p14:creationId xmlns:p14="http://schemas.microsoft.com/office/powerpoint/2010/main" val="245033092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23478"/>
            <a:ext cx="3744416" cy="954107"/>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II. Nội dung bài học:</a:t>
            </a:r>
          </a:p>
          <a:p>
            <a:r>
              <a:rPr lang="en-US" sz="2800" b="1" smtClean="0">
                <a:solidFill>
                  <a:srgbClr val="FF0000"/>
                </a:solidFill>
                <a:latin typeface="Times New Roman" panose="02020603050405020304" pitchFamily="18" charset="0"/>
                <a:cs typeface="Times New Roman" panose="02020603050405020304" pitchFamily="18" charset="0"/>
              </a:rPr>
              <a:t> 1. Khái niệm</a:t>
            </a:r>
            <a:r>
              <a:rPr lang="en-US" b="1" smtClean="0"/>
              <a:t>: </a:t>
            </a:r>
            <a:endParaRPr lang="en-US" b="1"/>
          </a:p>
        </p:txBody>
      </p:sp>
      <p:pic>
        <p:nvPicPr>
          <p:cNvPr id="7" name="Picture 6"/>
          <p:cNvPicPr>
            <a:picLocks noChangeAspect="1"/>
          </p:cNvPicPr>
          <p:nvPr/>
        </p:nvPicPr>
        <p:blipFill>
          <a:blip r:embed="rId2"/>
          <a:stretch>
            <a:fillRect/>
          </a:stretch>
        </p:blipFill>
        <p:spPr>
          <a:xfrm>
            <a:off x="-308094" y="1025414"/>
            <a:ext cx="9236070" cy="4354648"/>
          </a:xfrm>
          <a:prstGeom prst="rect">
            <a:avLst/>
          </a:prstGeom>
        </p:spPr>
      </p:pic>
      <p:sp>
        <p:nvSpPr>
          <p:cNvPr id="3" name="TextBox 2"/>
          <p:cNvSpPr txBox="1"/>
          <p:nvPr/>
        </p:nvSpPr>
        <p:spPr>
          <a:xfrm>
            <a:off x="1475656" y="1635646"/>
            <a:ext cx="6840760" cy="224676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Sự thật là những gì có thật trong cuộc sống hiện thực và phản ánh đúng hiện thực cuộc sống.</a:t>
            </a:r>
          </a:p>
          <a:p>
            <a:r>
              <a:rPr lang="en-US" sz="2800">
                <a:latin typeface="Times New Roman" panose="02020603050405020304" pitchFamily="18" charset="0"/>
                <a:cs typeface="Times New Roman" panose="02020603050405020304" pitchFamily="18" charset="0"/>
              </a:rPr>
              <a:t>- Tôn trọng sự thật là </a:t>
            </a:r>
            <a:r>
              <a:rPr lang="vi-VN" sz="2800">
                <a:latin typeface="Times New Roman" panose="02020603050405020304" pitchFamily="18" charset="0"/>
                <a:cs typeface="Times New Roman" panose="02020603050405020304" pitchFamily="18" charset="0"/>
              </a:rPr>
              <a:t>suy nghĩ, nói và làm theo đúng sự thật, bảo vệ sự </a:t>
            </a:r>
            <a:r>
              <a:rPr lang="vi-VN" sz="2800">
                <a:latin typeface="Times New Roman" panose="02020603050405020304" pitchFamily="18" charset="0"/>
                <a:cs typeface="Times New Roman" panose="02020603050405020304" pitchFamily="18" charset="0"/>
              </a:rPr>
              <a:t>thật</a:t>
            </a:r>
            <a:r>
              <a:rPr lang="en-US" sz="2800" smtClean="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06170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69026"/>
            <a:ext cx="4248472"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Gợi ý Phiếu học tập số 1</a:t>
            </a:r>
          </a:p>
        </p:txBody>
      </p:sp>
      <p:graphicFrame>
        <p:nvGraphicFramePr>
          <p:cNvPr id="5" name="Table 4"/>
          <p:cNvGraphicFramePr>
            <a:graphicFrameLocks noGrp="1"/>
          </p:cNvGraphicFramePr>
          <p:nvPr>
            <p:extLst>
              <p:ext uri="{D42A27DB-BD31-4B8C-83A1-F6EECF244321}">
                <p14:modId xmlns:p14="http://schemas.microsoft.com/office/powerpoint/2010/main" val="3277857615"/>
              </p:ext>
            </p:extLst>
          </p:nvPr>
        </p:nvGraphicFramePr>
        <p:xfrm>
          <a:off x="35496" y="483071"/>
          <a:ext cx="9001000" cy="5273040"/>
        </p:xfrm>
        <a:graphic>
          <a:graphicData uri="http://schemas.openxmlformats.org/drawingml/2006/table">
            <a:tbl>
              <a:tblPr firstRow="1" bandRow="1">
                <a:tableStyleId>{5C22544A-7EE6-4342-B048-85BDC9FD1C3A}</a:tableStyleId>
              </a:tblPr>
              <a:tblGrid>
                <a:gridCol w="4500500"/>
                <a:gridCol w="4500500"/>
              </a:tblGrid>
              <a:tr h="1620263">
                <a:tc gridSpan="2">
                  <a:txBody>
                    <a:bodyPr/>
                    <a:lstStyle/>
                    <a:p>
                      <a:pPr algn="l"/>
                      <a:r>
                        <a:rPr lang="en-US" sz="2600" b="0" dirty="0" smtClean="0">
                          <a:latin typeface="Times New Roman" panose="02020603050405020304" pitchFamily="18" charset="0"/>
                          <a:cs typeface="Times New Roman" panose="02020603050405020304" pitchFamily="18" charset="0"/>
                        </a:rPr>
                        <a:t>- Sự</a:t>
                      </a:r>
                      <a:r>
                        <a:rPr lang="en-US" sz="2600" b="0" baseline="0" dirty="0" smtClean="0">
                          <a:latin typeface="Times New Roman" panose="02020603050405020304" pitchFamily="18" charset="0"/>
                          <a:cs typeface="Times New Roman" panose="02020603050405020304" pitchFamily="18" charset="0"/>
                        </a:rPr>
                        <a:t> thật là những gì có thật trong cuộc sống hiện thực và phản ánh đúng hiện thực cuộc sống.</a:t>
                      </a:r>
                    </a:p>
                    <a:p>
                      <a:pPr algn="l"/>
                      <a:r>
                        <a:rPr lang="en-US" sz="2600" b="0" baseline="0" dirty="0" smtClean="0">
                          <a:latin typeface="Times New Roman" panose="02020603050405020304" pitchFamily="18" charset="0"/>
                          <a:cs typeface="Times New Roman" panose="02020603050405020304" pitchFamily="18" charset="0"/>
                        </a:rPr>
                        <a:t>- Tôn trọng sự thật là </a:t>
                      </a:r>
                      <a:r>
                        <a:rPr lang="vi-VN" sz="2600" b="0" baseline="0" dirty="0" smtClean="0">
                          <a:latin typeface="Times New Roman" panose="02020603050405020304" pitchFamily="18" charset="0"/>
                          <a:cs typeface="Times New Roman" panose="02020603050405020304" pitchFamily="18" charset="0"/>
                        </a:rPr>
                        <a:t>suy nghĩ, nói và làm theo đúng sự thật, bảo vệ sự thật</a:t>
                      </a:r>
                      <a:r>
                        <a:rPr lang="en-US" sz="2600" b="0" baseline="0" dirty="0" smtClean="0">
                          <a:latin typeface="Times New Roman" panose="02020603050405020304" pitchFamily="18" charset="0"/>
                          <a:cs typeface="Times New Roman" panose="02020603050405020304" pitchFamily="18" charset="0"/>
                        </a:rPr>
                        <a:t>.</a:t>
                      </a:r>
                      <a:endParaRPr lang="vi-VN" sz="2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80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anose="02020603050405020304" pitchFamily="18" charset="0"/>
                          <a:cs typeface="Times New Roman" panose="02020603050405020304" pitchFamily="18" charset="0"/>
                        </a:rPr>
                        <a:t>Biểu</a:t>
                      </a:r>
                      <a:r>
                        <a:rPr lang="en-US" sz="2800" b="1" baseline="0" dirty="0" smtClean="0">
                          <a:latin typeface="Times New Roman" panose="02020603050405020304" pitchFamily="18" charset="0"/>
                          <a:cs typeface="Times New Roman" panose="02020603050405020304" pitchFamily="18" charset="0"/>
                        </a:rPr>
                        <a:t> hiện của tôn trọng sự thật</a:t>
                      </a:r>
                      <a:endParaRPr lang="vi-VN" sz="2800" b="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r>
              <a:tr h="2415880">
                <a:tc>
                  <a:txBody>
                    <a:bodyPr/>
                    <a:lstStyle/>
                    <a:p>
                      <a:r>
                        <a:rPr lang="en-US" sz="2400" b="1" dirty="0" smtClean="0">
                          <a:solidFill>
                            <a:srgbClr val="002060"/>
                          </a:solidFill>
                          <a:latin typeface="Times New Roman" panose="02020603050405020304" pitchFamily="18" charset="0"/>
                          <a:cs typeface="Times New Roman" panose="02020603050405020304" pitchFamily="18" charset="0"/>
                        </a:rPr>
                        <a:t>Quan sát</a:t>
                      </a:r>
                      <a:r>
                        <a:rPr lang="en-US" sz="2400" b="1" baseline="0" dirty="0" smtClean="0">
                          <a:solidFill>
                            <a:srgbClr val="002060"/>
                          </a:solidFill>
                          <a:latin typeface="Times New Roman" panose="02020603050405020304" pitchFamily="18" charset="0"/>
                          <a:cs typeface="Times New Roman" panose="02020603050405020304" pitchFamily="18" charset="0"/>
                        </a:rPr>
                        <a:t> tranh, ghi biểu hiện</a:t>
                      </a:r>
                    </a:p>
                    <a:p>
                      <a:pPr marL="0" indent="0">
                        <a:buNone/>
                      </a:pPr>
                      <a:r>
                        <a:rPr lang="en-US" sz="2800" baseline="0" dirty="0" smtClean="0">
                          <a:latin typeface="Times New Roman" panose="02020603050405020304" pitchFamily="18" charset="0"/>
                          <a:cs typeface="Times New Roman" panose="02020603050405020304" pitchFamily="18" charset="0"/>
                        </a:rPr>
                        <a:t>1. Tranh 1: ………………......</a:t>
                      </a:r>
                    </a:p>
                    <a:p>
                      <a:pPr marL="0" indent="0">
                        <a:buNone/>
                      </a:pPr>
                      <a:r>
                        <a:rPr lang="en-US" sz="2800" baseline="0" dirty="0" smtClean="0">
                          <a:latin typeface="Times New Roman" panose="02020603050405020304" pitchFamily="18" charset="0"/>
                          <a:cs typeface="Times New Roman" panose="02020603050405020304" pitchFamily="18" charset="0"/>
                        </a:rPr>
                        <a:t>……………………………....</a:t>
                      </a:r>
                    </a:p>
                    <a:p>
                      <a:pPr marL="0" indent="0">
                        <a:buNone/>
                      </a:pPr>
                      <a:r>
                        <a:rPr lang="en-US" sz="2800" baseline="0" dirty="0" smtClean="0">
                          <a:latin typeface="Times New Roman" panose="02020603050405020304" pitchFamily="18" charset="0"/>
                          <a:cs typeface="Times New Roman" panose="02020603050405020304" pitchFamily="18" charset="0"/>
                        </a:rPr>
                        <a:t>2. Tranh 2: …………………..</a:t>
                      </a:r>
                    </a:p>
                    <a:p>
                      <a:pPr marL="0" indent="0">
                        <a:buNone/>
                      </a:pPr>
                      <a:r>
                        <a:rPr lang="en-US" sz="2800" baseline="0" dirty="0" smtClean="0">
                          <a:latin typeface="Times New Roman" panose="02020603050405020304" pitchFamily="18" charset="0"/>
                          <a:cs typeface="Times New Roman" panose="02020603050405020304" pitchFamily="18" charset="0"/>
                        </a:rPr>
                        <a:t>………………………………</a:t>
                      </a:r>
                    </a:p>
                    <a:p>
                      <a:pPr marL="0" indent="0">
                        <a:buNone/>
                      </a:pPr>
                      <a:r>
                        <a:rPr lang="en-US" sz="2800" baseline="0" dirty="0" smtClean="0">
                          <a:latin typeface="Times New Roman" panose="02020603050405020304" pitchFamily="18" charset="0"/>
                          <a:cs typeface="Times New Roman" panose="02020603050405020304" pitchFamily="18" charset="0"/>
                        </a:rPr>
                        <a:t>3. Tranh 3: …………………..</a:t>
                      </a:r>
                    </a:p>
                    <a:p>
                      <a:pPr marL="0" indent="0">
                        <a:buNone/>
                      </a:pPr>
                      <a:r>
                        <a:rPr lang="en-US" sz="2800" baseline="0" dirty="0" smtClean="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800" b="1" dirty="0" smtClean="0">
                          <a:solidFill>
                            <a:srgbClr val="002060"/>
                          </a:solidFill>
                          <a:latin typeface="Times New Roman" panose="02020603050405020304" pitchFamily="18" charset="0"/>
                          <a:cs typeface="Times New Roman" panose="02020603050405020304" pitchFamily="18" charset="0"/>
                        </a:rPr>
                        <a:t>Kể</a:t>
                      </a:r>
                      <a:r>
                        <a:rPr lang="en-US" sz="2800" b="1" baseline="0" dirty="0" smtClean="0">
                          <a:solidFill>
                            <a:srgbClr val="002060"/>
                          </a:solidFill>
                          <a:latin typeface="Times New Roman" panose="02020603050405020304" pitchFamily="18" charset="0"/>
                          <a:cs typeface="Times New Roman" panose="02020603050405020304" pitchFamily="18" charset="0"/>
                        </a:rPr>
                        <a:t> thêm các biểu hiện khác</a:t>
                      </a:r>
                    </a:p>
                    <a:p>
                      <a:r>
                        <a:rPr lang="en-US" sz="2800" baseline="0" dirty="0" smtClean="0">
                          <a:latin typeface="Times New Roman" panose="02020603050405020304" pitchFamily="18" charset="0"/>
                          <a:cs typeface="Times New Roman" panose="02020603050405020304" pitchFamily="18" charset="0"/>
                        </a:rPr>
                        <a:t>4……………………………..5……….…………………….</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Times New Roman" panose="02020603050405020304" pitchFamily="18" charset="0"/>
                          <a:cs typeface="Times New Roman" panose="02020603050405020304" pitchFamily="18" charset="0"/>
                        </a:rPr>
                        <a:t>6……………………………..7……….…………………….</a:t>
                      </a:r>
                      <a:endParaRPr lang="vi-VN" sz="28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Times New Roman" panose="02020603050405020304" pitchFamily="18" charset="0"/>
                          <a:cs typeface="Times New Roman" panose="02020603050405020304" pitchFamily="18" charset="0"/>
                        </a:rPr>
                        <a:t>8……………………………...……….…………………….</a:t>
                      </a:r>
                      <a:endParaRPr lang="vi-VN" sz="28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extLst>
      <p:ext uri="{BB962C8B-B14F-4D97-AF65-F5344CB8AC3E}">
        <p14:creationId xmlns:p14="http://schemas.microsoft.com/office/powerpoint/2010/main" val="25975083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TotalTime>
  <Words>1535</Words>
  <Application>Microsoft Office PowerPoint</Application>
  <PresentationFormat>On-screen Show (16:9)</PresentationFormat>
  <Paragraphs>168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Aztek</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vina</cp:lastModifiedBy>
  <cp:revision>48</cp:revision>
  <dcterms:created xsi:type="dcterms:W3CDTF">2021-07-12T15:39:09Z</dcterms:created>
  <dcterms:modified xsi:type="dcterms:W3CDTF">2021-10-29T08:43:34Z</dcterms:modified>
</cp:coreProperties>
</file>