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7" r:id="rId5"/>
    <p:sldId id="287" r:id="rId6"/>
    <p:sldId id="289" r:id="rId7"/>
    <p:sldId id="288" r:id="rId8"/>
    <p:sldId id="261" r:id="rId9"/>
    <p:sldId id="290" r:id="rId10"/>
    <p:sldId id="291" r:id="rId11"/>
    <p:sldId id="292" r:id="rId12"/>
    <p:sldId id="293" r:id="rId13"/>
    <p:sldId id="294" r:id="rId14"/>
    <p:sldId id="295" r:id="rId15"/>
    <p:sldId id="266" r:id="rId16"/>
    <p:sldId id="296" r:id="rId17"/>
    <p:sldId id="297" r:id="rId18"/>
    <p:sldId id="317" r:id="rId19"/>
    <p:sldId id="312" r:id="rId20"/>
    <p:sldId id="313" r:id="rId21"/>
    <p:sldId id="314" r:id="rId22"/>
    <p:sldId id="315" r:id="rId23"/>
    <p:sldId id="316" r:id="rId24"/>
    <p:sldId id="300" r:id="rId25"/>
    <p:sldId id="298" r:id="rId26"/>
    <p:sldId id="302" r:id="rId27"/>
    <p:sldId id="304" r:id="rId28"/>
    <p:sldId id="273" r:id="rId29"/>
    <p:sldId id="281" r:id="rId30"/>
    <p:sldId id="308" r:id="rId31"/>
    <p:sldId id="309" r:id="rId32"/>
    <p:sldId id="310" r:id="rId33"/>
    <p:sldId id="284" r:id="rId34"/>
    <p:sldId id="311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D7214F-96DB-4F2E-855D-69325328FF6E}" v="2" dt="2021-11-03T12:02:11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1590" y="9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L - 9A2 Nguyen Tran Minh Nhien" userId="S::1805271427@binhduong.itrithuc.vn::94afc0d4-566a-480c-8d05-1434c5016a92" providerId="AD" clId="Web-{E3D7214F-96DB-4F2E-855D-69325328FF6E}"/>
    <pc:docChg chg="modSld">
      <pc:chgData name="HL - 9A2 Nguyen Tran Minh Nhien" userId="S::1805271427@binhduong.itrithuc.vn::94afc0d4-566a-480c-8d05-1434c5016a92" providerId="AD" clId="Web-{E3D7214F-96DB-4F2E-855D-69325328FF6E}" dt="2021-11-03T12:02:11.742" v="1" actId="1076"/>
      <pc:docMkLst>
        <pc:docMk/>
      </pc:docMkLst>
      <pc:sldChg chg="modSp">
        <pc:chgData name="HL - 9A2 Nguyen Tran Minh Nhien" userId="S::1805271427@binhduong.itrithuc.vn::94afc0d4-566a-480c-8d05-1434c5016a92" providerId="AD" clId="Web-{E3D7214F-96DB-4F2E-855D-69325328FF6E}" dt="2021-11-03T12:02:11.742" v="1" actId="1076"/>
        <pc:sldMkLst>
          <pc:docMk/>
          <pc:sldMk cId="2507025624" sldId="257"/>
        </pc:sldMkLst>
        <pc:spChg chg="mod">
          <ac:chgData name="HL - 9A2 Nguyen Tran Minh Nhien" userId="S::1805271427@binhduong.itrithuc.vn::94afc0d4-566a-480c-8d05-1434c5016a92" providerId="AD" clId="Web-{E3D7214F-96DB-4F2E-855D-69325328FF6E}" dt="2021-11-03T12:02:11.742" v="1" actId="1076"/>
          <ac:spMkLst>
            <pc:docMk/>
            <pc:sldMk cId="2507025624" sldId="257"/>
            <ac:spMk id="37" creationId="{00000000-0000-0000-0000-000000000000}"/>
          </ac:spMkLst>
        </pc:spChg>
        <pc:picChg chg="mod">
          <ac:chgData name="HL - 9A2 Nguyen Tran Minh Nhien" userId="S::1805271427@binhduong.itrithuc.vn::94afc0d4-566a-480c-8d05-1434c5016a92" providerId="AD" clId="Web-{E3D7214F-96DB-4F2E-855D-69325328FF6E}" dt="2021-11-03T12:02:02.898" v="0" actId="1076"/>
          <ac:picMkLst>
            <pc:docMk/>
            <pc:sldMk cId="2507025624" sldId="257"/>
            <ac:picMk id="4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55F06-E46D-4DEF-B466-7006353DC9B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6DDF7-B074-42F4-9224-1D3C10D33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6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97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69635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8A823A-ED9A-4DA1-B61B-C1A4975113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84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69635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8A823A-ED9A-4DA1-B61B-C1A4975113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46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75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84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32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2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3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4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10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9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84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2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3B52C-B0A5-4E1E-A71A-EB80BB02A72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A0764-0D08-4B25-BE71-45831E6F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1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53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38" y="-631977"/>
            <a:ext cx="9259159" cy="7438945"/>
          </a:xfrm>
          <a:prstGeom prst="rect">
            <a:avLst/>
          </a:prstGeom>
          <a:effectLst>
            <a:softEdge rad="939800"/>
          </a:effectLst>
        </p:spPr>
      </p:pic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987371" y="3306940"/>
            <a:ext cx="5642394" cy="3371903"/>
            <a:chOff x="0" y="0"/>
            <a:chExt cx="5460" cy="3810"/>
          </a:xfrm>
        </p:grpSpPr>
        <p:sp>
          <p:nvSpPr>
            <p:cNvPr id="5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1798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7"/>
          <p:cNvGrpSpPr>
            <a:grpSpLocks/>
          </p:cNvGrpSpPr>
          <p:nvPr/>
        </p:nvGrpSpPr>
        <p:grpSpPr bwMode="auto">
          <a:xfrm rot="-637170">
            <a:off x="8447408" y="4476058"/>
            <a:ext cx="2425043" cy="994442"/>
            <a:chOff x="336" y="2040"/>
            <a:chExt cx="1200" cy="2016"/>
          </a:xfrm>
        </p:grpSpPr>
        <p:pic>
          <p:nvPicPr>
            <p:cNvPr id="26" name="Picture 28" descr="p3012_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9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0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6809253" y="3693303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4896742" y="774045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6819725" y="95582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7666120" y="1523903"/>
            <a:ext cx="296388" cy="320985"/>
          </a:xfrm>
          <a:prstGeom prst="star5">
            <a:avLst/>
          </a:prstGeom>
          <a:gradFill rotWithShape="1">
            <a:gsLst>
              <a:gs pos="0">
                <a:srgbClr val="5B9BD5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auto">
          <a:xfrm>
            <a:off x="7048707" y="4364203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21"/>
          <p:cNvSpPr>
            <a:spLocks noChangeArrowheads="1"/>
          </p:cNvSpPr>
          <p:nvPr/>
        </p:nvSpPr>
        <p:spPr bwMode="auto">
          <a:xfrm>
            <a:off x="6445868" y="4483906"/>
            <a:ext cx="367794" cy="40303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>
            <a:off x="7574523" y="3921524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1328517" y="2686041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3054418" y="234149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auto">
          <a:xfrm>
            <a:off x="2259761" y="932409"/>
            <a:ext cx="390305" cy="29433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WordArt 11"/>
          <p:cNvSpPr>
            <a:spLocks noChangeArrowheads="1" noChangeShapeType="1" noTextEdit="1"/>
          </p:cNvSpPr>
          <p:nvPr/>
        </p:nvSpPr>
        <p:spPr bwMode="auto">
          <a:xfrm rot="21365713">
            <a:off x="1012195" y="1429507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7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</a:t>
            </a:r>
          </a:p>
        </p:txBody>
      </p:sp>
      <p:pic>
        <p:nvPicPr>
          <p:cNvPr id="40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226666" y="3810841"/>
            <a:ext cx="2588403" cy="25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02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271"/>
            <a:ext cx="12192001" cy="22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234396"/>
            <a:ext cx="12062011" cy="1566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" y="3166077"/>
            <a:ext cx="12062013" cy="191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89963" y="3307325"/>
            <a:ext cx="11672046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2: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ông giám đốc dẫn đến tác hại </a:t>
            </a:r>
            <a:r>
              <a:rPr lang="en-GB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+Sản xuất giảm sút.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+Công nhân bỏ việc.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+Công ty bị thua lỗ nặng.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029" y="807740"/>
            <a:ext cx="10772808" cy="21287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1: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việc làm của ông giám đốc công ty?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Phổ biến kế hoạch nhưng không bàn bạc việc thực hiện 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nhân làm việc không an toàn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Lương thấp 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nhân kiến nghị nhưng ông giám đốc không cải thiện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6856" y="5428461"/>
            <a:ext cx="1164515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3: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ông giám đốc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giám đốc là người độc đoán, chuyên quyền, gia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trưởng…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623191"/>
      </p:ext>
    </p:extLst>
  </p:cSld>
  <p:clrMapOvr>
    <a:masterClrMapping/>
  </p:clrMapOvr>
  <p:transition spd="slow" advTm="388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8" descr="6fc417983c9675ce1b60e983870aeb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32" y="0"/>
            <a:ext cx="2181726" cy="116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flipH="1">
            <a:off x="3477222" y="1308486"/>
            <a:ext cx="12429" cy="292039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3502080" y="3625334"/>
            <a:ext cx="0" cy="328211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2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574767" y="1456987"/>
            <a:ext cx="10771520" cy="216834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quá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9A có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xảy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xộn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25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367375" y="3717986"/>
            <a:ext cx="10978911" cy="30481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2743200" algn="ctr"/>
                <a:tab pos="5486400" algn="r"/>
              </a:tabLst>
            </a:pPr>
            <a:r>
              <a:rPr lang="en-US" sz="20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2000" b="1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0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̉:</a:t>
            </a:r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tabLst>
                <a:tab pos="2743200" algn="ctr"/>
                <a:tab pos="5486400" algn="r"/>
              </a:tabLst>
            </a:pP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Là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mọi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người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được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làm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việc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tập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̉,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̃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hội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được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biết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được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bàn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bạc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góp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phần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giám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những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việc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tập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̉,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̃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hội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tabLst>
                <a:tab pos="2743200" algn="ctr"/>
                <a:tab pos="5486400" algn="r"/>
              </a:tabLst>
            </a:pP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lộn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xộn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chính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là có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luật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tabLst>
                <a:tab pos="2743200" algn="ctr"/>
                <a:tab pos="5486400" algn="r"/>
              </a:tabLst>
            </a:pPr>
            <a:r>
              <a:rPr lang="en-US" sz="20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Kỉ </a:t>
            </a:r>
            <a:r>
              <a:rPr lang="en-US" sz="2000" b="1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luật</a:t>
            </a:r>
            <a:r>
              <a:rPr lang="en-US" sz="20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tabLst>
                <a:tab pos="2743200" algn="ctr"/>
                <a:tab pos="5486400" algn="r"/>
              </a:tabLst>
            </a:pP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Là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tuân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những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qui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định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cộng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đồng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chức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̃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hội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Nhằm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tạo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thống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nhất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hành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động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đạt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được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chất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lượng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hiệu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quả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việc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7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650" y="-81509"/>
            <a:ext cx="2178860" cy="149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" name="Rectangle 127"/>
          <p:cNvSpPr/>
          <p:nvPr/>
        </p:nvSpPr>
        <p:spPr>
          <a:xfrm>
            <a:off x="2783798" y="410867"/>
            <a:ext cx="1411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THẢO LUẬN </a:t>
            </a:r>
          </a:p>
        </p:txBody>
      </p:sp>
      <p:pic>
        <p:nvPicPr>
          <p:cNvPr id="131" name="Picture 14" descr="EXCESIZ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3132" y="229492"/>
            <a:ext cx="1652336" cy="142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3210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774613" y="2760676"/>
            <a:ext cx="8263467" cy="1713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Tx/>
              <a:buNone/>
              <a:tabLst>
                <a:tab pos="252730" algn="l"/>
              </a:tabLst>
              <a:defRPr/>
            </a:pPr>
            <a:r>
              <a: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II.N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ỘI DUNG BÀI HỌC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Tx/>
              <a:buNone/>
              <a:tabLst>
                <a:tab pos="252730" algn="l"/>
              </a:tabLst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niệm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74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222" y="2498982"/>
            <a:ext cx="2900751" cy="435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366" y="-712695"/>
            <a:ext cx="12067503" cy="7570695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69" y="4520725"/>
            <a:ext cx="2501415" cy="233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82766" y="1380481"/>
            <a:ext cx="8981505" cy="415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indent="-514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 người làm chủ công việc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 người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biết, cùng được tham gia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cùng thực hiện, kiểm tra giám sát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quy định chung của một cộng đồng, một tổ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xã hội, nhằm tạo ra thống nhất hành động để đạt 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lượng, hiệu quả trong </a:t>
            </a:r>
            <a:r>
              <a:rPr lang="en-GB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5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898680"/>
              </p:ext>
            </p:extLst>
          </p:nvPr>
        </p:nvGraphicFramePr>
        <p:xfrm>
          <a:off x="299954" y="1601305"/>
          <a:ext cx="11653231" cy="432380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169515">
                  <a:extLst>
                    <a:ext uri="{9D8B030D-6E8A-4147-A177-3AD203B41FA5}">
                      <a16:colId xmlns:a16="http://schemas.microsoft.com/office/drawing/2014/main" val="2010126174"/>
                    </a:ext>
                  </a:extLst>
                </a:gridCol>
                <a:gridCol w="5483716">
                  <a:extLst>
                    <a:ext uri="{9D8B030D-6E8A-4147-A177-3AD203B41FA5}">
                      <a16:colId xmlns:a16="http://schemas.microsoft.com/office/drawing/2014/main" val="3846177947"/>
                    </a:ext>
                  </a:extLst>
                </a:gridCol>
              </a:tblGrid>
              <a:tr h="5290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24316"/>
                  </a:ext>
                </a:extLst>
              </a:tr>
              <a:tr h="3703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0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Được đóng góp ý kiến </a:t>
                      </a:r>
                      <a:endParaRPr lang="en-US" sz="20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Được tham gia </a:t>
                      </a:r>
                      <a:endParaRPr lang="en-US" sz="20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Được biết khi việc có liên quan đến mình hoặc tập thể.</a:t>
                      </a:r>
                      <a:endParaRPr lang="en-US" sz="20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- L</a:t>
                      </a:r>
                      <a:r>
                        <a:rPr kumimoji="0" lang="vi-V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àm chủ công việc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tập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xã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hội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5 Brannboll Ny" panose="02000000000000000000" pitchFamily="2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Tham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gia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đóng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góp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ý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Tôn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trọng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kỉ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#9Slide05 Brannboll Ny" panose="02000000000000000000" pitchFamily="2" charset="0"/>
                          <a:ea typeface="+mn-ea"/>
                          <a:cs typeface="Times New Roman" pitchFamily="18" charset="0"/>
                        </a:rPr>
                        <a:t>luật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5 Brannboll Ny" panose="02000000000000000000" pitchFamily="2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0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.VnTime" panose="020B7200000000000000" pitchFamily="34" charset="0"/>
                        <a:buNone/>
                        <a:tabLst>
                          <a:tab pos="-36830" algn="l"/>
                          <a:tab pos="228600" algn="l"/>
                        </a:tabLst>
                      </a:pP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khoẻ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sút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đốc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-Vi </a:t>
                      </a:r>
                      <a:r>
                        <a:rPr lang="en-US" sz="200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000" baseline="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20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000" baseline="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000" dirty="0"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5 Brannboll Ny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723216"/>
                  </a:ext>
                </a:extLst>
              </a:tr>
            </a:tbl>
          </a:graphicData>
        </a:graphic>
      </p:graphicFrame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850125" y="159076"/>
            <a:ext cx="10470524" cy="1077218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85" y="5079987"/>
            <a:ext cx="2678802" cy="17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Video] -Thực hiện tốt 5K để chung sống an toàn với COVID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87" y="169333"/>
            <a:ext cx="10636602" cy="60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7815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ăng cường bảo đảm an toàn cho các đội hình thanh niên, sinh viên tình  nguyện | Tạp chí Tuyên gi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09097"/>
            <a:ext cx="11006667" cy="60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16" y="338401"/>
            <a:ext cx="10746317" cy="594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hay đổi tư duy trong giáo dục để góp phần đổi mới căn bản, toàn diện giáo  dục và đào tạo | Tạp chí Tuyên gi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9" y="91221"/>
            <a:ext cx="11029249" cy="62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Ý kiến của học sinh khi bị trường học theo dõi trang cá nh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346957"/>
            <a:ext cx="4661606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88" y="346957"/>
            <a:ext cx="6841067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Thời Học Sinh - Phạm Nội Quy - Không Son Môi | 3D Production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6" y="3566408"/>
            <a:ext cx="5457824" cy="296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476977"/>
            <a:ext cx="5904089" cy="351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13701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35205" y="330475"/>
            <a:ext cx="11473732" cy="6686551"/>
            <a:chOff x="219302" y="171449"/>
            <a:chExt cx="11473732" cy="6686551"/>
          </a:xfrm>
        </p:grpSpPr>
        <p:pic>
          <p:nvPicPr>
            <p:cNvPr id="1026" name="Picture 2" descr="Cuốn Sách, Mở, Trang, Đọc, Rỗng, Đồng Bằ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02" y="171449"/>
              <a:ext cx="11473732" cy="668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540710"/>
              <a:ext cx="2923605" cy="2616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3: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DÂN CHỦ VÀ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KỈ LUẬT</a:t>
              </a:r>
              <a:endParaRPr lang="en-SG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4721">
              <a:off x="6039652" y="1392640"/>
              <a:ext cx="4586653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665546" y="3356991"/>
              <a:ext cx="3760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8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Buộc học sinh vi phạm giao thông nghỉ học là trái luật - Hànộim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101600"/>
            <a:ext cx="7044267" cy="35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67" y="0"/>
            <a:ext cx="50461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8" y="3691466"/>
            <a:ext cx="7044267" cy="299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29896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89758-C41A-4CEB-B421-EB436C16C0B0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ết quả hình ảnh cho teaching integ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376" y="-127001"/>
            <a:ext cx="1955801" cy="1955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7" y="-91007"/>
            <a:ext cx="2153777" cy="1346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WithinAttrac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651258" y="202439"/>
            <a:ext cx="609600" cy="6096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6477000"/>
            <a:ext cx="12192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1815" y="1902474"/>
            <a:ext cx="10174309" cy="33650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10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dân chủ và kỉ luật 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dân chủ mà k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kỷ luật dễ dẫn đến tình trạng dân chủ quá trớn , người này xâm phạm lợi ích người khác , sẽ không có được sự ổn 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tập thể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kỷ luật mà k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dân chủ dễ tạo nên k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khí căng thẳng , khó huy động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sự đóng góp của tất cả mọi người, dễ dẫn đến độc đoán chuyên quyền..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66682" y="202439"/>
            <a:ext cx="7384576" cy="944562"/>
          </a:xfrm>
          <a:prstGeom prst="rect">
            <a:avLst/>
          </a:prstGeo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kỉ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luật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mối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#9Slide05 Amtenar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296536" y="-548665"/>
            <a:ext cx="14439331" cy="7604558"/>
            <a:chOff x="1688752" y="1665740"/>
            <a:chExt cx="10286245" cy="5283666"/>
          </a:xfrm>
        </p:grpSpPr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583463" y="4006548"/>
              <a:ext cx="1472057" cy="2020256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7941661" y="5775685"/>
              <a:ext cx="2967706" cy="1173721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88752" y="1665740"/>
              <a:ext cx="8400109" cy="4757815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253985" y="2103755"/>
              <a:ext cx="1721012" cy="4695041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950961" y="865423"/>
            <a:ext cx="5648743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Tx/>
              <a:buNone/>
              <a:tabLst>
                <a:tab pos="252730" algn="l"/>
              </a:tabLst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561A7-B858-47F4-8A76-0C1858FF7C41}"/>
              </a:ext>
            </a:extLst>
          </p:cNvPr>
          <p:cNvSpPr txBox="1"/>
          <p:nvPr/>
        </p:nvSpPr>
        <p:spPr>
          <a:xfrm>
            <a:off x="675561" y="2072016"/>
            <a:ext cx="91644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89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73397"/>
            <a:ext cx="7896086" cy="59592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87868"/>
            <a:ext cx="1847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Google Shape;127;p5"/>
          <p:cNvSpPr/>
          <p:nvPr/>
        </p:nvSpPr>
        <p:spPr>
          <a:xfrm>
            <a:off x="686035" y="3189567"/>
            <a:ext cx="657457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endParaRPr lang="en-GB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lịch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sử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Việt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Nam,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kể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những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sự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kiện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hiện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dân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chủ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dân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ta?</a:t>
            </a:r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27;p5">
            <a:extLst>
              <a:ext uri="{FF2B5EF4-FFF2-40B4-BE49-F238E27FC236}">
                <a16:creationId xmlns:a16="http://schemas.microsoft.com/office/drawing/2014/main" id="{457A6431-B161-4778-AA60-80B13608CD0C}"/>
              </a:ext>
            </a:extLst>
          </p:cNvPr>
          <p:cNvSpPr/>
          <p:nvPr/>
        </p:nvSpPr>
        <p:spPr>
          <a:xfrm>
            <a:off x="6813880" y="405424"/>
            <a:ext cx="631277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endParaRPr lang="en-GB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Hội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nghị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Diên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Hồng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nghị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Than.</a:t>
            </a:r>
          </a:p>
          <a:p>
            <a:pPr marL="571500" indent="-571500" algn="just">
              <a:buFontTx/>
              <a:buChar char="-"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lang="en-GB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417" y="2463890"/>
            <a:ext cx="2900751" cy="4359018"/>
          </a:xfrm>
          <a:prstGeom prst="rect">
            <a:avLst/>
          </a:prstGeom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" y="5585684"/>
            <a:ext cx="1510109" cy="12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604310" cy="7416282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978925" y="1122125"/>
            <a:ext cx="7409773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:</a:t>
            </a:r>
          </a:p>
          <a:p>
            <a:pPr algn="just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0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900752" y="-1596788"/>
            <a:ext cx="17455486" cy="10372297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56616" y="838128"/>
            <a:ext cx="4033490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Tx/>
              <a:buNone/>
              <a:tabLst>
                <a:tab pos="252730" algn="l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Ý nghĩa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14FD30-EFBC-4FDC-8191-A20524301AB3}"/>
              </a:ext>
            </a:extLst>
          </p:cNvPr>
          <p:cNvSpPr txBox="1"/>
          <p:nvPr/>
        </p:nvSpPr>
        <p:spPr>
          <a:xfrm>
            <a:off x="2521425" y="1875642"/>
            <a:ext cx="87277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3125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3532" y="425542"/>
            <a:ext cx="5398867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345538" y="3733169"/>
            <a:ext cx="52550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altLang="zh-CN" sz="6600" b="1" dirty="0">
                <a:solidFill>
                  <a:srgbClr val="FF0000"/>
                </a:solidFill>
                <a:latin typeface="#9Slide05 SVNTradeMark" panose="020000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LUYỆN TẬP</a:t>
            </a:r>
            <a:endParaRPr lang="zh-CN" altLang="en-US" sz="6600" b="1" dirty="0">
              <a:solidFill>
                <a:srgbClr val="FF0000"/>
              </a:solidFill>
              <a:latin typeface="#9Slide05 SVNTradeMark" panose="02000000000000000000" pitchFamily="2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10628" y="1594131"/>
              <a:ext cx="3315855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3: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#9Slide05 Fourth" panose="00000500000000000000" pitchFamily="2" charset="0"/>
                </a:rPr>
                <a:t>Dân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#9Slide05 Fourth" panose="00000500000000000000" pitchFamily="2" charset="0"/>
                </a:rPr>
                <a:t>chủ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#9Slide05 Fourth" panose="00000500000000000000" pitchFamily="2" charset="0"/>
                </a:rPr>
                <a:t>và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#9Slide05 Fourth" panose="00000500000000000000" pitchFamily="2" charset="0"/>
                </a:rPr>
                <a:t>kỉ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#9Slide05 Fourth" panose="00000500000000000000" pitchFamily="2" charset="0"/>
                </a:rPr>
                <a:t>luật</a:t>
              </a:r>
              <a:endParaRPr lang="en-SG" altLang="en-US" sz="44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344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634598"/>
              </p:ext>
            </p:extLst>
          </p:nvPr>
        </p:nvGraphicFramePr>
        <p:xfrm>
          <a:off x="319334" y="627221"/>
          <a:ext cx="11335853" cy="623077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101607">
                  <a:extLst>
                    <a:ext uri="{9D8B030D-6E8A-4147-A177-3AD203B41FA5}">
                      <a16:colId xmlns:a16="http://schemas.microsoft.com/office/drawing/2014/main" val="3490653559"/>
                    </a:ext>
                  </a:extLst>
                </a:gridCol>
                <a:gridCol w="1929923">
                  <a:extLst>
                    <a:ext uri="{9D8B030D-6E8A-4147-A177-3AD203B41FA5}">
                      <a16:colId xmlns:a16="http://schemas.microsoft.com/office/drawing/2014/main" val="2314700338"/>
                    </a:ext>
                  </a:extLst>
                </a:gridCol>
                <a:gridCol w="2304323">
                  <a:extLst>
                    <a:ext uri="{9D8B030D-6E8A-4147-A177-3AD203B41FA5}">
                      <a16:colId xmlns:a16="http://schemas.microsoft.com/office/drawing/2014/main" val="1639100258"/>
                    </a:ext>
                  </a:extLst>
                </a:gridCol>
              </a:tblGrid>
              <a:tr h="8848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nl-NL" sz="26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chủ và kỉ luật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dân</a:t>
                      </a:r>
                      <a:r>
                        <a:rPr lang="nl-NL" sz="26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chủ và kỉ luật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089203"/>
                  </a:ext>
                </a:extLst>
              </a:tr>
              <a:tr h="81674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;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   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058563"/>
                  </a:ext>
                </a:extLst>
              </a:tr>
              <a:tr h="115495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nộp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5.000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quỹ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strike="noStrike" dirty="0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strike="noStrike" dirty="0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     </a:t>
                      </a:r>
                      <a:endParaRPr kumimoji="0" lang="nl-NL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623672"/>
                  </a:ext>
                </a:extLst>
              </a:tr>
              <a:tr h="54357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strike="noStrike" dirty="0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    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262718"/>
                  </a:ext>
                </a:extLst>
              </a:tr>
              <a:tr h="87516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Thiêm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strike="noStrike" dirty="0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     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 dirty="0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43365"/>
                  </a:ext>
                </a:extLst>
              </a:tr>
              <a:tr h="76997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đ)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tuân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kumimoji="0" 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u="none" strike="noStrike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strike="noStrike" dirty="0">
                          <a:effectLst/>
                          <a:latin typeface="#9Slide05 SVNVanilla Daisy Pro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       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5 SVNVanilla Daisy Pro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68084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04251" y="1777275"/>
            <a:ext cx="336275" cy="65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937" y="0"/>
            <a:ext cx="1124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chủ?Vì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32411" y="5323262"/>
            <a:ext cx="336275" cy="65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8390" y="4494652"/>
            <a:ext cx="336275" cy="65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91165" y="3732048"/>
            <a:ext cx="336275" cy="65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04059" y="2909527"/>
            <a:ext cx="336275" cy="65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360787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02750" y="-476517"/>
            <a:ext cx="12089249" cy="779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" y="-177674"/>
            <a:ext cx="1943897" cy="1134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12766"/>
              </p:ext>
            </p:extLst>
          </p:nvPr>
        </p:nvGraphicFramePr>
        <p:xfrm>
          <a:off x="1260591" y="1838986"/>
          <a:ext cx="9826580" cy="3522851"/>
        </p:xfrm>
        <a:graphic>
          <a:graphicData uri="http://schemas.openxmlformats.org/drawingml/2006/table">
            <a:tbl>
              <a:tblPr/>
              <a:tblGrid>
                <a:gridCol w="9826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2285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kern="120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3200" kern="1200" baseline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kern="120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200" kern="1200" baseline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kern="120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trương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 “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3200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3200" kern="120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1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5106" y="743077"/>
            <a:ext cx="9209314" cy="4924698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680590" y="2206403"/>
            <a:ext cx="7542256" cy="199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Tx/>
              <a:buNone/>
              <a:tabLst>
                <a:tab pos="54229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55266" y="1040525"/>
            <a:ext cx="3436733" cy="4876949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181497" y="57173"/>
            <a:ext cx="7576457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CHƠI: TRANH TÀI HÙNG BIỆN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304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04" y="1286821"/>
            <a:ext cx="4641780" cy="542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140" y="-1891796"/>
            <a:ext cx="7272564" cy="11963259"/>
          </a:xfrm>
          <a:prstGeom prst="rect">
            <a:avLst/>
          </a:prstGeom>
        </p:spPr>
      </p:pic>
      <p:sp>
        <p:nvSpPr>
          <p:cNvPr id="13" name="Google Shape;127;p5"/>
          <p:cNvSpPr/>
          <p:nvPr/>
        </p:nvSpPr>
        <p:spPr>
          <a:xfrm>
            <a:off x="564543" y="3875533"/>
            <a:ext cx="396230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GB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A,B,C.</a:t>
            </a:r>
          </a:p>
        </p:txBody>
      </p:sp>
      <p:sp>
        <p:nvSpPr>
          <p:cNvPr id="16" name="文本框 6"/>
          <p:cNvSpPr txBox="1"/>
          <p:nvPr/>
        </p:nvSpPr>
        <p:spPr>
          <a:xfrm>
            <a:off x="6296008" y="3875533"/>
            <a:ext cx="4460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giờ đi học, E tranh thủ thời gian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tiền đóng học thêm. Việc làm đó thể hiện điều gì?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E là người tự chủ.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E là người trung thực.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E là người thật thà.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người khiêm nhường.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7383" y="5399732"/>
            <a:ext cx="431540" cy="460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96009" y="4846320"/>
            <a:ext cx="444426" cy="35269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99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9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73" y="0"/>
            <a:ext cx="12922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5"/>
          <p:cNvSpPr txBox="1"/>
          <p:nvPr/>
        </p:nvSpPr>
        <p:spPr>
          <a:xfrm>
            <a:off x="6448507" y="3380472"/>
            <a:ext cx="52550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VẬN DỤNG</a:t>
            </a:r>
            <a:endParaRPr lang="zh-CN" altLang="en-US" sz="6600" b="1" dirty="0">
              <a:solidFill>
                <a:srgbClr val="FF0000"/>
              </a:solidFill>
              <a:latin typeface="#9Slide07 Marbelia Regular" panose="02000500000000000000" pitchFamily="2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10628" y="1594131"/>
              <a:ext cx="331585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3: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Dân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chủ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và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kỉ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luật</a:t>
              </a:r>
              <a:endPara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1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549" y="260730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4091278" y="20571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01" y="638785"/>
            <a:ext cx="11209860" cy="5865304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47904"/>
              </p:ext>
            </p:extLst>
          </p:nvPr>
        </p:nvGraphicFramePr>
        <p:xfrm>
          <a:off x="1665027" y="2697495"/>
          <a:ext cx="8504805" cy="3017520"/>
        </p:xfrm>
        <a:graphic>
          <a:graphicData uri="http://schemas.openxmlformats.org/drawingml/2006/table">
            <a:tbl>
              <a:tblPr/>
              <a:tblGrid>
                <a:gridCol w="8504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27076"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hòm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Hòm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”:</a:t>
                      </a:r>
                    </a:p>
                    <a:p>
                      <a:endParaRPr lang="en-US" sz="32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574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380472"/>
            <a:ext cx="52550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Xin </a:t>
            </a:r>
            <a:r>
              <a:rPr lang="en-US" altLang="zh-CN" sz="6600" b="1" dirty="0" err="1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chào</a:t>
            </a:r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và</a:t>
            </a:r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hẹn</a:t>
            </a:r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gặp</a:t>
            </a:r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lại</a:t>
            </a:r>
            <a:r>
              <a:rPr lang="en-US" altLang="zh-CN" sz="6600" b="1" dirty="0">
                <a:solidFill>
                  <a:srgbClr val="FF0000"/>
                </a:solidFill>
                <a:latin typeface="#9Slide07 Marbelia Regular" panose="02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6600" b="1" dirty="0">
              <a:solidFill>
                <a:srgbClr val="FF0000"/>
              </a:solidFill>
              <a:latin typeface="#9Slide07 Marbelia Regular" panose="02000500000000000000" pitchFamily="2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10628" y="1594131"/>
              <a:ext cx="3315855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3:</a:t>
              </a:r>
              <a:r>
                <a:rPr lang="en-US" altLang="en-US" sz="4400" b="1" dirty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Dân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chủ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và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kỉ</a:t>
              </a:r>
              <a:r>
                <a:rPr lang="en-SG" altLang="en-US" sz="4400" b="1" dirty="0">
                  <a:solidFill>
                    <a:srgbClr val="0000FF"/>
                  </a:solidFill>
                  <a:latin typeface="#9Slide05 Fourth" panose="00000500000000000000" pitchFamily="2" charset="0"/>
                </a:rPr>
                <a:t> </a:t>
              </a:r>
              <a:r>
                <a:rPr lang="en-SG" altLang="en-US" sz="4400" b="1" dirty="0" err="1">
                  <a:solidFill>
                    <a:srgbClr val="0000FF"/>
                  </a:solidFill>
                  <a:latin typeface="#9Slide05 Fourth" panose="00000500000000000000" pitchFamily="2" charset="0"/>
                </a:rPr>
                <a:t>luật</a:t>
              </a:r>
              <a:endPara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66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23150" y="2767233"/>
            <a:ext cx="104106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3: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DÂN CHỦ VÀ KỈ LUẬT</a:t>
            </a:r>
            <a:endParaRPr lang="en-SG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Galileo Galilei Và Chân Lý “Dù Sao Trái đất Vẫn Quay” - Thiên Văn Học Đà  Nẵ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Những câu ca dao tục ngữ nói về tính trung thực - Wiki Cách Là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" descr="hình-thức-dân-chủ-trực-tiếp-và-dân-chủ-đại-diệ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80" y="96970"/>
            <a:ext cx="4201273" cy="2616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864" y="96970"/>
            <a:ext cx="3996018" cy="257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ân giàu, nước mạnh, dân chủ, công bằng, văn minh là mục tiêu, đích đến củ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672" y="3993777"/>
            <a:ext cx="4047565" cy="2829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3: Dân chủ và kỷ luật | Loigiai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3776"/>
            <a:ext cx="3671047" cy="2829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ân chủ – kỷ cương trong văn kiện Đại hội XIII của Đảng | Tạp chí Quản lý  nhà nướ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862" y="3993776"/>
            <a:ext cx="4160931" cy="2789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26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057205" y="3671623"/>
            <a:ext cx="5831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I. ĐẶTẤN ĐỀ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519" y="1360199"/>
              <a:ext cx="4149384" cy="4040543"/>
            </a:xfrm>
            <a:prstGeom prst="rect">
              <a:avLst/>
            </a:prstGeom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36265" y="1543460"/>
            <a:ext cx="331585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3: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SG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85" y="-9059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67642" y="232382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774013" y="-668626"/>
            <a:ext cx="13506788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5343" y="931506"/>
            <a:ext cx="6227256" cy="51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50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TRUYỆN CỦA LỚP 9A </a:t>
            </a:r>
            <a:endParaRPr lang="en-US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0597" y="1311044"/>
            <a:ext cx="113975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7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85" y="-9059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67642" y="232382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409357" y="-251957"/>
            <a:ext cx="13506788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70378" y="833332"/>
            <a:ext cx="6816775" cy="650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8169" y="1588820"/>
            <a:ext cx="7705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989" y="773166"/>
            <a:ext cx="3336655" cy="200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3802364" y="3076807"/>
            <a:ext cx="795333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3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đượcgiams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8" y="3386871"/>
            <a:ext cx="3105889" cy="3370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5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FF6A59-B616-4B91-A291-F5572C67807B}"/>
              </a:ext>
            </a:extLst>
          </p:cNvPr>
          <p:cNvSpPr txBox="1"/>
          <p:nvPr/>
        </p:nvSpPr>
        <p:spPr>
          <a:xfrm>
            <a:off x="831793" y="360203"/>
            <a:ext cx="424872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C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CỦA LỚP 9A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F6A59-B616-4B91-A291-F5572C67807B}"/>
              </a:ext>
            </a:extLst>
          </p:cNvPr>
          <p:cNvSpPr txBox="1"/>
          <p:nvPr/>
        </p:nvSpPr>
        <p:spPr>
          <a:xfrm>
            <a:off x="6433344" y="257173"/>
            <a:ext cx="509727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C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MỘT CÔNG TI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639708"/>
              </p:ext>
            </p:extLst>
          </p:nvPr>
        </p:nvGraphicFramePr>
        <p:xfrm>
          <a:off x="0" y="1332659"/>
          <a:ext cx="1838037" cy="266217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8037">
                  <a:extLst>
                    <a:ext uri="{9D8B030D-6E8A-4147-A177-3AD203B41FA5}">
                      <a16:colId xmlns:a16="http://schemas.microsoft.com/office/drawing/2014/main" val="1600155564"/>
                    </a:ext>
                  </a:extLst>
                </a:gridCol>
              </a:tblGrid>
              <a:tr h="86385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5 Brannboll Ny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73860"/>
                  </a:ext>
                </a:extLst>
              </a:tr>
              <a:tr h="109773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9A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9170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606503"/>
              </p:ext>
            </p:extLst>
          </p:nvPr>
        </p:nvGraphicFramePr>
        <p:xfrm>
          <a:off x="2033899" y="1332659"/>
          <a:ext cx="1841276" cy="48979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41276">
                  <a:extLst>
                    <a:ext uri="{9D8B030D-6E8A-4147-A177-3AD203B41FA5}">
                      <a16:colId xmlns:a16="http://schemas.microsoft.com/office/drawing/2014/main" val="1600155564"/>
                    </a:ext>
                  </a:extLst>
                </a:gridCol>
              </a:tblGrid>
              <a:tr h="9660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5 Brannboll Ny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73860"/>
                  </a:ext>
                </a:extLst>
              </a:tr>
              <a:tr h="387270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kết hợp biện pháp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chủ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lớp 9A được thể hiện như thế nào?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91705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924750"/>
              </p:ext>
            </p:extLst>
          </p:nvPr>
        </p:nvGraphicFramePr>
        <p:xfrm>
          <a:off x="3976774" y="1332656"/>
          <a:ext cx="1838037" cy="402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8037">
                  <a:extLst>
                    <a:ext uri="{9D8B030D-6E8A-4147-A177-3AD203B41FA5}">
                      <a16:colId xmlns:a16="http://schemas.microsoft.com/office/drawing/2014/main" val="16001555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#9Slide05 Brannboll Ny" panose="02000000000000000000" pitchFamily="2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5 Brannboll Ny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7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ự kết hợp biện pháp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chủ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lớp 9A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91705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094569" y="1332659"/>
            <a:ext cx="1874982" cy="35541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việc làm của ông 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 đốc công ty?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52678" y="1332659"/>
            <a:ext cx="1874982" cy="38230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GB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ông giám đốc dẫn đến tác hại </a:t>
            </a:r>
            <a:r>
              <a:rPr lang="en-GB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102825" y="1332659"/>
            <a:ext cx="1874982" cy="40233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GB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ông giám đốc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4" idx="2"/>
          </p:cNvCxnSpPr>
          <p:nvPr/>
        </p:nvCxnSpPr>
        <p:spPr>
          <a:xfrm flipH="1">
            <a:off x="831792" y="883423"/>
            <a:ext cx="2124365" cy="44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" idx="2"/>
          </p:cNvCxnSpPr>
          <p:nvPr/>
        </p:nvCxnSpPr>
        <p:spPr>
          <a:xfrm flipH="1">
            <a:off x="2863792" y="883423"/>
            <a:ext cx="92365" cy="342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2"/>
          </p:cNvCxnSpPr>
          <p:nvPr/>
        </p:nvCxnSpPr>
        <p:spPr>
          <a:xfrm>
            <a:off x="2956157" y="883423"/>
            <a:ext cx="2082799" cy="52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6972023" y="780393"/>
            <a:ext cx="1851512" cy="445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4" idx="0"/>
          </p:cNvCxnSpPr>
          <p:nvPr/>
        </p:nvCxnSpPr>
        <p:spPr>
          <a:xfrm>
            <a:off x="8848582" y="883423"/>
            <a:ext cx="141587" cy="44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8873500" y="782859"/>
            <a:ext cx="1949708" cy="549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3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179"/>
            <a:ext cx="12192001" cy="2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010180"/>
            <a:ext cx="12062011" cy="179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75932"/>
            <a:ext cx="12062013" cy="191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80665" y="3098184"/>
            <a:ext cx="11672046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kết hợp biện pháp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chủ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lớp 9A được thể hiện như thế nào?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+Mọi người cùng tham gia bàn bạc, không ai đứng ngoài cuộc.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+Ý thức tự giác.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+Lớp đã thành lập đội cờ đỏ để nhắc nhở đôn đốc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898" y="652274"/>
            <a:ext cx="10772808" cy="20056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9A 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>
              <a:spcBef>
                <a:spcPts val="1000"/>
              </a:spcBef>
            </a:pP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b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GB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GB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3423" y="5293533"/>
            <a:ext cx="1164515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kết hợp biện pháp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chủ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lớp 9A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9A, mọi khó khăn đã được khắc phục, kế hoạch đã thực hiện tốt, cuối năm lớp được tuyên dương.</a:t>
            </a:r>
            <a:endParaRPr lang="en-GB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8581711"/>
      </p:ext>
    </p:extLst>
  </p:cSld>
  <p:clrMapOvr>
    <a:masterClrMapping/>
  </p:clrMapOvr>
  <p:transition spd="slow" advTm="38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8.880"/>
  <p:tag name="TIMING" val="|6.795|9.427|12.903"/>
  <p:tag name="ISPRING_SLIDE_INDENT_LEVEL" val="0"/>
  <p:tag name="GENSWF_SLIDE_TITLE" val="Mục tiêu bài học"/>
  <p:tag name="ISPRING_SLIDE_ID_2" val="{E6AB85D9-10EE-4ACF-A6A6-DC7F5085B55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8.880"/>
  <p:tag name="TIMING" val="|6.795|9.427|12.903"/>
  <p:tag name="ISPRING_SLIDE_INDENT_LEVEL" val="0"/>
  <p:tag name="GENSWF_SLIDE_TITLE" val="Mục tiêu bài học"/>
  <p:tag name="ISPRING_SLIDE_ID_2" val="{E6AB85D9-10EE-4ACF-A6A6-DC7F5085B55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46941BFFAC2C41B06B89A70E28ACBC" ma:contentTypeVersion="11" ma:contentTypeDescription="Create a new document." ma:contentTypeScope="" ma:versionID="7895135b511cad3fa072279d0978a145">
  <xsd:schema xmlns:xsd="http://www.w3.org/2001/XMLSchema" xmlns:xs="http://www.w3.org/2001/XMLSchema" xmlns:p="http://schemas.microsoft.com/office/2006/metadata/properties" xmlns:ns2="3e503ad3-fd11-4c89-a619-272343f1f7b6" xmlns:ns3="ea25bb1e-3e9c-440d-affa-3310fdb6e1b6" targetNamespace="http://schemas.microsoft.com/office/2006/metadata/properties" ma:root="true" ma:fieldsID="b49c562091bc064f45059034bc62dc8f" ns2:_="" ns3:_="">
    <xsd:import namespace="3e503ad3-fd11-4c89-a619-272343f1f7b6"/>
    <xsd:import namespace="ea25bb1e-3e9c-440d-affa-3310fdb6e1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503ad3-fd11-4c89-a619-272343f1f7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25bb1e-3e9c-440d-affa-3310fdb6e1b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F91657-5ADB-4B5A-9146-C9DD466A7A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060C09-5F05-4BA9-BD6C-645620DFF04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7789CB-DD1D-4164-A1EE-983BD8EB3E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503ad3-fd11-4c89-a619-272343f1f7b6"/>
    <ds:schemaRef ds:uri="ea25bb1e-3e9c-440d-affa-3310fdb6e1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2065</Words>
  <Application>Microsoft Office PowerPoint</Application>
  <PresentationFormat>Widescreen</PresentationFormat>
  <Paragraphs>175</Paragraphs>
  <Slides>32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#9Slide05 Brannboll Ny</vt:lpstr>
      <vt:lpstr>#9Slide05 Fourth</vt:lpstr>
      <vt:lpstr>#9Slide05 SVNTradeMark</vt:lpstr>
      <vt:lpstr>#9Slide05 SVNVanilla Daisy Pro</vt:lpstr>
      <vt:lpstr>#9Slide07 Marbelia Regular</vt:lpstr>
      <vt:lpstr>.VnTime</vt:lpstr>
      <vt:lpstr>Arial</vt:lpstr>
      <vt:lpstr>Calibri</vt:lpstr>
      <vt:lpstr>Calibri Light</vt:lpstr>
      <vt:lpstr>Tahoma</vt:lpstr>
      <vt:lpstr>Times New Roman</vt:lpstr>
      <vt:lpstr>Trebuchet MS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 32bit VS7</dc:creator>
  <cp:lastModifiedBy>vina</cp:lastModifiedBy>
  <cp:revision>17</cp:revision>
  <dcterms:created xsi:type="dcterms:W3CDTF">2021-09-20T23:00:53Z</dcterms:created>
  <dcterms:modified xsi:type="dcterms:W3CDTF">2023-09-15T16:08:24Z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0x0101005046941BFFAC2C41B06B89A70E28ACBC</vt:lpwstr>
  </property>
</Properties>
</file>