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1092" r:id="rId4"/>
    <p:sldId id="1093" r:id="rId5"/>
    <p:sldId id="1060" r:id="rId6"/>
    <p:sldId id="258" r:id="rId7"/>
    <p:sldId id="524" r:id="rId8"/>
    <p:sldId id="449" r:id="rId9"/>
    <p:sldId id="1094" r:id="rId10"/>
    <p:sldId id="1095" r:id="rId11"/>
    <p:sldId id="1096" r:id="rId12"/>
    <p:sldId id="1097" r:id="rId13"/>
    <p:sldId id="1098" r:id="rId14"/>
    <p:sldId id="1099" r:id="rId15"/>
    <p:sldId id="1100" r:id="rId16"/>
    <p:sldId id="1101" r:id="rId17"/>
    <p:sldId id="1102" r:id="rId18"/>
    <p:sldId id="1103" r:id="rId19"/>
    <p:sldId id="1104" r:id="rId20"/>
    <p:sldId id="514" r:id="rId21"/>
    <p:sldId id="443" r:id="rId22"/>
    <p:sldId id="1105" r:id="rId23"/>
    <p:sldId id="44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14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5F486B-DB39-42BE-9CDA-EC41B711A06A}"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385716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F486B-DB39-42BE-9CDA-EC41B711A06A}"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84707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F486B-DB39-42BE-9CDA-EC41B711A06A}"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411605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F486B-DB39-42BE-9CDA-EC41B711A06A}"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95509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5F486B-DB39-42BE-9CDA-EC41B711A06A}"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14019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5F486B-DB39-42BE-9CDA-EC41B711A06A}"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6602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5F486B-DB39-42BE-9CDA-EC41B711A06A}"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186343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5F486B-DB39-42BE-9CDA-EC41B711A06A}"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415961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F486B-DB39-42BE-9CDA-EC41B711A06A}"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106044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5F486B-DB39-42BE-9CDA-EC41B711A06A}"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400068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5F486B-DB39-42BE-9CDA-EC41B711A06A}"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41CC9-1CAA-43D5-ABFA-9605AE11CA4F}" type="slidenum">
              <a:rPr lang="en-US" smtClean="0"/>
              <a:t>‹#›</a:t>
            </a:fld>
            <a:endParaRPr lang="en-US"/>
          </a:p>
        </p:txBody>
      </p:sp>
    </p:spTree>
    <p:extLst>
      <p:ext uri="{BB962C8B-B14F-4D97-AF65-F5344CB8AC3E}">
        <p14:creationId xmlns:p14="http://schemas.microsoft.com/office/powerpoint/2010/main" val="212851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F486B-DB39-42BE-9CDA-EC41B711A06A}" type="datetimeFigureOut">
              <a:rPr lang="en-US" smtClean="0"/>
              <a:t>2/19/2022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41CC9-1CAA-43D5-ABFA-9605AE11CA4F}" type="slidenum">
              <a:rPr lang="en-US" smtClean="0"/>
              <a:t>‹#›</a:t>
            </a:fld>
            <a:endParaRPr lang="en-US"/>
          </a:p>
        </p:txBody>
      </p:sp>
    </p:spTree>
    <p:extLst>
      <p:ext uri="{BB962C8B-B14F-4D97-AF65-F5344CB8AC3E}">
        <p14:creationId xmlns:p14="http://schemas.microsoft.com/office/powerpoint/2010/main" val="3762961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CCE71C-8B51-4E8F-AF64-070FCA0E451C}"/>
              </a:ext>
            </a:extLst>
          </p:cNvPr>
          <p:cNvSpPr/>
          <p:nvPr/>
        </p:nvSpPr>
        <p:spPr>
          <a:xfrm>
            <a:off x="1644362" y="109648"/>
            <a:ext cx="5981895" cy="584775"/>
          </a:xfrm>
          <a:prstGeom prst="rect">
            <a:avLst/>
          </a:prstGeom>
        </p:spPr>
        <p:txBody>
          <a:bodyPr wrap="none">
            <a:spAutoFit/>
          </a:bodyPr>
          <a:lstStyle/>
          <a:p>
            <a:pPr lvl="0" algn="ctr"/>
            <a:r>
              <a:rPr lang="en-US" sz="32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BÀI 4: QUÊ HƯƠNG YÊU DẤU</a:t>
            </a:r>
            <a:endParaRPr lang="en-US" sz="32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2FC58B7-58F1-44FD-89FC-8A1788903155}"/>
              </a:ext>
            </a:extLst>
          </p:cNvPr>
          <p:cNvSpPr/>
          <p:nvPr/>
        </p:nvSpPr>
        <p:spPr>
          <a:xfrm>
            <a:off x="63304" y="870763"/>
            <a:ext cx="9017391" cy="1477328"/>
          </a:xfrm>
          <a:prstGeom prst="rect">
            <a:avLst/>
          </a:prstGeom>
        </p:spPr>
        <p:txBody>
          <a:bodyPr wrap="square">
            <a:spAutoFit/>
          </a:bodyPr>
          <a:lstStyle/>
          <a:p>
            <a:pPr algn="ct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Văn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bản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2: </a:t>
            </a:r>
          </a:p>
          <a:p>
            <a:pPr algn="ct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CHUYỆN CỔ NƯỚC MÌNH </a:t>
            </a:r>
          </a:p>
          <a:p>
            <a:pPr algn="ct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Lâm</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Thị</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Mỹ</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Dạ</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a:t>
            </a:r>
            <a:endParaRPr lang="en-US" sz="30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7" descr="A picture containing doll, toy, light&#10;&#10;Description automatically generated">
            <a:extLst>
              <a:ext uri="{FF2B5EF4-FFF2-40B4-BE49-F238E27FC236}">
                <a16:creationId xmlns:a16="http://schemas.microsoft.com/office/drawing/2014/main" id="{B5BA1394-8ABD-416F-8E17-A05180B0E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3" y="2340512"/>
            <a:ext cx="9017391" cy="4517488"/>
          </a:xfrm>
          <a:prstGeom prst="rect">
            <a:avLst/>
          </a:prstGeom>
          <a:ln>
            <a:noFill/>
          </a:ln>
          <a:effectLst>
            <a:softEdge rad="112500"/>
          </a:effectLst>
        </p:spPr>
      </p:pic>
    </p:spTree>
    <p:extLst>
      <p:ext uri="{BB962C8B-B14F-4D97-AF65-F5344CB8AC3E}">
        <p14:creationId xmlns:p14="http://schemas.microsoft.com/office/powerpoint/2010/main" val="334412861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D34A8-9C69-40AA-B078-3535D12258E5}"/>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E57FEE0-C5C1-4321-9403-CC5E9EC01F45}"/>
              </a:ext>
            </a:extLst>
          </p:cNvPr>
          <p:cNvSpPr/>
          <p:nvPr/>
        </p:nvSpPr>
        <p:spPr>
          <a:xfrm>
            <a:off x="77519" y="666791"/>
            <a:ext cx="4269117"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lục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bát</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161701A6-8767-446A-B421-EA216721B750}"/>
              </a:ext>
            </a:extLst>
          </p:cNvPr>
          <p:cNvSpPr/>
          <p:nvPr/>
        </p:nvSpPr>
        <p:spPr>
          <a:xfrm>
            <a:off x="252267" y="2123238"/>
            <a:ext cx="2750233" cy="848242"/>
          </a:xfrm>
          <a:prstGeom prst="flowChartTerminator">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effectLst/>
                <a:latin typeface="Times New Roman "/>
                <a:ea typeface="Calibri" panose="020F0502020204030204" pitchFamily="34" charset="0"/>
              </a:rPr>
              <a:t>Số</a:t>
            </a:r>
            <a:r>
              <a:rPr lang="en-US" sz="2400" b="1" dirty="0">
                <a:effectLst/>
                <a:latin typeface="Times New Roman "/>
                <a:ea typeface="Calibri" panose="020F0502020204030204" pitchFamily="34" charset="0"/>
              </a:rPr>
              <a:t> </a:t>
            </a:r>
            <a:r>
              <a:rPr lang="en-US" sz="2400" b="1" dirty="0" err="1">
                <a:effectLst/>
                <a:latin typeface="Times New Roman "/>
                <a:ea typeface="Calibri" panose="020F0502020204030204" pitchFamily="34" charset="0"/>
              </a:rPr>
              <a:t>dòng</a:t>
            </a:r>
            <a:r>
              <a:rPr lang="en-US" sz="2400" b="1" dirty="0">
                <a:effectLst/>
                <a:latin typeface="Times New Roman "/>
                <a:ea typeface="Calibri" panose="020F0502020204030204" pitchFamily="34" charset="0"/>
              </a:rPr>
              <a:t>, </a:t>
            </a:r>
            <a:r>
              <a:rPr lang="en-US" sz="2400" b="1" dirty="0" err="1">
                <a:effectLst/>
                <a:latin typeface="Times New Roman "/>
                <a:ea typeface="Calibri" panose="020F0502020204030204" pitchFamily="34" charset="0"/>
              </a:rPr>
              <a:t>số</a:t>
            </a:r>
            <a:r>
              <a:rPr lang="en-US" sz="2400" b="1" dirty="0">
                <a:effectLst/>
                <a:latin typeface="Times New Roman "/>
                <a:ea typeface="Calibri" panose="020F0502020204030204" pitchFamily="34" charset="0"/>
              </a:rPr>
              <a:t> </a:t>
            </a:r>
            <a:r>
              <a:rPr lang="en-US" sz="2400" b="1" dirty="0" err="1">
                <a:effectLst/>
                <a:latin typeface="Times New Roman "/>
                <a:ea typeface="Calibri" panose="020F0502020204030204" pitchFamily="34" charset="0"/>
              </a:rPr>
              <a:t>tiếng</a:t>
            </a:r>
            <a:r>
              <a:rPr lang="en-US" sz="2400" b="1" dirty="0">
                <a:effectLst/>
                <a:latin typeface="Times New Roman "/>
                <a:ea typeface="Calibri" panose="020F0502020204030204" pitchFamily="34" charset="0"/>
              </a:rPr>
              <a:t>:</a:t>
            </a:r>
            <a:r>
              <a:rPr lang="en-US" sz="2400" dirty="0">
                <a:effectLst/>
                <a:latin typeface="Times New Roman "/>
                <a:ea typeface="Calibri" panose="020F0502020204030204" pitchFamily="34" charset="0"/>
              </a:rPr>
              <a:t> </a:t>
            </a:r>
            <a:endParaRPr lang="en-US" sz="2400" dirty="0">
              <a:latin typeface="Times New Roman "/>
            </a:endParaRPr>
          </a:p>
        </p:txBody>
      </p:sp>
      <p:sp>
        <p:nvSpPr>
          <p:cNvPr id="8" name="TextBox 7">
            <a:extLst>
              <a:ext uri="{FF2B5EF4-FFF2-40B4-BE49-F238E27FC236}">
                <a16:creationId xmlns:a16="http://schemas.microsoft.com/office/drawing/2014/main" id="{61402220-A26A-4A8E-8183-DC32A477887C}"/>
              </a:ext>
            </a:extLst>
          </p:cNvPr>
          <p:cNvSpPr txBox="1"/>
          <p:nvPr/>
        </p:nvSpPr>
        <p:spPr>
          <a:xfrm>
            <a:off x="1680808" y="3963545"/>
            <a:ext cx="5584873" cy="2181944"/>
          </a:xfrm>
          <a:prstGeom prst="rect">
            <a:avLst/>
          </a:prstGeom>
          <a:noFill/>
        </p:spPr>
        <p:txBody>
          <a:bodyPr wrap="square">
            <a:spAutoFit/>
          </a:bodyPr>
          <a:lstStyle/>
          <a:p>
            <a:pPr marL="0" marR="0" algn="ctr">
              <a:lnSpc>
                <a:spcPct val="115000"/>
              </a:lnSpc>
              <a:spcBef>
                <a:spcPts val="0"/>
              </a:spcBef>
              <a:spcAft>
                <a:spcPts val="0"/>
              </a:spcAft>
            </a:pPr>
            <a:r>
              <a:rPr lang="en-US" sz="2400" b="1" i="1" dirty="0">
                <a:solidFill>
                  <a:schemeClr val="bg1"/>
                </a:solidFill>
                <a:effectLst/>
                <a:latin typeface="Times New Roman "/>
                <a:ea typeface="Calibri" panose="020F0502020204030204" pitchFamily="34" charset="0"/>
                <a:cs typeface="Times New Roman" panose="02020603050405020304" pitchFamily="18" charset="0"/>
              </a:rPr>
              <a:t>“Ở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hiền</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thì</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lại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gặp</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hiền</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Người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ngay</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thì</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gặp</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người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tiên</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độ</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trì</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Mang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theo</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chuyện</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cổ</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tôi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đi</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a:solidFill>
                  <a:schemeClr val="bg1"/>
                </a:solidFill>
                <a:effectLst/>
                <a:latin typeface="Times New Roman "/>
                <a:ea typeface="Calibri" panose="020F0502020204030204" pitchFamily="34" charset="0"/>
                <a:cs typeface="Times New Roman" panose="02020603050405020304" pitchFamily="18" charset="0"/>
              </a:rPr>
              <a:t>Nghe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trong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cuộc</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sống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thầm</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thì</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tiếng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xưa</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9C7364B2-AF1B-4990-9F6D-F50DDFEA8560}"/>
              </a:ext>
            </a:extLst>
          </p:cNvPr>
          <p:cNvCxnSpPr>
            <a:cxnSpLocks/>
            <a:stCxn id="6" idx="3"/>
          </p:cNvCxnSpPr>
          <p:nvPr/>
        </p:nvCxnSpPr>
        <p:spPr>
          <a:xfrm flipV="1">
            <a:off x="3002500" y="2002206"/>
            <a:ext cx="718915" cy="54515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92E6744-842B-4061-B9C6-14FD87A5F96F}"/>
              </a:ext>
            </a:extLst>
          </p:cNvPr>
          <p:cNvCxnSpPr>
            <a:cxnSpLocks/>
            <a:stCxn id="6" idx="3"/>
            <a:endCxn id="24" idx="1"/>
          </p:cNvCxnSpPr>
          <p:nvPr/>
        </p:nvCxnSpPr>
        <p:spPr>
          <a:xfrm>
            <a:off x="3002500" y="2547359"/>
            <a:ext cx="718915" cy="5671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22DF2A8F-2CD2-4FAA-9780-12724F54B054}"/>
              </a:ext>
            </a:extLst>
          </p:cNvPr>
          <p:cNvSpPr/>
          <p:nvPr/>
        </p:nvSpPr>
        <p:spPr>
          <a:xfrm>
            <a:off x="3721415" y="1606865"/>
            <a:ext cx="4985534" cy="720007"/>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FF00"/>
                </a:solidFill>
                <a:latin typeface="Times New Roman "/>
              </a:rPr>
              <a:t>+ </a:t>
            </a:r>
            <a:r>
              <a:rPr lang="en-US" sz="2400" dirty="0" err="1">
                <a:solidFill>
                  <a:srgbClr val="FFFF00"/>
                </a:solidFill>
                <a:latin typeface="Times New Roman "/>
              </a:rPr>
              <a:t>Gồm</a:t>
            </a:r>
            <a:r>
              <a:rPr lang="en-US" sz="2400" dirty="0">
                <a:solidFill>
                  <a:srgbClr val="FFFF00"/>
                </a:solidFill>
                <a:latin typeface="Times New Roman "/>
              </a:rPr>
              <a:t> </a:t>
            </a:r>
            <a:r>
              <a:rPr lang="en-US" sz="2400" dirty="0" err="1">
                <a:solidFill>
                  <a:srgbClr val="FFFF00"/>
                </a:solidFill>
                <a:latin typeface="Times New Roman "/>
              </a:rPr>
              <a:t>nhiều</a:t>
            </a:r>
            <a:r>
              <a:rPr lang="en-US" sz="2400" dirty="0">
                <a:solidFill>
                  <a:srgbClr val="FFFF00"/>
                </a:solidFill>
                <a:latin typeface="Times New Roman "/>
              </a:rPr>
              <a:t> </a:t>
            </a:r>
            <a:r>
              <a:rPr lang="en-US" sz="2400" dirty="0" err="1">
                <a:solidFill>
                  <a:srgbClr val="FFFF00"/>
                </a:solidFill>
                <a:latin typeface="Times New Roman "/>
              </a:rPr>
              <a:t>cặp</a:t>
            </a:r>
            <a:r>
              <a:rPr lang="en-US" sz="2400" dirty="0">
                <a:solidFill>
                  <a:srgbClr val="FFFF00"/>
                </a:solidFill>
                <a:latin typeface="Times New Roman "/>
              </a:rPr>
              <a:t> </a:t>
            </a:r>
            <a:r>
              <a:rPr lang="en-US" sz="2400" dirty="0" err="1">
                <a:solidFill>
                  <a:srgbClr val="FFFF00"/>
                </a:solidFill>
                <a:latin typeface="Times New Roman "/>
              </a:rPr>
              <a:t>lục</a:t>
            </a:r>
            <a:r>
              <a:rPr lang="en-US" sz="2400" dirty="0">
                <a:solidFill>
                  <a:srgbClr val="FFFF00"/>
                </a:solidFill>
                <a:latin typeface="Times New Roman "/>
              </a:rPr>
              <a:t> </a:t>
            </a:r>
            <a:r>
              <a:rPr lang="en-US" sz="2400" dirty="0" err="1">
                <a:solidFill>
                  <a:srgbClr val="FFFF00"/>
                </a:solidFill>
                <a:latin typeface="Times New Roman "/>
              </a:rPr>
              <a:t>bát</a:t>
            </a:r>
            <a:r>
              <a:rPr lang="en-US" sz="2400" dirty="0">
                <a:solidFill>
                  <a:srgbClr val="FFFF00"/>
                </a:solidFill>
                <a:latin typeface="Times New Roman "/>
              </a:rPr>
              <a:t> </a:t>
            </a:r>
            <a:r>
              <a:rPr lang="en-US" sz="2400" dirty="0" err="1">
                <a:solidFill>
                  <a:srgbClr val="FFFF00"/>
                </a:solidFill>
                <a:latin typeface="Times New Roman "/>
              </a:rPr>
              <a:t>nối</a:t>
            </a:r>
            <a:r>
              <a:rPr lang="en-US" sz="2400" dirty="0">
                <a:solidFill>
                  <a:srgbClr val="FFFF00"/>
                </a:solidFill>
                <a:latin typeface="Times New Roman "/>
              </a:rPr>
              <a:t> </a:t>
            </a:r>
            <a:r>
              <a:rPr lang="en-US" sz="2400" dirty="0" err="1">
                <a:solidFill>
                  <a:srgbClr val="FFFF00"/>
                </a:solidFill>
                <a:latin typeface="Times New Roman "/>
              </a:rPr>
              <a:t>tiếp</a:t>
            </a:r>
            <a:r>
              <a:rPr lang="en-US" sz="2400" dirty="0">
                <a:solidFill>
                  <a:srgbClr val="FFFF00"/>
                </a:solidFill>
                <a:latin typeface="Times New Roman "/>
              </a:rPr>
              <a:t> </a:t>
            </a:r>
            <a:r>
              <a:rPr lang="en-US" sz="2400" dirty="0" err="1">
                <a:solidFill>
                  <a:srgbClr val="FFFF00"/>
                </a:solidFill>
                <a:latin typeface="Times New Roman "/>
              </a:rPr>
              <a:t>nhau</a:t>
            </a:r>
            <a:r>
              <a:rPr lang="en-US" sz="2400" dirty="0">
                <a:solidFill>
                  <a:srgbClr val="FFFF00"/>
                </a:solidFill>
                <a:latin typeface="Times New Roman "/>
              </a:rPr>
              <a:t> </a:t>
            </a:r>
          </a:p>
        </p:txBody>
      </p:sp>
      <p:sp>
        <p:nvSpPr>
          <p:cNvPr id="24" name="Rectangle: Rounded Corners 23">
            <a:extLst>
              <a:ext uri="{FF2B5EF4-FFF2-40B4-BE49-F238E27FC236}">
                <a16:creationId xmlns:a16="http://schemas.microsoft.com/office/drawing/2014/main" id="{521A1906-95FE-4BDB-8A4A-623484C8FA36}"/>
              </a:ext>
            </a:extLst>
          </p:cNvPr>
          <p:cNvSpPr/>
          <p:nvPr/>
        </p:nvSpPr>
        <p:spPr>
          <a:xfrm>
            <a:off x="3721415" y="2754495"/>
            <a:ext cx="4985534" cy="720007"/>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0"/>
              </a:spcAft>
            </a:pPr>
            <a:r>
              <a:rPr lang="en-US" sz="2400" dirty="0">
                <a:solidFill>
                  <a:srgbClr val="FFFF00"/>
                </a:solidFill>
                <a:latin typeface="Times New Roman "/>
                <a:ea typeface="Calibri" panose="020F0502020204030204" pitchFamily="34" charset="0"/>
                <a:cs typeface="Times New Roman" panose="02020603050405020304" pitchFamily="18" charset="0"/>
              </a:rPr>
              <a:t>+ </a:t>
            </a:r>
            <a:r>
              <a:rPr lang="en-US" sz="2400" dirty="0" err="1">
                <a:solidFill>
                  <a:srgbClr val="FFFF00"/>
                </a:solidFill>
                <a:latin typeface="Times New Roman "/>
                <a:ea typeface="Calibri" panose="020F0502020204030204" pitchFamily="34" charset="0"/>
                <a:cs typeface="Times New Roman" panose="02020603050405020304" pitchFamily="18" charset="0"/>
              </a:rPr>
              <a:t>D</a:t>
            </a:r>
            <a:r>
              <a:rPr lang="en-US" sz="2400" dirty="0" err="1">
                <a:solidFill>
                  <a:srgbClr val="FFFF00"/>
                </a:solidFill>
                <a:effectLst/>
                <a:latin typeface="Times New Roman "/>
                <a:ea typeface="Calibri" panose="020F0502020204030204" pitchFamily="34" charset="0"/>
                <a:cs typeface="Times New Roman" panose="02020603050405020304" pitchFamily="18" charset="0"/>
              </a:rPr>
              <a:t>òng</a:t>
            </a:r>
            <a:r>
              <a:rPr lang="en-US" sz="2400" dirty="0">
                <a:solidFill>
                  <a:srgbClr val="FFFF00"/>
                </a:solidFill>
                <a:effectLst/>
                <a:latin typeface="Times New Roman "/>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
                <a:ea typeface="Calibri" panose="020F0502020204030204" pitchFamily="34" charset="0"/>
                <a:cs typeface="Times New Roman" panose="02020603050405020304" pitchFamily="18" charset="0"/>
              </a:rPr>
              <a:t>trên</a:t>
            </a:r>
            <a:r>
              <a:rPr lang="en-US" sz="2400" dirty="0">
                <a:solidFill>
                  <a:srgbClr val="FFFF00"/>
                </a:solidFill>
                <a:effectLst/>
                <a:latin typeface="Times New Roman "/>
                <a:ea typeface="Calibri" panose="020F0502020204030204" pitchFamily="34" charset="0"/>
                <a:cs typeface="Times New Roman" panose="02020603050405020304" pitchFamily="18" charset="0"/>
              </a:rPr>
              <a:t> 6 </a:t>
            </a:r>
            <a:r>
              <a:rPr lang="en-US" sz="2400" dirty="0" err="1">
                <a:solidFill>
                  <a:srgbClr val="FFFF00"/>
                </a:solidFill>
                <a:effectLst/>
                <a:latin typeface="Times New Roman "/>
                <a:ea typeface="Calibri" panose="020F0502020204030204" pitchFamily="34" charset="0"/>
                <a:cs typeface="Times New Roman" panose="02020603050405020304" pitchFamily="18" charset="0"/>
              </a:rPr>
              <a:t>tiếng</a:t>
            </a:r>
            <a:r>
              <a:rPr lang="en-US" sz="2400" dirty="0">
                <a:solidFill>
                  <a:srgbClr val="FFFF00"/>
                </a:solidFill>
                <a:effectLst/>
                <a:latin typeface="Times New Roman "/>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
                <a:ea typeface="Calibri" panose="020F0502020204030204" pitchFamily="34" charset="0"/>
                <a:cs typeface="Times New Roman" panose="02020603050405020304" pitchFamily="18" charset="0"/>
              </a:rPr>
              <a:t>dòng</a:t>
            </a:r>
            <a:r>
              <a:rPr lang="en-US" sz="2400" dirty="0">
                <a:solidFill>
                  <a:srgbClr val="FFFF00"/>
                </a:solidFill>
                <a:effectLst/>
                <a:latin typeface="Times New Roman "/>
                <a:ea typeface="Calibri" panose="020F0502020204030204" pitchFamily="34" charset="0"/>
                <a:cs typeface="Times New Roman" panose="02020603050405020304" pitchFamily="18" charset="0"/>
              </a:rPr>
              <a:t> </a:t>
            </a:r>
            <a:r>
              <a:rPr lang="en-US" sz="2400" dirty="0" err="1">
                <a:solidFill>
                  <a:srgbClr val="FFFF00"/>
                </a:solidFill>
                <a:effectLst/>
                <a:latin typeface="Times New Roman "/>
                <a:ea typeface="Calibri" panose="020F0502020204030204" pitchFamily="34" charset="0"/>
                <a:cs typeface="Times New Roman" panose="02020603050405020304" pitchFamily="18" charset="0"/>
              </a:rPr>
              <a:t>dưới</a:t>
            </a:r>
            <a:r>
              <a:rPr lang="en-US" sz="2400" dirty="0">
                <a:solidFill>
                  <a:srgbClr val="FFFF00"/>
                </a:solidFill>
                <a:effectLst/>
                <a:latin typeface="Times New Roman "/>
                <a:ea typeface="Calibri" panose="020F0502020204030204" pitchFamily="34" charset="0"/>
                <a:cs typeface="Times New Roman" panose="02020603050405020304" pitchFamily="18" charset="0"/>
              </a:rPr>
              <a:t> 8 </a:t>
            </a:r>
            <a:r>
              <a:rPr lang="en-US" sz="2400" dirty="0" err="1">
                <a:solidFill>
                  <a:srgbClr val="FFFF00"/>
                </a:solidFill>
                <a:effectLst/>
                <a:latin typeface="Times New Roman "/>
                <a:ea typeface="Calibri" panose="020F0502020204030204" pitchFamily="34" charset="0"/>
                <a:cs typeface="Times New Roman" panose="02020603050405020304" pitchFamily="18" charset="0"/>
              </a:rPr>
              <a:t>tiếng</a:t>
            </a:r>
            <a:r>
              <a:rPr lang="en-US" sz="2400" dirty="0">
                <a:solidFill>
                  <a:srgbClr val="FFFF00"/>
                </a:solidFill>
                <a:effectLst/>
                <a:latin typeface="Times New Roman "/>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526644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5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5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ADE34-B2F5-43CF-94DE-72D91E81345E}"/>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605438C-F896-444F-8A6F-A2EA0B9BC701}"/>
              </a:ext>
            </a:extLst>
          </p:cNvPr>
          <p:cNvSpPr/>
          <p:nvPr/>
        </p:nvSpPr>
        <p:spPr>
          <a:xfrm>
            <a:off x="77519" y="666791"/>
            <a:ext cx="4269117"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lục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bát</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DE0922FB-F2F0-47B5-8009-847DD64D45FB}"/>
              </a:ext>
            </a:extLst>
          </p:cNvPr>
          <p:cNvSpPr/>
          <p:nvPr/>
        </p:nvSpPr>
        <p:spPr>
          <a:xfrm>
            <a:off x="533621" y="1623587"/>
            <a:ext cx="1532425" cy="950831"/>
          </a:xfrm>
          <a:prstGeom prst="flowChartTerminator">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effectLst/>
                <a:latin typeface="Times New Roman "/>
                <a:ea typeface="Calibri" panose="020F0502020204030204" pitchFamily="34" charset="0"/>
              </a:rPr>
              <a:t>Về</a:t>
            </a:r>
            <a:r>
              <a:rPr lang="en-US" sz="2400" b="1" dirty="0">
                <a:effectLst/>
                <a:latin typeface="Times New Roman "/>
                <a:ea typeface="Calibri" panose="020F0502020204030204" pitchFamily="34" charset="0"/>
              </a:rPr>
              <a:t> </a:t>
            </a:r>
            <a:r>
              <a:rPr lang="en-US" sz="2400" b="1" dirty="0" err="1">
                <a:effectLst/>
                <a:latin typeface="Times New Roman "/>
                <a:ea typeface="Calibri" panose="020F0502020204030204" pitchFamily="34" charset="0"/>
              </a:rPr>
              <a:t>vần</a:t>
            </a:r>
            <a:r>
              <a:rPr lang="en-US" sz="2400" b="1" dirty="0">
                <a:effectLst/>
                <a:latin typeface="Times New Roman "/>
                <a:ea typeface="Calibri" panose="020F0502020204030204" pitchFamily="34" charset="0"/>
              </a:rPr>
              <a:t> :</a:t>
            </a:r>
            <a:r>
              <a:rPr lang="en-US" sz="2400" dirty="0">
                <a:effectLst/>
                <a:latin typeface="Times New Roman "/>
                <a:ea typeface="Calibri" panose="020F0502020204030204" pitchFamily="34" charset="0"/>
              </a:rPr>
              <a:t> </a:t>
            </a:r>
            <a:endParaRPr lang="en-US" sz="2400" dirty="0">
              <a:latin typeface="Times New Roman "/>
            </a:endParaRPr>
          </a:p>
        </p:txBody>
      </p:sp>
      <p:sp>
        <p:nvSpPr>
          <p:cNvPr id="7" name="TextBox 6">
            <a:extLst>
              <a:ext uri="{FF2B5EF4-FFF2-40B4-BE49-F238E27FC236}">
                <a16:creationId xmlns:a16="http://schemas.microsoft.com/office/drawing/2014/main" id="{6AD9F27C-BD86-426E-B9A8-5633186635F3}"/>
              </a:ext>
            </a:extLst>
          </p:cNvPr>
          <p:cNvSpPr txBox="1"/>
          <p:nvPr/>
        </p:nvSpPr>
        <p:spPr>
          <a:xfrm>
            <a:off x="1891153" y="3285267"/>
            <a:ext cx="5584873" cy="2181944"/>
          </a:xfrm>
          <a:prstGeom prst="rect">
            <a:avLst/>
          </a:prstGeom>
          <a:noFill/>
        </p:spPr>
        <p:txBody>
          <a:bodyPr wrap="square">
            <a:spAutoFit/>
          </a:bodyPr>
          <a:lstStyle/>
          <a:p>
            <a:pPr marL="0" marR="0" algn="ctr">
              <a:lnSpc>
                <a:spcPct val="115000"/>
              </a:lnSpc>
              <a:spcBef>
                <a:spcPts val="0"/>
              </a:spcBef>
              <a:spcAft>
                <a:spcPts val="0"/>
              </a:spcAft>
            </a:pPr>
            <a:r>
              <a:rPr lang="en-US" sz="2400" b="1" i="1" dirty="0">
                <a:solidFill>
                  <a:schemeClr val="bg1"/>
                </a:solidFill>
                <a:effectLst/>
                <a:latin typeface="Times New Roman "/>
                <a:ea typeface="Calibri" panose="020F0502020204030204" pitchFamily="34" charset="0"/>
                <a:cs typeface="Times New Roman" panose="02020603050405020304" pitchFamily="18" charset="0"/>
              </a:rPr>
              <a:t>“Ở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hiền</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thì</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lại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gặp</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
                <a:ea typeface="Calibri" panose="020F0502020204030204" pitchFamily="34" charset="0"/>
                <a:cs typeface="Times New Roman" panose="02020603050405020304" pitchFamily="18" charset="0"/>
              </a:rPr>
              <a:t>hiền</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Người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ngay</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thì</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gặp</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người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
                <a:ea typeface="Calibri" panose="020F0502020204030204" pitchFamily="34" charset="0"/>
                <a:cs typeface="Times New Roman" panose="02020603050405020304" pitchFamily="18" charset="0"/>
              </a:rPr>
              <a:t>tiên</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độ</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
                <a:ea typeface="Calibri" panose="020F0502020204030204" pitchFamily="34" charset="0"/>
                <a:cs typeface="Times New Roman" panose="02020603050405020304" pitchFamily="18" charset="0"/>
              </a:rPr>
              <a:t>trì</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Mang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theo</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chuyện</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cổ</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tôi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
                <a:ea typeface="Calibri" panose="020F0502020204030204" pitchFamily="34" charset="0"/>
                <a:cs typeface="Times New Roman" panose="02020603050405020304" pitchFamily="18" charset="0"/>
              </a:rPr>
              <a:t>đi</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a:solidFill>
                  <a:schemeClr val="bg1"/>
                </a:solidFill>
                <a:effectLst/>
                <a:latin typeface="Times New Roman "/>
                <a:ea typeface="Calibri" panose="020F0502020204030204" pitchFamily="34" charset="0"/>
                <a:cs typeface="Times New Roman" panose="02020603050405020304" pitchFamily="18" charset="0"/>
              </a:rPr>
              <a:t>Nghe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trong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cuộc</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sống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thầm</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
                <a:ea typeface="Calibri" panose="020F0502020204030204" pitchFamily="34" charset="0"/>
                <a:cs typeface="Times New Roman" panose="02020603050405020304" pitchFamily="18" charset="0"/>
              </a:rPr>
              <a:t>thì</a:t>
            </a:r>
            <a:r>
              <a:rPr lang="en-US" sz="2400" b="1" i="1" dirty="0">
                <a:solidFill>
                  <a:srgbClr val="FFFF00"/>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tiếng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xưa</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656EE5E3-D150-46E0-8E26-C7AE023CF4D3}"/>
              </a:ext>
            </a:extLst>
          </p:cNvPr>
          <p:cNvCxnSpPr>
            <a:cxnSpLocks/>
            <a:stCxn id="6" idx="3"/>
          </p:cNvCxnSpPr>
          <p:nvPr/>
        </p:nvCxnSpPr>
        <p:spPr>
          <a:xfrm>
            <a:off x="2066046" y="2099003"/>
            <a:ext cx="1211726"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942A784-123E-46E8-BE50-CE6CFCF507BD}"/>
              </a:ext>
            </a:extLst>
          </p:cNvPr>
          <p:cNvSpPr txBox="1"/>
          <p:nvPr/>
        </p:nvSpPr>
        <p:spPr>
          <a:xfrm>
            <a:off x="2990130" y="5525071"/>
            <a:ext cx="3941800" cy="490199"/>
          </a:xfrm>
          <a:prstGeom prst="rect">
            <a:avLst/>
          </a:prstGeom>
          <a:noFill/>
        </p:spPr>
        <p:txBody>
          <a:bodyPr wrap="square">
            <a:spAutoFit/>
          </a:bodyPr>
          <a:lstStyle/>
          <a:p>
            <a:pPr marL="0" marR="0" algn="just">
              <a:lnSpc>
                <a:spcPct val="115000"/>
              </a:lnSpc>
              <a:spcBef>
                <a:spcPts val="0"/>
              </a:spcBef>
              <a:spcAft>
                <a:spcPts val="0"/>
              </a:spcAft>
            </a:pP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iền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2FE1B2C7-B96B-4697-BE35-D0F92557E4AC}"/>
              </a:ext>
            </a:extLst>
          </p:cNvPr>
          <p:cNvSpPr/>
          <p:nvPr/>
        </p:nvSpPr>
        <p:spPr>
          <a:xfrm>
            <a:off x="3277772" y="1416335"/>
            <a:ext cx="5213030" cy="1365334"/>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00"/>
                </a:solidFill>
                <a:latin typeface="Times New Roman" panose="02020603050405020304" pitchFamily="18" charset="0"/>
                <a:ea typeface="Times New Roman" panose="02020603050405020304" pitchFamily="18" charset="0"/>
              </a:rPr>
              <a:t>T</a:t>
            </a:r>
            <a:r>
              <a:rPr lang="en-US" sz="2400" dirty="0" err="1">
                <a:solidFill>
                  <a:srgbClr val="FFFF00"/>
                </a:solidFill>
                <a:effectLst/>
                <a:latin typeface="Times New Roman" panose="02020603050405020304" pitchFamily="18" charset="0"/>
                <a:ea typeface="Times New Roman" panose="02020603050405020304" pitchFamily="18" charset="0"/>
              </a:rPr>
              <a:t>iếng</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cuối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của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dòng</a:t>
            </a:r>
            <a:r>
              <a:rPr lang="en-US" sz="2400" dirty="0">
                <a:solidFill>
                  <a:srgbClr val="FFFF00"/>
                </a:solidFill>
                <a:effectLst/>
                <a:latin typeface="Times New Roman" panose="02020603050405020304" pitchFamily="18" charset="0"/>
                <a:ea typeface="Times New Roman" panose="02020603050405020304" pitchFamily="18" charset="0"/>
              </a:rPr>
              <a:t> 6 </a:t>
            </a:r>
            <a:r>
              <a:rPr lang="en-US" sz="2400" dirty="0" err="1">
                <a:solidFill>
                  <a:srgbClr val="FFFF00"/>
                </a:solidFill>
                <a:effectLst/>
                <a:latin typeface="Times New Roman" panose="02020603050405020304" pitchFamily="18" charset="0"/>
                <a:ea typeface="Times New Roman" panose="02020603050405020304" pitchFamily="18" charset="0"/>
              </a:rPr>
              <a:t>vần</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với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tiếng</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thứ</a:t>
            </a:r>
            <a:r>
              <a:rPr lang="en-US" sz="2400" dirty="0">
                <a:solidFill>
                  <a:srgbClr val="FFFF00"/>
                </a:solidFill>
                <a:effectLst/>
                <a:latin typeface="Times New Roman" panose="02020603050405020304" pitchFamily="18" charset="0"/>
                <a:ea typeface="Times New Roman" panose="02020603050405020304" pitchFamily="18" charset="0"/>
              </a:rPr>
              <a:t> 6 </a:t>
            </a:r>
            <a:r>
              <a:rPr lang="en-US" sz="2400" dirty="0" err="1">
                <a:solidFill>
                  <a:srgbClr val="FFFF00"/>
                </a:solidFill>
                <a:effectLst/>
                <a:latin typeface="Times New Roman" panose="02020603050405020304" pitchFamily="18" charset="0"/>
                <a:ea typeface="Times New Roman" panose="02020603050405020304" pitchFamily="18" charset="0"/>
              </a:rPr>
              <a:t>của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dòng</a:t>
            </a:r>
            <a:r>
              <a:rPr lang="en-US" sz="2400" dirty="0">
                <a:solidFill>
                  <a:srgbClr val="FFFF00"/>
                </a:solidFill>
                <a:effectLst/>
                <a:latin typeface="Times New Roman" panose="02020603050405020304" pitchFamily="18" charset="0"/>
                <a:ea typeface="Times New Roman" panose="02020603050405020304" pitchFamily="18" charset="0"/>
              </a:rPr>
              <a:t> 8; </a:t>
            </a:r>
            <a:r>
              <a:rPr lang="en-US" sz="2400" dirty="0" err="1">
                <a:solidFill>
                  <a:srgbClr val="FFFF00"/>
                </a:solidFill>
                <a:effectLst/>
                <a:latin typeface="Times New Roman" panose="02020603050405020304" pitchFamily="18" charset="0"/>
                <a:ea typeface="Times New Roman" panose="02020603050405020304" pitchFamily="18" charset="0"/>
              </a:rPr>
              <a:t>tiếng</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cuối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của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dòng</a:t>
            </a:r>
            <a:r>
              <a:rPr lang="en-US" sz="2400" dirty="0">
                <a:solidFill>
                  <a:srgbClr val="FFFF00"/>
                </a:solidFill>
                <a:effectLst/>
                <a:latin typeface="Times New Roman" panose="02020603050405020304" pitchFamily="18" charset="0"/>
                <a:ea typeface="Times New Roman" panose="02020603050405020304" pitchFamily="18" charset="0"/>
              </a:rPr>
              <a:t> 8 </a:t>
            </a:r>
            <a:r>
              <a:rPr lang="en-US" sz="2400" dirty="0" err="1">
                <a:solidFill>
                  <a:srgbClr val="FFFF00"/>
                </a:solidFill>
                <a:effectLst/>
                <a:latin typeface="Times New Roman" panose="02020603050405020304" pitchFamily="18" charset="0"/>
                <a:ea typeface="Times New Roman" panose="02020603050405020304" pitchFamily="18" charset="0"/>
              </a:rPr>
              <a:t>lại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vần</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với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tiếng</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cuối</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của</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dòng</a:t>
            </a:r>
            <a:r>
              <a:rPr lang="en-US" sz="2400" dirty="0">
                <a:solidFill>
                  <a:srgbClr val="FFFF00"/>
                </a:solidFill>
                <a:effectLst/>
                <a:latin typeface="Times New Roman" panose="02020603050405020304" pitchFamily="18" charset="0"/>
                <a:ea typeface="Times New Roman" panose="02020603050405020304" pitchFamily="18" charset="0"/>
              </a:rPr>
              <a:t> 6 </a:t>
            </a:r>
            <a:r>
              <a:rPr lang="en-US" sz="2400" dirty="0" err="1">
                <a:solidFill>
                  <a:srgbClr val="FFFF00"/>
                </a:solidFill>
                <a:effectLst/>
                <a:latin typeface="Times New Roman" panose="02020603050405020304" pitchFamily="18" charset="0"/>
                <a:ea typeface="Times New Roman" panose="02020603050405020304" pitchFamily="18" charset="0"/>
              </a:rPr>
              <a:t>tiếp</a:t>
            </a:r>
            <a:r>
              <a:rPr lang="en-US" sz="2400" dirty="0">
                <a:solidFill>
                  <a:srgbClr val="FFFF00"/>
                </a:solidFill>
                <a:effectLst/>
                <a:latin typeface="Times New Roman" panose="02020603050405020304" pitchFamily="18" charset="0"/>
                <a:ea typeface="Times New Roman" panose="02020603050405020304" pitchFamily="18" charset="0"/>
              </a:rPr>
              <a:t> </a:t>
            </a:r>
            <a:r>
              <a:rPr lang="en-US" sz="2400" dirty="0" err="1">
                <a:solidFill>
                  <a:srgbClr val="FFFF00"/>
                </a:solidFill>
                <a:effectLst/>
                <a:latin typeface="Times New Roman" panose="02020603050405020304" pitchFamily="18" charset="0"/>
                <a:ea typeface="Times New Roman" panose="02020603050405020304" pitchFamily="18" charset="0"/>
              </a:rPr>
              <a:t>theo.</a:t>
            </a:r>
            <a:endParaRPr lang="en-US" sz="2400" dirty="0">
              <a:solidFill>
                <a:srgbClr val="FFFF00"/>
              </a:solidFill>
            </a:endParaRPr>
          </a:p>
        </p:txBody>
      </p:sp>
    </p:spTree>
    <p:extLst>
      <p:ext uri="{BB962C8B-B14F-4D97-AF65-F5344CB8AC3E}">
        <p14:creationId xmlns:p14="http://schemas.microsoft.com/office/powerpoint/2010/main" val="25941243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5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13"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BEA8E1-DB31-42FA-AC7D-3CFAEAA632B5}"/>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BD1752A-52CF-4A52-B646-5E15E62848F2}"/>
              </a:ext>
            </a:extLst>
          </p:cNvPr>
          <p:cNvSpPr/>
          <p:nvPr/>
        </p:nvSpPr>
        <p:spPr>
          <a:xfrm>
            <a:off x="77519" y="666791"/>
            <a:ext cx="4269117"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lục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bát</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6802DAEC-D8CE-41C2-B60C-3CC092443312}"/>
              </a:ext>
            </a:extLst>
          </p:cNvPr>
          <p:cNvSpPr/>
          <p:nvPr/>
        </p:nvSpPr>
        <p:spPr>
          <a:xfrm>
            <a:off x="528966" y="1502162"/>
            <a:ext cx="1532425" cy="944856"/>
          </a:xfrm>
          <a:prstGeom prst="flowChartTerminator">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effectLst/>
                <a:latin typeface="Times New Roman "/>
                <a:ea typeface="Calibri" panose="020F0502020204030204" pitchFamily="34" charset="0"/>
              </a:rPr>
              <a:t>Về</a:t>
            </a:r>
            <a:r>
              <a:rPr lang="en-US" sz="2400" b="1" dirty="0">
                <a:effectLst/>
                <a:latin typeface="Times New Roman "/>
                <a:ea typeface="Calibri" panose="020F0502020204030204" pitchFamily="34" charset="0"/>
              </a:rPr>
              <a:t> </a:t>
            </a:r>
            <a:r>
              <a:rPr lang="en-US" sz="2400" b="1" dirty="0" err="1">
                <a:effectLst/>
                <a:latin typeface="Times New Roman "/>
                <a:ea typeface="Calibri" panose="020F0502020204030204" pitchFamily="34" charset="0"/>
              </a:rPr>
              <a:t>nhịp</a:t>
            </a:r>
            <a:r>
              <a:rPr lang="en-US" sz="2400" b="1" dirty="0">
                <a:effectLst/>
                <a:latin typeface="Times New Roman "/>
                <a:ea typeface="Calibri" panose="020F0502020204030204" pitchFamily="34" charset="0"/>
              </a:rPr>
              <a:t> :</a:t>
            </a:r>
            <a:r>
              <a:rPr lang="en-US" sz="2400" dirty="0">
                <a:effectLst/>
                <a:latin typeface="Times New Roman "/>
                <a:ea typeface="Calibri" panose="020F0502020204030204" pitchFamily="34" charset="0"/>
              </a:rPr>
              <a:t> </a:t>
            </a:r>
            <a:endParaRPr lang="en-US" sz="2400" dirty="0">
              <a:latin typeface="Times New Roman "/>
            </a:endParaRPr>
          </a:p>
        </p:txBody>
      </p:sp>
      <p:sp>
        <p:nvSpPr>
          <p:cNvPr id="7" name="TextBox 6">
            <a:extLst>
              <a:ext uri="{FF2B5EF4-FFF2-40B4-BE49-F238E27FC236}">
                <a16:creationId xmlns:a16="http://schemas.microsoft.com/office/drawing/2014/main" id="{25E1D64E-8E75-4A4C-8E6F-91D994CD32AA}"/>
              </a:ext>
            </a:extLst>
          </p:cNvPr>
          <p:cNvSpPr txBox="1"/>
          <p:nvPr/>
        </p:nvSpPr>
        <p:spPr>
          <a:xfrm>
            <a:off x="1655995" y="3049729"/>
            <a:ext cx="5832010" cy="2181944"/>
          </a:xfrm>
          <a:prstGeom prst="rect">
            <a:avLst/>
          </a:prstGeom>
          <a:noFill/>
        </p:spPr>
        <p:txBody>
          <a:bodyPr wrap="square">
            <a:spAutoFit/>
          </a:bodyPr>
          <a:lstStyle/>
          <a:p>
            <a:pPr marL="0" marR="0" algn="ctr">
              <a:lnSpc>
                <a:spcPct val="115000"/>
              </a:lnSpc>
              <a:spcBef>
                <a:spcPts val="0"/>
              </a:spcBef>
              <a:spcAft>
                <a:spcPts val="0"/>
              </a:spcAft>
            </a:pPr>
            <a:r>
              <a:rPr lang="en-US" sz="2400" b="1" i="1" dirty="0">
                <a:solidFill>
                  <a:schemeClr val="bg1"/>
                </a:solidFill>
                <a:effectLst/>
                <a:latin typeface="Times New Roman "/>
                <a:ea typeface="Calibri" panose="020F0502020204030204" pitchFamily="34" charset="0"/>
                <a:cs typeface="Times New Roman" panose="02020603050405020304" pitchFamily="18" charset="0"/>
              </a:rPr>
              <a:t>“Ở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hiền</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
                <a:ea typeface="Calibri" panose="020F0502020204030204" pitchFamily="34" charset="0"/>
                <a:cs typeface="Times New Roman" panose="02020603050405020304" pitchFamily="18" charset="0"/>
              </a:rPr>
              <a:t>/</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thì</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lại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gặp</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hiền</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Người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ngay</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thì</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gặp</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
                <a:ea typeface="Calibri" panose="020F0502020204030204" pitchFamily="34" charset="0"/>
                <a:cs typeface="Times New Roman" panose="02020603050405020304" pitchFamily="18" charset="0"/>
              </a:rPr>
              <a:t>/</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người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tiên</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độ</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trì</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Mang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theo</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chuyện</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cổ</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tôi</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đi</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a:solidFill>
                  <a:schemeClr val="bg1"/>
                </a:solidFill>
                <a:effectLst/>
                <a:latin typeface="Times New Roman "/>
                <a:ea typeface="Calibri" panose="020F0502020204030204" pitchFamily="34" charset="0"/>
                <a:cs typeface="Times New Roman" panose="02020603050405020304" pitchFamily="18" charset="0"/>
              </a:rPr>
              <a:t>Nghe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trong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cuộc</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sống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a:solidFill>
                  <a:srgbClr val="FFFF00"/>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thầm</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thì</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tiếng</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
                <a:ea typeface="Calibri" panose="020F0502020204030204" pitchFamily="34" charset="0"/>
                <a:cs typeface="Times New Roman" panose="02020603050405020304" pitchFamily="18" charset="0"/>
              </a:rPr>
              <a:t>xưa</a:t>
            </a:r>
            <a:r>
              <a:rPr lang="en-US" sz="2400" b="1" i="1" dirty="0">
                <a:solidFill>
                  <a:schemeClr val="bg1"/>
                </a:solidFill>
                <a:effectLst/>
                <a:latin typeface="Times New Roman "/>
                <a:ea typeface="Calibri" panose="020F0502020204030204" pitchFamily="34" charset="0"/>
                <a:cs typeface="Times New Roman" panose="02020603050405020304" pitchFamily="18" charset="0"/>
              </a:rPr>
              <a:t>” …</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C30CF053-6BC6-4440-AC25-FE68421A55B6}"/>
              </a:ext>
            </a:extLst>
          </p:cNvPr>
          <p:cNvCxnSpPr>
            <a:cxnSpLocks/>
            <a:stCxn id="6" idx="3"/>
          </p:cNvCxnSpPr>
          <p:nvPr/>
        </p:nvCxnSpPr>
        <p:spPr>
          <a:xfrm flipV="1">
            <a:off x="2061391" y="1972763"/>
            <a:ext cx="1208396" cy="182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54B9984-A22F-403F-A2C5-C7A69F955A98}"/>
              </a:ext>
            </a:extLst>
          </p:cNvPr>
          <p:cNvSpPr/>
          <p:nvPr/>
        </p:nvSpPr>
        <p:spPr>
          <a:xfrm>
            <a:off x="3269787" y="1646963"/>
            <a:ext cx="4678459" cy="651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FFFF00"/>
                </a:solidFill>
                <a:latin typeface="Times New Roman" panose="02020603050405020304" pitchFamily="18" charset="0"/>
                <a:ea typeface="Calibri" panose="020F0502020204030204" pitchFamily="34" charset="0"/>
              </a:rPr>
              <a:t>N</a:t>
            </a:r>
            <a:r>
              <a:rPr lang="en-US" sz="2400">
                <a:solidFill>
                  <a:srgbClr val="FFFF00"/>
                </a:solidFill>
                <a:effectLst/>
                <a:latin typeface="Times New Roman" panose="02020603050405020304" pitchFamily="18" charset="0"/>
                <a:ea typeface="Calibri" panose="020F0502020204030204" pitchFamily="34" charset="0"/>
              </a:rPr>
              <a:t>gắt theo nhịp chẵn: 2/2/2, 2/4, 4/4</a:t>
            </a:r>
            <a:endParaRPr lang="en-US" sz="2400" dirty="0">
              <a:solidFill>
                <a:srgbClr val="FFFF00"/>
              </a:solidFill>
            </a:endParaRPr>
          </a:p>
        </p:txBody>
      </p:sp>
    </p:spTree>
    <p:extLst>
      <p:ext uri="{BB962C8B-B14F-4D97-AF65-F5344CB8AC3E}">
        <p14:creationId xmlns:p14="http://schemas.microsoft.com/office/powerpoint/2010/main" val="115240877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5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D23ED-3E4A-4DA3-AE76-762C46912655}"/>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9F7902D-B67E-4F85-9618-84D27242FBF3}"/>
              </a:ext>
            </a:extLst>
          </p:cNvPr>
          <p:cNvSpPr/>
          <p:nvPr/>
        </p:nvSpPr>
        <p:spPr>
          <a:xfrm>
            <a:off x="77519" y="666791"/>
            <a:ext cx="4269117"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lục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bát</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029DF593-3C8D-4DCB-ADE7-391300776466}"/>
              </a:ext>
            </a:extLst>
          </p:cNvPr>
          <p:cNvSpPr/>
          <p:nvPr/>
        </p:nvSpPr>
        <p:spPr>
          <a:xfrm>
            <a:off x="528966" y="1481061"/>
            <a:ext cx="1510849" cy="1620866"/>
          </a:xfrm>
          <a:prstGeom prst="flowChartTerminator">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effectLst/>
                <a:latin typeface="Times New Roman "/>
                <a:ea typeface="Calibri" panose="020F0502020204030204" pitchFamily="34" charset="0"/>
              </a:rPr>
              <a:t>Về</a:t>
            </a:r>
            <a:r>
              <a:rPr lang="en-US" sz="2400" b="1" dirty="0">
                <a:effectLst/>
                <a:latin typeface="Times New Roman "/>
                <a:ea typeface="Calibri" panose="020F0502020204030204" pitchFamily="34" charset="0"/>
              </a:rPr>
              <a:t> </a:t>
            </a:r>
            <a:r>
              <a:rPr lang="en-US" sz="2400" b="1" dirty="0" err="1">
                <a:effectLst/>
                <a:latin typeface="Times New Roman "/>
                <a:ea typeface="Calibri" panose="020F0502020204030204" pitchFamily="34" charset="0"/>
              </a:rPr>
              <a:t>thanh</a:t>
            </a:r>
            <a:r>
              <a:rPr lang="en-US" sz="2400" b="1" dirty="0">
                <a:effectLst/>
                <a:latin typeface="Times New Roman "/>
                <a:ea typeface="Calibri" panose="020F0502020204030204" pitchFamily="34" charset="0"/>
              </a:rPr>
              <a:t> </a:t>
            </a:r>
            <a:r>
              <a:rPr lang="en-US" sz="2400" b="1" dirty="0" err="1">
                <a:effectLst/>
                <a:latin typeface="Times New Roman "/>
                <a:ea typeface="Calibri" panose="020F0502020204030204" pitchFamily="34" charset="0"/>
              </a:rPr>
              <a:t>điệu</a:t>
            </a:r>
            <a:r>
              <a:rPr lang="en-US" sz="2400" b="1" dirty="0">
                <a:effectLst/>
                <a:latin typeface="Times New Roman "/>
                <a:ea typeface="Calibri" panose="020F0502020204030204" pitchFamily="34" charset="0"/>
              </a:rPr>
              <a:t> :</a:t>
            </a:r>
            <a:r>
              <a:rPr lang="en-US" sz="2400" dirty="0">
                <a:effectLst/>
                <a:latin typeface="Times New Roman "/>
                <a:ea typeface="Calibri" panose="020F0502020204030204" pitchFamily="34" charset="0"/>
              </a:rPr>
              <a:t> </a:t>
            </a:r>
            <a:endParaRPr lang="en-US" sz="2400" dirty="0">
              <a:latin typeface="Times New Roman "/>
            </a:endParaRPr>
          </a:p>
        </p:txBody>
      </p:sp>
      <p:cxnSp>
        <p:nvCxnSpPr>
          <p:cNvPr id="7" name="Straight Arrow Connector 6">
            <a:extLst>
              <a:ext uri="{FF2B5EF4-FFF2-40B4-BE49-F238E27FC236}">
                <a16:creationId xmlns:a16="http://schemas.microsoft.com/office/drawing/2014/main" id="{B5C694A8-854F-4F6F-B8A2-8ED989715B89}"/>
              </a:ext>
            </a:extLst>
          </p:cNvPr>
          <p:cNvCxnSpPr>
            <a:cxnSpLocks/>
          </p:cNvCxnSpPr>
          <p:nvPr/>
        </p:nvCxnSpPr>
        <p:spPr>
          <a:xfrm>
            <a:off x="2039815" y="2312214"/>
            <a:ext cx="73152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91B2C94-C4E7-4BF2-95A9-2C4AC9DD303C}"/>
              </a:ext>
            </a:extLst>
          </p:cNvPr>
          <p:cNvSpPr/>
          <p:nvPr/>
        </p:nvSpPr>
        <p:spPr>
          <a:xfrm>
            <a:off x="2771335" y="1342719"/>
            <a:ext cx="6161649" cy="193899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FF00"/>
                </a:solidFill>
                <a:effectLst/>
                <a:latin typeface="Times New Roman" panose="02020603050405020304" pitchFamily="18" charset="0"/>
                <a:ea typeface="SimSun" panose="02010600030101010101" pitchFamily="2" charset="-122"/>
              </a:rPr>
              <a:t>Trong dòng 6 và dòng 8, tiếng thứ 4 là thanh </a:t>
            </a:r>
            <a:r>
              <a:rPr lang="en-US" sz="2400" b="1" i="1">
                <a:solidFill>
                  <a:srgbClr val="FFFF00"/>
                </a:solidFill>
                <a:effectLst/>
                <a:latin typeface="Times New Roman" panose="02020603050405020304" pitchFamily="18" charset="0"/>
                <a:ea typeface="SimSun" panose="02010600030101010101" pitchFamily="2" charset="-122"/>
              </a:rPr>
              <a:t>trắc </a:t>
            </a:r>
            <a:r>
              <a:rPr lang="en-US" sz="2400">
                <a:solidFill>
                  <a:srgbClr val="FFFF00"/>
                </a:solidFill>
                <a:effectLst/>
                <a:latin typeface="Times New Roman" panose="02020603050405020304" pitchFamily="18" charset="0"/>
                <a:ea typeface="SimSun" panose="02010600030101010101" pitchFamily="2" charset="-122"/>
              </a:rPr>
              <a:t>còn tiếng thứ 6 và 8 là thanh </a:t>
            </a:r>
            <a:r>
              <a:rPr lang="en-US" sz="2400" b="1" i="1">
                <a:solidFill>
                  <a:srgbClr val="FFFF00"/>
                </a:solidFill>
                <a:effectLst/>
                <a:latin typeface="Times New Roman" panose="02020603050405020304" pitchFamily="18" charset="0"/>
                <a:ea typeface="SimSun" panose="02010600030101010101" pitchFamily="2" charset="-122"/>
              </a:rPr>
              <a:t>bằng. </a:t>
            </a:r>
            <a:r>
              <a:rPr lang="en-US" sz="2400">
                <a:solidFill>
                  <a:srgbClr val="FFFF00"/>
                </a:solidFill>
                <a:effectLst/>
                <a:latin typeface="Times New Roman" panose="02020603050405020304" pitchFamily="18" charset="0"/>
                <a:ea typeface="SimSun" panose="02010600030101010101" pitchFamily="2" charset="-122"/>
              </a:rPr>
              <a:t>Riêng dòng 8, mặc dù tiếng thứ 6 và 8 đều là thanh bằng nhưng nếu tiếng thứ 6 là thanh huyền thì tiếng thứ 8 là thanh ngang và ngược lại.</a:t>
            </a:r>
            <a:endParaRPr lang="en-US" sz="2400" dirty="0">
              <a:solidFill>
                <a:srgbClr val="FFFF00"/>
              </a:solidFill>
            </a:endParaRPr>
          </a:p>
        </p:txBody>
      </p:sp>
      <p:graphicFrame>
        <p:nvGraphicFramePr>
          <p:cNvPr id="14" name="Table 13">
            <a:extLst>
              <a:ext uri="{FF2B5EF4-FFF2-40B4-BE49-F238E27FC236}">
                <a16:creationId xmlns:a16="http://schemas.microsoft.com/office/drawing/2014/main" id="{FBFF85A1-3733-454E-812D-4398DEC9ED65}"/>
              </a:ext>
            </a:extLst>
          </p:cNvPr>
          <p:cNvGraphicFramePr>
            <a:graphicFrameLocks noGrp="1"/>
          </p:cNvGraphicFramePr>
          <p:nvPr>
            <p:extLst>
              <p:ext uri="{D42A27DB-BD31-4B8C-83A1-F6EECF244321}">
                <p14:modId xmlns:p14="http://schemas.microsoft.com/office/powerpoint/2010/main" val="1797448724"/>
              </p:ext>
            </p:extLst>
          </p:nvPr>
        </p:nvGraphicFramePr>
        <p:xfrm>
          <a:off x="427844" y="3539185"/>
          <a:ext cx="8505139" cy="3095248"/>
        </p:xfrm>
        <a:graphic>
          <a:graphicData uri="http://schemas.openxmlformats.org/drawingml/2006/table">
            <a:tbl>
              <a:tblPr firstRow="1" firstCol="1" bandRow="1">
                <a:tableStyleId>{2D5ABB26-0587-4C30-8999-92F81FD0307C}</a:tableStyleId>
              </a:tblPr>
              <a:tblGrid>
                <a:gridCol w="1099160">
                  <a:extLst>
                    <a:ext uri="{9D8B030D-6E8A-4147-A177-3AD203B41FA5}">
                      <a16:colId xmlns:a16="http://schemas.microsoft.com/office/drawing/2014/main" val="3406132412"/>
                    </a:ext>
                  </a:extLst>
                </a:gridCol>
                <a:gridCol w="1135983">
                  <a:extLst>
                    <a:ext uri="{9D8B030D-6E8A-4147-A177-3AD203B41FA5}">
                      <a16:colId xmlns:a16="http://schemas.microsoft.com/office/drawing/2014/main" val="724395846"/>
                    </a:ext>
                  </a:extLst>
                </a:gridCol>
                <a:gridCol w="1080748">
                  <a:extLst>
                    <a:ext uri="{9D8B030D-6E8A-4147-A177-3AD203B41FA5}">
                      <a16:colId xmlns:a16="http://schemas.microsoft.com/office/drawing/2014/main" val="2216954384"/>
                    </a:ext>
                  </a:extLst>
                </a:gridCol>
                <a:gridCol w="1080748">
                  <a:extLst>
                    <a:ext uri="{9D8B030D-6E8A-4147-A177-3AD203B41FA5}">
                      <a16:colId xmlns:a16="http://schemas.microsoft.com/office/drawing/2014/main" val="826678655"/>
                    </a:ext>
                  </a:extLst>
                </a:gridCol>
                <a:gridCol w="1080748">
                  <a:extLst>
                    <a:ext uri="{9D8B030D-6E8A-4147-A177-3AD203B41FA5}">
                      <a16:colId xmlns:a16="http://schemas.microsoft.com/office/drawing/2014/main" val="2374594216"/>
                    </a:ext>
                  </a:extLst>
                </a:gridCol>
                <a:gridCol w="1027355">
                  <a:extLst>
                    <a:ext uri="{9D8B030D-6E8A-4147-A177-3AD203B41FA5}">
                      <a16:colId xmlns:a16="http://schemas.microsoft.com/office/drawing/2014/main" val="3842490615"/>
                    </a:ext>
                  </a:extLst>
                </a:gridCol>
                <a:gridCol w="1027355">
                  <a:extLst>
                    <a:ext uri="{9D8B030D-6E8A-4147-A177-3AD203B41FA5}">
                      <a16:colId xmlns:a16="http://schemas.microsoft.com/office/drawing/2014/main" val="3449283766"/>
                    </a:ext>
                  </a:extLst>
                </a:gridCol>
                <a:gridCol w="973042">
                  <a:extLst>
                    <a:ext uri="{9D8B030D-6E8A-4147-A177-3AD203B41FA5}">
                      <a16:colId xmlns:a16="http://schemas.microsoft.com/office/drawing/2014/main" val="3470562543"/>
                    </a:ext>
                  </a:extLst>
                </a:gridCol>
              </a:tblGrid>
              <a:tr h="0">
                <a:tc>
                  <a:txBody>
                    <a:bodyPr/>
                    <a:lstStyle/>
                    <a:p>
                      <a:pPr marL="0" marR="0" algn="ctr">
                        <a:lnSpc>
                          <a:spcPct val="115000"/>
                        </a:lnSpc>
                        <a:spcBef>
                          <a:spcPts val="0"/>
                        </a:spcBef>
                        <a:spcAft>
                          <a:spcPts val="0"/>
                        </a:spcAft>
                      </a:pPr>
                      <a:r>
                        <a:rPr lang="en-US" sz="2400" b="1" i="1" dirty="0">
                          <a:solidFill>
                            <a:schemeClr val="bg1"/>
                          </a:solidFill>
                          <a:effectLst/>
                          <a:latin typeface="Times New Roman "/>
                        </a:rPr>
                        <a:t>Ở</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hiền</a:t>
                      </a:r>
                      <a:r>
                        <a:rPr lang="en-US" sz="2400" b="1" i="1" dirty="0">
                          <a:solidFill>
                            <a:schemeClr val="bg1"/>
                          </a:solidFill>
                          <a:effectLst/>
                          <a:latin typeface="Times New Roman "/>
                        </a:rPr>
                        <a:t> </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thì</a:t>
                      </a:r>
                      <a:r>
                        <a:rPr lang="en-US" sz="2400" b="1" i="1" dirty="0">
                          <a:solidFill>
                            <a:schemeClr val="bg1"/>
                          </a:solidFill>
                          <a:effectLst/>
                          <a:latin typeface="Times New Roman "/>
                        </a:rPr>
                        <a:t> </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lại</a:t>
                      </a:r>
                      <a:r>
                        <a:rPr lang="en-US" sz="2400" b="1" i="1" dirty="0">
                          <a:solidFill>
                            <a:schemeClr val="bg1"/>
                          </a:solidFill>
                          <a:effectLst/>
                          <a:latin typeface="Times New Roman "/>
                        </a:rPr>
                        <a:t> </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gặp</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hiền</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 </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 </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958997731"/>
                  </a:ext>
                </a:extLst>
              </a:tr>
              <a:tr h="0">
                <a:tc>
                  <a:txBody>
                    <a:bodyPr/>
                    <a:lstStyle/>
                    <a:p>
                      <a:pPr marL="0" marR="0" algn="ctr">
                        <a:lnSpc>
                          <a:spcPct val="115000"/>
                        </a:lnSpc>
                        <a:spcBef>
                          <a:spcPts val="0"/>
                        </a:spcBef>
                        <a:spcAft>
                          <a:spcPts val="0"/>
                        </a:spcAft>
                      </a:pPr>
                      <a:r>
                        <a:rPr lang="en-US" sz="2400">
                          <a:solidFill>
                            <a:schemeClr val="bg1"/>
                          </a:solidFill>
                          <a:effectLst/>
                          <a:latin typeface="Times New Roman "/>
                        </a:rPr>
                        <a:t>T</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T</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T</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B</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 </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 </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4221694372"/>
                  </a:ext>
                </a:extLst>
              </a:tr>
              <a:tr h="0">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Người</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ngay</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thì</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gặp</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người</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rgbClr val="00B0F0"/>
                          </a:solidFill>
                          <a:effectLst/>
                          <a:latin typeface="Times New Roman "/>
                        </a:rPr>
                        <a:t>tiên</a:t>
                      </a:r>
                      <a:endParaRPr lang="en-US" sz="2400" b="1" i="1" dirty="0">
                        <a:solidFill>
                          <a:srgbClr val="00B0F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độ</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rgbClr val="00B0F0"/>
                          </a:solidFill>
                          <a:effectLst/>
                          <a:latin typeface="Times New Roman "/>
                        </a:rPr>
                        <a:t>trì</a:t>
                      </a:r>
                      <a:endParaRPr lang="en-US" sz="2400" b="1" i="1" dirty="0">
                        <a:solidFill>
                          <a:srgbClr val="00B0F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985776322"/>
                  </a:ext>
                </a:extLst>
              </a:tr>
              <a:tr h="0">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T</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B</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T</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B</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054433740"/>
                  </a:ext>
                </a:extLst>
              </a:tr>
              <a:tr h="0">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Mang</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theo</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chuyện</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cổ</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tôi</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đi</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 </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 </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3426114110"/>
                  </a:ext>
                </a:extLst>
              </a:tr>
              <a:tr h="0">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T</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T</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B</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 </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 </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775050353"/>
                  </a:ext>
                </a:extLst>
              </a:tr>
              <a:tr h="0">
                <a:tc>
                  <a:txBody>
                    <a:bodyPr/>
                    <a:lstStyle/>
                    <a:p>
                      <a:pPr marL="0" marR="0" algn="ctr">
                        <a:lnSpc>
                          <a:spcPct val="115000"/>
                        </a:lnSpc>
                        <a:spcBef>
                          <a:spcPts val="0"/>
                        </a:spcBef>
                        <a:spcAft>
                          <a:spcPts val="0"/>
                        </a:spcAft>
                      </a:pPr>
                      <a:r>
                        <a:rPr lang="en-US" sz="2400" b="1" i="1" dirty="0">
                          <a:solidFill>
                            <a:schemeClr val="bg1"/>
                          </a:solidFill>
                          <a:effectLst/>
                          <a:latin typeface="Times New Roman "/>
                        </a:rPr>
                        <a:t>Nghe </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trong</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cuộc</a:t>
                      </a:r>
                      <a:r>
                        <a:rPr lang="en-US" sz="2400" b="1" i="1" dirty="0">
                          <a:solidFill>
                            <a:schemeClr val="bg1"/>
                          </a:solidFill>
                          <a:effectLst/>
                          <a:latin typeface="Times New Roman "/>
                        </a:rPr>
                        <a:t> </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sống</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chemeClr val="bg1"/>
                          </a:solidFill>
                          <a:effectLst/>
                          <a:latin typeface="Times New Roman "/>
                        </a:rPr>
                        <a:t>thầm</a:t>
                      </a: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rgbClr val="00B0F0"/>
                          </a:solidFill>
                          <a:effectLst/>
                          <a:latin typeface="Times New Roman "/>
                        </a:rPr>
                        <a:t>thì</a:t>
                      </a:r>
                      <a:endParaRPr lang="en-US" sz="2400" b="1" i="1" dirty="0">
                        <a:solidFill>
                          <a:srgbClr val="00B0F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a:solidFill>
                            <a:schemeClr val="bg1"/>
                          </a:solidFill>
                          <a:effectLst/>
                          <a:latin typeface="Times New Roman "/>
                        </a:rPr>
                        <a:t>tiếng</a:t>
                      </a:r>
                      <a:endParaRPr lang="en-US" sz="2400" b="1" i="1">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dirty="0" err="1">
                          <a:solidFill>
                            <a:srgbClr val="00B0F0"/>
                          </a:solidFill>
                          <a:effectLst/>
                          <a:latin typeface="Times New Roman "/>
                        </a:rPr>
                        <a:t>xưa</a:t>
                      </a:r>
                      <a:endParaRPr lang="en-US" sz="2400" b="1" i="1" dirty="0">
                        <a:solidFill>
                          <a:srgbClr val="00B0F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1205444113"/>
                  </a:ext>
                </a:extLst>
              </a:tr>
              <a:tr h="0">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B</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chemeClr val="bg1"/>
                          </a:solidFill>
                          <a:effectLst/>
                          <a:latin typeface="Times New Roman "/>
                        </a:rPr>
                        <a:t>T</a:t>
                      </a:r>
                      <a:endParaRPr lang="en-US" sz="240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T</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Times New Roman "/>
                        </a:rPr>
                        <a:t>B</a:t>
                      </a:r>
                      <a:endParaRPr lang="en-US" sz="2400"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B</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Times New Roman "/>
                        </a:rPr>
                        <a:t>T</a:t>
                      </a:r>
                      <a:endParaRPr lang="en-US" sz="2400"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FF00"/>
                          </a:solidFill>
                          <a:effectLst/>
                          <a:latin typeface="Times New Roman "/>
                        </a:rPr>
                        <a:t>B</a:t>
                      </a:r>
                      <a:endParaRPr lang="en-US" sz="2400"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1576142245"/>
                  </a:ext>
                </a:extLst>
              </a:tr>
            </a:tbl>
          </a:graphicData>
        </a:graphic>
      </p:graphicFrame>
    </p:spTree>
    <p:extLst>
      <p:ext uri="{BB962C8B-B14F-4D97-AF65-F5344CB8AC3E}">
        <p14:creationId xmlns:p14="http://schemas.microsoft.com/office/powerpoint/2010/main" val="423207585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A0D5A62B-4F7C-4678-A262-2DE10EB0741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54648" y="1213938"/>
            <a:ext cx="5555129" cy="4707941"/>
          </a:xfrm>
          <a:prstGeom prst="rect">
            <a:avLst/>
          </a:prstGeom>
          <a:ln>
            <a:noFill/>
          </a:ln>
          <a:effectLst>
            <a:softEdge rad="112500"/>
          </a:effectLst>
        </p:spPr>
      </p:pic>
      <p:sp>
        <p:nvSpPr>
          <p:cNvPr id="6" name="Rectangle 5">
            <a:extLst>
              <a:ext uri="{FF2B5EF4-FFF2-40B4-BE49-F238E27FC236}">
                <a16:creationId xmlns:a16="http://schemas.microsoft.com/office/drawing/2014/main" id="{6384BB21-0AD8-4A62-B3FE-086482ED8C61}"/>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2BDF255-88FF-41FA-A651-34E60CBB7FC2}"/>
              </a:ext>
            </a:extLst>
          </p:cNvPr>
          <p:cNvSpPr/>
          <p:nvPr/>
        </p:nvSpPr>
        <p:spPr>
          <a:xfrm>
            <a:off x="77519" y="666791"/>
            <a:ext cx="4269117"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lục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bát</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ake with a cartoon character on it&#10;&#10;Description automatically generated with low confidence">
            <a:extLst>
              <a:ext uri="{FF2B5EF4-FFF2-40B4-BE49-F238E27FC236}">
                <a16:creationId xmlns:a16="http://schemas.microsoft.com/office/drawing/2014/main" id="{651FB422-3BC6-46F9-BBA9-9811B36AA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1815" y="2916464"/>
            <a:ext cx="2532185" cy="3941536"/>
          </a:xfrm>
          <a:prstGeom prst="rect">
            <a:avLst/>
          </a:prstGeom>
        </p:spPr>
      </p:pic>
      <p:sp>
        <p:nvSpPr>
          <p:cNvPr id="10" name="TextBox 9">
            <a:extLst>
              <a:ext uri="{FF2B5EF4-FFF2-40B4-BE49-F238E27FC236}">
                <a16:creationId xmlns:a16="http://schemas.microsoft.com/office/drawing/2014/main" id="{0ACAED3F-3980-4D3D-BC13-7DD7F1AC1329}"/>
              </a:ext>
            </a:extLst>
          </p:cNvPr>
          <p:cNvSpPr txBox="1"/>
          <p:nvPr/>
        </p:nvSpPr>
        <p:spPr>
          <a:xfrm>
            <a:off x="1193311" y="6007361"/>
            <a:ext cx="5597466" cy="461665"/>
          </a:xfrm>
          <a:prstGeom prst="rect">
            <a:avLst/>
          </a:prstGeom>
          <a:noFill/>
        </p:spPr>
        <p:txBody>
          <a:bodyPr wrap="square">
            <a:spAutoFit/>
          </a:bodyPr>
          <a:lstStyle/>
          <a:p>
            <a:pPr marR="0">
              <a:spcBef>
                <a:spcPts val="0"/>
              </a:spcBef>
              <a:spcAft>
                <a:spcPts val="0"/>
              </a:spcAft>
            </a:pPr>
            <a:r>
              <a:rPr lang="en-US" sz="2400" b="1"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Tuân</a:t>
            </a:r>
            <a:r>
              <a:rPr lang="en-US" sz="2400" b="1"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thủ</a:t>
            </a:r>
            <a:r>
              <a:rPr lang="en-US" sz="2400" b="1"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luật</a:t>
            </a:r>
            <a:r>
              <a:rPr lang="en-US" sz="2400" b="1"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thơ</a:t>
            </a:r>
            <a:r>
              <a:rPr lang="en-US" sz="2400" b="1"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lục</a:t>
            </a:r>
            <a:r>
              <a:rPr lang="en-US" sz="2400" b="1"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bát</a:t>
            </a:r>
            <a:r>
              <a:rPr lang="en-US" sz="2400" b="1"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2400" b="1"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thường</a:t>
            </a:r>
            <a:r>
              <a:rPr lang="en-US" sz="2400" b="1"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83AF593-6397-4F54-8F41-D401C4EEA20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6609" y="5299309"/>
            <a:ext cx="1783799" cy="1783799"/>
          </a:xfrm>
          <a:prstGeom prst="rect">
            <a:avLst/>
          </a:prstGeom>
        </p:spPr>
      </p:pic>
    </p:spTree>
    <p:extLst>
      <p:ext uri="{BB962C8B-B14F-4D97-AF65-F5344CB8AC3E}">
        <p14:creationId xmlns:p14="http://schemas.microsoft.com/office/powerpoint/2010/main" val="44302220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B59248-D19D-4064-AE72-E95870A2D6B9}"/>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1806366-86CA-452E-A744-50A038B61F68}"/>
              </a:ext>
            </a:extLst>
          </p:cNvPr>
          <p:cNvSpPr txBox="1"/>
          <p:nvPr/>
        </p:nvSpPr>
        <p:spPr>
          <a:xfrm>
            <a:off x="123092" y="695685"/>
            <a:ext cx="7093634" cy="461665"/>
          </a:xfrm>
          <a:prstGeom prst="rect">
            <a:avLst/>
          </a:prstGeom>
          <a:noFill/>
        </p:spPr>
        <p:txBody>
          <a:bodyPr wrap="square">
            <a:spAutoFit/>
          </a:bodyPr>
          <a:lstStyle/>
          <a:p>
            <a:pPr marL="0" marR="0" algn="just">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8C313923-E8E7-45B9-A2EB-B443C0BBFDD9}"/>
              </a:ext>
            </a:extLst>
          </p:cNvPr>
          <p:cNvSpPr/>
          <p:nvPr/>
        </p:nvSpPr>
        <p:spPr>
          <a:xfrm>
            <a:off x="3059725" y="1379500"/>
            <a:ext cx="3024554" cy="556434"/>
          </a:xfrm>
          <a:prstGeom prst="round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Phiếu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học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3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9847D12-73A5-40CC-B699-C39FAC8E4EFB}"/>
              </a:ext>
            </a:extLst>
          </p:cNvPr>
          <p:cNvSpPr txBox="1"/>
          <p:nvPr/>
        </p:nvSpPr>
        <p:spPr>
          <a:xfrm>
            <a:off x="222000" y="2158084"/>
            <a:ext cx="3048740" cy="490199"/>
          </a:xfrm>
          <a:prstGeom prst="rect">
            <a:avLst/>
          </a:prstGeom>
          <a:noFill/>
        </p:spPr>
        <p:txBody>
          <a:bodyPr wrap="square">
            <a:spAutoFit/>
          </a:bodyPr>
          <a:lstStyle/>
          <a:p>
            <a:pPr marL="0" marR="0" algn="ctr">
              <a:lnSpc>
                <a:spcPct val="115000"/>
              </a:lnSpc>
              <a:spcBef>
                <a:spcPts val="0"/>
              </a:spcBef>
              <a:spcAft>
                <a:spcPts val="0"/>
              </a:spcAft>
            </a:pP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F885C39C-9ED4-440A-AB36-238E3F77207C}"/>
              </a:ext>
            </a:extLst>
          </p:cNvPr>
          <p:cNvGraphicFramePr>
            <a:graphicFrameLocks noGrp="1"/>
          </p:cNvGraphicFramePr>
          <p:nvPr>
            <p:extLst>
              <p:ext uri="{D42A27DB-BD31-4B8C-83A1-F6EECF244321}">
                <p14:modId xmlns:p14="http://schemas.microsoft.com/office/powerpoint/2010/main" val="3504710788"/>
              </p:ext>
            </p:extLst>
          </p:nvPr>
        </p:nvGraphicFramePr>
        <p:xfrm>
          <a:off x="466102" y="2936668"/>
          <a:ext cx="8434975" cy="2947414"/>
        </p:xfrm>
        <a:graphic>
          <a:graphicData uri="http://schemas.openxmlformats.org/drawingml/2006/table">
            <a:tbl>
              <a:tblPr firstRow="1" firstCol="1" bandRow="1">
                <a:tableStyleId>{2D5ABB26-0587-4C30-8999-92F81FD0307C}</a:tableStyleId>
              </a:tblPr>
              <a:tblGrid>
                <a:gridCol w="1846699">
                  <a:extLst>
                    <a:ext uri="{9D8B030D-6E8A-4147-A177-3AD203B41FA5}">
                      <a16:colId xmlns:a16="http://schemas.microsoft.com/office/drawing/2014/main" val="4170790448"/>
                    </a:ext>
                  </a:extLst>
                </a:gridCol>
                <a:gridCol w="2777062">
                  <a:extLst>
                    <a:ext uri="{9D8B030D-6E8A-4147-A177-3AD203B41FA5}">
                      <a16:colId xmlns:a16="http://schemas.microsoft.com/office/drawing/2014/main" val="529050196"/>
                    </a:ext>
                  </a:extLst>
                </a:gridCol>
                <a:gridCol w="3811214">
                  <a:extLst>
                    <a:ext uri="{9D8B030D-6E8A-4147-A177-3AD203B41FA5}">
                      <a16:colId xmlns:a16="http://schemas.microsoft.com/office/drawing/2014/main" val="1082565488"/>
                    </a:ext>
                  </a:extLst>
                </a:gridCol>
              </a:tblGrid>
              <a:tr h="1141782">
                <a:tc>
                  <a:txBody>
                    <a:bodyPr/>
                    <a:lstStyle/>
                    <a:p>
                      <a:pPr marL="0" marR="0" algn="ctr">
                        <a:lnSpc>
                          <a:spcPct val="115000"/>
                        </a:lnSpc>
                        <a:spcBef>
                          <a:spcPts val="0"/>
                        </a:spcBef>
                        <a:spcAft>
                          <a:spcPts val="0"/>
                        </a:spcAft>
                      </a:pPr>
                      <a:r>
                        <a:rPr lang="en-US" sz="2400" b="1">
                          <a:solidFill>
                            <a:srgbClr val="FFFF00"/>
                          </a:solidFill>
                          <a:effectLst/>
                          <a:latin typeface="Times New Roman "/>
                        </a:rPr>
                        <a:t>Tên truyện</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FFFF00"/>
                          </a:solidFill>
                          <a:effectLst/>
                          <a:latin typeface="Times New Roman "/>
                        </a:rPr>
                        <a:t>Dấu hiệu nhận diện</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FF00"/>
                          </a:solidFill>
                          <a:effectLst/>
                          <a:latin typeface="Times New Roman "/>
                        </a:rPr>
                        <a:t>Ý </a:t>
                      </a:r>
                      <a:r>
                        <a:rPr lang="en-US" sz="2400" b="1" dirty="0" err="1">
                          <a:solidFill>
                            <a:srgbClr val="FFFF00"/>
                          </a:solidFill>
                          <a:effectLst/>
                          <a:latin typeface="Times New Roman "/>
                        </a:rPr>
                        <a:t>nghĩa</a:t>
                      </a:r>
                      <a:r>
                        <a:rPr lang="en-US" sz="2400" b="1" dirty="0">
                          <a:solidFill>
                            <a:srgbClr val="FFFF00"/>
                          </a:solidFill>
                          <a:effectLst/>
                          <a:latin typeface="Times New Roman "/>
                        </a:rPr>
                        <a:t>, </a:t>
                      </a:r>
                      <a:r>
                        <a:rPr lang="en-US" sz="2400" b="1" dirty="0" err="1">
                          <a:solidFill>
                            <a:srgbClr val="FFFF00"/>
                          </a:solidFill>
                          <a:effectLst/>
                          <a:latin typeface="Times New Roman "/>
                        </a:rPr>
                        <a:t>giá</a:t>
                      </a:r>
                      <a:r>
                        <a:rPr lang="en-US" sz="2400" b="1" dirty="0">
                          <a:solidFill>
                            <a:srgbClr val="FFFF00"/>
                          </a:solidFill>
                          <a:effectLst/>
                          <a:latin typeface="Times New Roman "/>
                        </a:rPr>
                        <a:t> </a:t>
                      </a:r>
                      <a:r>
                        <a:rPr lang="en-US" sz="2400" b="1" dirty="0" err="1">
                          <a:solidFill>
                            <a:srgbClr val="FFFF00"/>
                          </a:solidFill>
                          <a:effectLst/>
                          <a:latin typeface="Times New Roman "/>
                        </a:rPr>
                        <a:t>trị</a:t>
                      </a:r>
                      <a:r>
                        <a:rPr lang="en-US" sz="2400" b="1" dirty="0">
                          <a:solidFill>
                            <a:srgbClr val="FFFF00"/>
                          </a:solidFill>
                          <a:effectLst/>
                          <a:latin typeface="Times New Roman "/>
                        </a:rPr>
                        <a:t> </a:t>
                      </a:r>
                      <a:r>
                        <a:rPr lang="en-US" sz="2400" b="1" dirty="0" err="1">
                          <a:solidFill>
                            <a:srgbClr val="FFFF00"/>
                          </a:solidFill>
                          <a:effectLst/>
                          <a:latin typeface="Times New Roman "/>
                        </a:rPr>
                        <a:t>nhân</a:t>
                      </a:r>
                      <a:r>
                        <a:rPr lang="en-US" sz="2400" b="1" dirty="0">
                          <a:solidFill>
                            <a:srgbClr val="FFFF00"/>
                          </a:solidFill>
                          <a:effectLst/>
                          <a:latin typeface="Times New Roman "/>
                        </a:rPr>
                        <a:t> </a:t>
                      </a:r>
                      <a:r>
                        <a:rPr lang="en-US" sz="2400" b="1" dirty="0" err="1">
                          <a:solidFill>
                            <a:srgbClr val="FFFF00"/>
                          </a:solidFill>
                          <a:effectLst/>
                          <a:latin typeface="Times New Roman "/>
                        </a:rPr>
                        <a:t>văn</a:t>
                      </a:r>
                      <a:r>
                        <a:rPr lang="en-US" sz="2400" b="1" dirty="0">
                          <a:solidFill>
                            <a:srgbClr val="FFFF00"/>
                          </a:solidFill>
                          <a:effectLst/>
                          <a:latin typeface="Times New Roman "/>
                        </a:rPr>
                        <a:t> của </a:t>
                      </a:r>
                      <a:r>
                        <a:rPr lang="en-US" sz="2400" b="1" dirty="0" err="1">
                          <a:solidFill>
                            <a:srgbClr val="FFFF00"/>
                          </a:solidFill>
                          <a:effectLst/>
                          <a:latin typeface="Times New Roman "/>
                        </a:rPr>
                        <a:t>các</a:t>
                      </a:r>
                      <a:r>
                        <a:rPr lang="en-US" sz="2400" b="1" dirty="0">
                          <a:solidFill>
                            <a:srgbClr val="FFFF00"/>
                          </a:solidFill>
                          <a:effectLst/>
                          <a:latin typeface="Times New Roman "/>
                        </a:rPr>
                        <a:t> </a:t>
                      </a:r>
                      <a:r>
                        <a:rPr lang="en-US" sz="2400" b="1" dirty="0" err="1">
                          <a:solidFill>
                            <a:srgbClr val="FFFF00"/>
                          </a:solidFill>
                          <a:effectLst/>
                          <a:latin typeface="Times New Roman "/>
                        </a:rPr>
                        <a:t>chuyện</a:t>
                      </a:r>
                      <a:r>
                        <a:rPr lang="en-US" sz="2400" b="1" dirty="0">
                          <a:solidFill>
                            <a:srgbClr val="FFFF00"/>
                          </a:solidFill>
                          <a:effectLst/>
                          <a:latin typeface="Times New Roman "/>
                        </a:rPr>
                        <a:t> </a:t>
                      </a:r>
                      <a:r>
                        <a:rPr lang="en-US" sz="2400" b="1" dirty="0" err="1">
                          <a:solidFill>
                            <a:srgbClr val="FFFF00"/>
                          </a:solidFill>
                          <a:effectLst/>
                          <a:latin typeface="Times New Roman "/>
                        </a:rPr>
                        <a:t>cổ</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1150874695"/>
                  </a:ext>
                </a:extLst>
              </a:tr>
              <a:tr h="451408">
                <a:tc>
                  <a:txBody>
                    <a:bodyPr/>
                    <a:lstStyle/>
                    <a:p>
                      <a:pPr marL="0" marR="0" algn="ctr">
                        <a:lnSpc>
                          <a:spcPct val="115000"/>
                        </a:lnSpc>
                        <a:spcBef>
                          <a:spcPts val="0"/>
                        </a:spcBef>
                        <a:spcAft>
                          <a:spcPts val="0"/>
                        </a:spcAft>
                      </a:pPr>
                      <a:r>
                        <a:rPr lang="en-US" sz="2400" b="1">
                          <a:solidFill>
                            <a:srgbClr val="FFFF00"/>
                          </a:solidFill>
                          <a:effectLst/>
                          <a:latin typeface="Times New Roman "/>
                        </a:rPr>
                        <a:t> </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FFFF00"/>
                          </a:solidFill>
                          <a:effectLst/>
                          <a:latin typeface="Times New Roman "/>
                        </a:rPr>
                        <a:t> </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rowSpan="4">
                  <a:txBody>
                    <a:bodyPr/>
                    <a:lstStyle/>
                    <a:p>
                      <a:pPr marL="0" marR="0" algn="ctr">
                        <a:lnSpc>
                          <a:spcPct val="115000"/>
                        </a:lnSpc>
                        <a:spcBef>
                          <a:spcPts val="0"/>
                        </a:spcBef>
                        <a:spcAft>
                          <a:spcPts val="0"/>
                        </a:spcAft>
                      </a:pPr>
                      <a:r>
                        <a:rPr lang="en-US" sz="2400" b="1" dirty="0">
                          <a:solidFill>
                            <a:srgbClr val="FFFF00"/>
                          </a:solidFill>
                          <a:effectLst/>
                          <a:latin typeface="Times New Roman "/>
                        </a:rPr>
                        <a:t> </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369944865"/>
                  </a:ext>
                </a:extLst>
              </a:tr>
              <a:tr h="451408">
                <a:tc>
                  <a:txBody>
                    <a:bodyPr/>
                    <a:lstStyle/>
                    <a:p>
                      <a:pPr marL="0" marR="0" algn="ctr">
                        <a:lnSpc>
                          <a:spcPct val="115000"/>
                        </a:lnSpc>
                        <a:spcBef>
                          <a:spcPts val="0"/>
                        </a:spcBef>
                        <a:spcAft>
                          <a:spcPts val="0"/>
                        </a:spcAft>
                      </a:pPr>
                      <a:r>
                        <a:rPr lang="en-US" sz="2400" b="1">
                          <a:solidFill>
                            <a:srgbClr val="FFFF00"/>
                          </a:solidFill>
                          <a:effectLst/>
                          <a:latin typeface="Times New Roman "/>
                        </a:rPr>
                        <a:t> </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FFFF00"/>
                          </a:solidFill>
                          <a:effectLst/>
                          <a:latin typeface="Times New Roman "/>
                        </a:rPr>
                        <a:t> </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671129848"/>
                  </a:ext>
                </a:extLst>
              </a:tr>
              <a:tr h="451408">
                <a:tc>
                  <a:txBody>
                    <a:bodyPr/>
                    <a:lstStyle/>
                    <a:p>
                      <a:pPr marL="0" marR="0" algn="ctr">
                        <a:lnSpc>
                          <a:spcPct val="115000"/>
                        </a:lnSpc>
                        <a:spcBef>
                          <a:spcPts val="0"/>
                        </a:spcBef>
                        <a:spcAft>
                          <a:spcPts val="0"/>
                        </a:spcAft>
                      </a:pPr>
                      <a:r>
                        <a:rPr lang="en-US" sz="2400" b="1">
                          <a:solidFill>
                            <a:srgbClr val="FFFF00"/>
                          </a:solidFill>
                          <a:effectLst/>
                          <a:latin typeface="Times New Roman "/>
                        </a:rPr>
                        <a:t> </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FFFF00"/>
                          </a:solidFill>
                          <a:effectLst/>
                          <a:latin typeface="Times New Roman "/>
                        </a:rPr>
                        <a:t> </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25582968"/>
                  </a:ext>
                </a:extLst>
              </a:tr>
              <a:tr h="451408">
                <a:tc>
                  <a:txBody>
                    <a:bodyPr/>
                    <a:lstStyle/>
                    <a:p>
                      <a:pPr marL="0" marR="0" algn="ctr">
                        <a:lnSpc>
                          <a:spcPct val="115000"/>
                        </a:lnSpc>
                        <a:spcBef>
                          <a:spcPts val="0"/>
                        </a:spcBef>
                        <a:spcAft>
                          <a:spcPts val="0"/>
                        </a:spcAft>
                      </a:pPr>
                      <a:r>
                        <a:rPr lang="en-US" sz="2400" b="1">
                          <a:solidFill>
                            <a:srgbClr val="FFFF00"/>
                          </a:solidFill>
                          <a:effectLst/>
                          <a:latin typeface="Times New Roman "/>
                        </a:rPr>
                        <a:t> </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FF00"/>
                          </a:solidFill>
                          <a:effectLst/>
                          <a:latin typeface="Times New Roman "/>
                        </a:rPr>
                        <a:t> </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99367358"/>
                  </a:ext>
                </a:extLst>
              </a:tr>
            </a:tbl>
          </a:graphicData>
        </a:graphic>
      </p:graphicFrame>
    </p:spTree>
    <p:extLst>
      <p:ext uri="{BB962C8B-B14F-4D97-AF65-F5344CB8AC3E}">
        <p14:creationId xmlns:p14="http://schemas.microsoft.com/office/powerpoint/2010/main" val="243906441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2EC571-8858-4AE4-A294-890DCC07E6D4}"/>
              </a:ext>
            </a:extLst>
          </p:cNvPr>
          <p:cNvSpPr txBox="1"/>
          <p:nvPr/>
        </p:nvSpPr>
        <p:spPr>
          <a:xfrm>
            <a:off x="137160" y="147045"/>
            <a:ext cx="7093634" cy="461665"/>
          </a:xfrm>
          <a:prstGeom prst="rect">
            <a:avLst/>
          </a:prstGeom>
          <a:noFill/>
        </p:spPr>
        <p:txBody>
          <a:bodyPr wrap="square">
            <a:spAutoFit/>
          </a:bodyPr>
          <a:lstStyle/>
          <a:p>
            <a:pPr marL="0" marR="0" algn="just">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nghĩa</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53FC05A-B131-43C6-BCB6-3B4F96B3737E}"/>
              </a:ext>
            </a:extLst>
          </p:cNvPr>
          <p:cNvGraphicFramePr>
            <a:graphicFrameLocks noGrp="1"/>
          </p:cNvGraphicFramePr>
          <p:nvPr>
            <p:extLst>
              <p:ext uri="{D42A27DB-BD31-4B8C-83A1-F6EECF244321}">
                <p14:modId xmlns:p14="http://schemas.microsoft.com/office/powerpoint/2010/main" val="3602134683"/>
              </p:ext>
            </p:extLst>
          </p:nvPr>
        </p:nvGraphicFramePr>
        <p:xfrm>
          <a:off x="299848" y="840886"/>
          <a:ext cx="8661272" cy="5714658"/>
        </p:xfrm>
        <a:graphic>
          <a:graphicData uri="http://schemas.openxmlformats.org/drawingml/2006/table">
            <a:tbl>
              <a:tblPr firstRow="1" firstCol="1" bandRow="1">
                <a:tableStyleId>{2D5ABB26-0587-4C30-8999-92F81FD0307C}</a:tableStyleId>
              </a:tblPr>
              <a:tblGrid>
                <a:gridCol w="2046134">
                  <a:extLst>
                    <a:ext uri="{9D8B030D-6E8A-4147-A177-3AD203B41FA5}">
                      <a16:colId xmlns:a16="http://schemas.microsoft.com/office/drawing/2014/main" val="30784538"/>
                    </a:ext>
                  </a:extLst>
                </a:gridCol>
                <a:gridCol w="3384815">
                  <a:extLst>
                    <a:ext uri="{9D8B030D-6E8A-4147-A177-3AD203B41FA5}">
                      <a16:colId xmlns:a16="http://schemas.microsoft.com/office/drawing/2014/main" val="1062007151"/>
                    </a:ext>
                  </a:extLst>
                </a:gridCol>
                <a:gridCol w="3230323">
                  <a:extLst>
                    <a:ext uri="{9D8B030D-6E8A-4147-A177-3AD203B41FA5}">
                      <a16:colId xmlns:a16="http://schemas.microsoft.com/office/drawing/2014/main" val="2615586659"/>
                    </a:ext>
                  </a:extLst>
                </a:gridCol>
              </a:tblGrid>
              <a:tr h="758463">
                <a:tc>
                  <a:txBody>
                    <a:bodyPr/>
                    <a:lstStyle/>
                    <a:p>
                      <a:pPr marL="0" marR="0" algn="ctr">
                        <a:lnSpc>
                          <a:spcPct val="100000"/>
                        </a:lnSpc>
                        <a:spcBef>
                          <a:spcPts val="0"/>
                        </a:spcBef>
                        <a:spcAft>
                          <a:spcPts val="0"/>
                        </a:spcAft>
                      </a:pPr>
                      <a:r>
                        <a:rPr lang="en-US" sz="2400" b="1" dirty="0" err="1">
                          <a:solidFill>
                            <a:srgbClr val="FFFF00"/>
                          </a:solidFill>
                          <a:effectLst/>
                          <a:latin typeface="Times New Roman "/>
                        </a:rPr>
                        <a:t>Tên</a:t>
                      </a:r>
                      <a:r>
                        <a:rPr lang="en-US" sz="2400" b="1" dirty="0">
                          <a:solidFill>
                            <a:srgbClr val="FFFF00"/>
                          </a:solidFill>
                          <a:effectLst/>
                          <a:latin typeface="Times New Roman "/>
                        </a:rPr>
                        <a:t> </a:t>
                      </a:r>
                      <a:r>
                        <a:rPr lang="en-US" sz="2400" b="1" dirty="0" err="1">
                          <a:solidFill>
                            <a:srgbClr val="FFFF00"/>
                          </a:solidFill>
                          <a:effectLst/>
                          <a:latin typeface="Times New Roman "/>
                        </a:rPr>
                        <a:t>truyện</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400" b="1" dirty="0" err="1">
                          <a:solidFill>
                            <a:srgbClr val="FFFF00"/>
                          </a:solidFill>
                          <a:effectLst/>
                          <a:latin typeface="Times New Roman "/>
                        </a:rPr>
                        <a:t>Dấu</a:t>
                      </a:r>
                      <a:r>
                        <a:rPr lang="en-US" sz="2400" b="1" dirty="0">
                          <a:solidFill>
                            <a:srgbClr val="FFFF00"/>
                          </a:solidFill>
                          <a:effectLst/>
                          <a:latin typeface="Times New Roman "/>
                        </a:rPr>
                        <a:t> </a:t>
                      </a:r>
                      <a:r>
                        <a:rPr lang="en-US" sz="2400" b="1" dirty="0" err="1">
                          <a:solidFill>
                            <a:srgbClr val="FFFF00"/>
                          </a:solidFill>
                          <a:effectLst/>
                          <a:latin typeface="Times New Roman "/>
                        </a:rPr>
                        <a:t>hiệu</a:t>
                      </a:r>
                      <a:r>
                        <a:rPr lang="en-US" sz="2400" b="1" dirty="0">
                          <a:solidFill>
                            <a:srgbClr val="FFFF00"/>
                          </a:solidFill>
                          <a:effectLst/>
                          <a:latin typeface="Times New Roman "/>
                        </a:rPr>
                        <a:t> </a:t>
                      </a:r>
                      <a:r>
                        <a:rPr lang="en-US" sz="2400" b="1" dirty="0" err="1">
                          <a:solidFill>
                            <a:srgbClr val="FFFF00"/>
                          </a:solidFill>
                          <a:effectLst/>
                          <a:latin typeface="Times New Roman "/>
                        </a:rPr>
                        <a:t>nhận</a:t>
                      </a:r>
                      <a:r>
                        <a:rPr lang="en-US" sz="2400" b="1" dirty="0">
                          <a:solidFill>
                            <a:srgbClr val="FFFF00"/>
                          </a:solidFill>
                          <a:effectLst/>
                          <a:latin typeface="Times New Roman "/>
                        </a:rPr>
                        <a:t> </a:t>
                      </a:r>
                      <a:r>
                        <a:rPr lang="en-US" sz="2400" b="1" dirty="0" err="1">
                          <a:solidFill>
                            <a:srgbClr val="FFFF00"/>
                          </a:solidFill>
                          <a:effectLst/>
                          <a:latin typeface="Times New Roman "/>
                        </a:rPr>
                        <a:t>diện</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400" b="1" dirty="0">
                          <a:solidFill>
                            <a:srgbClr val="FFFF00"/>
                          </a:solidFill>
                          <a:effectLst/>
                          <a:latin typeface="Times New Roman "/>
                        </a:rPr>
                        <a:t>Ý </a:t>
                      </a:r>
                      <a:r>
                        <a:rPr lang="en-US" sz="2400" b="1" dirty="0" err="1">
                          <a:solidFill>
                            <a:srgbClr val="FFFF00"/>
                          </a:solidFill>
                          <a:effectLst/>
                          <a:latin typeface="Times New Roman "/>
                        </a:rPr>
                        <a:t>nghĩa</a:t>
                      </a:r>
                      <a:r>
                        <a:rPr lang="en-US" sz="2400" b="1" dirty="0">
                          <a:solidFill>
                            <a:srgbClr val="FFFF00"/>
                          </a:solidFill>
                          <a:effectLst/>
                          <a:latin typeface="Times New Roman "/>
                        </a:rPr>
                        <a:t>, </a:t>
                      </a:r>
                      <a:r>
                        <a:rPr lang="en-US" sz="2400" b="1" dirty="0" err="1">
                          <a:solidFill>
                            <a:srgbClr val="FFFF00"/>
                          </a:solidFill>
                          <a:effectLst/>
                          <a:latin typeface="Times New Roman "/>
                        </a:rPr>
                        <a:t>giá</a:t>
                      </a:r>
                      <a:r>
                        <a:rPr lang="en-US" sz="2400" b="1" dirty="0">
                          <a:solidFill>
                            <a:srgbClr val="FFFF00"/>
                          </a:solidFill>
                          <a:effectLst/>
                          <a:latin typeface="Times New Roman "/>
                        </a:rPr>
                        <a:t> </a:t>
                      </a:r>
                      <a:r>
                        <a:rPr lang="en-US" sz="2400" b="1" dirty="0" err="1">
                          <a:solidFill>
                            <a:srgbClr val="FFFF00"/>
                          </a:solidFill>
                          <a:effectLst/>
                          <a:latin typeface="Times New Roman "/>
                        </a:rPr>
                        <a:t>trị</a:t>
                      </a:r>
                      <a:r>
                        <a:rPr lang="en-US" sz="2400" b="1" dirty="0">
                          <a:solidFill>
                            <a:srgbClr val="FFFF00"/>
                          </a:solidFill>
                          <a:effectLst/>
                          <a:latin typeface="Times New Roman "/>
                        </a:rPr>
                        <a:t> </a:t>
                      </a:r>
                      <a:r>
                        <a:rPr lang="en-US" sz="2400" b="1" dirty="0" err="1">
                          <a:solidFill>
                            <a:srgbClr val="FFFF00"/>
                          </a:solidFill>
                          <a:effectLst/>
                          <a:latin typeface="Times New Roman "/>
                        </a:rPr>
                        <a:t>nhân</a:t>
                      </a:r>
                      <a:r>
                        <a:rPr lang="en-US" sz="2400" b="1" dirty="0">
                          <a:solidFill>
                            <a:srgbClr val="FFFF00"/>
                          </a:solidFill>
                          <a:effectLst/>
                          <a:latin typeface="Times New Roman "/>
                        </a:rPr>
                        <a:t> </a:t>
                      </a:r>
                      <a:r>
                        <a:rPr lang="en-US" sz="2400" b="1" dirty="0" err="1">
                          <a:solidFill>
                            <a:srgbClr val="FFFF00"/>
                          </a:solidFill>
                          <a:effectLst/>
                          <a:latin typeface="Times New Roman "/>
                        </a:rPr>
                        <a:t>văn</a:t>
                      </a:r>
                      <a:r>
                        <a:rPr lang="en-US" sz="2400" b="1" dirty="0">
                          <a:solidFill>
                            <a:srgbClr val="FFFF00"/>
                          </a:solidFill>
                          <a:effectLst/>
                          <a:latin typeface="Times New Roman "/>
                        </a:rPr>
                        <a:t> của </a:t>
                      </a:r>
                      <a:r>
                        <a:rPr lang="en-US" sz="2400" b="1" dirty="0" err="1">
                          <a:solidFill>
                            <a:srgbClr val="FFFF00"/>
                          </a:solidFill>
                          <a:effectLst/>
                          <a:latin typeface="Times New Roman "/>
                        </a:rPr>
                        <a:t>các</a:t>
                      </a:r>
                      <a:r>
                        <a:rPr lang="en-US" sz="2400" b="1" dirty="0">
                          <a:solidFill>
                            <a:srgbClr val="FFFF00"/>
                          </a:solidFill>
                          <a:effectLst/>
                          <a:latin typeface="Times New Roman "/>
                        </a:rPr>
                        <a:t> </a:t>
                      </a:r>
                      <a:r>
                        <a:rPr lang="en-US" sz="2400" b="1" dirty="0" err="1">
                          <a:solidFill>
                            <a:srgbClr val="FFFF00"/>
                          </a:solidFill>
                          <a:effectLst/>
                          <a:latin typeface="Times New Roman "/>
                        </a:rPr>
                        <a:t>chuyện</a:t>
                      </a:r>
                      <a:r>
                        <a:rPr lang="en-US" sz="2400" b="1" dirty="0">
                          <a:solidFill>
                            <a:srgbClr val="FFFF00"/>
                          </a:solidFill>
                          <a:effectLst/>
                          <a:latin typeface="Times New Roman "/>
                        </a:rPr>
                        <a:t> </a:t>
                      </a:r>
                      <a:r>
                        <a:rPr lang="en-US" sz="2400" b="1" dirty="0" err="1">
                          <a:solidFill>
                            <a:srgbClr val="FFFF00"/>
                          </a:solidFill>
                          <a:effectLst/>
                          <a:latin typeface="Times New Roman "/>
                        </a:rPr>
                        <a:t>cổ</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948530260"/>
                  </a:ext>
                </a:extLst>
              </a:tr>
              <a:tr h="1516924">
                <a:tc>
                  <a:txBody>
                    <a:bodyPr/>
                    <a:lstStyle/>
                    <a:p>
                      <a:pPr marL="0" marR="0" algn="ctr">
                        <a:lnSpc>
                          <a:spcPct val="100000"/>
                        </a:lnSpc>
                        <a:spcBef>
                          <a:spcPts val="0"/>
                        </a:spcBef>
                        <a:spcAft>
                          <a:spcPts val="0"/>
                        </a:spcAft>
                      </a:pP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400" i="1" dirty="0">
                        <a:solidFill>
                          <a:schemeClr val="bg1"/>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rowSpan="4">
                  <a:txBody>
                    <a:bodyPr/>
                    <a:lstStyle/>
                    <a:p>
                      <a:pPr marL="0" marR="0" algn="ctr">
                        <a:lnSpc>
                          <a:spcPct val="100000"/>
                        </a:lnSpc>
                        <a:spcBef>
                          <a:spcPts val="0"/>
                        </a:spcBef>
                        <a:spcAft>
                          <a:spcPts val="0"/>
                        </a:spcAft>
                      </a:pPr>
                      <a:endParaRPr lang="en-US" sz="2400" dirty="0">
                        <a:solidFill>
                          <a:schemeClr val="bg1"/>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3765823373"/>
                  </a:ext>
                </a:extLst>
              </a:tr>
              <a:tr h="1137693">
                <a:tc>
                  <a:txBody>
                    <a:bodyPr/>
                    <a:lstStyle/>
                    <a:p>
                      <a:pPr marL="0" marR="0" algn="ctr">
                        <a:lnSpc>
                          <a:spcPct val="100000"/>
                        </a:lnSpc>
                        <a:spcBef>
                          <a:spcPts val="0"/>
                        </a:spcBef>
                        <a:spcAft>
                          <a:spcPts val="0"/>
                        </a:spcAft>
                      </a:pP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400" i="1" dirty="0">
                        <a:solidFill>
                          <a:schemeClr val="bg1"/>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22336149"/>
                  </a:ext>
                </a:extLst>
              </a:tr>
              <a:tr h="1137693">
                <a:tc>
                  <a:txBody>
                    <a:bodyPr/>
                    <a:lstStyle/>
                    <a:p>
                      <a:pPr marL="0" marR="0" algn="ctr">
                        <a:lnSpc>
                          <a:spcPct val="100000"/>
                        </a:lnSpc>
                        <a:spcBef>
                          <a:spcPts val="0"/>
                        </a:spcBef>
                        <a:spcAft>
                          <a:spcPts val="0"/>
                        </a:spcAft>
                      </a:pP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400" i="1" dirty="0">
                        <a:solidFill>
                          <a:schemeClr val="bg1"/>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749908028"/>
                  </a:ext>
                </a:extLst>
              </a:tr>
              <a:tr h="1163885">
                <a:tc>
                  <a:txBody>
                    <a:bodyPr/>
                    <a:lstStyle/>
                    <a:p>
                      <a:pPr marL="0" marR="0" algn="ctr">
                        <a:lnSpc>
                          <a:spcPct val="100000"/>
                        </a:lnSpc>
                        <a:spcBef>
                          <a:spcPts val="0"/>
                        </a:spcBef>
                        <a:spcAft>
                          <a:spcPts val="0"/>
                        </a:spcAft>
                      </a:pPr>
                      <a:endParaRPr lang="en-US" sz="2400" b="1" i="1" dirty="0">
                        <a:solidFill>
                          <a:schemeClr val="bg1"/>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400" i="1" dirty="0">
                        <a:solidFill>
                          <a:schemeClr val="bg1"/>
                        </a:solidFill>
                        <a:effectLst/>
                        <a:latin typeface="Times New Roman "/>
                        <a:ea typeface="Calibri" panose="020F0502020204030204" pitchFamily="34" charset="0"/>
                        <a:cs typeface="Times New Roman" panose="02020603050405020304" pitchFamily="18" charset="0"/>
                      </a:endParaRPr>
                    </a:p>
                  </a:txBody>
                  <a:tcPr marL="61199" marR="61199"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38348262"/>
                  </a:ext>
                </a:extLst>
              </a:tr>
            </a:tbl>
          </a:graphicData>
        </a:graphic>
      </p:graphicFrame>
      <p:sp>
        <p:nvSpPr>
          <p:cNvPr id="6" name="TextBox 5">
            <a:extLst>
              <a:ext uri="{FF2B5EF4-FFF2-40B4-BE49-F238E27FC236}">
                <a16:creationId xmlns:a16="http://schemas.microsoft.com/office/drawing/2014/main" id="{0B5F6823-4E8C-4987-8050-273BD3E276E9}"/>
              </a:ext>
            </a:extLst>
          </p:cNvPr>
          <p:cNvSpPr txBox="1"/>
          <p:nvPr/>
        </p:nvSpPr>
        <p:spPr>
          <a:xfrm>
            <a:off x="400929" y="1589148"/>
            <a:ext cx="193430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Thạch</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Sanh</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Cây</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tre</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trăm</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đốt</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Cây</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khế</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Sọ</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Dừa</a:t>
            </a:r>
            <a:endParaRPr kumimoji="0" lang="en-US" sz="2400" b="1" i="1" u="none" strike="noStrike" kern="1200" cap="none" spc="0" normalizeH="0" baseline="0" noProof="0" dirty="0">
              <a:ln>
                <a:noFill/>
              </a:ln>
              <a:solidFill>
                <a:prstClr val="white"/>
              </a:solidFill>
              <a:effectLst/>
              <a:uLnTx/>
              <a:uFillTx/>
              <a:latin typeface="Times New Roman "/>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65B333B-0142-4475-9F79-FB9F63318196}"/>
              </a:ext>
            </a:extLst>
          </p:cNvPr>
          <p:cNvSpPr txBox="1"/>
          <p:nvPr/>
        </p:nvSpPr>
        <p:spPr>
          <a:xfrm>
            <a:off x="545123" y="3411415"/>
            <a:ext cx="164592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Tấm</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Cám</a:t>
            </a:r>
            <a:endParaRPr kumimoji="0" lang="en-US" sz="2400" b="1" i="1" u="none" strike="noStrike" kern="1200" cap="none" spc="0" normalizeH="0" baseline="0" noProof="0" dirty="0">
              <a:ln>
                <a:noFill/>
              </a:ln>
              <a:solidFill>
                <a:prstClr val="white"/>
              </a:solidFill>
              <a:effectLst/>
              <a:uLnTx/>
              <a:uFillTx/>
              <a:latin typeface="Times New Roman "/>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1EB8201-FFA9-4AA4-A13D-31B4A9EC0A38}"/>
              </a:ext>
            </a:extLst>
          </p:cNvPr>
          <p:cNvSpPr txBox="1"/>
          <p:nvPr/>
        </p:nvSpPr>
        <p:spPr>
          <a:xfrm>
            <a:off x="2436318" y="1699402"/>
            <a:ext cx="321889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Ở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hiền</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thì</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lại</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gặp</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hiền</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Người</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ngay</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thì</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gặp</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người</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tiên</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độ</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rPr>
              <a:t>trì</a:t>
            </a:r>
            <a:endParaRPr kumimoji="0" lang="en-US" sz="2400" b="0" i="1" u="none" strike="noStrike" kern="1200" cap="none" spc="0" normalizeH="0" baseline="0" noProof="0" dirty="0">
              <a:ln>
                <a:noFill/>
              </a:ln>
              <a:solidFill>
                <a:srgbClr val="00B0F0"/>
              </a:solidFill>
              <a:effectLst/>
              <a:uLnTx/>
              <a:uFillTx/>
              <a:latin typeface="Times New Roman "/>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1A395F6-4335-4A6F-BF89-D786A1F0A17C}"/>
              </a:ext>
            </a:extLst>
          </p:cNvPr>
          <p:cNvSpPr txBox="1"/>
          <p:nvPr/>
        </p:nvSpPr>
        <p:spPr>
          <a:xfrm>
            <a:off x="2329052" y="3098050"/>
            <a:ext cx="33912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Thị</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thơm</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thì</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giấu</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người</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thơm</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Chăm</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làm</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thì</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được</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áo</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cơm</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cửa</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rPr>
              <a:t>nhà</a:t>
            </a:r>
            <a:endParaRPr kumimoji="0" lang="en-US" sz="2400" b="0" i="1" u="none" strike="noStrike" kern="1200" cap="none" spc="0" normalizeH="0" baseline="0" noProof="0" dirty="0">
              <a:ln>
                <a:noFill/>
              </a:ln>
              <a:solidFill>
                <a:srgbClr val="00B0F0"/>
              </a:solidFill>
              <a:effectLst/>
              <a:uLnTx/>
              <a:uFillTx/>
              <a:latin typeface="Times New Roman "/>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746AED3-4F79-4268-9DA8-B2B3EA79495D}"/>
              </a:ext>
            </a:extLst>
          </p:cNvPr>
          <p:cNvSpPr txBox="1"/>
          <p:nvPr/>
        </p:nvSpPr>
        <p:spPr>
          <a:xfrm>
            <a:off x="2329052" y="4226632"/>
            <a:ext cx="3464169"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Đẽo</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cày</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theo</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ý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người</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ta/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Sẽ</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thành</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khúc</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gỗ</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chẳng</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ra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việc</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rPr>
              <a:t>gì</a:t>
            </a:r>
            <a:endParaRPr kumimoji="0" lang="en-US" sz="2400" b="0" i="1" u="none" strike="noStrike" kern="1200" cap="none" spc="0" normalizeH="0" baseline="0" noProof="0" dirty="0">
              <a:ln>
                <a:noFill/>
              </a:ln>
              <a:solidFill>
                <a:srgbClr val="00B0F0"/>
              </a:solidFill>
              <a:effectLst/>
              <a:uLnTx/>
              <a:uFillTx/>
              <a:latin typeface="Times New Roman "/>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DFF1820F-B3AC-4036-B682-5CA3FA6CDEE5}"/>
              </a:ext>
            </a:extLst>
          </p:cNvPr>
          <p:cNvSpPr txBox="1"/>
          <p:nvPr/>
        </p:nvSpPr>
        <p:spPr>
          <a:xfrm>
            <a:off x="647113" y="5519760"/>
            <a:ext cx="144193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Sự</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tích</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trầu</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cau</a:t>
            </a:r>
            <a:endParaRPr kumimoji="0" lang="en-US" sz="2400" b="1" i="1" u="none" strike="noStrike" kern="1200" cap="none" spc="0" normalizeH="0" baseline="0" noProof="0" dirty="0">
              <a:ln>
                <a:noFill/>
              </a:ln>
              <a:solidFill>
                <a:prstClr val="white"/>
              </a:solidFill>
              <a:effectLst/>
              <a:uLnTx/>
              <a:uFillTx/>
              <a:latin typeface="Times New Roman "/>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0A542C0-BAF5-444B-8F22-F39B0856B12D}"/>
              </a:ext>
            </a:extLst>
          </p:cNvPr>
          <p:cNvSpPr txBox="1"/>
          <p:nvPr/>
        </p:nvSpPr>
        <p:spPr>
          <a:xfrm>
            <a:off x="474783" y="4383314"/>
            <a:ext cx="178659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Đẽo</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cày</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giữa</a:t>
            </a:r>
            <a:r>
              <a:rPr kumimoji="0" lang="en-US" sz="2400" b="1" i="1"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1" i="1" u="none" strike="noStrike" kern="1200" cap="none" spc="0" normalizeH="0" baseline="0" noProof="0" dirty="0" err="1">
                <a:ln>
                  <a:noFill/>
                </a:ln>
                <a:solidFill>
                  <a:prstClr val="white"/>
                </a:solidFill>
                <a:effectLst/>
                <a:uLnTx/>
                <a:uFillTx/>
                <a:latin typeface="Times New Roman "/>
                <a:ea typeface="+mn-ea"/>
                <a:cs typeface="+mn-cs"/>
              </a:rPr>
              <a:t>đường</a:t>
            </a:r>
            <a:endParaRPr kumimoji="0" lang="en-US" sz="2400" b="1" i="1" u="none" strike="noStrike" kern="1200" cap="none" spc="0" normalizeH="0" baseline="0" noProof="0" dirty="0">
              <a:ln>
                <a:noFill/>
              </a:ln>
              <a:solidFill>
                <a:prstClr val="white"/>
              </a:solidFill>
              <a:effectLst/>
              <a:uLnTx/>
              <a:uFillTx/>
              <a:latin typeface="Times New Roman "/>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AD2D146-3333-4CA3-A503-E09E6AC6C879}"/>
              </a:ext>
            </a:extLst>
          </p:cNvPr>
          <p:cNvSpPr txBox="1"/>
          <p:nvPr/>
        </p:nvSpPr>
        <p:spPr>
          <a:xfrm>
            <a:off x="2316317" y="5387920"/>
            <a:ext cx="345889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Đậm</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đà</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cái</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tích</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trầu</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cau</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Miếng</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trầu</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đỏ</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thắm</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nặng</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sâu</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ea typeface="+mn-ea"/>
                <a:cs typeface="+mn-cs"/>
              </a:rPr>
              <a:t>tình</a:t>
            </a:r>
            <a:r>
              <a:rPr kumimoji="0" lang="en-US" sz="2400" b="0" i="1" u="none" strike="noStrike" kern="1200" cap="none" spc="0" normalizeH="0" baseline="0" noProof="0" dirty="0">
                <a:ln>
                  <a:noFill/>
                </a:ln>
                <a:solidFill>
                  <a:srgbClr val="00B0F0"/>
                </a:solidFill>
                <a:effectLst/>
                <a:uLnTx/>
                <a:uFillTx/>
                <a:latin typeface="Times New Roman "/>
                <a:ea typeface="+mn-ea"/>
                <a:cs typeface="+mn-cs"/>
              </a:rPr>
              <a:t> </a:t>
            </a:r>
            <a:r>
              <a:rPr kumimoji="0" lang="en-US" sz="2400" b="0" i="1" u="none" strike="noStrike" kern="1200" cap="none" spc="0" normalizeH="0" baseline="0" noProof="0" dirty="0" err="1">
                <a:ln>
                  <a:noFill/>
                </a:ln>
                <a:solidFill>
                  <a:srgbClr val="00B0F0"/>
                </a:solidFill>
                <a:effectLst/>
                <a:uLnTx/>
                <a:uFillTx/>
                <a:latin typeface="Times New Roman "/>
              </a:rPr>
              <a:t>người</a:t>
            </a:r>
            <a:endParaRPr kumimoji="0" lang="en-US" sz="2400" b="0" i="1" u="none" strike="noStrike" kern="1200" cap="none" spc="0" normalizeH="0" baseline="0" noProof="0" dirty="0">
              <a:ln>
                <a:noFill/>
              </a:ln>
              <a:solidFill>
                <a:srgbClr val="00B0F0"/>
              </a:solidFill>
              <a:effectLst/>
              <a:uLnTx/>
              <a:uFillTx/>
              <a:latin typeface="Times New Roman "/>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07ED4165-5D74-47DD-A635-E2EDB8338642}"/>
              </a:ext>
            </a:extLst>
          </p:cNvPr>
          <p:cNvSpPr txBox="1"/>
          <p:nvPr/>
        </p:nvSpPr>
        <p:spPr>
          <a:xfrm>
            <a:off x="6040741" y="2718918"/>
            <a:ext cx="27405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Phản</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ánh</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những</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nét</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đẹp</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tình</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người</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như</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lòng</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nhân</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hậu</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vị</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tha</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độ</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lượng</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bao dung,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đa</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tình</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đa</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
                <a:ea typeface="+mn-ea"/>
                <a:cs typeface="+mn-cs"/>
              </a:rPr>
              <a:t>mang</a:t>
            </a:r>
            <a:r>
              <a:rPr kumimoji="0" lang="en-US" sz="2400" b="0" i="0" u="none" strike="noStrike" kern="1200" cap="none" spc="0" normalizeH="0" baseline="0" noProof="0" dirty="0">
                <a:ln>
                  <a:noFill/>
                </a:ln>
                <a:solidFill>
                  <a:prstClr val="white"/>
                </a:solidFill>
                <a:effectLst/>
                <a:uLnTx/>
                <a:uFillTx/>
                <a:latin typeface="Times New Roman "/>
                <a:ea typeface="+mn-ea"/>
                <a:cs typeface="+mn-cs"/>
              </a:rPr>
              <a:t>, …</a:t>
            </a:r>
          </a:p>
        </p:txBody>
      </p:sp>
    </p:spTree>
    <p:extLst>
      <p:ext uri="{BB962C8B-B14F-4D97-AF65-F5344CB8AC3E}">
        <p14:creationId xmlns:p14="http://schemas.microsoft.com/office/powerpoint/2010/main" val="400547843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5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5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5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1" grpId="0"/>
      <p:bldP spid="13" grpId="0"/>
      <p:bldP spid="17" grpId="0"/>
      <p:bldP spid="19"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FFBDE-B86E-4234-9931-0C57FCF19702}"/>
              </a:ext>
            </a:extLst>
          </p:cNvPr>
          <p:cNvSpPr txBox="1"/>
          <p:nvPr/>
        </p:nvSpPr>
        <p:spPr>
          <a:xfrm>
            <a:off x="147711" y="639413"/>
            <a:ext cx="6094902" cy="490199"/>
          </a:xfrm>
          <a:prstGeom prst="rect">
            <a:avLst/>
          </a:prstGeom>
          <a:noFill/>
        </p:spPr>
        <p:txBody>
          <a:bodyPr wrap="square">
            <a:spAutoFit/>
          </a:bodyPr>
          <a:lstStyle/>
          <a:p>
            <a:pPr marL="0" marR="0" algn="just">
              <a:lnSpc>
                <a:spcPct val="115000"/>
              </a:lnSpc>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của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cổ</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90A3E2A-5ABB-45D4-B89B-6B84298081A9}"/>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1C448F7-662C-45E1-B28B-4C9D5953EEF7}"/>
              </a:ext>
            </a:extLst>
          </p:cNvPr>
          <p:cNvSpPr txBox="1"/>
          <p:nvPr/>
        </p:nvSpPr>
        <p:spPr>
          <a:xfrm>
            <a:off x="1969595" y="5902364"/>
            <a:ext cx="6362369" cy="830997"/>
          </a:xfrm>
          <a:prstGeom prst="rect">
            <a:avLst/>
          </a:prstGeom>
          <a:noFill/>
        </p:spPr>
        <p:txBody>
          <a:bodyPr wrap="square">
            <a:spAutoFit/>
          </a:bodyPr>
          <a:lstStyle/>
          <a:p>
            <a:pPr marL="0" marR="0" algn="ctr">
              <a:spcBef>
                <a:spcPts val="0"/>
              </a:spcBef>
              <a:spcAft>
                <a:spcPts val="0"/>
              </a:spcAft>
            </a:pP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ình</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mến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tha</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bó</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nặng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trân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D08DE59-7BE2-4229-968E-6C5D46A1F416}"/>
              </a:ext>
            </a:extLst>
          </p:cNvPr>
          <p:cNvSpPr txBox="1"/>
          <p:nvPr/>
        </p:nvSpPr>
        <p:spPr>
          <a:xfrm>
            <a:off x="54548" y="1268696"/>
            <a:ext cx="5205046" cy="1674626"/>
          </a:xfrm>
          <a:prstGeom prst="rect">
            <a:avLst/>
          </a:prstGeom>
          <a:noFill/>
        </p:spPr>
        <p:txBody>
          <a:bodyPr wrap="square">
            <a:spAutoFit/>
          </a:bodyPr>
          <a:lstStyle/>
          <a:p>
            <a:pPr marL="0" marR="0" algn="ctr">
              <a:lnSpc>
                <a:spcPct val="114000"/>
              </a:lnSpc>
              <a:spcBef>
                <a:spcPts val="0"/>
              </a:spcBef>
              <a:spcAft>
                <a:spcPts val="0"/>
              </a:spcAft>
            </a:pP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tôi</a:t>
            </a:r>
            <a:endParaRPr lang="en-US" sz="23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4000"/>
              </a:lnSpc>
              <a:spcBef>
                <a:spcPts val="0"/>
              </a:spcBef>
              <a:spcAft>
                <a:spcPts val="0"/>
              </a:spcAft>
            </a:pP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xa</a:t>
            </a:r>
            <a:endParaRPr lang="en-US" sz="23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4000"/>
              </a:lnSpc>
              <a:spcBef>
                <a:spcPts val="0"/>
              </a:spcBef>
              <a:spcAft>
                <a:spcPts val="0"/>
              </a:spcAft>
            </a:pP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tha</a:t>
            </a:r>
            <a:endParaRPr lang="en-US" sz="23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4000"/>
              </a:lnSpc>
              <a:spcBef>
                <a:spcPts val="0"/>
              </a:spcBef>
              <a:spcAft>
                <a:spcPts val="0"/>
              </a:spcAft>
            </a:pP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Cho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cha của </a:t>
            </a:r>
            <a:r>
              <a:rPr lang="en-US" sz="23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3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utoShape 28">
            <a:extLst>
              <a:ext uri="{FF2B5EF4-FFF2-40B4-BE49-F238E27FC236}">
                <a16:creationId xmlns:a16="http://schemas.microsoft.com/office/drawing/2014/main" id="{999BE1A6-48D6-40E6-AA95-986955050FA0}"/>
              </a:ext>
            </a:extLst>
          </p:cNvPr>
          <p:cNvSpPr>
            <a:spLocks/>
          </p:cNvSpPr>
          <p:nvPr/>
        </p:nvSpPr>
        <p:spPr bwMode="auto">
          <a:xfrm rot="10800000">
            <a:off x="4859703" y="1313178"/>
            <a:ext cx="214190" cy="783698"/>
          </a:xfrm>
          <a:prstGeom prst="leftBrace">
            <a:avLst>
              <a:gd name="adj1" fmla="val 43750"/>
              <a:gd name="adj2"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bg1"/>
              </a:solidFill>
            </a:endParaRPr>
          </a:p>
        </p:txBody>
      </p:sp>
      <p:sp>
        <p:nvSpPr>
          <p:cNvPr id="10" name="TextBox 9">
            <a:extLst>
              <a:ext uri="{FF2B5EF4-FFF2-40B4-BE49-F238E27FC236}">
                <a16:creationId xmlns:a16="http://schemas.microsoft.com/office/drawing/2014/main" id="{3441B57E-9A3A-4BC9-BD25-28766581BDF7}"/>
              </a:ext>
            </a:extLst>
          </p:cNvPr>
          <p:cNvSpPr txBox="1"/>
          <p:nvPr/>
        </p:nvSpPr>
        <p:spPr>
          <a:xfrm>
            <a:off x="5121985" y="1500984"/>
            <a:ext cx="1345428" cy="461665"/>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sánh</a:t>
            </a:r>
            <a:endParaRPr lang="en-US" sz="2400" dirty="0"/>
          </a:p>
        </p:txBody>
      </p:sp>
      <p:sp>
        <p:nvSpPr>
          <p:cNvPr id="12" name="TextBox 11">
            <a:extLst>
              <a:ext uri="{FF2B5EF4-FFF2-40B4-BE49-F238E27FC236}">
                <a16:creationId xmlns:a16="http://schemas.microsoft.com/office/drawing/2014/main" id="{CB9E8ED4-86BF-42F8-829A-CB19E3C84D26}"/>
              </a:ext>
            </a:extLst>
          </p:cNvPr>
          <p:cNvSpPr txBox="1"/>
          <p:nvPr/>
        </p:nvSpPr>
        <p:spPr>
          <a:xfrm>
            <a:off x="7118251" y="1152532"/>
            <a:ext cx="1934309" cy="2215991"/>
          </a:xfrm>
          <a:prstGeom prst="rect">
            <a:avLst/>
          </a:prstGeom>
          <a:noFill/>
          <a:ln>
            <a:solidFill>
              <a:srgbClr val="FFFF0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Trải</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hàng</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ngàn</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lịch</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cha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ông</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quá</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khứ</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xôi</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3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AutoShape 28">
            <a:extLst>
              <a:ext uri="{FF2B5EF4-FFF2-40B4-BE49-F238E27FC236}">
                <a16:creationId xmlns:a16="http://schemas.microsoft.com/office/drawing/2014/main" id="{A97549E1-89AD-442B-AFE9-55A84C678343}"/>
              </a:ext>
            </a:extLst>
          </p:cNvPr>
          <p:cNvSpPr>
            <a:spLocks/>
          </p:cNvSpPr>
          <p:nvPr/>
        </p:nvSpPr>
        <p:spPr bwMode="auto">
          <a:xfrm rot="16200000">
            <a:off x="1837059" y="1526595"/>
            <a:ext cx="255616" cy="3135322"/>
          </a:xfrm>
          <a:prstGeom prst="leftBrace">
            <a:avLst>
              <a:gd name="adj1" fmla="val 43750"/>
              <a:gd name="adj2"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bg1"/>
              </a:solidFill>
            </a:endParaRPr>
          </a:p>
        </p:txBody>
      </p:sp>
      <p:sp>
        <p:nvSpPr>
          <p:cNvPr id="15" name="TextBox 14">
            <a:extLst>
              <a:ext uri="{FF2B5EF4-FFF2-40B4-BE49-F238E27FC236}">
                <a16:creationId xmlns:a16="http://schemas.microsoft.com/office/drawing/2014/main" id="{6DAFB42C-F839-44CD-A18C-259AFF586A10}"/>
              </a:ext>
            </a:extLst>
          </p:cNvPr>
          <p:cNvSpPr txBox="1"/>
          <p:nvPr/>
        </p:nvSpPr>
        <p:spPr>
          <a:xfrm>
            <a:off x="1449675" y="3247762"/>
            <a:ext cx="1030383" cy="461665"/>
          </a:xfrm>
          <a:prstGeom prst="rect">
            <a:avLst/>
          </a:prstGeom>
          <a:noFill/>
        </p:spPr>
        <p:txBody>
          <a:bodyPr wrap="square">
            <a:spAutoFit/>
          </a:bodyPr>
          <a:lstStyle/>
          <a:p>
            <a:pPr algn="ct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Ẩn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dụ</a:t>
            </a:r>
            <a:endParaRPr lang="en-US" sz="2400" dirty="0"/>
          </a:p>
        </p:txBody>
      </p:sp>
      <p:sp>
        <p:nvSpPr>
          <p:cNvPr id="17" name="TextBox 16">
            <a:extLst>
              <a:ext uri="{FF2B5EF4-FFF2-40B4-BE49-F238E27FC236}">
                <a16:creationId xmlns:a16="http://schemas.microsoft.com/office/drawing/2014/main" id="{73A0E635-7A5C-4D5D-B62F-582565108292}"/>
              </a:ext>
            </a:extLst>
          </p:cNvPr>
          <p:cNvSpPr txBox="1"/>
          <p:nvPr/>
        </p:nvSpPr>
        <p:spPr>
          <a:xfrm>
            <a:off x="423804" y="4201560"/>
            <a:ext cx="8628756" cy="1508105"/>
          </a:xfrm>
          <a:prstGeom prst="rect">
            <a:avLst/>
          </a:prstGeom>
          <a:noFill/>
          <a:ln>
            <a:solidFill>
              <a:srgbClr val="FFFF0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cổ</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giúp</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nay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gương</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của cha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ông</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xưa</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thần</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phong</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tục</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quán</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niệm</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đạo</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đức</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triết</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lí</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 của cha </a:t>
            </a:r>
            <a:r>
              <a:rPr kumimoji="0" lang="en-US" sz="23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ông</a:t>
            </a:r>
            <a:r>
              <a:rPr kumimoji="0" lang="en-US" sz="23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3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77F76C06-5BBA-4BCD-8A91-E2EA2496CFC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2036" y="5368753"/>
            <a:ext cx="1777303" cy="1777303"/>
          </a:xfrm>
          <a:prstGeom prst="rect">
            <a:avLst/>
          </a:prstGeom>
        </p:spPr>
      </p:pic>
      <p:pic>
        <p:nvPicPr>
          <p:cNvPr id="20" name="Graphic 19" descr="Arrow Counterclockwise curve">
            <a:extLst>
              <a:ext uri="{FF2B5EF4-FFF2-40B4-BE49-F238E27FC236}">
                <a16:creationId xmlns:a16="http://schemas.microsoft.com/office/drawing/2014/main" id="{D809CB31-F6E8-4FCF-8094-99CDFD14A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478817">
            <a:off x="5971981" y="1682053"/>
            <a:ext cx="1199189" cy="1212091"/>
          </a:xfrm>
          <a:prstGeom prst="rect">
            <a:avLst/>
          </a:prstGeom>
        </p:spPr>
      </p:pic>
      <p:pic>
        <p:nvPicPr>
          <p:cNvPr id="21" name="Graphic 20" descr="Arrow Clockwise curve">
            <a:extLst>
              <a:ext uri="{FF2B5EF4-FFF2-40B4-BE49-F238E27FC236}">
                <a16:creationId xmlns:a16="http://schemas.microsoft.com/office/drawing/2014/main" id="{207D8E0A-D9A7-49A1-BF15-D36063E334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356402">
            <a:off x="2375780" y="3190051"/>
            <a:ext cx="1190039" cy="1202180"/>
          </a:xfrm>
          <a:prstGeom prst="rect">
            <a:avLst/>
          </a:prstGeom>
        </p:spPr>
      </p:pic>
    </p:spTree>
    <p:extLst>
      <p:ext uri="{BB962C8B-B14F-4D97-AF65-F5344CB8AC3E}">
        <p14:creationId xmlns:p14="http://schemas.microsoft.com/office/powerpoint/2010/main" val="186353947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5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5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P spid="12" grpId="0" animBg="1"/>
      <p:bldP spid="13" grpId="0" animBg="1"/>
      <p:bldP spid="1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9C5402-63F9-4457-83CB-67966C38A1FB}"/>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B580D59-6606-4F9D-8A25-D5542FA32AD9}"/>
              </a:ext>
            </a:extLst>
          </p:cNvPr>
          <p:cNvSpPr txBox="1"/>
          <p:nvPr/>
        </p:nvSpPr>
        <p:spPr>
          <a:xfrm>
            <a:off x="149250" y="639413"/>
            <a:ext cx="7053408" cy="490199"/>
          </a:xfrm>
          <a:prstGeom prst="rect">
            <a:avLst/>
          </a:prstGeom>
          <a:noFill/>
        </p:spPr>
        <p:txBody>
          <a:bodyPr wrap="square">
            <a:spAutoFit/>
          </a:bodyPr>
          <a:lstStyle/>
          <a:p>
            <a:pPr marL="0" marR="0" algn="just">
              <a:lnSpc>
                <a:spcPct val="115000"/>
              </a:lnSpc>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56756E8-4397-4AE8-82C4-950788424CBA}"/>
              </a:ext>
            </a:extLst>
          </p:cNvPr>
          <p:cNvSpPr txBox="1"/>
          <p:nvPr/>
        </p:nvSpPr>
        <p:spPr>
          <a:xfrm>
            <a:off x="267283" y="1439325"/>
            <a:ext cx="4572000" cy="907749"/>
          </a:xfrm>
          <a:prstGeom prst="rect">
            <a:avLst/>
          </a:prstGeom>
          <a:noFill/>
          <a:ln>
            <a:solidFill>
              <a:schemeClr val="bg1"/>
            </a:solidFill>
          </a:ln>
        </p:spPr>
        <p:txBody>
          <a:bodyPr wrap="square">
            <a:spAutoFit/>
          </a:bodyPr>
          <a:lstStyle/>
          <a:p>
            <a:pPr marL="0" marR="0" algn="ctr">
              <a:lnSpc>
                <a:spcPct val="115000"/>
              </a:lnSpc>
              <a:spcBef>
                <a:spcPts val="0"/>
              </a:spcBef>
              <a:spcAft>
                <a:spcPts val="0"/>
              </a:spcAft>
            </a:pP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thì</a:t>
            </a:r>
            <a:endPar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2079183-39D5-4B43-A308-7A8C4BA52FDC}"/>
              </a:ext>
            </a:extLst>
          </p:cNvPr>
          <p:cNvSpPr txBox="1"/>
          <p:nvPr/>
        </p:nvSpPr>
        <p:spPr>
          <a:xfrm>
            <a:off x="5427266" y="1320901"/>
            <a:ext cx="3125234" cy="1154162"/>
          </a:xfrm>
          <a:prstGeom prst="rect">
            <a:avLst/>
          </a:prstGeom>
          <a:noFill/>
          <a:ln>
            <a:solidFill>
              <a:srgbClr val="FFFF00"/>
            </a:solidFill>
          </a:ln>
        </p:spPr>
        <p:txBody>
          <a:bodyPr wrap="square">
            <a:spAutoFit/>
          </a:bodyPr>
          <a:lstStyle/>
          <a:p>
            <a:pPr algn="ctr"/>
            <a:r>
              <a:rPr lang="nl-NL" sz="2300" dirty="0">
                <a:solidFill>
                  <a:schemeClr val="bg1"/>
                </a:solidFill>
                <a:latin typeface="Times New Roman" panose="02020603050405020304" pitchFamily="18" charset="0"/>
                <a:ea typeface="Calibri" panose="020F0502020204030204" pitchFamily="34" charset="0"/>
              </a:rPr>
              <a:t>N</a:t>
            </a:r>
            <a:r>
              <a:rPr lang="nl-NL" sz="2300" dirty="0">
                <a:solidFill>
                  <a:schemeClr val="bg1"/>
                </a:solidFill>
                <a:effectLst/>
                <a:latin typeface="Times New Roman" panose="02020603050405020304" pitchFamily="18" charset="0"/>
                <a:ea typeface="Calibri" panose="020F0502020204030204" pitchFamily="34" charset="0"/>
              </a:rPr>
              <a:t>hững bài học cuộc sống được gợi ra từ những câu chuyện cổ</a:t>
            </a:r>
            <a:endParaRPr lang="en-US" sz="2300" dirty="0">
              <a:solidFill>
                <a:schemeClr val="bg1"/>
              </a:solidFill>
            </a:endParaRPr>
          </a:p>
        </p:txBody>
      </p:sp>
      <p:sp>
        <p:nvSpPr>
          <p:cNvPr id="15" name="TextBox 14">
            <a:extLst>
              <a:ext uri="{FF2B5EF4-FFF2-40B4-BE49-F238E27FC236}">
                <a16:creationId xmlns:a16="http://schemas.microsoft.com/office/drawing/2014/main" id="{92D0F6E9-BD2E-4E70-8AED-6B0CA0DCBA15}"/>
              </a:ext>
            </a:extLst>
          </p:cNvPr>
          <p:cNvSpPr txBox="1"/>
          <p:nvPr/>
        </p:nvSpPr>
        <p:spPr>
          <a:xfrm>
            <a:off x="4931959" y="6161000"/>
            <a:ext cx="4115848" cy="461665"/>
          </a:xfrm>
          <a:prstGeom prst="rect">
            <a:avLst/>
          </a:prstGeom>
          <a:noFill/>
        </p:spPr>
        <p:txBody>
          <a:bodyPr wrap="square">
            <a:spAutoFit/>
          </a:bodyPr>
          <a:lstStyle/>
          <a:p>
            <a:pPr algn="ctr"/>
            <a:r>
              <a:rPr lang="en-US" sz="2400" b="1" dirty="0">
                <a:solidFill>
                  <a:srgbClr val="FFFF00"/>
                </a:solidFill>
                <a:latin typeface="Times New Roman "/>
              </a:rPr>
              <a:t>B</a:t>
            </a:r>
            <a:r>
              <a:rPr lang="vi-VN" sz="2400" b="1" dirty="0">
                <a:solidFill>
                  <a:srgbClr val="FFFF00"/>
                </a:solidFill>
                <a:latin typeface="Times New Roman "/>
              </a:rPr>
              <a:t>ài học về đạo lí làm người </a:t>
            </a:r>
            <a:endParaRPr lang="en-US" sz="2400" b="1" dirty="0">
              <a:solidFill>
                <a:srgbClr val="FFFF00"/>
              </a:solidFill>
              <a:latin typeface="Times New Roman "/>
            </a:endParaRPr>
          </a:p>
        </p:txBody>
      </p:sp>
      <p:sp>
        <p:nvSpPr>
          <p:cNvPr id="22" name="Rectangle: Rounded Corners 21">
            <a:extLst>
              <a:ext uri="{FF2B5EF4-FFF2-40B4-BE49-F238E27FC236}">
                <a16:creationId xmlns:a16="http://schemas.microsoft.com/office/drawing/2014/main" id="{32908A1C-3A92-460F-8CD6-BA6D8676C1D9}"/>
              </a:ext>
            </a:extLst>
          </p:cNvPr>
          <p:cNvSpPr/>
          <p:nvPr/>
        </p:nvSpPr>
        <p:spPr>
          <a:xfrm>
            <a:off x="4691986" y="2934260"/>
            <a:ext cx="4355821" cy="575976"/>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nl-NL" sz="2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ống phải chân thành, nhân ái</a:t>
            </a:r>
            <a:endParaRPr lang="en-US" sz="2300" dirty="0">
              <a:solidFill>
                <a:schemeClr val="bg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FAFFE651-EE47-4BA9-90AE-921B3D4CC76B}"/>
              </a:ext>
            </a:extLst>
          </p:cNvPr>
          <p:cNvSpPr/>
          <p:nvPr/>
        </p:nvSpPr>
        <p:spPr>
          <a:xfrm>
            <a:off x="4691986" y="3806349"/>
            <a:ext cx="4355821" cy="575976"/>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a:solidFill>
                  <a:schemeClr val="bg1"/>
                </a:solidFill>
                <a:latin typeface="Times New Roman" panose="02020603050405020304" pitchFamily="18" charset="0"/>
                <a:cs typeface="Times New Roman" panose="02020603050405020304" pitchFamily="18" charset="0"/>
              </a:rPr>
              <a:t>Phải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cần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cù</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siêng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năng</a:t>
            </a:r>
            <a:endParaRPr lang="en-US" sz="2300" dirty="0">
              <a:solidFill>
                <a:schemeClr val="bg1"/>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F3A6EBA5-0EC9-4082-99DE-A71011EC1202}"/>
              </a:ext>
            </a:extLst>
          </p:cNvPr>
          <p:cNvSpPr/>
          <p:nvPr/>
        </p:nvSpPr>
        <p:spPr>
          <a:xfrm>
            <a:off x="4691986" y="4622197"/>
            <a:ext cx="4355821" cy="1303454"/>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a:t>
            </a:r>
            <a:r>
              <a:rPr lang="nl-NL" sz="2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hải có trí tuệ, có chính kiến riêng của bản thân, không nghe theo lời người khác một cách thụ động, ... </a:t>
            </a:r>
            <a:endParaRPr lang="en-US" sz="23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5537C12-78C0-43E5-B2B0-DB135830D03D}"/>
              </a:ext>
            </a:extLst>
          </p:cNvPr>
          <p:cNvSpPr txBox="1"/>
          <p:nvPr/>
        </p:nvSpPr>
        <p:spPr>
          <a:xfrm>
            <a:off x="67853" y="2837527"/>
            <a:ext cx="4624133" cy="769441"/>
          </a:xfrm>
          <a:prstGeom prst="rect">
            <a:avLst/>
          </a:prstGeom>
          <a:noFill/>
        </p:spPr>
        <p:txBody>
          <a:bodyPr wrap="square">
            <a:spAutoFit/>
          </a:bodyPr>
          <a:lstStyle/>
          <a:p>
            <a:pPr marL="0" marR="0" algn="ctr">
              <a:spcBef>
                <a:spcPts val="0"/>
              </a:spcBef>
              <a:spcAft>
                <a:spcPts val="0"/>
              </a:spcAft>
            </a:pPr>
            <a:r>
              <a:rPr lang="nl-NL"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Ở hiền thì lại gặp hiền</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nl-NL"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 ngay thì gặp người tiên độ trì.</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66C8C574-CCC1-4B08-B5EB-D7FAA41CBDAC}"/>
              </a:ext>
            </a:extLst>
          </p:cNvPr>
          <p:cNvSpPr txBox="1"/>
          <p:nvPr/>
        </p:nvSpPr>
        <p:spPr>
          <a:xfrm>
            <a:off x="149250" y="3767001"/>
            <a:ext cx="4579333" cy="769441"/>
          </a:xfrm>
          <a:prstGeom prst="rect">
            <a:avLst/>
          </a:prstGeom>
          <a:noFill/>
        </p:spPr>
        <p:txBody>
          <a:bodyPr wrap="square">
            <a:spAutoFit/>
          </a:bodyPr>
          <a:lstStyle/>
          <a:p>
            <a:pPr marL="0" marR="0" algn="ctr">
              <a:spcBef>
                <a:spcPts val="0"/>
              </a:spcBef>
              <a:spcAft>
                <a:spcPts val="0"/>
              </a:spcAft>
            </a:pPr>
            <a:r>
              <a:rPr lang="nl-NL"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Thị thơm thì giấu người thơm</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nl-NL"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Chăm làm thì được áo cơm cửa nhà.</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A56CAF05-BBD0-4321-94A2-1A612A0C46A2}"/>
              </a:ext>
            </a:extLst>
          </p:cNvPr>
          <p:cNvSpPr txBox="1"/>
          <p:nvPr/>
        </p:nvSpPr>
        <p:spPr>
          <a:xfrm>
            <a:off x="29264" y="4841881"/>
            <a:ext cx="4542736" cy="769441"/>
          </a:xfrm>
          <a:prstGeom prst="rect">
            <a:avLst/>
          </a:prstGeom>
          <a:noFill/>
        </p:spPr>
        <p:txBody>
          <a:bodyPr wrap="square">
            <a:spAutoFit/>
          </a:bodyPr>
          <a:lstStyle/>
          <a:p>
            <a:pPr marL="0" marR="0" algn="ctr">
              <a:spcBef>
                <a:spcPts val="0"/>
              </a:spcBef>
              <a:spcAft>
                <a:spcPts val="0"/>
              </a:spcAft>
            </a:pPr>
            <a:r>
              <a:rPr lang="nl-NL"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Đẽo cày theo ý người ta</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nl-NL" sz="2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 thành khúc gỗ chẳng ra việc gì.</a:t>
            </a:r>
            <a:endPar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8F6E942E-D5FD-49EF-9C88-86A517A0A1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16419" y="5573814"/>
            <a:ext cx="1777303" cy="1511166"/>
          </a:xfrm>
          <a:prstGeom prst="rect">
            <a:avLst/>
          </a:prstGeom>
        </p:spPr>
      </p:pic>
      <p:sp>
        <p:nvSpPr>
          <p:cNvPr id="32" name="Arrow: Right 31">
            <a:extLst>
              <a:ext uri="{FF2B5EF4-FFF2-40B4-BE49-F238E27FC236}">
                <a16:creationId xmlns:a16="http://schemas.microsoft.com/office/drawing/2014/main" id="{F0D52269-324F-48E0-889A-FE887E292C6E}"/>
              </a:ext>
            </a:extLst>
          </p:cNvPr>
          <p:cNvSpPr/>
          <p:nvPr/>
        </p:nvSpPr>
        <p:spPr>
          <a:xfrm>
            <a:off x="4878626" y="1716798"/>
            <a:ext cx="548640" cy="35260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cxnSp>
        <p:nvCxnSpPr>
          <p:cNvPr id="33" name="Straight Connector 32">
            <a:extLst>
              <a:ext uri="{FF2B5EF4-FFF2-40B4-BE49-F238E27FC236}">
                <a16:creationId xmlns:a16="http://schemas.microsoft.com/office/drawing/2014/main" id="{58C3123C-97A0-45DE-9FF0-443FED5CC5A6}"/>
              </a:ext>
            </a:extLst>
          </p:cNvPr>
          <p:cNvCxnSpPr>
            <a:cxnSpLocks/>
          </p:cNvCxnSpPr>
          <p:nvPr/>
        </p:nvCxnSpPr>
        <p:spPr>
          <a:xfrm>
            <a:off x="6080491" y="2475063"/>
            <a:ext cx="0" cy="390255"/>
          </a:xfrm>
          <a:prstGeom prst="line">
            <a:avLst/>
          </a:prstGeom>
          <a:ln w="57150">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9F5D177-688B-4BA3-AAD7-45D704ED80C1}"/>
              </a:ext>
            </a:extLst>
          </p:cNvPr>
          <p:cNvCxnSpPr>
            <a:cxnSpLocks/>
          </p:cNvCxnSpPr>
          <p:nvPr/>
        </p:nvCxnSpPr>
        <p:spPr>
          <a:xfrm>
            <a:off x="7878811" y="2475062"/>
            <a:ext cx="0" cy="390255"/>
          </a:xfrm>
          <a:prstGeom prst="line">
            <a:avLst/>
          </a:prstGeom>
          <a:ln w="57150">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E12AB7-0EFC-409B-96E2-F7FE579F4414}"/>
              </a:ext>
            </a:extLst>
          </p:cNvPr>
          <p:cNvCxnSpPr>
            <a:cxnSpLocks/>
          </p:cNvCxnSpPr>
          <p:nvPr/>
        </p:nvCxnSpPr>
        <p:spPr>
          <a:xfrm>
            <a:off x="6080491" y="3510236"/>
            <a:ext cx="0" cy="296113"/>
          </a:xfrm>
          <a:prstGeom prst="line">
            <a:avLst/>
          </a:prstGeom>
          <a:ln w="57150">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56D55FD-CD70-4C9B-9BF1-0E362EF2EAC5}"/>
              </a:ext>
            </a:extLst>
          </p:cNvPr>
          <p:cNvCxnSpPr>
            <a:cxnSpLocks/>
          </p:cNvCxnSpPr>
          <p:nvPr/>
        </p:nvCxnSpPr>
        <p:spPr>
          <a:xfrm>
            <a:off x="7878811" y="3510235"/>
            <a:ext cx="0" cy="296114"/>
          </a:xfrm>
          <a:prstGeom prst="line">
            <a:avLst/>
          </a:prstGeom>
          <a:ln w="57150">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BDAEA5-FC91-4C2A-A0C4-470405B8257E}"/>
              </a:ext>
            </a:extLst>
          </p:cNvPr>
          <p:cNvCxnSpPr>
            <a:cxnSpLocks/>
          </p:cNvCxnSpPr>
          <p:nvPr/>
        </p:nvCxnSpPr>
        <p:spPr>
          <a:xfrm>
            <a:off x="6080491" y="4382325"/>
            <a:ext cx="0" cy="239872"/>
          </a:xfrm>
          <a:prstGeom prst="line">
            <a:avLst/>
          </a:prstGeom>
          <a:ln w="57150">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C7BD037-FCAC-42DA-8999-C3A4897903F7}"/>
              </a:ext>
            </a:extLst>
          </p:cNvPr>
          <p:cNvCxnSpPr>
            <a:cxnSpLocks/>
          </p:cNvCxnSpPr>
          <p:nvPr/>
        </p:nvCxnSpPr>
        <p:spPr>
          <a:xfrm>
            <a:off x="7878811" y="4382324"/>
            <a:ext cx="0" cy="239873"/>
          </a:xfrm>
          <a:prstGeom prst="line">
            <a:avLst/>
          </a:prstGeom>
          <a:ln w="57150">
            <a:solidFill>
              <a:srgbClr val="FFFF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97410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25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25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25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5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5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25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5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5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25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25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25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25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250"/>
                                        <p:tgtEl>
                                          <p:spTgt spid="3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1" grpId="0" animBg="1"/>
      <p:bldP spid="15" grpId="0"/>
      <p:bldP spid="22" grpId="0" animBg="1"/>
      <p:bldP spid="23" grpId="0" animBg="1"/>
      <p:bldP spid="24" grpId="0" animBg="1"/>
      <p:bldP spid="26" grpId="0"/>
      <p:bldP spid="28" grpId="0"/>
      <p:bldP spid="30"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E617B4-FF2D-4011-BDAE-FE86115C9C0D}"/>
              </a:ext>
            </a:extLst>
          </p:cNvPr>
          <p:cNvSpPr txBox="1"/>
          <p:nvPr/>
        </p:nvSpPr>
        <p:spPr>
          <a:xfrm>
            <a:off x="154744" y="639413"/>
            <a:ext cx="7076049" cy="490199"/>
          </a:xfrm>
          <a:prstGeom prst="rect">
            <a:avLst/>
          </a:prstGeom>
          <a:noFill/>
        </p:spPr>
        <p:txBody>
          <a:bodyPr wrap="square">
            <a:spAutoFit/>
          </a:bodyPr>
          <a:lstStyle/>
          <a:p>
            <a:pPr marL="0" marR="0" algn="just">
              <a:lnSpc>
                <a:spcPct val="115000"/>
              </a:lnSpc>
              <a:spcBef>
                <a:spcPts val="0"/>
              </a:spcBef>
              <a:spcAft>
                <a:spcPts val="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của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F12D255-71EE-47CD-A818-72AA8F04F640}"/>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F05D425-B1C8-45B9-BF26-9589FBBCFE9D}"/>
              </a:ext>
            </a:extLst>
          </p:cNvPr>
          <p:cNvSpPr txBox="1"/>
          <p:nvPr/>
        </p:nvSpPr>
        <p:spPr>
          <a:xfrm>
            <a:off x="1965008" y="1551122"/>
            <a:ext cx="5437163" cy="587148"/>
          </a:xfrm>
          <a:prstGeom prst="rect">
            <a:avLst/>
          </a:prstGeom>
          <a:noFill/>
          <a:ln>
            <a:solidFill>
              <a:schemeClr val="bg1"/>
            </a:solidFill>
          </a:ln>
        </p:spPr>
        <p:txBody>
          <a:bodyPr wrap="square">
            <a:spAutoFit/>
          </a:bodyPr>
          <a:lstStyle/>
          <a:p>
            <a:pPr>
              <a:lnSpc>
                <a:spcPct val="150000"/>
              </a:lnSpc>
            </a:pPr>
            <a:r>
              <a:rPr lang="en-US" sz="2400" b="1" i="1" dirty="0">
                <a:solidFill>
                  <a:srgbClr val="FFFF00"/>
                </a:solidFill>
                <a:effectLst/>
                <a:latin typeface="Times New Roman" panose="02020603050405020304" pitchFamily="18" charset="0"/>
                <a:ea typeface="Calibri" panose="020F0502020204030204" pitchFamily="34" charset="0"/>
              </a:rPr>
              <a:t>“</a:t>
            </a:r>
            <a:r>
              <a:rPr lang="en-US" sz="2400" b="1" i="1" dirty="0" err="1">
                <a:solidFill>
                  <a:srgbClr val="FFFF00"/>
                </a:solidFill>
                <a:effectLst/>
                <a:latin typeface="Times New Roman" panose="02020603050405020304" pitchFamily="18" charset="0"/>
                <a:ea typeface="Calibri" panose="020F0502020204030204" pitchFamily="34" charset="0"/>
              </a:rPr>
              <a:t>Vẫn</a:t>
            </a:r>
            <a:r>
              <a:rPr lang="en-US" sz="2400" b="1" i="1" dirty="0">
                <a:solidFill>
                  <a:srgbClr val="FFFF00"/>
                </a:solidFill>
                <a:effectLst/>
                <a:latin typeface="Times New Roman" panose="02020603050405020304" pitchFamily="18" charset="0"/>
                <a:ea typeface="Calibri" panose="020F0502020204030204" pitchFamily="34" charset="0"/>
              </a:rPr>
              <a:t> </a:t>
            </a:r>
            <a:r>
              <a:rPr lang="en-US" sz="2400" b="1" i="1" dirty="0" err="1">
                <a:solidFill>
                  <a:srgbClr val="FFFF00"/>
                </a:solidFill>
                <a:effectLst/>
                <a:latin typeface="Times New Roman" panose="02020603050405020304" pitchFamily="18" charset="0"/>
                <a:ea typeface="Calibri" panose="020F0502020204030204" pitchFamily="34" charset="0"/>
              </a:rPr>
              <a:t>luôn</a:t>
            </a:r>
            <a:r>
              <a:rPr lang="en-US" sz="2400" b="1" i="1" dirty="0">
                <a:solidFill>
                  <a:srgbClr val="FFFF00"/>
                </a:solidFill>
                <a:effectLst/>
                <a:latin typeface="Times New Roman" panose="02020603050405020304" pitchFamily="18" charset="0"/>
                <a:ea typeface="Calibri" panose="020F0502020204030204" pitchFamily="34" charset="0"/>
              </a:rPr>
              <a:t> </a:t>
            </a:r>
            <a:r>
              <a:rPr lang="en-US" sz="2400" b="1" i="1" dirty="0" err="1">
                <a:solidFill>
                  <a:srgbClr val="FFFF00"/>
                </a:solidFill>
                <a:effectLst/>
                <a:latin typeface="Times New Roman" panose="02020603050405020304" pitchFamily="18" charset="0"/>
                <a:ea typeface="Calibri" panose="020F0502020204030204" pitchFamily="34" charset="0"/>
              </a:rPr>
              <a:t>mới</a:t>
            </a:r>
            <a:r>
              <a:rPr lang="en-US" sz="2400" b="1" i="1" dirty="0">
                <a:solidFill>
                  <a:srgbClr val="FFFF00"/>
                </a:solidFill>
                <a:effectLst/>
                <a:latin typeface="Times New Roman" panose="02020603050405020304" pitchFamily="18" charset="0"/>
                <a:ea typeface="Calibri" panose="020F0502020204030204" pitchFamily="34" charset="0"/>
              </a:rPr>
              <a:t> </a:t>
            </a:r>
            <a:r>
              <a:rPr lang="en-US" sz="2400" b="1" i="1" dirty="0" err="1">
                <a:solidFill>
                  <a:srgbClr val="FFFF00"/>
                </a:solidFill>
                <a:effectLst/>
                <a:latin typeface="Times New Roman" panose="02020603050405020304" pitchFamily="18" charset="0"/>
                <a:ea typeface="Calibri" panose="020F0502020204030204" pitchFamily="34" charset="0"/>
              </a:rPr>
              <a:t>mẻ</a:t>
            </a:r>
            <a:r>
              <a:rPr lang="en-US" sz="2400" b="1" i="1" dirty="0">
                <a:solidFill>
                  <a:srgbClr val="FFFF00"/>
                </a:solidFill>
                <a:effectLst/>
                <a:latin typeface="Times New Roman" panose="02020603050405020304" pitchFamily="18" charset="0"/>
                <a:ea typeface="Calibri" panose="020F0502020204030204" pitchFamily="34" charset="0"/>
              </a:rPr>
              <a:t> </a:t>
            </a:r>
            <a:r>
              <a:rPr lang="en-US" sz="2400" b="1" i="1" dirty="0" err="1">
                <a:solidFill>
                  <a:srgbClr val="FFFF00"/>
                </a:solidFill>
                <a:effectLst/>
                <a:latin typeface="Times New Roman" panose="02020603050405020304" pitchFamily="18" charset="0"/>
                <a:ea typeface="Calibri" panose="020F0502020204030204" pitchFamily="34" charset="0"/>
              </a:rPr>
              <a:t>rạng</a:t>
            </a:r>
            <a:r>
              <a:rPr lang="en-US" sz="2400" b="1" i="1" dirty="0">
                <a:solidFill>
                  <a:srgbClr val="FFFF00"/>
                </a:solidFill>
                <a:effectLst/>
                <a:latin typeface="Times New Roman" panose="02020603050405020304" pitchFamily="18" charset="0"/>
                <a:ea typeface="Calibri" panose="020F0502020204030204" pitchFamily="34" charset="0"/>
              </a:rPr>
              <a:t> </a:t>
            </a:r>
            <a:r>
              <a:rPr lang="en-US" sz="2400" b="1" i="1" dirty="0" err="1">
                <a:solidFill>
                  <a:srgbClr val="FFFF00"/>
                </a:solidFill>
                <a:effectLst/>
                <a:latin typeface="Times New Roman" panose="02020603050405020304" pitchFamily="18" charset="0"/>
                <a:ea typeface="Calibri" panose="020F0502020204030204" pitchFamily="34" charset="0"/>
              </a:rPr>
              <a:t>ngời</a:t>
            </a:r>
            <a:r>
              <a:rPr lang="en-US" sz="2400" b="1" i="1" dirty="0">
                <a:solidFill>
                  <a:srgbClr val="FFFF00"/>
                </a:solidFill>
                <a:effectLst/>
                <a:latin typeface="Times New Roman" panose="02020603050405020304" pitchFamily="18" charset="0"/>
                <a:ea typeface="Calibri" panose="020F0502020204030204" pitchFamily="34" charset="0"/>
              </a:rPr>
              <a:t> </a:t>
            </a:r>
            <a:r>
              <a:rPr lang="en-US" sz="2400" b="1" i="1" dirty="0" err="1">
                <a:solidFill>
                  <a:srgbClr val="FFFF00"/>
                </a:solidFill>
                <a:effectLst/>
                <a:latin typeface="Times New Roman" panose="02020603050405020304" pitchFamily="18" charset="0"/>
                <a:ea typeface="Calibri" panose="020F0502020204030204" pitchFamily="34" charset="0"/>
              </a:rPr>
              <a:t>lương</a:t>
            </a:r>
            <a:r>
              <a:rPr lang="en-US" sz="2400" b="1" i="1" dirty="0">
                <a:solidFill>
                  <a:srgbClr val="FFFF00"/>
                </a:solidFill>
                <a:effectLst/>
                <a:latin typeface="Times New Roman" panose="02020603050405020304" pitchFamily="18" charset="0"/>
                <a:ea typeface="Calibri" panose="020F0502020204030204" pitchFamily="34" charset="0"/>
              </a:rPr>
              <a:t> </a:t>
            </a:r>
            <a:r>
              <a:rPr lang="en-US" sz="2400" b="1" i="1" dirty="0" err="1">
                <a:solidFill>
                  <a:srgbClr val="FFFF00"/>
                </a:solidFill>
                <a:effectLst/>
                <a:latin typeface="Times New Roman" panose="02020603050405020304" pitchFamily="18" charset="0"/>
                <a:ea typeface="Calibri" panose="020F0502020204030204" pitchFamily="34" charset="0"/>
              </a:rPr>
              <a:t>tâm</a:t>
            </a:r>
            <a:r>
              <a:rPr lang="en-US" sz="2400" b="1" i="1" dirty="0">
                <a:solidFill>
                  <a:srgbClr val="FFFF00"/>
                </a:solidFill>
                <a:effectLst/>
                <a:latin typeface="Times New Roman" panose="02020603050405020304" pitchFamily="18" charset="0"/>
                <a:ea typeface="Calibri" panose="020F0502020204030204" pitchFamily="34" charset="0"/>
              </a:rPr>
              <a:t>”</a:t>
            </a:r>
            <a:endParaRPr lang="en-US" sz="2400" b="1" dirty="0">
              <a:solidFill>
                <a:srgbClr val="FFFF00"/>
              </a:solidFill>
            </a:endParaRPr>
          </a:p>
        </p:txBody>
      </p:sp>
      <p:sp>
        <p:nvSpPr>
          <p:cNvPr id="10" name="TextBox 9">
            <a:extLst>
              <a:ext uri="{FF2B5EF4-FFF2-40B4-BE49-F238E27FC236}">
                <a16:creationId xmlns:a16="http://schemas.microsoft.com/office/drawing/2014/main" id="{99CACBB7-B6CA-4C9F-BC18-25523478AA11}"/>
              </a:ext>
            </a:extLst>
          </p:cNvPr>
          <p:cNvSpPr txBox="1"/>
          <p:nvPr/>
        </p:nvSpPr>
        <p:spPr>
          <a:xfrm>
            <a:off x="5008098" y="2751269"/>
            <a:ext cx="3981158" cy="2592505"/>
          </a:xfrm>
          <a:prstGeom prst="rect">
            <a:avLst/>
          </a:prstGeom>
          <a:noFill/>
          <a:ln>
            <a:solidFill>
              <a:srgbClr val="FFFF00"/>
            </a:solidFill>
          </a:ln>
        </p:spPr>
        <p:txBody>
          <a:bodyPr wrap="square">
            <a:spAutoFit/>
          </a:bodyPr>
          <a:lstStyle/>
          <a:p>
            <a:pPr algn="ctr">
              <a:lnSpc>
                <a:spcPct val="114000"/>
              </a:lnSpc>
            </a:pPr>
            <a:r>
              <a:rPr lang="en-US" sz="2400" dirty="0" err="1">
                <a:solidFill>
                  <a:schemeClr val="bg1"/>
                </a:solidFill>
                <a:latin typeface="Times New Roman" panose="02020603050405020304" pitchFamily="18" charset="0"/>
                <a:ea typeface="Calibri" panose="020F0502020204030204" pitchFamily="34" charset="0"/>
              </a:rPr>
              <a:t>N</a:t>
            </a:r>
            <a:r>
              <a:rPr lang="en-US" sz="2400" dirty="0" err="1">
                <a:solidFill>
                  <a:schemeClr val="bg1"/>
                </a:solidFill>
                <a:effectLst/>
                <a:latin typeface="Times New Roman" panose="02020603050405020304" pitchFamily="18" charset="0"/>
                <a:ea typeface="Calibri" panose="020F0502020204030204" pitchFamily="34" charset="0"/>
              </a:rPr>
              <a:t>hững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câu</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chuyện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cổ</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đã</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trở</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thành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hành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trang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tinh</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thần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quý</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giá</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giúp</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nhà</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thơ</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cũng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như</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thế</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hệ</a:t>
            </a:r>
            <a:r>
              <a:rPr lang="en-US" sz="2400" dirty="0">
                <a:solidFill>
                  <a:schemeClr val="bg1"/>
                </a:solidFill>
                <a:effectLst/>
                <a:latin typeface="Times New Roman" panose="02020603050405020304" pitchFamily="18" charset="0"/>
                <a:ea typeface="Calibri" panose="020F0502020204030204" pitchFamily="34" charset="0"/>
              </a:rPr>
              <a:t> con </a:t>
            </a:r>
            <a:r>
              <a:rPr lang="en-US" sz="2400" dirty="0" err="1">
                <a:solidFill>
                  <a:schemeClr val="bg1"/>
                </a:solidFill>
                <a:effectLst/>
                <a:latin typeface="Times New Roman" panose="02020603050405020304" pitchFamily="18" charset="0"/>
                <a:ea typeface="Calibri" panose="020F0502020204030204" pitchFamily="34" charset="0"/>
              </a:rPr>
              <a:t>cháu</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hôm</a:t>
            </a:r>
            <a:r>
              <a:rPr lang="en-US" sz="2400" dirty="0">
                <a:solidFill>
                  <a:schemeClr val="bg1"/>
                </a:solidFill>
                <a:effectLst/>
                <a:latin typeface="Times New Roman" panose="02020603050405020304" pitchFamily="18" charset="0"/>
                <a:ea typeface="Calibri" panose="020F0502020204030204" pitchFamily="34" charset="0"/>
              </a:rPr>
              <a:t> nay </a:t>
            </a:r>
            <a:r>
              <a:rPr lang="en-US" sz="2400" dirty="0" err="1">
                <a:solidFill>
                  <a:schemeClr val="bg1"/>
                </a:solidFill>
                <a:effectLst/>
                <a:latin typeface="Times New Roman" panose="02020603050405020304" pitchFamily="18" charset="0"/>
                <a:ea typeface="Calibri" panose="020F0502020204030204" pitchFamily="34" charset="0"/>
              </a:rPr>
              <a:t>vượt</a:t>
            </a:r>
            <a:r>
              <a:rPr lang="en-US" sz="2400" dirty="0">
                <a:solidFill>
                  <a:schemeClr val="bg1"/>
                </a:solidFill>
                <a:effectLst/>
                <a:latin typeface="Times New Roman" panose="02020603050405020304" pitchFamily="18" charset="0"/>
                <a:ea typeface="Calibri" panose="020F0502020204030204" pitchFamily="34" charset="0"/>
              </a:rPr>
              <a:t> qua </a:t>
            </a:r>
            <a:r>
              <a:rPr lang="en-US" sz="2400" dirty="0" err="1">
                <a:solidFill>
                  <a:schemeClr val="bg1"/>
                </a:solidFill>
                <a:effectLst/>
                <a:latin typeface="Times New Roman" panose="02020603050405020304" pitchFamily="18" charset="0"/>
                <a:ea typeface="Calibri" panose="020F0502020204030204" pitchFamily="34" charset="0"/>
              </a:rPr>
              <a:t>những</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khó</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khăn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thử</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thách</a:t>
            </a:r>
            <a:r>
              <a:rPr lang="en-US" sz="2400" dirty="0">
                <a:solidFill>
                  <a:schemeClr val="bg1"/>
                </a:solidFill>
                <a:effectLst/>
                <a:latin typeface="Times New Roman" panose="02020603050405020304" pitchFamily="18" charset="0"/>
                <a:ea typeface="Calibri" panose="020F0502020204030204" pitchFamily="34" charset="0"/>
              </a:rPr>
              <a:t> của </a:t>
            </a:r>
            <a:r>
              <a:rPr lang="en-US" sz="2400" dirty="0" err="1">
                <a:solidFill>
                  <a:schemeClr val="bg1"/>
                </a:solidFill>
                <a:effectLst/>
                <a:latin typeface="Times New Roman" panose="02020603050405020304" pitchFamily="18" charset="0"/>
                <a:ea typeface="Calibri" panose="020F0502020204030204" pitchFamily="34" charset="0"/>
              </a:rPr>
              <a:t>cuộc</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đời</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để</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tiến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xa</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hơn</a:t>
            </a:r>
            <a:r>
              <a:rPr lang="en-US" sz="2400" dirty="0">
                <a:solidFill>
                  <a:schemeClr val="bg1"/>
                </a:solidFill>
                <a:effectLst/>
                <a:latin typeface="Times New Roman" panose="02020603050405020304" pitchFamily="18" charset="0"/>
                <a:ea typeface="Calibri" panose="020F0502020204030204" pitchFamily="34" charset="0"/>
              </a:rPr>
              <a:t>. </a:t>
            </a:r>
            <a:endParaRPr lang="en-US" sz="2400" dirty="0">
              <a:solidFill>
                <a:schemeClr val="bg1"/>
              </a:solidFill>
            </a:endParaRPr>
          </a:p>
        </p:txBody>
      </p:sp>
      <p:pic>
        <p:nvPicPr>
          <p:cNvPr id="14" name="Picture 13">
            <a:extLst>
              <a:ext uri="{FF2B5EF4-FFF2-40B4-BE49-F238E27FC236}">
                <a16:creationId xmlns:a16="http://schemas.microsoft.com/office/drawing/2014/main" id="{4893236E-726B-4172-A2F1-BB3780194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2722912"/>
            <a:ext cx="4616340" cy="2649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676921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a:extLst>
              <a:ext uri="{FF2B5EF4-FFF2-40B4-BE49-F238E27FC236}">
                <a16:creationId xmlns:a16="http://schemas.microsoft.com/office/drawing/2014/main" id="{55782FBE-CE65-46A8-86D1-57E5783B6A5A}"/>
              </a:ext>
            </a:extLst>
          </p:cNvPr>
          <p:cNvPicPr>
            <a:picLocks noChangeAspect="1"/>
          </p:cNvPicPr>
          <p:nvPr>
            <p:custDataLst>
              <p:tags r:id="rId1"/>
            </p:custDataLst>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84458" y="1728631"/>
            <a:ext cx="3691010" cy="3759571"/>
          </a:xfrm>
          <a:prstGeom prst="rect">
            <a:avLst/>
          </a:prstGeom>
        </p:spPr>
      </p:pic>
      <p:pic>
        <p:nvPicPr>
          <p:cNvPr id="3" name="PA_图片 4">
            <a:extLst>
              <a:ext uri="{FF2B5EF4-FFF2-40B4-BE49-F238E27FC236}">
                <a16:creationId xmlns:a16="http://schemas.microsoft.com/office/drawing/2014/main" id="{27EA0D5E-0F83-470F-9975-603F3A096A14}"/>
              </a:ext>
            </a:extLst>
          </p:cNvPr>
          <p:cNvPicPr>
            <a:picLocks noChangeAspect="1"/>
          </p:cNvPicPr>
          <p:nvPr>
            <p:custDataLst>
              <p:tags r:id="rId2"/>
            </p:custDataLst>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749607" y="2629502"/>
            <a:ext cx="3691010" cy="3759571"/>
          </a:xfrm>
          <a:prstGeom prst="rect">
            <a:avLst/>
          </a:prstGeom>
        </p:spPr>
      </p:pic>
      <p:sp>
        <p:nvSpPr>
          <p:cNvPr id="4" name="Rectangle 3">
            <a:extLst>
              <a:ext uri="{FF2B5EF4-FFF2-40B4-BE49-F238E27FC236}">
                <a16:creationId xmlns:a16="http://schemas.microsoft.com/office/drawing/2014/main" id="{CA13BEA5-5EFC-44DC-B224-D0695C6DF518}"/>
              </a:ext>
            </a:extLst>
          </p:cNvPr>
          <p:cNvSpPr/>
          <p:nvPr/>
        </p:nvSpPr>
        <p:spPr>
          <a:xfrm>
            <a:off x="3203676" y="255621"/>
            <a:ext cx="27366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 KHỞI ĐỘNG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63B4B561-814A-436B-A874-1F2075A3F7D6}"/>
              </a:ext>
            </a:extLst>
          </p:cNvPr>
          <p:cNvSpPr/>
          <p:nvPr/>
        </p:nvSpPr>
        <p:spPr>
          <a:xfrm>
            <a:off x="3059722" y="975519"/>
            <a:ext cx="3024554" cy="556434"/>
          </a:xfrm>
          <a:prstGeom prst="round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Phiếu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học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1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7FA7FEB-38C9-4C16-80C5-3B6DB49241D5}"/>
              </a:ext>
            </a:extLst>
          </p:cNvPr>
          <p:cNvSpPr txBox="1"/>
          <p:nvPr/>
        </p:nvSpPr>
        <p:spPr>
          <a:xfrm>
            <a:off x="861527" y="3124292"/>
            <a:ext cx="2936872" cy="1384995"/>
          </a:xfrm>
          <a:prstGeom prst="rect">
            <a:avLst/>
          </a:prstGeom>
          <a:noFill/>
        </p:spPr>
        <p:txBody>
          <a:bodyPr wrap="square">
            <a:spAutoFit/>
          </a:bodyPr>
          <a:lstStyle/>
          <a:p>
            <a:pPr algn="ctr"/>
            <a:r>
              <a:rPr lang="en-US" sz="2800" b="1" i="1" dirty="0" err="1">
                <a:solidFill>
                  <a:srgbClr val="002060"/>
                </a:solidFill>
                <a:effectLst/>
                <a:latin typeface="Times New Roman" panose="02020603050405020304" pitchFamily="18" charset="0"/>
                <a:ea typeface="Calibri" panose="020F0502020204030204" pitchFamily="34" charset="0"/>
              </a:rPr>
              <a:t>Em</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biết</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những</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câu</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chuyện</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cổ</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nào</a:t>
            </a:r>
            <a:r>
              <a:rPr lang="en-US" sz="2800" b="1" i="1" dirty="0">
                <a:solidFill>
                  <a:srgbClr val="002060"/>
                </a:solidFill>
                <a:effectLst/>
                <a:latin typeface="Times New Roman" panose="02020603050405020304" pitchFamily="18" charset="0"/>
                <a:ea typeface="Calibri" panose="020F0502020204030204" pitchFamily="34" charset="0"/>
              </a:rPr>
              <a:t> của </a:t>
            </a:r>
            <a:r>
              <a:rPr lang="en-US" sz="2800" b="1" i="1" dirty="0" err="1">
                <a:solidFill>
                  <a:srgbClr val="002060"/>
                </a:solidFill>
                <a:effectLst/>
                <a:latin typeface="Times New Roman" panose="02020603050405020304" pitchFamily="18" charset="0"/>
                <a:ea typeface="Calibri" panose="020F0502020204030204" pitchFamily="34" charset="0"/>
              </a:rPr>
              <a:t>nước</a:t>
            </a:r>
            <a:r>
              <a:rPr lang="en-US" sz="2800" b="1" i="1" dirty="0">
                <a:solidFill>
                  <a:srgbClr val="002060"/>
                </a:solidFill>
                <a:effectLst/>
                <a:latin typeface="Times New Roman" panose="02020603050405020304" pitchFamily="18" charset="0"/>
                <a:ea typeface="Calibri" panose="020F0502020204030204" pitchFamily="34" charset="0"/>
              </a:rPr>
              <a:t> ta? </a:t>
            </a:r>
            <a:endParaRPr lang="en-US" sz="3600" i="1" dirty="0">
              <a:solidFill>
                <a:srgbClr val="002060"/>
              </a:solidFill>
            </a:endParaRPr>
          </a:p>
        </p:txBody>
      </p:sp>
      <p:sp>
        <p:nvSpPr>
          <p:cNvPr id="9" name="TextBox 8">
            <a:extLst>
              <a:ext uri="{FF2B5EF4-FFF2-40B4-BE49-F238E27FC236}">
                <a16:creationId xmlns:a16="http://schemas.microsoft.com/office/drawing/2014/main" id="{4CC77865-BE9C-4D32-8C6E-126910576E9F}"/>
              </a:ext>
            </a:extLst>
          </p:cNvPr>
          <p:cNvSpPr txBox="1"/>
          <p:nvPr/>
        </p:nvSpPr>
        <p:spPr>
          <a:xfrm>
            <a:off x="5084593" y="3816789"/>
            <a:ext cx="3021038" cy="1815882"/>
          </a:xfrm>
          <a:prstGeom prst="rect">
            <a:avLst/>
          </a:prstGeom>
          <a:noFill/>
        </p:spPr>
        <p:txBody>
          <a:bodyPr wrap="square">
            <a:spAutoFit/>
          </a:bodyPr>
          <a:lstStyle/>
          <a:p>
            <a:pPr algn="ctr"/>
            <a:r>
              <a:rPr lang="en-US" sz="2800" b="1" i="1" dirty="0" err="1">
                <a:solidFill>
                  <a:srgbClr val="002060"/>
                </a:solidFill>
                <a:effectLst/>
                <a:latin typeface="Times New Roman" panose="02020603050405020304" pitchFamily="18" charset="0"/>
                <a:ea typeface="Calibri" panose="020F0502020204030204" pitchFamily="34" charset="0"/>
              </a:rPr>
              <a:t>Em</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thích</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những</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nhân</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vật</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nào</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trong</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các</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câu</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chuyện</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đó</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Vì</a:t>
            </a:r>
            <a:r>
              <a:rPr lang="en-US" sz="2800" b="1" i="1" dirty="0">
                <a:solidFill>
                  <a:srgbClr val="002060"/>
                </a:solidFill>
                <a:effectLst/>
                <a:latin typeface="Times New Roman" panose="02020603050405020304" pitchFamily="18" charset="0"/>
                <a:ea typeface="Calibri" panose="020F0502020204030204" pitchFamily="34" charset="0"/>
              </a:rPr>
              <a:t> </a:t>
            </a:r>
            <a:r>
              <a:rPr lang="en-US" sz="2800" b="1" i="1" dirty="0" err="1">
                <a:solidFill>
                  <a:srgbClr val="002060"/>
                </a:solidFill>
                <a:effectLst/>
                <a:latin typeface="Times New Roman" panose="02020603050405020304" pitchFamily="18" charset="0"/>
                <a:ea typeface="Calibri" panose="020F0502020204030204" pitchFamily="34" charset="0"/>
              </a:rPr>
              <a:t>sao</a:t>
            </a:r>
            <a:r>
              <a:rPr lang="en-US" sz="2800" b="1" i="1" dirty="0">
                <a:solidFill>
                  <a:srgbClr val="002060"/>
                </a:solidFill>
                <a:effectLst/>
                <a:latin typeface="Times New Roman" panose="02020603050405020304" pitchFamily="18" charset="0"/>
                <a:ea typeface="Calibri" panose="020F0502020204030204" pitchFamily="34" charset="0"/>
              </a:rPr>
              <a:t>? </a:t>
            </a:r>
            <a:endParaRPr lang="en-US" sz="2800" i="1" dirty="0">
              <a:solidFill>
                <a:srgbClr val="002060"/>
              </a:solidFill>
            </a:endParaRPr>
          </a:p>
        </p:txBody>
      </p:sp>
    </p:spTree>
    <p:extLst>
      <p:ext uri="{BB962C8B-B14F-4D97-AF65-F5344CB8AC3E}">
        <p14:creationId xmlns:p14="http://schemas.microsoft.com/office/powerpoint/2010/main" val="32215777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5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79C24-3C84-4075-BFC9-56893AF1B123}"/>
              </a:ext>
            </a:extLst>
          </p:cNvPr>
          <p:cNvSpPr/>
          <p:nvPr/>
        </p:nvSpPr>
        <p:spPr>
          <a:xfrm>
            <a:off x="3265328" y="268872"/>
            <a:ext cx="2613344" cy="548099"/>
          </a:xfrm>
          <a:prstGeom prst="rect">
            <a:avLst/>
          </a:prstGeom>
        </p:spPr>
        <p:txBody>
          <a:bodyPr wrap="none">
            <a:spAutoFit/>
          </a:bodyPr>
          <a:lstStyle/>
          <a:p>
            <a:pPr algn="just">
              <a:lnSpc>
                <a:spcPct val="115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IV. TỔNG KẾT</a:t>
            </a:r>
            <a:endPar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ounded Rectangle 94">
            <a:extLst>
              <a:ext uri="{FF2B5EF4-FFF2-40B4-BE49-F238E27FC236}">
                <a16:creationId xmlns:a16="http://schemas.microsoft.com/office/drawing/2014/main" id="{E32CA966-BD1E-4AE8-A480-AB4EEA81230B}"/>
              </a:ext>
            </a:extLst>
          </p:cNvPr>
          <p:cNvSpPr/>
          <p:nvPr/>
        </p:nvSpPr>
        <p:spPr>
          <a:xfrm>
            <a:off x="934430" y="1620448"/>
            <a:ext cx="3438260" cy="3661772"/>
          </a:xfrm>
          <a:prstGeom prst="roundRect">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latin typeface="Times New Roman" panose="02020603050405020304" pitchFamily="18" charset="0"/>
                <a:cs typeface="Times New Roman" panose="02020603050405020304" pitchFamily="18" charset="0"/>
              </a:rPr>
              <a:t>Bài thơ đã thể hiện được tình yêu quê hương đất nước, niềm tự hào của nhà thơ về những giá trị văn hóa tinh thần của dân tộc được thể hiện qua tình yêu đối với những câu chuyện cổ. </a:t>
            </a:r>
            <a:endParaRPr lang="en-US" sz="2400" b="1" i="1" dirty="0">
              <a:latin typeface="Times New Roman" panose="02020603050405020304" pitchFamily="18" charset="0"/>
              <a:cs typeface="Times New Roman" panose="02020603050405020304" pitchFamily="18" charset="0"/>
            </a:endParaRPr>
          </a:p>
        </p:txBody>
      </p:sp>
      <p:sp>
        <p:nvSpPr>
          <p:cNvPr id="6" name="Rounded Rectangle 28">
            <a:extLst>
              <a:ext uri="{FF2B5EF4-FFF2-40B4-BE49-F238E27FC236}">
                <a16:creationId xmlns:a16="http://schemas.microsoft.com/office/drawing/2014/main" id="{422F8A37-5DE6-4342-BC3D-145DBD43AC28}"/>
              </a:ext>
            </a:extLst>
          </p:cNvPr>
          <p:cNvSpPr/>
          <p:nvPr/>
        </p:nvSpPr>
        <p:spPr>
          <a:xfrm>
            <a:off x="1465404" y="1088740"/>
            <a:ext cx="2376312" cy="640689"/>
          </a:xfrm>
          <a:prstGeom prst="round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dung</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95">
            <a:extLst>
              <a:ext uri="{FF2B5EF4-FFF2-40B4-BE49-F238E27FC236}">
                <a16:creationId xmlns:a16="http://schemas.microsoft.com/office/drawing/2014/main" id="{5F0D2E77-17AE-49AE-B133-6099FF5D0E2E}"/>
              </a:ext>
            </a:extLst>
          </p:cNvPr>
          <p:cNvSpPr/>
          <p:nvPr/>
        </p:nvSpPr>
        <p:spPr>
          <a:xfrm>
            <a:off x="4645064" y="1588122"/>
            <a:ext cx="4318782" cy="3648894"/>
          </a:xfrm>
          <a:prstGeom prst="roundRect">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nSpc>
                <a:spcPct val="115000"/>
              </a:lnSpc>
              <a:spcBef>
                <a:spcPts val="0"/>
              </a:spcBef>
              <a:spcAft>
                <a:spcPts val="0"/>
              </a:spcAft>
              <a:buFont typeface="Wingdings" panose="05000000000000000000" pitchFamily="2" charset="2"/>
              <a:buChar char="ü"/>
            </a:pP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lục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bát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nhẹ</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nhàng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đằm</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thắm</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trẻo</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Wingdings" panose="05000000000000000000" pitchFamily="2" charset="2"/>
              <a:buChar char="ü"/>
            </a:pP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láy</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le 91">
            <a:extLst>
              <a:ext uri="{FF2B5EF4-FFF2-40B4-BE49-F238E27FC236}">
                <a16:creationId xmlns:a16="http://schemas.microsoft.com/office/drawing/2014/main" id="{A6A1326B-0C0D-4E7F-BFA4-ED6F1DA01BC6}"/>
              </a:ext>
            </a:extLst>
          </p:cNvPr>
          <p:cNvSpPr/>
          <p:nvPr/>
        </p:nvSpPr>
        <p:spPr>
          <a:xfrm>
            <a:off x="5616299" y="1115823"/>
            <a:ext cx="2376311" cy="613606"/>
          </a:xfrm>
          <a:prstGeom prst="round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thuật</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图片 38916" descr="1-30">
            <a:extLst>
              <a:ext uri="{FF2B5EF4-FFF2-40B4-BE49-F238E27FC236}">
                <a16:creationId xmlns:a16="http://schemas.microsoft.com/office/drawing/2014/main" id="{4BD84D1B-8511-45EF-85AB-61ACFA001441}"/>
              </a:ext>
            </a:extLst>
          </p:cNvPr>
          <p:cNvPicPr>
            <a:picLocks noChangeAspect="1"/>
          </p:cNvPicPr>
          <p:nvPr/>
        </p:nvPicPr>
        <p:blipFill>
          <a:blip r:embed="rId2"/>
          <a:stretch>
            <a:fillRect/>
          </a:stretch>
        </p:blipFill>
        <p:spPr>
          <a:xfrm>
            <a:off x="-138571" y="4445391"/>
            <a:ext cx="1628606" cy="2557700"/>
          </a:xfrm>
          <a:prstGeom prst="rect">
            <a:avLst/>
          </a:prstGeom>
          <a:noFill/>
          <a:ln w="9525">
            <a:noFill/>
          </a:ln>
        </p:spPr>
      </p:pic>
      <p:pic>
        <p:nvPicPr>
          <p:cNvPr id="10" name="图片 47108" descr="1-43">
            <a:extLst>
              <a:ext uri="{FF2B5EF4-FFF2-40B4-BE49-F238E27FC236}">
                <a16:creationId xmlns:a16="http://schemas.microsoft.com/office/drawing/2014/main" id="{B748F521-4C92-4971-9E66-9F54450C4D7D}"/>
              </a:ext>
            </a:extLst>
          </p:cNvPr>
          <p:cNvPicPr>
            <a:picLocks noChangeAspect="1"/>
          </p:cNvPicPr>
          <p:nvPr/>
        </p:nvPicPr>
        <p:blipFill>
          <a:blip r:embed="rId3"/>
          <a:stretch>
            <a:fillRect/>
          </a:stretch>
        </p:blipFill>
        <p:spPr>
          <a:xfrm>
            <a:off x="6685311" y="5235313"/>
            <a:ext cx="2458689" cy="1767778"/>
          </a:xfrm>
          <a:prstGeom prst="rect">
            <a:avLst/>
          </a:prstGeom>
          <a:noFill/>
          <a:ln w="9525">
            <a:noFill/>
          </a:ln>
        </p:spPr>
      </p:pic>
      <p:pic>
        <p:nvPicPr>
          <p:cNvPr id="11" name="图片 33797" descr="1-24">
            <a:extLst>
              <a:ext uri="{FF2B5EF4-FFF2-40B4-BE49-F238E27FC236}">
                <a16:creationId xmlns:a16="http://schemas.microsoft.com/office/drawing/2014/main" id="{6BCDF61F-1D7F-4191-B2A7-740D365C76CB}"/>
              </a:ext>
            </a:extLst>
          </p:cNvPr>
          <p:cNvPicPr>
            <a:picLocks noChangeAspect="1"/>
          </p:cNvPicPr>
          <p:nvPr/>
        </p:nvPicPr>
        <p:blipFill>
          <a:blip r:embed="rId4"/>
          <a:stretch>
            <a:fillRect/>
          </a:stretch>
        </p:blipFill>
        <p:spPr>
          <a:xfrm>
            <a:off x="3530990" y="5128572"/>
            <a:ext cx="1683400" cy="1533113"/>
          </a:xfrm>
          <a:prstGeom prst="rect">
            <a:avLst/>
          </a:prstGeom>
          <a:noFill/>
          <a:ln w="9525">
            <a:noFill/>
          </a:ln>
        </p:spPr>
      </p:pic>
    </p:spTree>
    <p:extLst>
      <p:ext uri="{BB962C8B-B14F-4D97-AF65-F5344CB8AC3E}">
        <p14:creationId xmlns:p14="http://schemas.microsoft.com/office/powerpoint/2010/main" val="423007975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43A379-45F5-471D-82F8-35C2871FE189}"/>
              </a:ext>
            </a:extLst>
          </p:cNvPr>
          <p:cNvSpPr/>
          <p:nvPr/>
        </p:nvSpPr>
        <p:spPr>
          <a:xfrm>
            <a:off x="2392642" y="176782"/>
            <a:ext cx="4788427" cy="548099"/>
          </a:xfrm>
          <a:prstGeom prst="rect">
            <a:avLst/>
          </a:prstGeom>
        </p:spPr>
        <p:txBody>
          <a:bodyPr wrap="none">
            <a:spAutoFit/>
          </a:bodyPr>
          <a:lstStyle/>
          <a:p>
            <a:pPr algn="just">
              <a:lnSpc>
                <a:spcPct val="115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 VIẾT KẾT NỐI VỚI ĐỌC </a:t>
            </a:r>
            <a:endPar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EF78C6BC-1092-4043-9821-B480A2625776}"/>
              </a:ext>
            </a:extLst>
          </p:cNvPr>
          <p:cNvSpPr/>
          <p:nvPr/>
        </p:nvSpPr>
        <p:spPr>
          <a:xfrm>
            <a:off x="401008" y="851890"/>
            <a:ext cx="8574179" cy="2791641"/>
          </a:xfrm>
          <a:prstGeom prst="flowChartTerminator">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3550"/>
            <a:r>
              <a:rPr lang="en-US" sz="2400" b="1" dirty="0" err="1">
                <a:latin typeface="Times New Roman "/>
              </a:rPr>
              <a:t>Viết</a:t>
            </a:r>
            <a:r>
              <a:rPr lang="en-US" sz="2400" b="1" dirty="0">
                <a:latin typeface="Times New Roman "/>
              </a:rPr>
              <a:t> </a:t>
            </a:r>
            <a:r>
              <a:rPr lang="en-US" sz="2400" b="1" dirty="0" err="1">
                <a:latin typeface="Times New Roman "/>
              </a:rPr>
              <a:t>đoạn</a:t>
            </a:r>
            <a:r>
              <a:rPr lang="en-US" sz="2400" b="1" dirty="0">
                <a:latin typeface="Times New Roman "/>
              </a:rPr>
              <a:t> </a:t>
            </a:r>
            <a:r>
              <a:rPr lang="en-US" sz="2400" b="1" dirty="0" err="1">
                <a:latin typeface="Times New Roman "/>
              </a:rPr>
              <a:t>văn</a:t>
            </a:r>
            <a:r>
              <a:rPr lang="en-US" sz="2400" b="1" dirty="0">
                <a:latin typeface="Times New Roman "/>
              </a:rPr>
              <a:t> (</a:t>
            </a:r>
            <a:r>
              <a:rPr lang="en-US" sz="2400" b="1" dirty="0" err="1">
                <a:latin typeface="Times New Roman "/>
              </a:rPr>
              <a:t>khoảng</a:t>
            </a:r>
            <a:r>
              <a:rPr lang="en-US" sz="2400" b="1" dirty="0">
                <a:latin typeface="Times New Roman "/>
              </a:rPr>
              <a:t> 5 - 7 </a:t>
            </a:r>
            <a:r>
              <a:rPr lang="en-US" sz="2400" b="1" dirty="0" err="1">
                <a:latin typeface="Times New Roman "/>
              </a:rPr>
              <a:t>câu</a:t>
            </a:r>
            <a:r>
              <a:rPr lang="en-US" sz="2400" b="1" dirty="0">
                <a:latin typeface="Times New Roman "/>
              </a:rPr>
              <a:t>) </a:t>
            </a:r>
            <a:r>
              <a:rPr lang="en-US" sz="2400" b="1" dirty="0" err="1">
                <a:latin typeface="Times New Roman "/>
              </a:rPr>
              <a:t>nêu</a:t>
            </a:r>
            <a:r>
              <a:rPr lang="en-US" sz="2400" b="1" dirty="0">
                <a:latin typeface="Times New Roman "/>
              </a:rPr>
              <a:t> </a:t>
            </a:r>
            <a:r>
              <a:rPr lang="en-US" sz="2400" b="1" dirty="0" err="1">
                <a:latin typeface="Times New Roman "/>
              </a:rPr>
              <a:t>cảm</a:t>
            </a:r>
            <a:r>
              <a:rPr lang="en-US" sz="2400" b="1" dirty="0">
                <a:latin typeface="Times New Roman "/>
              </a:rPr>
              <a:t> </a:t>
            </a:r>
            <a:r>
              <a:rPr lang="en-US" sz="2400" b="1" dirty="0" err="1">
                <a:latin typeface="Times New Roman "/>
              </a:rPr>
              <a:t>nhận</a:t>
            </a:r>
            <a:r>
              <a:rPr lang="en-US" sz="2400" b="1" dirty="0">
                <a:latin typeface="Times New Roman "/>
              </a:rPr>
              <a:t> của </a:t>
            </a:r>
            <a:r>
              <a:rPr lang="en-US" sz="2400" b="1" dirty="0" err="1">
                <a:latin typeface="Times New Roman "/>
              </a:rPr>
              <a:t>em</a:t>
            </a:r>
            <a:r>
              <a:rPr lang="en-US" sz="2400" b="1" dirty="0">
                <a:latin typeface="Times New Roman "/>
              </a:rPr>
              <a:t> </a:t>
            </a:r>
            <a:r>
              <a:rPr lang="en-US" sz="2400" b="1" dirty="0" err="1">
                <a:latin typeface="Times New Roman "/>
              </a:rPr>
              <a:t>về</a:t>
            </a:r>
            <a:r>
              <a:rPr lang="en-US" sz="2400" b="1" dirty="0">
                <a:latin typeface="Times New Roman "/>
              </a:rPr>
              <a:t> </a:t>
            </a:r>
            <a:r>
              <a:rPr lang="en-US" sz="2400" b="1" dirty="0" err="1">
                <a:latin typeface="Times New Roman "/>
              </a:rPr>
              <a:t>đoạn</a:t>
            </a:r>
            <a:r>
              <a:rPr lang="en-US" sz="2400" b="1" dirty="0">
                <a:latin typeface="Times New Roman "/>
              </a:rPr>
              <a:t> </a:t>
            </a:r>
            <a:r>
              <a:rPr lang="en-US" sz="2400" b="1" dirty="0" err="1">
                <a:latin typeface="Times New Roman "/>
              </a:rPr>
              <a:t>thơ</a:t>
            </a:r>
            <a:r>
              <a:rPr lang="en-US" sz="2400" b="1" dirty="0">
                <a:latin typeface="Times New Roman "/>
              </a:rPr>
              <a:t> </a:t>
            </a:r>
            <a:r>
              <a:rPr lang="en-US" sz="2400" b="1" dirty="0" err="1">
                <a:latin typeface="Times New Roman "/>
              </a:rPr>
              <a:t>sau</a:t>
            </a:r>
            <a:r>
              <a:rPr lang="en-US" sz="2400" b="1" dirty="0">
                <a:latin typeface="Times New Roman "/>
              </a:rPr>
              <a:t>: </a:t>
            </a:r>
            <a:endParaRPr lang="en-US" sz="2400" dirty="0">
              <a:latin typeface="Times New Roman "/>
            </a:endParaRPr>
          </a:p>
          <a:p>
            <a:pPr algn="ctr"/>
            <a:r>
              <a:rPr lang="en-US" sz="2400" b="1" i="1" dirty="0">
                <a:latin typeface="Times New Roman "/>
              </a:rPr>
              <a:t>“</a:t>
            </a:r>
            <a:r>
              <a:rPr lang="en-US" sz="2400" b="1" i="1" dirty="0" err="1">
                <a:latin typeface="Times New Roman "/>
              </a:rPr>
              <a:t>Đời</a:t>
            </a:r>
            <a:r>
              <a:rPr lang="en-US" sz="2400" b="1" i="1" dirty="0">
                <a:latin typeface="Times New Roman "/>
              </a:rPr>
              <a:t> cha </a:t>
            </a:r>
            <a:r>
              <a:rPr lang="en-US" sz="2400" b="1" i="1" dirty="0" err="1">
                <a:latin typeface="Times New Roman "/>
              </a:rPr>
              <a:t>ông</a:t>
            </a:r>
            <a:r>
              <a:rPr lang="en-US" sz="2400" b="1" i="1" dirty="0">
                <a:latin typeface="Times New Roman "/>
              </a:rPr>
              <a:t> </a:t>
            </a:r>
            <a:r>
              <a:rPr lang="en-US" sz="2400" b="1" i="1" dirty="0" err="1">
                <a:latin typeface="Times New Roman "/>
              </a:rPr>
              <a:t>với</a:t>
            </a:r>
            <a:r>
              <a:rPr lang="en-US" sz="2400" b="1" i="1" dirty="0">
                <a:latin typeface="Times New Roman "/>
              </a:rPr>
              <a:t> </a:t>
            </a:r>
            <a:r>
              <a:rPr lang="en-US" sz="2400" b="1" i="1" dirty="0" err="1">
                <a:latin typeface="Times New Roman "/>
              </a:rPr>
              <a:t>đời</a:t>
            </a:r>
            <a:r>
              <a:rPr lang="en-US" sz="2400" b="1" i="1" dirty="0">
                <a:latin typeface="Times New Roman "/>
              </a:rPr>
              <a:t> </a:t>
            </a:r>
            <a:r>
              <a:rPr lang="en-US" sz="2400" b="1" i="1" dirty="0" err="1">
                <a:latin typeface="Times New Roman "/>
              </a:rPr>
              <a:t>tôi</a:t>
            </a:r>
            <a:endParaRPr lang="en-US" sz="2400" dirty="0">
              <a:latin typeface="Times New Roman "/>
            </a:endParaRPr>
          </a:p>
          <a:p>
            <a:pPr algn="ctr"/>
            <a:r>
              <a:rPr lang="en-US" sz="2400" b="1" i="1" dirty="0" err="1">
                <a:latin typeface="Times New Roman "/>
              </a:rPr>
              <a:t>Như</a:t>
            </a:r>
            <a:r>
              <a:rPr lang="en-US" sz="2400" b="1" i="1" dirty="0">
                <a:latin typeface="Times New Roman "/>
              </a:rPr>
              <a:t> con </a:t>
            </a:r>
            <a:r>
              <a:rPr lang="en-US" sz="2400" b="1" i="1" dirty="0" err="1">
                <a:latin typeface="Times New Roman "/>
              </a:rPr>
              <a:t>sông</a:t>
            </a:r>
            <a:r>
              <a:rPr lang="en-US" sz="2400" b="1" i="1" dirty="0">
                <a:latin typeface="Times New Roman "/>
              </a:rPr>
              <a:t> </a:t>
            </a:r>
            <a:r>
              <a:rPr lang="en-US" sz="2400" b="1" i="1" dirty="0" err="1">
                <a:latin typeface="Times New Roman "/>
              </a:rPr>
              <a:t>với</a:t>
            </a:r>
            <a:r>
              <a:rPr lang="en-US" sz="2400" b="1" i="1" dirty="0">
                <a:latin typeface="Times New Roman "/>
              </a:rPr>
              <a:t> </a:t>
            </a:r>
            <a:r>
              <a:rPr lang="en-US" sz="2400" b="1" i="1" dirty="0" err="1">
                <a:latin typeface="Times New Roman "/>
              </a:rPr>
              <a:t>chân</a:t>
            </a:r>
            <a:r>
              <a:rPr lang="en-US" sz="2400" b="1" i="1" dirty="0">
                <a:latin typeface="Times New Roman "/>
              </a:rPr>
              <a:t> </a:t>
            </a:r>
            <a:r>
              <a:rPr lang="en-US" sz="2400" b="1" i="1" dirty="0" err="1">
                <a:latin typeface="Times New Roman "/>
              </a:rPr>
              <a:t>trời</a:t>
            </a:r>
            <a:r>
              <a:rPr lang="en-US" sz="2400" b="1" i="1" dirty="0">
                <a:latin typeface="Times New Roman "/>
              </a:rPr>
              <a:t> </a:t>
            </a:r>
            <a:r>
              <a:rPr lang="en-US" sz="2400" b="1" i="1" dirty="0" err="1">
                <a:latin typeface="Times New Roman "/>
              </a:rPr>
              <a:t>đã</a:t>
            </a:r>
            <a:r>
              <a:rPr lang="en-US" sz="2400" b="1" i="1" dirty="0">
                <a:latin typeface="Times New Roman "/>
              </a:rPr>
              <a:t> </a:t>
            </a:r>
            <a:r>
              <a:rPr lang="en-US" sz="2400" b="1" i="1" dirty="0" err="1">
                <a:latin typeface="Times New Roman "/>
              </a:rPr>
              <a:t>xa</a:t>
            </a:r>
            <a:endParaRPr lang="en-US" sz="2400" dirty="0">
              <a:latin typeface="Times New Roman "/>
            </a:endParaRPr>
          </a:p>
          <a:p>
            <a:pPr algn="ctr"/>
            <a:r>
              <a:rPr lang="en-US" sz="2400" b="1" i="1" dirty="0" err="1">
                <a:latin typeface="Times New Roman "/>
              </a:rPr>
              <a:t>Chỉ</a:t>
            </a:r>
            <a:r>
              <a:rPr lang="en-US" sz="2400" b="1" i="1" dirty="0">
                <a:latin typeface="Times New Roman "/>
              </a:rPr>
              <a:t> </a:t>
            </a:r>
            <a:r>
              <a:rPr lang="en-US" sz="2400" b="1" i="1" dirty="0" err="1">
                <a:latin typeface="Times New Roman "/>
              </a:rPr>
              <a:t>còn</a:t>
            </a:r>
            <a:r>
              <a:rPr lang="en-US" sz="2400" b="1" i="1" dirty="0">
                <a:latin typeface="Times New Roman "/>
              </a:rPr>
              <a:t> </a:t>
            </a:r>
            <a:r>
              <a:rPr lang="en-US" sz="2400" b="1" i="1" dirty="0" err="1">
                <a:latin typeface="Times New Roman "/>
              </a:rPr>
              <a:t>chuyện</a:t>
            </a:r>
            <a:r>
              <a:rPr lang="en-US" sz="2400" b="1" i="1" dirty="0">
                <a:latin typeface="Times New Roman "/>
              </a:rPr>
              <a:t> </a:t>
            </a:r>
            <a:r>
              <a:rPr lang="en-US" sz="2400" b="1" i="1" dirty="0" err="1">
                <a:latin typeface="Times New Roman "/>
              </a:rPr>
              <a:t>cổ</a:t>
            </a:r>
            <a:r>
              <a:rPr lang="en-US" sz="2400" b="1" i="1" dirty="0">
                <a:latin typeface="Times New Roman "/>
              </a:rPr>
              <a:t> </a:t>
            </a:r>
            <a:r>
              <a:rPr lang="en-US" sz="2400" b="1" i="1" dirty="0" err="1">
                <a:latin typeface="Times New Roman "/>
              </a:rPr>
              <a:t>thiết</a:t>
            </a:r>
            <a:r>
              <a:rPr lang="en-US" sz="2400" b="1" i="1" dirty="0">
                <a:latin typeface="Times New Roman "/>
              </a:rPr>
              <a:t> </a:t>
            </a:r>
            <a:r>
              <a:rPr lang="en-US" sz="2400" b="1" i="1" dirty="0" err="1">
                <a:latin typeface="Times New Roman "/>
              </a:rPr>
              <a:t>tha</a:t>
            </a:r>
            <a:endParaRPr lang="en-US" sz="2400" dirty="0">
              <a:latin typeface="Times New Roman "/>
            </a:endParaRPr>
          </a:p>
          <a:p>
            <a:pPr algn="ctr"/>
            <a:r>
              <a:rPr lang="en-US" sz="2400" b="1" i="1" dirty="0">
                <a:latin typeface="Times New Roman "/>
              </a:rPr>
              <a:t>Cho </a:t>
            </a:r>
            <a:r>
              <a:rPr lang="en-US" sz="2400" b="1" i="1" dirty="0" err="1">
                <a:latin typeface="Times New Roman "/>
              </a:rPr>
              <a:t>tôi</a:t>
            </a:r>
            <a:r>
              <a:rPr lang="en-US" sz="2400" b="1" i="1" dirty="0">
                <a:latin typeface="Times New Roman "/>
              </a:rPr>
              <a:t> </a:t>
            </a:r>
            <a:r>
              <a:rPr lang="en-US" sz="2400" b="1" i="1" dirty="0" err="1">
                <a:latin typeface="Times New Roman "/>
              </a:rPr>
              <a:t>nhận</a:t>
            </a:r>
            <a:r>
              <a:rPr lang="en-US" sz="2400" b="1" i="1" dirty="0">
                <a:latin typeface="Times New Roman "/>
              </a:rPr>
              <a:t> </a:t>
            </a:r>
            <a:r>
              <a:rPr lang="en-US" sz="2400" b="1" i="1" dirty="0" err="1">
                <a:latin typeface="Times New Roman "/>
              </a:rPr>
              <a:t>mặt</a:t>
            </a:r>
            <a:r>
              <a:rPr lang="en-US" sz="2400" b="1" i="1" dirty="0">
                <a:latin typeface="Times New Roman "/>
              </a:rPr>
              <a:t> </a:t>
            </a:r>
            <a:r>
              <a:rPr lang="en-US" sz="2400" b="1" i="1" dirty="0" err="1">
                <a:latin typeface="Times New Roman "/>
              </a:rPr>
              <a:t>ông</a:t>
            </a:r>
            <a:r>
              <a:rPr lang="en-US" sz="2400" b="1" i="1" dirty="0">
                <a:latin typeface="Times New Roman "/>
              </a:rPr>
              <a:t> cha của </a:t>
            </a:r>
            <a:r>
              <a:rPr lang="en-US" sz="2400" b="1" i="1" dirty="0" err="1">
                <a:latin typeface="Times New Roman "/>
              </a:rPr>
              <a:t>mình</a:t>
            </a:r>
            <a:r>
              <a:rPr lang="en-US" sz="2400" b="1" i="1" dirty="0">
                <a:latin typeface="Times New Roman "/>
              </a:rPr>
              <a:t>.”</a:t>
            </a:r>
            <a:endParaRPr lang="en-US" sz="2400" dirty="0">
              <a:latin typeface="Times New Roman "/>
            </a:endParaRPr>
          </a:p>
        </p:txBody>
      </p:sp>
    </p:spTree>
    <p:extLst>
      <p:ext uri="{BB962C8B-B14F-4D97-AF65-F5344CB8AC3E}">
        <p14:creationId xmlns:p14="http://schemas.microsoft.com/office/powerpoint/2010/main" val="24993725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81803-9C43-432E-AD01-82C524204F3F}"/>
              </a:ext>
            </a:extLst>
          </p:cNvPr>
          <p:cNvSpPr/>
          <p:nvPr/>
        </p:nvSpPr>
        <p:spPr>
          <a:xfrm>
            <a:off x="2392642" y="176782"/>
            <a:ext cx="4788427" cy="548099"/>
          </a:xfrm>
          <a:prstGeom prst="rect">
            <a:avLst/>
          </a:prstGeom>
        </p:spPr>
        <p:txBody>
          <a:bodyPr wrap="none">
            <a:spAutoFit/>
          </a:bodyPr>
          <a:lstStyle/>
          <a:p>
            <a:pPr algn="just">
              <a:lnSpc>
                <a:spcPct val="115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 VIẾT KẾT NỐI VỚI ĐỌC </a:t>
            </a:r>
            <a:endPar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87AE76F-B2A1-4ACB-99A2-7372B68F1FD0}"/>
              </a:ext>
            </a:extLst>
          </p:cNvPr>
          <p:cNvSpPr txBox="1"/>
          <p:nvPr/>
        </p:nvSpPr>
        <p:spPr>
          <a:xfrm>
            <a:off x="4233242" y="724881"/>
            <a:ext cx="1405635" cy="556434"/>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Gợi</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2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342D3E3-7A4E-4982-BD77-1B686C5BF370}"/>
              </a:ext>
            </a:extLst>
          </p:cNvPr>
          <p:cNvSpPr txBox="1"/>
          <p:nvPr/>
        </p:nvSpPr>
        <p:spPr>
          <a:xfrm>
            <a:off x="340591" y="1082947"/>
            <a:ext cx="1864941" cy="556434"/>
          </a:xfrm>
          <a:prstGeom prst="rect">
            <a:avLst/>
          </a:prstGeom>
          <a:no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3371327-E09B-403C-A6B5-3F451C86069E}"/>
              </a:ext>
            </a:extLst>
          </p:cNvPr>
          <p:cNvSpPr txBox="1"/>
          <p:nvPr/>
        </p:nvSpPr>
        <p:spPr>
          <a:xfrm>
            <a:off x="502887" y="1651345"/>
            <a:ext cx="7325994" cy="461665"/>
          </a:xfrm>
          <a:prstGeom prst="rect">
            <a:avLst/>
          </a:prstGeom>
          <a:noFill/>
        </p:spPr>
        <p:txBody>
          <a:bodyPr wrap="square">
            <a:spAutoFit/>
          </a:bodyPr>
          <a:lstStyle/>
          <a:p>
            <a:pPr marL="0" marR="0" lvl="0" indent="0" algn="just" defTabSz="4572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5 – 7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E2DB8D4-D774-4106-824E-966F5F2B6425}"/>
              </a:ext>
            </a:extLst>
          </p:cNvPr>
          <p:cNvSpPr txBox="1"/>
          <p:nvPr/>
        </p:nvSpPr>
        <p:spPr>
          <a:xfrm>
            <a:off x="1920888" y="4943605"/>
            <a:ext cx="7280451" cy="1200329"/>
          </a:xfrm>
          <a:prstGeom prst="rect">
            <a:avLst/>
          </a:prstGeom>
          <a:noFill/>
        </p:spPr>
        <p:txBody>
          <a:bodyPr wrap="square">
            <a:spAutoFit/>
          </a:bodyPr>
          <a:lstStyle/>
          <a:p>
            <a:pPr marL="342900" marR="0" indent="-342900" algn="just">
              <a:spcBef>
                <a:spcPts val="0"/>
              </a:spcBef>
              <a:spcAft>
                <a:spcPts val="0"/>
              </a:spcAft>
              <a:buFont typeface="Wingdings" panose="05000000000000000000" pitchFamily="2" charset="2"/>
              <a:buChar char="ü"/>
            </a:pP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mạo</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của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A9C3430-9F98-4BB6-967F-F197CA1A4921}"/>
              </a:ext>
            </a:extLst>
          </p:cNvPr>
          <p:cNvSpPr txBox="1"/>
          <p:nvPr/>
        </p:nvSpPr>
        <p:spPr>
          <a:xfrm>
            <a:off x="502886" y="2157172"/>
            <a:ext cx="8641113" cy="830997"/>
          </a:xfrm>
          <a:prstGeom prst="rect">
            <a:avLst/>
          </a:prstGeom>
          <a:noFill/>
        </p:spPr>
        <p:txBody>
          <a:bodyPr wrap="square">
            <a:spAutoFit/>
          </a:bodyPr>
          <a:lstStyle/>
          <a:p>
            <a:pPr marL="0" marR="0" lvl="0" indent="0" defTabSz="4572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của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cổ</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Mỹ</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Dạ</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576DD294-0043-47EF-B946-173EDA84EBFC}"/>
              </a:ext>
            </a:extLst>
          </p:cNvPr>
          <p:cNvSpPr txBox="1"/>
          <p:nvPr/>
        </p:nvSpPr>
        <p:spPr>
          <a:xfrm>
            <a:off x="1899139" y="3028997"/>
            <a:ext cx="7005709" cy="830997"/>
          </a:xfrm>
          <a:prstGeom prst="rect">
            <a:avLst/>
          </a:prstGeom>
          <a:noFill/>
        </p:spPr>
        <p:txBody>
          <a:bodyPr wrap="square">
            <a:spAutoFit/>
          </a:bodyPr>
          <a:lstStyle/>
          <a:p>
            <a:pPr marL="342900" marR="0" lvl="0" indent="-342900" algn="just" defTabSz="457200" rtl="0" eaLnBrk="1" fontAlgn="auto" latinLnBrk="0" hangingPunct="1">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khơi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gợi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cổ</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22DD572-7809-47C0-BB8A-24E7DB8CAD9A}"/>
              </a:ext>
            </a:extLst>
          </p:cNvPr>
          <p:cNvSpPr txBox="1"/>
          <p:nvPr/>
        </p:nvSpPr>
        <p:spPr>
          <a:xfrm>
            <a:off x="1920888" y="6270241"/>
            <a:ext cx="7069691" cy="461665"/>
          </a:xfrm>
          <a:prstGeom prst="rect">
            <a:avLst/>
          </a:prstGeom>
          <a:noFill/>
        </p:spPr>
        <p:txBody>
          <a:bodyPr wrap="square">
            <a:spAutoFit/>
          </a:bodyPr>
          <a:lstStyle/>
          <a:p>
            <a:pPr marL="342900" marR="0" lvl="0" indent="-342900" algn="just" defTabSz="457200" rtl="0" eaLnBrk="1" fontAlgn="auto" latinLnBrk="0" hangingPunct="1">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giọng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của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823B698-38C4-45D0-B25E-8669301A2D0D}"/>
              </a:ext>
            </a:extLst>
          </p:cNvPr>
          <p:cNvSpPr txBox="1"/>
          <p:nvPr/>
        </p:nvSpPr>
        <p:spPr>
          <a:xfrm>
            <a:off x="1899138" y="3986301"/>
            <a:ext cx="7005709" cy="830997"/>
          </a:xfrm>
          <a:prstGeom prst="rect">
            <a:avLst/>
          </a:prstGeom>
          <a:noFill/>
        </p:spPr>
        <p:txBody>
          <a:bodyPr wrap="square">
            <a:spAutoFit/>
          </a:bodyPr>
          <a:lstStyle/>
          <a:p>
            <a:pPr marL="342900" marR="0" indent="-342900" algn="just">
              <a:spcBef>
                <a:spcPts val="0"/>
              </a:spcBef>
              <a:spcAft>
                <a:spcPts val="0"/>
              </a:spcAft>
              <a:buFont typeface="Wingdings" panose="05000000000000000000" pitchFamily="2" charset="2"/>
              <a:buChar char="ü"/>
            </a:pP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1F7E133F-4DF8-4F23-880E-89BD901630F4}"/>
              </a:ext>
            </a:extLst>
          </p:cNvPr>
          <p:cNvCxnSpPr>
            <a:cxnSpLocks/>
          </p:cNvCxnSpPr>
          <p:nvPr/>
        </p:nvCxnSpPr>
        <p:spPr>
          <a:xfrm flipV="1">
            <a:off x="829994" y="3279486"/>
            <a:ext cx="1069144" cy="153781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7CF2E22-07BF-4536-9159-A2FFB4C4D315}"/>
              </a:ext>
            </a:extLst>
          </p:cNvPr>
          <p:cNvCxnSpPr/>
          <p:nvPr/>
        </p:nvCxnSpPr>
        <p:spPr>
          <a:xfrm flipV="1">
            <a:off x="829994" y="4276578"/>
            <a:ext cx="1069144" cy="5407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13DFC2-097E-4746-B801-6EB893EDE5E5}"/>
              </a:ext>
            </a:extLst>
          </p:cNvPr>
          <p:cNvCxnSpPr/>
          <p:nvPr/>
        </p:nvCxnSpPr>
        <p:spPr>
          <a:xfrm>
            <a:off x="829994" y="4817298"/>
            <a:ext cx="1069144" cy="40181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95DA838-B109-4693-9248-58C2D33E5AAB}"/>
              </a:ext>
            </a:extLst>
          </p:cNvPr>
          <p:cNvCxnSpPr/>
          <p:nvPr/>
        </p:nvCxnSpPr>
        <p:spPr>
          <a:xfrm>
            <a:off x="829994" y="4817298"/>
            <a:ext cx="1069144" cy="168377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9605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5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5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5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5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5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5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2" grpId="0"/>
      <p:bldP spid="14" grpId="0"/>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17D85B-87B8-4900-95FE-06156B202178}"/>
              </a:ext>
            </a:extLst>
          </p:cNvPr>
          <p:cNvSpPr/>
          <p:nvPr/>
        </p:nvSpPr>
        <p:spPr>
          <a:xfrm>
            <a:off x="2124217" y="1864176"/>
            <a:ext cx="4895566" cy="717452"/>
          </a:xfrm>
          <a:prstGeom prst="round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 KHỞI ĐỘNG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8F1F69F-8B0D-4A78-90A1-8E10A2ECBC88}"/>
              </a:ext>
            </a:extLst>
          </p:cNvPr>
          <p:cNvSpPr/>
          <p:nvPr/>
        </p:nvSpPr>
        <p:spPr>
          <a:xfrm>
            <a:off x="2124217" y="2855413"/>
            <a:ext cx="4895566" cy="717452"/>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D12F737-1D57-4580-B5BC-1D8CFE73CB60}"/>
              </a:ext>
            </a:extLst>
          </p:cNvPr>
          <p:cNvSpPr/>
          <p:nvPr/>
        </p:nvSpPr>
        <p:spPr>
          <a:xfrm>
            <a:off x="2124217" y="3848765"/>
            <a:ext cx="4895566" cy="717452"/>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III. KHÁM PHÁ VĂN BẢN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D0D9753-B841-4275-B5EF-803969BF44CD}"/>
              </a:ext>
            </a:extLst>
          </p:cNvPr>
          <p:cNvSpPr/>
          <p:nvPr/>
        </p:nvSpPr>
        <p:spPr>
          <a:xfrm>
            <a:off x="2124218" y="4842117"/>
            <a:ext cx="4895566" cy="717452"/>
          </a:xfrm>
          <a:prstGeom prst="roundRect">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IV. TỔNG KẾT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AE4105D9-3B5A-4AFE-A74C-F1BE30EEB6F3}"/>
              </a:ext>
            </a:extLst>
          </p:cNvPr>
          <p:cNvSpPr/>
          <p:nvPr/>
        </p:nvSpPr>
        <p:spPr>
          <a:xfrm>
            <a:off x="2124218" y="5865110"/>
            <a:ext cx="4895566" cy="717452"/>
          </a:xfrm>
          <a:prstGeom prst="round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 VIẾT KẾT NỐI VỚI ĐỌC</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F9BAEFB-0B98-4F1F-8C0B-643F978835A1}"/>
              </a:ext>
            </a:extLst>
          </p:cNvPr>
          <p:cNvSpPr/>
          <p:nvPr/>
        </p:nvSpPr>
        <p:spPr>
          <a:xfrm>
            <a:off x="126609" y="234078"/>
            <a:ext cx="9017391" cy="1477328"/>
          </a:xfrm>
          <a:prstGeom prst="rect">
            <a:avLst/>
          </a:prstGeom>
        </p:spPr>
        <p:txBody>
          <a:bodyPr wrap="square">
            <a:spAutoFit/>
          </a:bodyPr>
          <a:lstStyle/>
          <a:p>
            <a:pPr algn="ct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Văn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bản</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2: </a:t>
            </a:r>
          </a:p>
          <a:p>
            <a:pPr algn="ct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CHUYỆN CỔ NƯỚC MÌNH </a:t>
            </a:r>
          </a:p>
          <a:p>
            <a:pPr algn="ct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Lâm</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Thị</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Mỹ</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3000" b="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Dạ</a:t>
            </a:r>
            <a:r>
              <a:rPr lang="en-US" sz="30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a:t>
            </a:r>
            <a:endParaRPr lang="en-US" sz="30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0389634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A83260D-462F-41FA-9DFB-ACD4819A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37" y="443478"/>
            <a:ext cx="2096086" cy="3033174"/>
          </a:xfrm>
          <a:prstGeom prst="rect">
            <a:avLst/>
          </a:prstGeom>
        </p:spPr>
      </p:pic>
      <p:pic>
        <p:nvPicPr>
          <p:cNvPr id="7" name="Picture 6" descr="A picture containing calendar&#10;&#10;Description automatically generated">
            <a:extLst>
              <a:ext uri="{FF2B5EF4-FFF2-40B4-BE49-F238E27FC236}">
                <a16:creationId xmlns:a16="http://schemas.microsoft.com/office/drawing/2014/main" id="{758DA3E1-BC90-4378-8F9C-BBEFBC3A6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496" y="443477"/>
            <a:ext cx="2074105" cy="2985523"/>
          </a:xfrm>
          <a:prstGeom prst="rect">
            <a:avLst/>
          </a:prstGeom>
        </p:spPr>
      </p:pic>
      <p:pic>
        <p:nvPicPr>
          <p:cNvPr id="9" name="Picture 8" descr="Calendar&#10;&#10;Description automatically generated">
            <a:extLst>
              <a:ext uri="{FF2B5EF4-FFF2-40B4-BE49-F238E27FC236}">
                <a16:creationId xmlns:a16="http://schemas.microsoft.com/office/drawing/2014/main" id="{F1126F79-7333-43A7-92DC-3A91E03F0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536" y="443477"/>
            <a:ext cx="2074105" cy="2954215"/>
          </a:xfrm>
          <a:prstGeom prst="rect">
            <a:avLst/>
          </a:prstGeom>
        </p:spPr>
      </p:pic>
      <p:pic>
        <p:nvPicPr>
          <p:cNvPr id="11" name="Picture 10" descr="Calendar, map&#10;&#10;Description automatically generated">
            <a:extLst>
              <a:ext uri="{FF2B5EF4-FFF2-40B4-BE49-F238E27FC236}">
                <a16:creationId xmlns:a16="http://schemas.microsoft.com/office/drawing/2014/main" id="{087F6EF2-C603-44B7-9EB9-A8D6359EF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4877" y="412169"/>
            <a:ext cx="2096086" cy="2985523"/>
          </a:xfrm>
          <a:prstGeom prst="rect">
            <a:avLst/>
          </a:prstGeom>
        </p:spPr>
      </p:pic>
      <p:pic>
        <p:nvPicPr>
          <p:cNvPr id="13" name="Picture 12" descr="Calendar&#10;&#10;Description automatically generated">
            <a:extLst>
              <a:ext uri="{FF2B5EF4-FFF2-40B4-BE49-F238E27FC236}">
                <a16:creationId xmlns:a16="http://schemas.microsoft.com/office/drawing/2014/main" id="{9A2DDB23-8DA8-4362-930C-895A477456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128" y="3558782"/>
            <a:ext cx="2074105" cy="295421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FEB53225-D04A-41BD-AB95-71C3A841A4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1487" y="3543127"/>
            <a:ext cx="2074105" cy="2954215"/>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F4B066D6-53B6-4719-B177-0B66542BD0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536" y="3527474"/>
            <a:ext cx="2096086" cy="298552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2B9FD88-3D0C-4BCD-8542-46311C4A0B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4876" y="3527474"/>
            <a:ext cx="2096087" cy="2985523"/>
          </a:xfrm>
          <a:prstGeom prst="rect">
            <a:avLst/>
          </a:prstGeom>
        </p:spPr>
      </p:pic>
    </p:spTree>
    <p:extLst>
      <p:ext uri="{BB962C8B-B14F-4D97-AF65-F5344CB8AC3E}">
        <p14:creationId xmlns:p14="http://schemas.microsoft.com/office/powerpoint/2010/main" val="263657093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0E450FA8-9B79-4467-832E-02CA88186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531552" cy="3394562"/>
          </a:xfrm>
          <a:prstGeom prst="rect">
            <a:avLst/>
          </a:prstGeom>
          <a:ln>
            <a:noFill/>
          </a:ln>
          <a:effectLst>
            <a:softEdge rad="112500"/>
          </a:effectLst>
        </p:spPr>
      </p:pic>
      <p:pic>
        <p:nvPicPr>
          <p:cNvPr id="15" name="Picture 14" descr="A picture containing text, different, several, fabric&#10;&#10;Description automatically generated">
            <a:extLst>
              <a:ext uri="{FF2B5EF4-FFF2-40B4-BE49-F238E27FC236}">
                <a16:creationId xmlns:a16="http://schemas.microsoft.com/office/drawing/2014/main" id="{54985470-BCDA-45A9-9DC5-A8012F283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94561"/>
            <a:ext cx="4510637" cy="3463439"/>
          </a:xfrm>
          <a:prstGeom prst="rect">
            <a:avLst/>
          </a:prstGeom>
          <a:ln>
            <a:noFill/>
          </a:ln>
          <a:effectLst>
            <a:softEdge rad="112500"/>
          </a:effectLst>
        </p:spPr>
      </p:pic>
      <p:pic>
        <p:nvPicPr>
          <p:cNvPr id="17" name="Picture 16" descr="A picture containing text&#10;&#10;Description automatically generated">
            <a:extLst>
              <a:ext uri="{FF2B5EF4-FFF2-40B4-BE49-F238E27FC236}">
                <a16:creationId xmlns:a16="http://schemas.microsoft.com/office/drawing/2014/main" id="{A1420336-1300-4C62-BE1B-F8C76BBFE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637" y="3394561"/>
            <a:ext cx="4633363" cy="3463439"/>
          </a:xfrm>
          <a:prstGeom prst="rect">
            <a:avLst/>
          </a:prstGeom>
          <a:ln>
            <a:noFill/>
          </a:ln>
          <a:effectLst>
            <a:softEdge rad="112500"/>
          </a:effectLst>
        </p:spPr>
      </p:pic>
      <p:pic>
        <p:nvPicPr>
          <p:cNvPr id="19" name="Picture 18" descr="A picture containing text&#10;&#10;Description automatically generated">
            <a:extLst>
              <a:ext uri="{FF2B5EF4-FFF2-40B4-BE49-F238E27FC236}">
                <a16:creationId xmlns:a16="http://schemas.microsoft.com/office/drawing/2014/main" id="{5B3594AB-CA68-4B1D-9461-3A037336D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0637" y="10783"/>
            <a:ext cx="4633365" cy="3418217"/>
          </a:xfrm>
          <a:prstGeom prst="rect">
            <a:avLst/>
          </a:prstGeom>
          <a:ln>
            <a:noFill/>
          </a:ln>
          <a:effectLst>
            <a:softEdge rad="112500"/>
          </a:effectLst>
        </p:spPr>
      </p:pic>
    </p:spTree>
    <p:extLst>
      <p:ext uri="{BB962C8B-B14F-4D97-AF65-F5344CB8AC3E}">
        <p14:creationId xmlns:p14="http://schemas.microsoft.com/office/powerpoint/2010/main" val="261966653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3B77E0-35DC-478C-822D-541BA3438563}"/>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A28298D-CF64-465F-801A-DDB81AA24C71}"/>
              </a:ext>
            </a:extLst>
          </p:cNvPr>
          <p:cNvSpPr/>
          <p:nvPr/>
        </p:nvSpPr>
        <p:spPr>
          <a:xfrm>
            <a:off x="142809" y="839271"/>
            <a:ext cx="2640466" cy="523220"/>
          </a:xfrm>
          <a:prstGeom prst="rect">
            <a:avLst/>
          </a:prstGeom>
        </p:spPr>
        <p:txBody>
          <a:bodyPr wrap="none">
            <a:spAutoFit/>
          </a:bodyPr>
          <a:lstStyle/>
          <a:p>
            <a:pPr lvl="0"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图片 1">
            <a:extLst>
              <a:ext uri="{FF2B5EF4-FFF2-40B4-BE49-F238E27FC236}">
                <a16:creationId xmlns:a16="http://schemas.microsoft.com/office/drawing/2014/main" id="{6D1BCB04-B976-4283-9EE0-0D73743F3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43" y="1503902"/>
            <a:ext cx="4948543" cy="4948543"/>
          </a:xfrm>
          <a:prstGeom prst="rect">
            <a:avLst/>
          </a:prstGeom>
        </p:spPr>
      </p:pic>
      <p:sp>
        <p:nvSpPr>
          <p:cNvPr id="14" name="Rectangle: Diagonal Corners Rounded 13">
            <a:extLst>
              <a:ext uri="{FF2B5EF4-FFF2-40B4-BE49-F238E27FC236}">
                <a16:creationId xmlns:a16="http://schemas.microsoft.com/office/drawing/2014/main" id="{4BD5E0E5-A73E-4CC2-AFFF-249C8BC9C9EC}"/>
              </a:ext>
            </a:extLst>
          </p:cNvPr>
          <p:cNvSpPr/>
          <p:nvPr/>
        </p:nvSpPr>
        <p:spPr>
          <a:xfrm>
            <a:off x="4319884" y="1962855"/>
            <a:ext cx="4529797" cy="4030636"/>
          </a:xfrm>
          <a:prstGeom prst="round2DiagRect">
            <a:avLst/>
          </a:prstGeom>
          <a:noFill/>
          <a:ln w="952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lvl="0" algn="ctr">
              <a:lnSpc>
                <a:spcPct val="115000"/>
              </a:lnSpc>
              <a:buClr>
                <a:srgbClr val="FFFF00"/>
              </a:buClr>
            </a:pP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15000"/>
              </a:lnSpc>
              <a:buClr>
                <a:srgbClr val="FFFF00"/>
              </a:buClr>
              <a:buFont typeface="Wingdings" panose="05000000000000000000" pitchFamily="2" charset="2"/>
              <a:buChar char="q"/>
            </a:pP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lưu</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loát</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ngắt</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nghỉ</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âm</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nhịp</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của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lục</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bát</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15000"/>
              </a:lnSpc>
              <a:buClr>
                <a:srgbClr val="FFFF00"/>
              </a:buClr>
              <a:buFont typeface="Wingdings" panose="05000000000000000000" pitchFamily="2" charset="2"/>
              <a:buChar char="q"/>
            </a:pP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Giọng</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tha</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trầm</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15000"/>
              </a:lnSpc>
              <a:buClr>
                <a:srgbClr val="FFFF00"/>
              </a:buClr>
              <a:buFont typeface="Wingdings" panose="05000000000000000000" pitchFamily="2" charset="2"/>
              <a:buChar char="q"/>
            </a:pP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lược</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dung. </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69333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F48240-9B2F-41CE-8745-EDA020532C7A}"/>
              </a:ext>
            </a:extLst>
          </p:cNvPr>
          <p:cNvSpPr/>
          <p:nvPr/>
        </p:nvSpPr>
        <p:spPr>
          <a:xfrm>
            <a:off x="162004" y="641789"/>
            <a:ext cx="3727751" cy="523220"/>
          </a:xfrm>
          <a:prstGeom prst="rect">
            <a:avLst/>
          </a:prstGeom>
        </p:spPr>
        <p:txBody>
          <a:bodyPr wrap="square">
            <a:spAutoFit/>
          </a:bodyPr>
          <a:lstStyle/>
          <a:p>
            <a:pPr lvl="0"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136DB47-9979-4A7E-8754-FE463AED1A63}"/>
              </a:ext>
            </a:extLst>
          </p:cNvPr>
          <p:cNvSpPr txBox="1"/>
          <p:nvPr/>
        </p:nvSpPr>
        <p:spPr>
          <a:xfrm>
            <a:off x="390267" y="1107661"/>
            <a:ext cx="1891288" cy="523220"/>
          </a:xfrm>
          <a:prstGeom prst="rect">
            <a:avLst/>
          </a:prstGeom>
          <a:noFill/>
        </p:spPr>
        <p:txBody>
          <a:bodyPr wrap="square">
            <a:spAutoFit/>
          </a:bodyPr>
          <a:lstStyle/>
          <a:p>
            <a:pPr marL="0" marR="0" algn="just">
              <a:spcBef>
                <a:spcPts val="0"/>
              </a:spcBef>
              <a:spcAft>
                <a:spcPts val="0"/>
              </a:spcAft>
            </a:pP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87891D8-2EE5-4437-860C-336E438C4429}"/>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组合 16">
            <a:extLst>
              <a:ext uri="{FF2B5EF4-FFF2-40B4-BE49-F238E27FC236}">
                <a16:creationId xmlns:a16="http://schemas.microsoft.com/office/drawing/2014/main" id="{9F1405AA-B716-4B38-B62D-BBFC0920467A}"/>
              </a:ext>
            </a:extLst>
          </p:cNvPr>
          <p:cNvGrpSpPr/>
          <p:nvPr/>
        </p:nvGrpSpPr>
        <p:grpSpPr>
          <a:xfrm flipH="1">
            <a:off x="-66596" y="2029535"/>
            <a:ext cx="3869922" cy="3815109"/>
            <a:chOff x="4761793" y="1193377"/>
            <a:chExt cx="5086812" cy="5086812"/>
          </a:xfrm>
          <a:solidFill>
            <a:srgbClr val="088EFB"/>
          </a:solidFill>
        </p:grpSpPr>
        <p:sp>
          <p:nvSpPr>
            <p:cNvPr id="9" name="空心弧 17">
              <a:extLst>
                <a:ext uri="{FF2B5EF4-FFF2-40B4-BE49-F238E27FC236}">
                  <a16:creationId xmlns:a16="http://schemas.microsoft.com/office/drawing/2014/main" id="{35AE09D6-146B-482E-B093-C5ADB3F54E76}"/>
                </a:ext>
              </a:extLst>
            </p:cNvPr>
            <p:cNvSpPr/>
            <p:nvPr/>
          </p:nvSpPr>
          <p:spPr>
            <a:xfrm rot="18932598">
              <a:off x="4761793" y="1193377"/>
              <a:ext cx="5086812" cy="5086812"/>
            </a:xfrm>
            <a:prstGeom prst="blockArc">
              <a:avLst>
                <a:gd name="adj1" fmla="val 5631562"/>
                <a:gd name="adj2" fmla="val 21573093"/>
                <a:gd name="adj3" fmla="val 1424"/>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cs typeface="+mn-ea"/>
              </a:endParaRPr>
            </a:p>
          </p:txBody>
        </p:sp>
        <p:sp>
          <p:nvSpPr>
            <p:cNvPr id="10" name="等腰三角形 18">
              <a:extLst>
                <a:ext uri="{FF2B5EF4-FFF2-40B4-BE49-F238E27FC236}">
                  <a16:creationId xmlns:a16="http://schemas.microsoft.com/office/drawing/2014/main" id="{1E5B5811-0CFB-4008-96E1-189BF6F315B6}"/>
                </a:ext>
              </a:extLst>
            </p:cNvPr>
            <p:cNvSpPr/>
            <p:nvPr/>
          </p:nvSpPr>
          <p:spPr>
            <a:xfrm rot="7800137">
              <a:off x="8984404" y="1884169"/>
              <a:ext cx="269694" cy="232495"/>
            </a:xfrm>
            <a:prstGeom prst="triangl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cs typeface="+mn-ea"/>
              </a:endParaRPr>
            </a:p>
          </p:txBody>
        </p:sp>
      </p:grpSp>
      <p:grpSp>
        <p:nvGrpSpPr>
          <p:cNvPr id="14" name="组合 4">
            <a:extLst>
              <a:ext uri="{FF2B5EF4-FFF2-40B4-BE49-F238E27FC236}">
                <a16:creationId xmlns:a16="http://schemas.microsoft.com/office/drawing/2014/main" id="{79E6F97F-84D6-49B6-A6F8-89F601487EC9}"/>
              </a:ext>
            </a:extLst>
          </p:cNvPr>
          <p:cNvGrpSpPr/>
          <p:nvPr/>
        </p:nvGrpSpPr>
        <p:grpSpPr>
          <a:xfrm>
            <a:off x="3100872" y="2453969"/>
            <a:ext cx="1015664" cy="871496"/>
            <a:chOff x="6197851" y="2522098"/>
            <a:chExt cx="1576183" cy="1357312"/>
          </a:xfrm>
        </p:grpSpPr>
        <p:sp>
          <p:nvSpPr>
            <p:cNvPr id="15" name="六边形 13">
              <a:extLst>
                <a:ext uri="{FF2B5EF4-FFF2-40B4-BE49-F238E27FC236}">
                  <a16:creationId xmlns:a16="http://schemas.microsoft.com/office/drawing/2014/main" id="{6B57E537-8747-45D6-A7C5-1EBB846FD2FA}"/>
                </a:ext>
              </a:extLst>
            </p:cNvPr>
            <p:cNvSpPr/>
            <p:nvPr/>
          </p:nvSpPr>
          <p:spPr bwMode="auto">
            <a:xfrm>
              <a:off x="6197851" y="2522098"/>
              <a:ext cx="1576183" cy="1357312"/>
            </a:xfrm>
            <a:prstGeom prst="hexagon">
              <a:avLst/>
            </a:prstGeom>
            <a:solidFill>
              <a:srgbClr val="9BBB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800" dirty="0">
                <a:latin typeface="#9Slide03 Arima Madurai Black" panose="00000A00000000000000" pitchFamily="2" charset="0"/>
                <a:cs typeface="#9Slide03 Arima Madurai Black" panose="00000A00000000000000" pitchFamily="2" charset="0"/>
              </a:endParaRPr>
            </a:p>
          </p:txBody>
        </p:sp>
        <p:sp>
          <p:nvSpPr>
            <p:cNvPr id="16" name="文本框 21">
              <a:extLst>
                <a:ext uri="{FF2B5EF4-FFF2-40B4-BE49-F238E27FC236}">
                  <a16:creationId xmlns:a16="http://schemas.microsoft.com/office/drawing/2014/main" id="{1538FAF3-330C-48F9-B1E9-E566643965CB}"/>
                </a:ext>
              </a:extLst>
            </p:cNvPr>
            <p:cNvSpPr txBox="1">
              <a:spLocks noChangeArrowheads="1"/>
            </p:cNvSpPr>
            <p:nvPr/>
          </p:nvSpPr>
          <p:spPr bwMode="auto">
            <a:xfrm>
              <a:off x="6518201" y="2755860"/>
              <a:ext cx="887297" cy="81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2800" b="1" dirty="0">
                  <a:solidFill>
                    <a:schemeClr val="bg1"/>
                  </a:solidFill>
                  <a:latin typeface="#9Slide03 Arima Madurai Black" panose="00000A00000000000000" pitchFamily="2" charset="0"/>
                  <a:cs typeface="#9Slide03 Arima Madurai Black" panose="00000A00000000000000" pitchFamily="2" charset="0"/>
                </a:rPr>
                <a:t>B</a:t>
              </a:r>
              <a:endParaRPr lang="zh-CN" altLang="en-US" sz="2800" b="1" dirty="0">
                <a:solidFill>
                  <a:schemeClr val="bg1"/>
                </a:solidFill>
                <a:latin typeface="#9Slide03 Arima Madurai Black" panose="00000A00000000000000" pitchFamily="2" charset="0"/>
                <a:cs typeface="#9Slide03 Arima Madurai Black" panose="00000A00000000000000" pitchFamily="2" charset="0"/>
              </a:endParaRPr>
            </a:p>
          </p:txBody>
        </p:sp>
      </p:grpSp>
      <p:sp>
        <p:nvSpPr>
          <p:cNvPr id="21" name="TextBox 20">
            <a:extLst>
              <a:ext uri="{FF2B5EF4-FFF2-40B4-BE49-F238E27FC236}">
                <a16:creationId xmlns:a16="http://schemas.microsoft.com/office/drawing/2014/main" id="{AD2C2570-969A-41A6-8757-869F9583169F}"/>
              </a:ext>
            </a:extLst>
          </p:cNvPr>
          <p:cNvSpPr txBox="1"/>
          <p:nvPr/>
        </p:nvSpPr>
        <p:spPr>
          <a:xfrm>
            <a:off x="4225633" y="2354099"/>
            <a:ext cx="4689238" cy="892552"/>
          </a:xfrm>
          <a:prstGeom prst="rect">
            <a:avLst/>
          </a:prstGeom>
          <a:noFill/>
        </p:spPr>
        <p:txBody>
          <a:bodyPr wrap="square" rtlCol="0">
            <a:spAutoFit/>
          </a:bodyPr>
          <a:lstStyle/>
          <a:p>
            <a:r>
              <a:rPr lang="en-VN" sz="2600" dirty="0">
                <a:solidFill>
                  <a:schemeClr val="bg1"/>
                </a:solidFill>
                <a:latin typeface="Times New Roman" panose="02020603050405020304" pitchFamily="18" charset="0"/>
                <a:cs typeface="Times New Roman" panose="02020603050405020304" pitchFamily="18" charset="0"/>
              </a:rPr>
              <a:t>Quê quán: </a:t>
            </a:r>
            <a:r>
              <a:rPr lang="en-US" sz="2600" dirty="0" err="1">
                <a:solidFill>
                  <a:schemeClr val="bg1"/>
                </a:solidFill>
                <a:latin typeface="Times New Roman" panose="02020603050405020304" pitchFamily="18" charset="0"/>
                <a:cs typeface="Times New Roman" panose="02020603050405020304" pitchFamily="18" charset="0"/>
              </a:rPr>
              <a:t>Quảng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hiện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bà</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đang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sống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tại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Huế</a:t>
            </a:r>
            <a:endParaRPr lang="en-VN" sz="2600" dirty="0">
              <a:solidFill>
                <a:schemeClr val="bg1"/>
              </a:solidFill>
              <a:latin typeface="Times New Roman" panose="02020603050405020304" pitchFamily="18" charset="0"/>
              <a:cs typeface="Times New Roman" panose="02020603050405020304" pitchFamily="18" charset="0"/>
            </a:endParaRPr>
          </a:p>
        </p:txBody>
      </p:sp>
      <p:grpSp>
        <p:nvGrpSpPr>
          <p:cNvPr id="23" name="组合 4">
            <a:extLst>
              <a:ext uri="{FF2B5EF4-FFF2-40B4-BE49-F238E27FC236}">
                <a16:creationId xmlns:a16="http://schemas.microsoft.com/office/drawing/2014/main" id="{C1A3B303-3BB4-4457-A70E-05E468D3F421}"/>
              </a:ext>
            </a:extLst>
          </p:cNvPr>
          <p:cNvGrpSpPr/>
          <p:nvPr/>
        </p:nvGrpSpPr>
        <p:grpSpPr>
          <a:xfrm>
            <a:off x="3267491" y="3842683"/>
            <a:ext cx="1015664" cy="871496"/>
            <a:chOff x="6197851" y="2522098"/>
            <a:chExt cx="1576183" cy="1357312"/>
          </a:xfrm>
          <a:solidFill>
            <a:srgbClr val="C00000"/>
          </a:solidFill>
        </p:grpSpPr>
        <p:sp>
          <p:nvSpPr>
            <p:cNvPr id="24" name="六边形 13">
              <a:extLst>
                <a:ext uri="{FF2B5EF4-FFF2-40B4-BE49-F238E27FC236}">
                  <a16:creationId xmlns:a16="http://schemas.microsoft.com/office/drawing/2014/main" id="{D8EC31E0-95E9-4B98-9EE6-A660B152E32A}"/>
                </a:ext>
              </a:extLst>
            </p:cNvPr>
            <p:cNvSpPr/>
            <p:nvPr/>
          </p:nvSpPr>
          <p:spPr bwMode="auto">
            <a:xfrm>
              <a:off x="6197851" y="2522098"/>
              <a:ext cx="1576183" cy="1357312"/>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700" dirty="0">
                <a:latin typeface="#9Slide03 Arima Madurai Black" panose="00000A00000000000000" pitchFamily="2" charset="0"/>
                <a:cs typeface="#9Slide03 Arima Madurai Black" panose="00000A00000000000000" pitchFamily="2" charset="0"/>
              </a:endParaRPr>
            </a:p>
          </p:txBody>
        </p:sp>
        <p:sp>
          <p:nvSpPr>
            <p:cNvPr id="25" name="文本框 21">
              <a:extLst>
                <a:ext uri="{FF2B5EF4-FFF2-40B4-BE49-F238E27FC236}">
                  <a16:creationId xmlns:a16="http://schemas.microsoft.com/office/drawing/2014/main" id="{D8D9A467-04F6-41E6-8F39-0757B083607C}"/>
                </a:ext>
              </a:extLst>
            </p:cNvPr>
            <p:cNvSpPr txBox="1">
              <a:spLocks noChangeArrowheads="1"/>
            </p:cNvSpPr>
            <p:nvPr/>
          </p:nvSpPr>
          <p:spPr bwMode="auto">
            <a:xfrm>
              <a:off x="6518201" y="2755860"/>
              <a:ext cx="887297" cy="8148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2800" b="1" dirty="0">
                  <a:solidFill>
                    <a:schemeClr val="bg1"/>
                  </a:solidFill>
                  <a:latin typeface="#9Slide03 Arima Madurai Black" panose="00000A00000000000000" pitchFamily="2" charset="0"/>
                  <a:cs typeface="#9Slide03 Arima Madurai Black" panose="00000A00000000000000" pitchFamily="2" charset="0"/>
                </a:rPr>
                <a:t>C</a:t>
              </a:r>
              <a:endParaRPr lang="zh-CN" altLang="en-US" sz="2800" b="1" dirty="0">
                <a:solidFill>
                  <a:schemeClr val="bg1"/>
                </a:solidFill>
                <a:latin typeface="#9Slide03 Arima Madurai Black" panose="00000A00000000000000" pitchFamily="2" charset="0"/>
                <a:cs typeface="#9Slide03 Arima Madurai Black" panose="00000A00000000000000" pitchFamily="2" charset="0"/>
              </a:endParaRPr>
            </a:p>
          </p:txBody>
        </p:sp>
      </p:grpSp>
      <p:sp>
        <p:nvSpPr>
          <p:cNvPr id="33" name="六边形 12">
            <a:extLst>
              <a:ext uri="{FF2B5EF4-FFF2-40B4-BE49-F238E27FC236}">
                <a16:creationId xmlns:a16="http://schemas.microsoft.com/office/drawing/2014/main" id="{806D2EB7-4742-40D2-B53A-8FF9336B4CDF}"/>
              </a:ext>
            </a:extLst>
          </p:cNvPr>
          <p:cNvSpPr/>
          <p:nvPr/>
        </p:nvSpPr>
        <p:spPr bwMode="auto">
          <a:xfrm>
            <a:off x="2209611" y="1531647"/>
            <a:ext cx="915074" cy="786104"/>
          </a:xfrm>
          <a:prstGeom prst="hexagon">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700" dirty="0">
              <a:latin typeface="#9Slide03 Arima Madurai Black" panose="00000A00000000000000" pitchFamily="2" charset="0"/>
              <a:cs typeface="#9Slide03 Arima Madurai Black" panose="00000A00000000000000" pitchFamily="2" charset="0"/>
            </a:endParaRPr>
          </a:p>
        </p:txBody>
      </p:sp>
      <p:sp>
        <p:nvSpPr>
          <p:cNvPr id="34" name="文本框 20">
            <a:extLst>
              <a:ext uri="{FF2B5EF4-FFF2-40B4-BE49-F238E27FC236}">
                <a16:creationId xmlns:a16="http://schemas.microsoft.com/office/drawing/2014/main" id="{A2A2AAE4-0A59-40E4-8DB7-C73B5FD8A257}"/>
              </a:ext>
            </a:extLst>
          </p:cNvPr>
          <p:cNvSpPr txBox="1">
            <a:spLocks noChangeArrowheads="1"/>
          </p:cNvSpPr>
          <p:nvPr/>
        </p:nvSpPr>
        <p:spPr bwMode="auto">
          <a:xfrm>
            <a:off x="2419030" y="1663089"/>
            <a:ext cx="514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2800" b="1" dirty="0">
                <a:solidFill>
                  <a:schemeClr val="bg1"/>
                </a:solidFill>
                <a:latin typeface="#9Slide03 Arima Madurai Black" panose="00000A00000000000000" pitchFamily="2" charset="0"/>
                <a:cs typeface="#9Slide03 Arima Madurai Black" panose="00000A00000000000000" pitchFamily="2" charset="0"/>
              </a:rPr>
              <a:t>A</a:t>
            </a:r>
            <a:endParaRPr lang="zh-CN" altLang="en-US" sz="2800" b="1" dirty="0">
              <a:solidFill>
                <a:schemeClr val="bg1"/>
              </a:solidFill>
              <a:latin typeface="#9Slide03 Arima Madurai Black" panose="00000A00000000000000" pitchFamily="2" charset="0"/>
              <a:cs typeface="#9Slide03 Arima Madurai Black" panose="00000A00000000000000" pitchFamily="2" charset="0"/>
            </a:endParaRPr>
          </a:p>
        </p:txBody>
      </p:sp>
      <p:grpSp>
        <p:nvGrpSpPr>
          <p:cNvPr id="22" name="组合 4">
            <a:extLst>
              <a:ext uri="{FF2B5EF4-FFF2-40B4-BE49-F238E27FC236}">
                <a16:creationId xmlns:a16="http://schemas.microsoft.com/office/drawing/2014/main" id="{73533C69-9CF3-4FBB-B8E0-2264583664F2}"/>
              </a:ext>
            </a:extLst>
          </p:cNvPr>
          <p:cNvGrpSpPr/>
          <p:nvPr/>
        </p:nvGrpSpPr>
        <p:grpSpPr>
          <a:xfrm>
            <a:off x="2183828" y="5429794"/>
            <a:ext cx="1015664" cy="871496"/>
            <a:chOff x="6197851" y="2522098"/>
            <a:chExt cx="1576183" cy="1357312"/>
          </a:xfrm>
          <a:solidFill>
            <a:srgbClr val="002060"/>
          </a:solidFill>
        </p:grpSpPr>
        <p:sp>
          <p:nvSpPr>
            <p:cNvPr id="27" name="六边形 13">
              <a:extLst>
                <a:ext uri="{FF2B5EF4-FFF2-40B4-BE49-F238E27FC236}">
                  <a16:creationId xmlns:a16="http://schemas.microsoft.com/office/drawing/2014/main" id="{E9E8334F-64E1-4DAE-82EE-6930B09DFE84}"/>
                </a:ext>
              </a:extLst>
            </p:cNvPr>
            <p:cNvSpPr/>
            <p:nvPr/>
          </p:nvSpPr>
          <p:spPr bwMode="auto">
            <a:xfrm>
              <a:off x="6197851" y="2522098"/>
              <a:ext cx="1576183" cy="1357312"/>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700" dirty="0">
                <a:latin typeface="#9Slide03 Arima Madurai Black" panose="00000A00000000000000" pitchFamily="2" charset="0"/>
                <a:cs typeface="#9Slide03 Arima Madurai Black" panose="00000A00000000000000" pitchFamily="2" charset="0"/>
              </a:endParaRPr>
            </a:p>
          </p:txBody>
        </p:sp>
        <p:sp>
          <p:nvSpPr>
            <p:cNvPr id="28" name="文本框 21">
              <a:extLst>
                <a:ext uri="{FF2B5EF4-FFF2-40B4-BE49-F238E27FC236}">
                  <a16:creationId xmlns:a16="http://schemas.microsoft.com/office/drawing/2014/main" id="{97C99CE5-2C8C-46BD-B97A-E8EB0755A617}"/>
                </a:ext>
              </a:extLst>
            </p:cNvPr>
            <p:cNvSpPr txBox="1">
              <a:spLocks noChangeArrowheads="1"/>
            </p:cNvSpPr>
            <p:nvPr/>
          </p:nvSpPr>
          <p:spPr bwMode="auto">
            <a:xfrm>
              <a:off x="6518201" y="2755860"/>
              <a:ext cx="887297" cy="8148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2800" b="1" dirty="0">
                  <a:solidFill>
                    <a:schemeClr val="bg1"/>
                  </a:solidFill>
                  <a:latin typeface="#9Slide03 Arima Madurai Black" panose="00000A00000000000000" pitchFamily="2" charset="0"/>
                  <a:cs typeface="#9Slide03 Arima Madurai Black" panose="00000A00000000000000" pitchFamily="2" charset="0"/>
                </a:rPr>
                <a:t>D</a:t>
              </a:r>
              <a:endParaRPr lang="zh-CN" altLang="en-US" sz="2800" b="1" dirty="0">
                <a:solidFill>
                  <a:schemeClr val="bg1"/>
                </a:solidFill>
                <a:latin typeface="#9Slide03 Arima Madurai Black" panose="00000A00000000000000" pitchFamily="2" charset="0"/>
                <a:cs typeface="#9Slide03 Arima Madurai Black" panose="00000A00000000000000" pitchFamily="2" charset="0"/>
              </a:endParaRPr>
            </a:p>
          </p:txBody>
        </p:sp>
      </p:grpSp>
      <p:sp>
        <p:nvSpPr>
          <p:cNvPr id="37" name="TextBox 36">
            <a:extLst>
              <a:ext uri="{FF2B5EF4-FFF2-40B4-BE49-F238E27FC236}">
                <a16:creationId xmlns:a16="http://schemas.microsoft.com/office/drawing/2014/main" id="{4D051E85-2E86-41CB-8D92-8728DA7BF9F8}"/>
              </a:ext>
            </a:extLst>
          </p:cNvPr>
          <p:cNvSpPr txBox="1"/>
          <p:nvPr/>
        </p:nvSpPr>
        <p:spPr>
          <a:xfrm>
            <a:off x="3322977" y="1540991"/>
            <a:ext cx="5367047" cy="49244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6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Lâm</a:t>
            </a:r>
            <a:r>
              <a:rPr lang="en-US" sz="2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Thị</a:t>
            </a:r>
            <a:r>
              <a:rPr lang="en-US" sz="2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Mỹ</a:t>
            </a:r>
            <a:r>
              <a:rPr lang="en-US" sz="2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Dạ</a:t>
            </a: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1949 </a:t>
            </a:r>
          </a:p>
        </p:txBody>
      </p:sp>
      <p:sp>
        <p:nvSpPr>
          <p:cNvPr id="38" name="TextBox 37">
            <a:extLst>
              <a:ext uri="{FF2B5EF4-FFF2-40B4-BE49-F238E27FC236}">
                <a16:creationId xmlns:a16="http://schemas.microsoft.com/office/drawing/2014/main" id="{012C2680-6E2E-4811-8F54-451FCF75105D}"/>
              </a:ext>
            </a:extLst>
          </p:cNvPr>
          <p:cNvSpPr txBox="1"/>
          <p:nvPr/>
        </p:nvSpPr>
        <p:spPr>
          <a:xfrm>
            <a:off x="4225633" y="3603763"/>
            <a:ext cx="4918366" cy="1292662"/>
          </a:xfrm>
          <a:prstGeom prst="rect">
            <a:avLst/>
          </a:prstGeom>
          <a:noFill/>
        </p:spPr>
        <p:txBody>
          <a:bodyPr wrap="square">
            <a:spAutoFit/>
          </a:bodyPr>
          <a:lstStyle/>
          <a:p>
            <a:pPr lvl="0" algn="ctr">
              <a:defRPr/>
            </a:pPr>
            <a:r>
              <a:rPr lang="en-US" sz="2600" dirty="0" err="1">
                <a:solidFill>
                  <a:schemeClr val="bg1"/>
                </a:solidFill>
                <a:latin typeface="Times New Roman" panose="02020603050405020304" pitchFamily="18" charset="0"/>
                <a:cs typeface="Times New Roman" panose="02020603050405020304" pitchFamily="18" charset="0"/>
              </a:rPr>
              <a:t>Thơ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bà</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nhẹ</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nhàng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đằm</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thắm</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trong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trẻo</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thể</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hiện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một</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tâm</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hồn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tinh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tế</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giàu</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yêu</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thương</a:t>
            </a:r>
            <a:r>
              <a:rPr lang="en-US" sz="2600" dirty="0">
                <a:solidFill>
                  <a:schemeClr val="bg1"/>
                </a:solidFill>
                <a:latin typeface="Times New Roman" panose="02020603050405020304" pitchFamily="18" charset="0"/>
                <a:cs typeface="Times New Roman" panose="02020603050405020304" pitchFamily="18" charset="0"/>
              </a:rPr>
              <a:t>. </a:t>
            </a:r>
            <a:endParaRPr kumimoji="0" lang="en-US" sz="26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descr="A person smiling for the camera&#10;&#10;Description automatically generated with medium confidence">
            <a:extLst>
              <a:ext uri="{FF2B5EF4-FFF2-40B4-BE49-F238E27FC236}">
                <a16:creationId xmlns:a16="http://schemas.microsoft.com/office/drawing/2014/main" id="{E28F7DD6-4ABE-4A1F-B907-A6663922E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37" y="2420457"/>
            <a:ext cx="2369644" cy="3131772"/>
          </a:xfrm>
          <a:prstGeom prst="rect">
            <a:avLst/>
          </a:prstGeom>
          <a:ln>
            <a:noFill/>
          </a:ln>
          <a:effectLst>
            <a:softEdge rad="112500"/>
          </a:effectLst>
        </p:spPr>
      </p:pic>
      <p:sp>
        <p:nvSpPr>
          <p:cNvPr id="29" name="TextBox 28">
            <a:extLst>
              <a:ext uri="{FF2B5EF4-FFF2-40B4-BE49-F238E27FC236}">
                <a16:creationId xmlns:a16="http://schemas.microsoft.com/office/drawing/2014/main" id="{062BC63D-82AA-462E-92B6-2584ED9518EB}"/>
              </a:ext>
            </a:extLst>
          </p:cNvPr>
          <p:cNvSpPr txBox="1"/>
          <p:nvPr/>
        </p:nvSpPr>
        <p:spPr>
          <a:xfrm>
            <a:off x="3233045" y="5046518"/>
            <a:ext cx="5944508" cy="1692771"/>
          </a:xfrm>
          <a:prstGeom prst="rect">
            <a:avLst/>
          </a:prstGeom>
          <a:noFill/>
        </p:spPr>
        <p:txBody>
          <a:bodyPr wrap="square">
            <a:spAutoFit/>
          </a:bodyPr>
          <a:lstStyle/>
          <a:p>
            <a:pPr algn="ctr"/>
            <a:r>
              <a:rPr lang="en-US" sz="2600" dirty="0">
                <a:solidFill>
                  <a:schemeClr val="bg1"/>
                </a:solidFill>
                <a:latin typeface="Times New Roman "/>
              </a:rPr>
              <a:t>T</a:t>
            </a:r>
            <a:r>
              <a:rPr lang="vi-VN" sz="2600" dirty="0">
                <a:solidFill>
                  <a:schemeClr val="bg1"/>
                </a:solidFill>
                <a:latin typeface="Times New Roman "/>
              </a:rPr>
              <a:t>ác phẩm </a:t>
            </a:r>
            <a:r>
              <a:rPr lang="en-US" sz="2600" dirty="0" err="1">
                <a:solidFill>
                  <a:schemeClr val="bg1"/>
                </a:solidFill>
                <a:latin typeface="Times New Roman "/>
              </a:rPr>
              <a:t>chính</a:t>
            </a:r>
            <a:r>
              <a:rPr lang="vi-VN" sz="2600" dirty="0">
                <a:solidFill>
                  <a:schemeClr val="bg1"/>
                </a:solidFill>
                <a:latin typeface="Times New Roman "/>
              </a:rPr>
              <a:t>: </a:t>
            </a:r>
            <a:r>
              <a:rPr lang="vi-VN" sz="2600" i="1" dirty="0">
                <a:solidFill>
                  <a:schemeClr val="bg1"/>
                </a:solidFill>
                <a:latin typeface="Times New Roman "/>
              </a:rPr>
              <a:t>Khoảng trời, hố bom </a:t>
            </a:r>
            <a:r>
              <a:rPr lang="vi-VN" sz="2600" dirty="0">
                <a:solidFill>
                  <a:schemeClr val="bg1"/>
                </a:solidFill>
                <a:latin typeface="Times New Roman "/>
              </a:rPr>
              <a:t>(1972), </a:t>
            </a:r>
            <a:r>
              <a:rPr lang="vi-VN" sz="2600" i="1" dirty="0">
                <a:solidFill>
                  <a:schemeClr val="bg1"/>
                </a:solidFill>
                <a:latin typeface="Times New Roman "/>
              </a:rPr>
              <a:t>Trái tim sinh nở</a:t>
            </a:r>
            <a:r>
              <a:rPr lang="vi-VN" sz="2600" dirty="0">
                <a:solidFill>
                  <a:schemeClr val="bg1"/>
                </a:solidFill>
                <a:latin typeface="Times New Roman "/>
              </a:rPr>
              <a:t> (1974), </a:t>
            </a:r>
            <a:r>
              <a:rPr lang="vi-VN" sz="2600" i="1" dirty="0">
                <a:solidFill>
                  <a:schemeClr val="bg1"/>
                </a:solidFill>
                <a:latin typeface="Times New Roman "/>
              </a:rPr>
              <a:t>Bài thơ không năm tháng </a:t>
            </a:r>
            <a:r>
              <a:rPr lang="vi-VN" sz="2600" dirty="0">
                <a:solidFill>
                  <a:schemeClr val="bg1"/>
                </a:solidFill>
                <a:latin typeface="Times New Roman "/>
              </a:rPr>
              <a:t>(1983), </a:t>
            </a:r>
            <a:r>
              <a:rPr lang="vi-VN" sz="2600" i="1" dirty="0">
                <a:solidFill>
                  <a:schemeClr val="bg1"/>
                </a:solidFill>
                <a:latin typeface="Times New Roman "/>
              </a:rPr>
              <a:t>Hái tuổi em đầy tay</a:t>
            </a:r>
            <a:r>
              <a:rPr lang="vi-VN" sz="2600" dirty="0">
                <a:solidFill>
                  <a:schemeClr val="bg1"/>
                </a:solidFill>
                <a:latin typeface="Times New Roman "/>
              </a:rPr>
              <a:t> (1989), </a:t>
            </a:r>
            <a:r>
              <a:rPr lang="vi-VN" sz="2600" i="1" dirty="0">
                <a:solidFill>
                  <a:schemeClr val="bg1"/>
                </a:solidFill>
                <a:latin typeface="Times New Roman "/>
              </a:rPr>
              <a:t>Hồn đầy hoa cúc dại </a:t>
            </a:r>
            <a:r>
              <a:rPr lang="vi-VN" sz="2600" dirty="0">
                <a:solidFill>
                  <a:schemeClr val="bg1"/>
                </a:solidFill>
                <a:latin typeface="Times New Roman "/>
              </a:rPr>
              <a:t>(2007), … </a:t>
            </a:r>
            <a:endParaRPr lang="en-US" sz="2600" dirty="0">
              <a:solidFill>
                <a:schemeClr val="bg1"/>
              </a:solidFill>
              <a:latin typeface="Times New Roman "/>
            </a:endParaRPr>
          </a:p>
        </p:txBody>
      </p:sp>
    </p:spTree>
    <p:extLst>
      <p:ext uri="{BB962C8B-B14F-4D97-AF65-F5344CB8AC3E}">
        <p14:creationId xmlns:p14="http://schemas.microsoft.com/office/powerpoint/2010/main" val="216619702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5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25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25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5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25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25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50"/>
                                        <p:tgtEl>
                                          <p:spTgt spid="29"/>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1" grpId="0"/>
      <p:bldP spid="33" grpId="0" animBg="1"/>
      <p:bldP spid="34" grpId="0"/>
      <p:bldP spid="37" grpId="0"/>
      <p:bldP spid="3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65C8DF1-2304-4CBD-8B92-919061BD53D6}"/>
              </a:ext>
            </a:extLst>
          </p:cNvPr>
          <p:cNvSpPr/>
          <p:nvPr/>
        </p:nvSpPr>
        <p:spPr>
          <a:xfrm>
            <a:off x="612515" y="1948152"/>
            <a:ext cx="1380532" cy="586059"/>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loại</a:t>
            </a:r>
            <a:endParaRPr lang="en-US" b="1" dirty="0">
              <a:solidFill>
                <a:srgbClr val="FFFF00"/>
              </a:solidFill>
            </a:endParaRPr>
          </a:p>
        </p:txBody>
      </p:sp>
      <p:sp>
        <p:nvSpPr>
          <p:cNvPr id="5" name="Rectangle 4">
            <a:extLst>
              <a:ext uri="{FF2B5EF4-FFF2-40B4-BE49-F238E27FC236}">
                <a16:creationId xmlns:a16="http://schemas.microsoft.com/office/drawing/2014/main" id="{E8342FEA-C83D-4CFD-941B-8B158BB97DC5}"/>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5DC5FCB-FA76-4101-8BA1-D4E9914361E7}"/>
              </a:ext>
            </a:extLst>
          </p:cNvPr>
          <p:cNvSpPr/>
          <p:nvPr/>
        </p:nvSpPr>
        <p:spPr>
          <a:xfrm>
            <a:off x="162004" y="641789"/>
            <a:ext cx="3727751" cy="523220"/>
          </a:xfrm>
          <a:prstGeom prst="rect">
            <a:avLst/>
          </a:prstGeom>
        </p:spPr>
        <p:txBody>
          <a:bodyPr wrap="square">
            <a:spAutoFit/>
          </a:bodyPr>
          <a:lstStyle/>
          <a:p>
            <a:pPr lvl="0"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AD52BD3-1D6F-4D83-8D1A-10B8A1CFB0C7}"/>
              </a:ext>
            </a:extLst>
          </p:cNvPr>
          <p:cNvSpPr txBox="1"/>
          <p:nvPr/>
        </p:nvSpPr>
        <p:spPr>
          <a:xfrm>
            <a:off x="390266" y="1107661"/>
            <a:ext cx="2119865" cy="523220"/>
          </a:xfrm>
          <a:prstGeom prst="rect">
            <a:avLst/>
          </a:prstGeom>
          <a:noFill/>
        </p:spPr>
        <p:txBody>
          <a:bodyPr wrap="square">
            <a:spAutoFit/>
          </a:bodyPr>
          <a:lstStyle/>
          <a:p>
            <a:pPr marL="0" marR="0" algn="just">
              <a:spcBef>
                <a:spcPts val="0"/>
              </a:spcBef>
              <a:spcAft>
                <a:spcPts val="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Elbow Connector 51">
            <a:extLst>
              <a:ext uri="{FF2B5EF4-FFF2-40B4-BE49-F238E27FC236}">
                <a16:creationId xmlns:a16="http://schemas.microsoft.com/office/drawing/2014/main" id="{6A37D369-EABA-43B8-96A1-8394943AF601}"/>
              </a:ext>
            </a:extLst>
          </p:cNvPr>
          <p:cNvCxnSpPr>
            <a:cxnSpLocks/>
          </p:cNvCxnSpPr>
          <p:nvPr/>
        </p:nvCxnSpPr>
        <p:spPr>
          <a:xfrm flipV="1">
            <a:off x="2015545" y="1982764"/>
            <a:ext cx="1549382" cy="234497"/>
          </a:xfrm>
          <a:prstGeom prst="bentConnector3">
            <a:avLst/>
          </a:prstGeom>
          <a:ln w="38100">
            <a:solidFill>
              <a:srgbClr val="FFFF0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ACE2447-EF04-421C-B430-CCCC1FA7D130}"/>
              </a:ext>
            </a:extLst>
          </p:cNvPr>
          <p:cNvSpPr/>
          <p:nvPr/>
        </p:nvSpPr>
        <p:spPr>
          <a:xfrm>
            <a:off x="3587426" y="1750945"/>
            <a:ext cx="1673892" cy="461665"/>
          </a:xfrm>
          <a:prstGeom prst="rect">
            <a:avLst/>
          </a:prstGeom>
          <a:ln>
            <a:solidFill>
              <a:srgbClr val="00B0F0"/>
            </a:solidFill>
          </a:ln>
        </p:spPr>
        <p:txBody>
          <a:bodyPr wrap="square">
            <a:spAutoFit/>
          </a:bodyPr>
          <a:lstStyle/>
          <a:p>
            <a:pPr lvl="0" algn="ct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lục</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bát</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238EC10F-A729-411B-9AE6-9D633A5D0AF8}"/>
              </a:ext>
            </a:extLst>
          </p:cNvPr>
          <p:cNvSpPr/>
          <p:nvPr/>
        </p:nvSpPr>
        <p:spPr>
          <a:xfrm>
            <a:off x="925911" y="2851482"/>
            <a:ext cx="1380532" cy="586059"/>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xứ</a:t>
            </a:r>
            <a:endParaRPr lang="en-US" b="1" dirty="0">
              <a:solidFill>
                <a:srgbClr val="FFFF00"/>
              </a:solidFill>
            </a:endParaRPr>
          </a:p>
        </p:txBody>
      </p:sp>
      <p:sp>
        <p:nvSpPr>
          <p:cNvPr id="11" name="Rectangle 10">
            <a:extLst>
              <a:ext uri="{FF2B5EF4-FFF2-40B4-BE49-F238E27FC236}">
                <a16:creationId xmlns:a16="http://schemas.microsoft.com/office/drawing/2014/main" id="{572496B6-12E6-4398-B296-5049A911E9C7}"/>
              </a:ext>
            </a:extLst>
          </p:cNvPr>
          <p:cNvSpPr/>
          <p:nvPr/>
        </p:nvSpPr>
        <p:spPr>
          <a:xfrm>
            <a:off x="1700585" y="3670495"/>
            <a:ext cx="3579657" cy="461665"/>
          </a:xfrm>
          <a:prstGeom prst="rect">
            <a:avLst/>
          </a:prstGeom>
          <a:ln>
            <a:solidFill>
              <a:srgbClr val="FFC000"/>
            </a:solidFill>
          </a:ln>
        </p:spPr>
        <p:txBody>
          <a:bodyPr wrap="square">
            <a:spAutoFit/>
          </a:bodyPr>
          <a:lstStyle/>
          <a:p>
            <a:pPr lvl="0" algn="ctr"/>
            <a:r>
              <a:rPr lang="en-US" sz="2400" dirty="0" err="1">
                <a:solidFill>
                  <a:schemeClr val="bg1"/>
                </a:solidFill>
                <a:latin typeface="Times New Roman "/>
              </a:rPr>
              <a:t>Sáng</a:t>
            </a:r>
            <a:r>
              <a:rPr lang="en-US" sz="2400" dirty="0">
                <a:solidFill>
                  <a:schemeClr val="bg1"/>
                </a:solidFill>
                <a:latin typeface="Times New Roman "/>
              </a:rPr>
              <a:t> </a:t>
            </a:r>
            <a:r>
              <a:rPr lang="en-US" sz="2400" dirty="0" err="1">
                <a:solidFill>
                  <a:schemeClr val="bg1"/>
                </a:solidFill>
                <a:latin typeface="Times New Roman "/>
              </a:rPr>
              <a:t>tác</a:t>
            </a:r>
            <a:r>
              <a:rPr lang="en-US" sz="2400" dirty="0">
                <a:solidFill>
                  <a:schemeClr val="bg1"/>
                </a:solidFill>
                <a:latin typeface="Times New Roman "/>
              </a:rPr>
              <a:t> </a:t>
            </a:r>
            <a:r>
              <a:rPr lang="en-US" sz="2400" dirty="0" err="1">
                <a:solidFill>
                  <a:schemeClr val="bg1"/>
                </a:solidFill>
                <a:latin typeface="Times New Roman "/>
              </a:rPr>
              <a:t>năm</a:t>
            </a:r>
            <a:r>
              <a:rPr lang="en-US" sz="2400" dirty="0">
                <a:solidFill>
                  <a:schemeClr val="bg1"/>
                </a:solidFill>
                <a:latin typeface="Times New Roman "/>
              </a:rPr>
              <a:t> 1979</a:t>
            </a:r>
            <a:endParaRPr lang="en-US" sz="3200" dirty="0">
              <a:solidFill>
                <a:schemeClr val="bg1"/>
              </a:solidFill>
              <a:latin typeface="Times New Roman "/>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C6ECA04-38CA-401E-8BB3-12485D1301F3}"/>
              </a:ext>
            </a:extLst>
          </p:cNvPr>
          <p:cNvSpPr/>
          <p:nvPr/>
        </p:nvSpPr>
        <p:spPr>
          <a:xfrm>
            <a:off x="1700585" y="4358932"/>
            <a:ext cx="3579657" cy="1200329"/>
          </a:xfrm>
          <a:prstGeom prst="rect">
            <a:avLst/>
          </a:prstGeom>
          <a:ln>
            <a:solidFill>
              <a:srgbClr val="FFC000"/>
            </a:solidFill>
          </a:ln>
        </p:spPr>
        <p:txBody>
          <a:bodyPr wrap="square">
            <a:spAutoFit/>
          </a:bodyPr>
          <a:lstStyle/>
          <a:p>
            <a:pPr lvl="0" algn="ctr"/>
            <a:r>
              <a:rPr lang="vi-VN" sz="2400" dirty="0">
                <a:solidFill>
                  <a:schemeClr val="bg1"/>
                </a:solidFill>
                <a:latin typeface="Times New Roman "/>
              </a:rPr>
              <a:t>In trong </a:t>
            </a:r>
            <a:r>
              <a:rPr lang="vi-VN" sz="2400" i="1" dirty="0">
                <a:solidFill>
                  <a:schemeClr val="bg1"/>
                </a:solidFill>
                <a:latin typeface="Times New Roman "/>
              </a:rPr>
              <a:t>“Lâm Thị Mỹ Dạ tuyển tập” </a:t>
            </a:r>
            <a:r>
              <a:rPr lang="vi-VN" sz="2400" dirty="0">
                <a:solidFill>
                  <a:schemeClr val="bg1"/>
                </a:solidFill>
                <a:latin typeface="Times New Roman "/>
              </a:rPr>
              <a:t>(NXB Hội Nhà văn, Hà Nội, 2011, tr.203) </a:t>
            </a:r>
            <a:endParaRPr lang="en-US" sz="3200" dirty="0">
              <a:solidFill>
                <a:schemeClr val="bg1"/>
              </a:solidFill>
              <a:latin typeface="Times New Roman "/>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C95B49F6-5714-47DD-8F1B-AB2538CAF906}"/>
              </a:ext>
            </a:extLst>
          </p:cNvPr>
          <p:cNvCxnSpPr>
            <a:cxnSpLocks/>
          </p:cNvCxnSpPr>
          <p:nvPr/>
        </p:nvCxnSpPr>
        <p:spPr>
          <a:xfrm>
            <a:off x="1150184" y="3437541"/>
            <a:ext cx="0" cy="177253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552B24-D80E-4381-B08E-A88DB1BB62B7}"/>
              </a:ext>
            </a:extLst>
          </p:cNvPr>
          <p:cNvCxnSpPr>
            <a:cxnSpLocks/>
            <a:endCxn id="11" idx="1"/>
          </p:cNvCxnSpPr>
          <p:nvPr/>
        </p:nvCxnSpPr>
        <p:spPr>
          <a:xfrm>
            <a:off x="1129322" y="3901328"/>
            <a:ext cx="57126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709BF1-E3CC-4129-99B8-E176E137E98F}"/>
              </a:ext>
            </a:extLst>
          </p:cNvPr>
          <p:cNvCxnSpPr/>
          <p:nvPr/>
        </p:nvCxnSpPr>
        <p:spPr>
          <a:xfrm>
            <a:off x="1129322" y="5230810"/>
            <a:ext cx="57126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17" name="Picture 16" descr="Calendar&#10;&#10;Description automatically generated">
            <a:extLst>
              <a:ext uri="{FF2B5EF4-FFF2-40B4-BE49-F238E27FC236}">
                <a16:creationId xmlns:a16="http://schemas.microsoft.com/office/drawing/2014/main" id="{7C9ACFAB-EC5B-4C62-BA84-69EB76A7F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587" y="1630881"/>
            <a:ext cx="2949736" cy="38285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Rectangle: Rounded Corners 21">
            <a:extLst>
              <a:ext uri="{FF2B5EF4-FFF2-40B4-BE49-F238E27FC236}">
                <a16:creationId xmlns:a16="http://schemas.microsoft.com/office/drawing/2014/main" id="{4041182F-E9CF-45DD-A882-9F7B993F769A}"/>
              </a:ext>
            </a:extLst>
          </p:cNvPr>
          <p:cNvSpPr/>
          <p:nvPr/>
        </p:nvSpPr>
        <p:spPr>
          <a:xfrm>
            <a:off x="612515" y="5925802"/>
            <a:ext cx="3896933" cy="586059"/>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Phương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thức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biểu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đạt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chính</a:t>
            </a:r>
            <a:endParaRPr lang="en-US" b="1" dirty="0">
              <a:solidFill>
                <a:srgbClr val="FFFF00"/>
              </a:solidFill>
            </a:endParaRPr>
          </a:p>
        </p:txBody>
      </p:sp>
      <p:cxnSp>
        <p:nvCxnSpPr>
          <p:cNvPr id="23" name="Elbow Connector 51">
            <a:extLst>
              <a:ext uri="{FF2B5EF4-FFF2-40B4-BE49-F238E27FC236}">
                <a16:creationId xmlns:a16="http://schemas.microsoft.com/office/drawing/2014/main" id="{00E777A7-3BCD-4BB2-9B3C-3E3BE4359E83}"/>
              </a:ext>
            </a:extLst>
          </p:cNvPr>
          <p:cNvCxnSpPr>
            <a:cxnSpLocks/>
          </p:cNvCxnSpPr>
          <p:nvPr/>
        </p:nvCxnSpPr>
        <p:spPr>
          <a:xfrm>
            <a:off x="4509448" y="6117680"/>
            <a:ext cx="1571881" cy="201810"/>
          </a:xfrm>
          <a:prstGeom prst="bentConnector3">
            <a:avLst>
              <a:gd name="adj1" fmla="val 50000"/>
            </a:avLst>
          </a:prstGeom>
          <a:ln w="38100">
            <a:solidFill>
              <a:srgbClr val="FFFF0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0C92463-C2A2-42A6-AA0A-9D9D6FB5AF85}"/>
              </a:ext>
            </a:extLst>
          </p:cNvPr>
          <p:cNvSpPr/>
          <p:nvPr/>
        </p:nvSpPr>
        <p:spPr>
          <a:xfrm>
            <a:off x="6103827" y="6081949"/>
            <a:ext cx="1673892" cy="461665"/>
          </a:xfrm>
          <a:prstGeom prst="rect">
            <a:avLst/>
          </a:prstGeom>
          <a:ln>
            <a:solidFill>
              <a:srgbClr val="00B0F0"/>
            </a:solidFill>
          </a:ln>
        </p:spPr>
        <p:txBody>
          <a:bodyPr wrap="square">
            <a:spAutoFit/>
          </a:bodyPr>
          <a:lstStyle/>
          <a:p>
            <a:pPr lvl="0" algn="ct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cảm</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1829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5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5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5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5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5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animBg="1"/>
      <p:bldP spid="10" grpId="0" animBg="1"/>
      <p:bldP spid="11" grpId="0" animBg="1"/>
      <p:bldP spid="12" grpId="0" animBg="1"/>
      <p:bldP spid="22"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59BDBB0-F65A-406E-9DE1-3269445C2712}"/>
              </a:ext>
            </a:extLst>
          </p:cNvPr>
          <p:cNvSpPr/>
          <p:nvPr/>
        </p:nvSpPr>
        <p:spPr>
          <a:xfrm>
            <a:off x="301655" y="3798658"/>
            <a:ext cx="1380532" cy="586059"/>
          </a:xfrm>
          <a:prstGeom prst="roundRect">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Bố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cục</a:t>
            </a:r>
            <a:endParaRPr lang="en-US" b="1" dirty="0">
              <a:solidFill>
                <a:srgbClr val="FFFF00"/>
              </a:solidFill>
            </a:endParaRPr>
          </a:p>
        </p:txBody>
      </p:sp>
      <p:sp>
        <p:nvSpPr>
          <p:cNvPr id="9" name="Rectangle: Rounded Corners 8">
            <a:extLst>
              <a:ext uri="{FF2B5EF4-FFF2-40B4-BE49-F238E27FC236}">
                <a16:creationId xmlns:a16="http://schemas.microsoft.com/office/drawing/2014/main" id="{8830C5FF-434C-4E81-9F23-0CF488DF8846}"/>
              </a:ext>
            </a:extLst>
          </p:cNvPr>
          <p:cNvSpPr/>
          <p:nvPr/>
        </p:nvSpPr>
        <p:spPr>
          <a:xfrm>
            <a:off x="4661407" y="1819270"/>
            <a:ext cx="4069918" cy="1920333"/>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Times New Roman "/>
              </a:rPr>
              <a:t>Tình</a:t>
            </a:r>
            <a:r>
              <a:rPr lang="en-US" sz="2400" dirty="0">
                <a:solidFill>
                  <a:schemeClr val="bg1"/>
                </a:solidFill>
                <a:latin typeface="Times New Roman "/>
              </a:rPr>
              <a:t> </a:t>
            </a:r>
            <a:r>
              <a:rPr lang="en-US" sz="2400" dirty="0" err="1">
                <a:solidFill>
                  <a:schemeClr val="bg1"/>
                </a:solidFill>
                <a:latin typeface="Times New Roman "/>
              </a:rPr>
              <a:t>cảm</a:t>
            </a:r>
            <a:r>
              <a:rPr lang="en-US" sz="2400" dirty="0">
                <a:solidFill>
                  <a:schemeClr val="bg1"/>
                </a:solidFill>
                <a:latin typeface="Times New Roman "/>
              </a:rPr>
              <a:t> của </a:t>
            </a:r>
            <a:r>
              <a:rPr lang="en-US" sz="2400" dirty="0" err="1">
                <a:solidFill>
                  <a:schemeClr val="bg1"/>
                </a:solidFill>
                <a:latin typeface="Times New Roman "/>
              </a:rPr>
              <a:t>tác</a:t>
            </a:r>
            <a:r>
              <a:rPr lang="en-US" sz="2400" dirty="0">
                <a:solidFill>
                  <a:schemeClr val="bg1"/>
                </a:solidFill>
                <a:latin typeface="Times New Roman "/>
              </a:rPr>
              <a:t> </a:t>
            </a:r>
            <a:r>
              <a:rPr lang="en-US" sz="2400" dirty="0" err="1">
                <a:solidFill>
                  <a:schemeClr val="bg1"/>
                </a:solidFill>
                <a:latin typeface="Times New Roman "/>
              </a:rPr>
              <a:t>giả</a:t>
            </a:r>
            <a:r>
              <a:rPr lang="en-US" sz="2400" dirty="0">
                <a:solidFill>
                  <a:schemeClr val="bg1"/>
                </a:solidFill>
                <a:latin typeface="Times New Roman "/>
              </a:rPr>
              <a:t> </a:t>
            </a:r>
            <a:r>
              <a:rPr lang="en-US" sz="2400" dirty="0" err="1">
                <a:solidFill>
                  <a:schemeClr val="bg1"/>
                </a:solidFill>
                <a:latin typeface="Times New Roman "/>
              </a:rPr>
              <a:t>đối</a:t>
            </a:r>
            <a:r>
              <a:rPr lang="en-US" sz="2400" dirty="0">
                <a:solidFill>
                  <a:schemeClr val="bg1"/>
                </a:solidFill>
                <a:latin typeface="Times New Roman "/>
              </a:rPr>
              <a:t> </a:t>
            </a:r>
            <a:r>
              <a:rPr lang="en-US" sz="2400" dirty="0" err="1">
                <a:solidFill>
                  <a:schemeClr val="bg1"/>
                </a:solidFill>
                <a:latin typeface="Times New Roman "/>
              </a:rPr>
              <a:t>với</a:t>
            </a:r>
            <a:r>
              <a:rPr lang="en-US" sz="2400" dirty="0">
                <a:solidFill>
                  <a:schemeClr val="bg1"/>
                </a:solidFill>
                <a:latin typeface="Times New Roman "/>
              </a:rPr>
              <a:t> </a:t>
            </a:r>
            <a:r>
              <a:rPr lang="en-US" sz="2400" dirty="0" err="1">
                <a:solidFill>
                  <a:schemeClr val="bg1"/>
                </a:solidFill>
                <a:latin typeface="Times New Roman "/>
              </a:rPr>
              <a:t>chuyện</a:t>
            </a:r>
            <a:r>
              <a:rPr lang="en-US" sz="2400" dirty="0">
                <a:solidFill>
                  <a:schemeClr val="bg1"/>
                </a:solidFill>
                <a:latin typeface="Times New Roman "/>
              </a:rPr>
              <a:t> </a:t>
            </a:r>
            <a:r>
              <a:rPr lang="en-US" sz="2400" dirty="0" err="1">
                <a:solidFill>
                  <a:schemeClr val="bg1"/>
                </a:solidFill>
                <a:latin typeface="Times New Roman "/>
              </a:rPr>
              <a:t>cổ</a:t>
            </a:r>
            <a:r>
              <a:rPr lang="en-US" sz="2400" dirty="0">
                <a:solidFill>
                  <a:schemeClr val="bg1"/>
                </a:solidFill>
                <a:latin typeface="Times New Roman "/>
              </a:rPr>
              <a:t>, ca </a:t>
            </a:r>
            <a:r>
              <a:rPr lang="en-US" sz="2400" dirty="0" err="1">
                <a:solidFill>
                  <a:schemeClr val="bg1"/>
                </a:solidFill>
                <a:latin typeface="Times New Roman "/>
              </a:rPr>
              <a:t>ngợi</a:t>
            </a:r>
            <a:r>
              <a:rPr lang="en-US" sz="2400" dirty="0">
                <a:solidFill>
                  <a:schemeClr val="bg1"/>
                </a:solidFill>
                <a:latin typeface="Times New Roman "/>
              </a:rPr>
              <a:t> </a:t>
            </a:r>
            <a:r>
              <a:rPr lang="en-US" sz="2400" dirty="0" err="1">
                <a:solidFill>
                  <a:schemeClr val="bg1"/>
                </a:solidFill>
                <a:latin typeface="Times New Roman "/>
              </a:rPr>
              <a:t>tinh</a:t>
            </a:r>
            <a:r>
              <a:rPr lang="en-US" sz="2400" dirty="0">
                <a:solidFill>
                  <a:schemeClr val="bg1"/>
                </a:solidFill>
                <a:latin typeface="Times New Roman "/>
              </a:rPr>
              <a:t> </a:t>
            </a:r>
            <a:r>
              <a:rPr lang="en-US" sz="2400" dirty="0" err="1">
                <a:solidFill>
                  <a:schemeClr val="bg1"/>
                </a:solidFill>
                <a:latin typeface="Times New Roman "/>
              </a:rPr>
              <a:t>thần</a:t>
            </a:r>
            <a:r>
              <a:rPr lang="en-US" sz="2400" dirty="0">
                <a:solidFill>
                  <a:schemeClr val="bg1"/>
                </a:solidFill>
                <a:latin typeface="Times New Roman "/>
              </a:rPr>
              <a:t> </a:t>
            </a:r>
            <a:r>
              <a:rPr lang="en-US" sz="2400" dirty="0" err="1">
                <a:solidFill>
                  <a:schemeClr val="bg1"/>
                </a:solidFill>
                <a:latin typeface="Times New Roman "/>
              </a:rPr>
              <a:t>nhân</a:t>
            </a:r>
            <a:r>
              <a:rPr lang="en-US" sz="2400" dirty="0">
                <a:solidFill>
                  <a:schemeClr val="bg1"/>
                </a:solidFill>
                <a:latin typeface="Times New Roman "/>
              </a:rPr>
              <a:t> </a:t>
            </a:r>
            <a:r>
              <a:rPr lang="en-US" sz="2400" dirty="0" err="1">
                <a:solidFill>
                  <a:schemeClr val="bg1"/>
                </a:solidFill>
                <a:latin typeface="Times New Roman "/>
              </a:rPr>
              <a:t>hậu</a:t>
            </a:r>
            <a:r>
              <a:rPr lang="en-US" sz="2400" dirty="0">
                <a:solidFill>
                  <a:schemeClr val="bg1"/>
                </a:solidFill>
                <a:latin typeface="Times New Roman "/>
              </a:rPr>
              <a:t>, </a:t>
            </a:r>
            <a:r>
              <a:rPr lang="en-US" sz="2400" dirty="0" err="1">
                <a:solidFill>
                  <a:schemeClr val="bg1"/>
                </a:solidFill>
                <a:latin typeface="Times New Roman "/>
              </a:rPr>
              <a:t>ăn</a:t>
            </a:r>
            <a:r>
              <a:rPr lang="en-US" sz="2400" dirty="0">
                <a:solidFill>
                  <a:schemeClr val="bg1"/>
                </a:solidFill>
                <a:latin typeface="Times New Roman "/>
              </a:rPr>
              <a:t> ở </a:t>
            </a:r>
            <a:r>
              <a:rPr lang="en-US" sz="2400" dirty="0" err="1">
                <a:solidFill>
                  <a:schemeClr val="bg1"/>
                </a:solidFill>
                <a:latin typeface="Times New Roman "/>
              </a:rPr>
              <a:t>hiền</a:t>
            </a:r>
            <a:r>
              <a:rPr lang="en-US" sz="2400" dirty="0">
                <a:solidFill>
                  <a:schemeClr val="bg1"/>
                </a:solidFill>
                <a:latin typeface="Times New Roman "/>
              </a:rPr>
              <a:t> </a:t>
            </a:r>
            <a:r>
              <a:rPr lang="en-US" sz="2400" dirty="0" err="1">
                <a:solidFill>
                  <a:schemeClr val="bg1"/>
                </a:solidFill>
                <a:latin typeface="Times New Roman "/>
              </a:rPr>
              <a:t>lành</a:t>
            </a:r>
            <a:r>
              <a:rPr lang="en-US" sz="2400" dirty="0">
                <a:solidFill>
                  <a:schemeClr val="bg1"/>
                </a:solidFill>
                <a:latin typeface="Times New Roman "/>
              </a:rPr>
              <a:t> </a:t>
            </a:r>
            <a:r>
              <a:rPr lang="en-US" sz="2400" dirty="0" err="1">
                <a:solidFill>
                  <a:schemeClr val="bg1"/>
                </a:solidFill>
                <a:latin typeface="Times New Roman "/>
              </a:rPr>
              <a:t>mà</a:t>
            </a:r>
            <a:r>
              <a:rPr lang="en-US" sz="2400" dirty="0">
                <a:solidFill>
                  <a:schemeClr val="bg1"/>
                </a:solidFill>
                <a:latin typeface="Times New Roman "/>
              </a:rPr>
              <a:t> </a:t>
            </a:r>
            <a:r>
              <a:rPr lang="en-US" sz="2400" dirty="0" err="1">
                <a:solidFill>
                  <a:schemeClr val="bg1"/>
                </a:solidFill>
                <a:latin typeface="Times New Roman "/>
              </a:rPr>
              <a:t>chuyện</a:t>
            </a:r>
            <a:r>
              <a:rPr lang="en-US" sz="2400" dirty="0">
                <a:solidFill>
                  <a:schemeClr val="bg1"/>
                </a:solidFill>
                <a:latin typeface="Times New Roman "/>
              </a:rPr>
              <a:t> </a:t>
            </a:r>
            <a:r>
              <a:rPr lang="en-US" sz="2400" dirty="0" err="1">
                <a:solidFill>
                  <a:schemeClr val="bg1"/>
                </a:solidFill>
                <a:latin typeface="Times New Roman "/>
              </a:rPr>
              <a:t>cổ</a:t>
            </a:r>
            <a:r>
              <a:rPr lang="en-US" sz="2400" dirty="0">
                <a:solidFill>
                  <a:schemeClr val="bg1"/>
                </a:solidFill>
                <a:latin typeface="Times New Roman "/>
              </a:rPr>
              <a:t> </a:t>
            </a:r>
            <a:r>
              <a:rPr lang="en-US" sz="2400" dirty="0" err="1">
                <a:solidFill>
                  <a:schemeClr val="bg1"/>
                </a:solidFill>
                <a:latin typeface="Times New Roman "/>
              </a:rPr>
              <a:t>chứa</a:t>
            </a:r>
            <a:r>
              <a:rPr lang="en-US" sz="2400" dirty="0">
                <a:solidFill>
                  <a:schemeClr val="bg1"/>
                </a:solidFill>
                <a:latin typeface="Times New Roman "/>
              </a:rPr>
              <a:t> </a:t>
            </a:r>
            <a:r>
              <a:rPr lang="en-US" sz="2400" dirty="0" err="1">
                <a:solidFill>
                  <a:schemeClr val="bg1"/>
                </a:solidFill>
                <a:latin typeface="Times New Roman "/>
              </a:rPr>
              <a:t>đựng</a:t>
            </a:r>
            <a:r>
              <a:rPr lang="en-US" sz="2400" dirty="0">
                <a:solidFill>
                  <a:schemeClr val="bg1"/>
                </a:solidFill>
                <a:latin typeface="Times New Roman "/>
              </a:rPr>
              <a:t>. </a:t>
            </a:r>
            <a:endParaRPr lang="en-US" sz="3200" dirty="0">
              <a:solidFill>
                <a:schemeClr val="bg1"/>
              </a:solidFill>
              <a:effectLst/>
              <a:latin typeface="Times New Roman "/>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49837D01-1240-4FCD-8907-8E2B449FD12B}"/>
              </a:ext>
            </a:extLst>
          </p:cNvPr>
          <p:cNvSpPr/>
          <p:nvPr/>
        </p:nvSpPr>
        <p:spPr>
          <a:xfrm>
            <a:off x="4572000" y="4968151"/>
            <a:ext cx="4069918" cy="113198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Times New Roman "/>
              </a:rPr>
              <a:t>Những</a:t>
            </a:r>
            <a:r>
              <a:rPr lang="en-US" sz="2400" dirty="0">
                <a:solidFill>
                  <a:schemeClr val="bg1"/>
                </a:solidFill>
                <a:latin typeface="Times New Roman "/>
              </a:rPr>
              <a:t> </a:t>
            </a:r>
            <a:r>
              <a:rPr lang="en-US" sz="2400" dirty="0" err="1">
                <a:solidFill>
                  <a:schemeClr val="bg1"/>
                </a:solidFill>
                <a:latin typeface="Times New Roman "/>
              </a:rPr>
              <a:t>bài</a:t>
            </a:r>
            <a:r>
              <a:rPr lang="en-US" sz="2400" dirty="0">
                <a:solidFill>
                  <a:schemeClr val="bg1"/>
                </a:solidFill>
                <a:latin typeface="Times New Roman "/>
              </a:rPr>
              <a:t> </a:t>
            </a:r>
            <a:r>
              <a:rPr lang="en-US" sz="2400" dirty="0" err="1">
                <a:solidFill>
                  <a:schemeClr val="bg1"/>
                </a:solidFill>
                <a:latin typeface="Times New Roman "/>
              </a:rPr>
              <a:t>học</a:t>
            </a:r>
            <a:r>
              <a:rPr lang="en-US" sz="2400" dirty="0">
                <a:solidFill>
                  <a:schemeClr val="bg1"/>
                </a:solidFill>
                <a:latin typeface="Times New Roman "/>
              </a:rPr>
              <a:t> </a:t>
            </a:r>
            <a:r>
              <a:rPr lang="en-US" sz="2400" dirty="0" err="1">
                <a:solidFill>
                  <a:schemeClr val="bg1"/>
                </a:solidFill>
                <a:latin typeface="Times New Roman "/>
              </a:rPr>
              <a:t>mà</a:t>
            </a:r>
            <a:r>
              <a:rPr lang="en-US" sz="2400" dirty="0">
                <a:solidFill>
                  <a:schemeClr val="bg1"/>
                </a:solidFill>
                <a:latin typeface="Times New Roman "/>
              </a:rPr>
              <a:t> </a:t>
            </a:r>
            <a:r>
              <a:rPr lang="en-US" sz="2400" dirty="0" err="1">
                <a:solidFill>
                  <a:schemeClr val="bg1"/>
                </a:solidFill>
                <a:latin typeface="Times New Roman "/>
              </a:rPr>
              <a:t>ông</a:t>
            </a:r>
            <a:r>
              <a:rPr lang="en-US" sz="2400" dirty="0">
                <a:solidFill>
                  <a:schemeClr val="bg1"/>
                </a:solidFill>
                <a:latin typeface="Times New Roman "/>
              </a:rPr>
              <a:t> cha </a:t>
            </a:r>
            <a:r>
              <a:rPr lang="en-US" sz="2400" dirty="0" err="1">
                <a:solidFill>
                  <a:schemeClr val="bg1"/>
                </a:solidFill>
                <a:latin typeface="Times New Roman "/>
              </a:rPr>
              <a:t>để</a:t>
            </a:r>
            <a:r>
              <a:rPr lang="en-US" sz="2400" dirty="0">
                <a:solidFill>
                  <a:schemeClr val="bg1"/>
                </a:solidFill>
                <a:latin typeface="Times New Roman "/>
              </a:rPr>
              <a:t> </a:t>
            </a:r>
            <a:r>
              <a:rPr lang="en-US" sz="2400" dirty="0" err="1">
                <a:solidFill>
                  <a:schemeClr val="bg1"/>
                </a:solidFill>
                <a:latin typeface="Times New Roman "/>
              </a:rPr>
              <a:t>lại</a:t>
            </a:r>
            <a:r>
              <a:rPr lang="en-US" sz="2400" dirty="0">
                <a:solidFill>
                  <a:schemeClr val="bg1"/>
                </a:solidFill>
                <a:latin typeface="Times New Roman "/>
              </a:rPr>
              <a:t> </a:t>
            </a:r>
            <a:r>
              <a:rPr lang="en-US" sz="2400" dirty="0" err="1">
                <a:solidFill>
                  <a:schemeClr val="bg1"/>
                </a:solidFill>
                <a:latin typeface="Times New Roman "/>
              </a:rPr>
              <a:t>trong</a:t>
            </a:r>
            <a:r>
              <a:rPr lang="en-US" sz="2400" dirty="0">
                <a:solidFill>
                  <a:schemeClr val="bg1"/>
                </a:solidFill>
                <a:latin typeface="Times New Roman "/>
              </a:rPr>
              <a:t> </a:t>
            </a:r>
            <a:r>
              <a:rPr lang="en-US" sz="2400" dirty="0" err="1">
                <a:solidFill>
                  <a:schemeClr val="bg1"/>
                </a:solidFill>
                <a:latin typeface="Times New Roman "/>
              </a:rPr>
              <a:t>chuyện</a:t>
            </a:r>
            <a:r>
              <a:rPr lang="en-US" sz="2400" dirty="0">
                <a:solidFill>
                  <a:schemeClr val="bg1"/>
                </a:solidFill>
                <a:latin typeface="Times New Roman "/>
              </a:rPr>
              <a:t> </a:t>
            </a:r>
            <a:r>
              <a:rPr lang="en-US" sz="2400" dirty="0" err="1">
                <a:solidFill>
                  <a:schemeClr val="bg1"/>
                </a:solidFill>
                <a:latin typeface="Times New Roman "/>
              </a:rPr>
              <a:t>cổ</a:t>
            </a:r>
            <a:r>
              <a:rPr lang="en-US" sz="2400" dirty="0">
                <a:solidFill>
                  <a:schemeClr val="bg1"/>
                </a:solidFill>
                <a:latin typeface="Times New Roman "/>
              </a:rPr>
              <a:t>. </a:t>
            </a:r>
            <a:endParaRPr lang="en-US" sz="3200" dirty="0">
              <a:solidFill>
                <a:schemeClr val="bg1"/>
              </a:solidFill>
              <a:effectLst/>
              <a:latin typeface="Times New Roman "/>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5EBF938B-AA40-4A96-9983-53F398E19116}"/>
              </a:ext>
            </a:extLst>
          </p:cNvPr>
          <p:cNvSpPr/>
          <p:nvPr/>
        </p:nvSpPr>
        <p:spPr>
          <a:xfrm>
            <a:off x="2015263" y="1889549"/>
            <a:ext cx="2469835" cy="1779776"/>
          </a:xfrm>
          <a:prstGeom prst="ellipse">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Phần 1: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gn="ctr">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Từ đầu đến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D4B7F055-E0C7-455C-A6A0-9840BC82F135}"/>
              </a:ext>
            </a:extLst>
          </p:cNvPr>
          <p:cNvSpPr/>
          <p:nvPr/>
        </p:nvSpPr>
        <p:spPr>
          <a:xfrm>
            <a:off x="1977884" y="4537844"/>
            <a:ext cx="2469835" cy="1678367"/>
          </a:xfrm>
          <a:prstGeom prst="ellipse">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Phần 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òn lại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Graphic 17" descr="Arrow Clockwise curve">
            <a:extLst>
              <a:ext uri="{FF2B5EF4-FFF2-40B4-BE49-F238E27FC236}">
                <a16:creationId xmlns:a16="http://schemas.microsoft.com/office/drawing/2014/main" id="{3E3524DC-0E68-4BB1-B6F6-03E79C75D9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19152" y="2602549"/>
            <a:ext cx="1190039" cy="1202180"/>
          </a:xfrm>
          <a:prstGeom prst="rect">
            <a:avLst/>
          </a:prstGeom>
        </p:spPr>
      </p:pic>
      <p:pic>
        <p:nvPicPr>
          <p:cNvPr id="19" name="Graphic 18" descr="Arrow Counterclockwise curve">
            <a:extLst>
              <a:ext uri="{FF2B5EF4-FFF2-40B4-BE49-F238E27FC236}">
                <a16:creationId xmlns:a16="http://schemas.microsoft.com/office/drawing/2014/main" id="{CC71AC13-FEB1-48F3-B6E3-C00ADBEF27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723406">
            <a:off x="834775" y="4395453"/>
            <a:ext cx="1158792" cy="1145393"/>
          </a:xfrm>
          <a:prstGeom prst="rect">
            <a:avLst/>
          </a:prstGeom>
        </p:spPr>
      </p:pic>
      <p:sp>
        <p:nvSpPr>
          <p:cNvPr id="16" name="Rectangle 15">
            <a:extLst>
              <a:ext uri="{FF2B5EF4-FFF2-40B4-BE49-F238E27FC236}">
                <a16:creationId xmlns:a16="http://schemas.microsoft.com/office/drawing/2014/main" id="{EAD147BE-318B-4026-90B0-764B0EDF3644}"/>
              </a:ext>
            </a:extLst>
          </p:cNvPr>
          <p:cNvSpPr/>
          <p:nvPr/>
        </p:nvSpPr>
        <p:spPr>
          <a:xfrm>
            <a:off x="2078097" y="174641"/>
            <a:ext cx="5367047"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ĐỌC VÀ TÌM HIỂU CHUNG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782659F1-A43D-4D20-B837-D8E310FBCE25}"/>
              </a:ext>
            </a:extLst>
          </p:cNvPr>
          <p:cNvSpPr/>
          <p:nvPr/>
        </p:nvSpPr>
        <p:spPr>
          <a:xfrm>
            <a:off x="162004" y="641789"/>
            <a:ext cx="3727751" cy="523220"/>
          </a:xfrm>
          <a:prstGeom prst="rect">
            <a:avLst/>
          </a:prstGeom>
        </p:spPr>
        <p:txBody>
          <a:bodyPr wrap="square">
            <a:spAutoFit/>
          </a:bodyPr>
          <a:lstStyle/>
          <a:p>
            <a:pPr lvl="0"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395B5ED8-65DE-4904-AA1C-553D6F571650}"/>
              </a:ext>
            </a:extLst>
          </p:cNvPr>
          <p:cNvSpPr txBox="1"/>
          <p:nvPr/>
        </p:nvSpPr>
        <p:spPr>
          <a:xfrm>
            <a:off x="390266" y="1107661"/>
            <a:ext cx="2119865" cy="523220"/>
          </a:xfrm>
          <a:prstGeom prst="rect">
            <a:avLst/>
          </a:prstGeom>
          <a:noFill/>
        </p:spPr>
        <p:txBody>
          <a:bodyPr wrap="square">
            <a:spAutoFit/>
          </a:bodyPr>
          <a:lstStyle/>
          <a:p>
            <a:pPr marL="0" marR="0" algn="just">
              <a:spcBef>
                <a:spcPts val="0"/>
              </a:spcBef>
              <a:spcAft>
                <a:spcPts val="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5878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5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5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3" grpId="0" animBg="1"/>
      <p:bldP spid="14" grpId="0" animBg="1"/>
      <p:bldP spid="16"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3FD614-2D88-469E-A6F0-3C81E93FF89C}"/>
              </a:ext>
            </a:extLst>
          </p:cNvPr>
          <p:cNvSpPr/>
          <p:nvPr/>
        </p:nvSpPr>
        <p:spPr>
          <a:xfrm>
            <a:off x="2435250" y="116193"/>
            <a:ext cx="4496680" cy="523220"/>
          </a:xfrm>
          <a:prstGeom prst="rect">
            <a:avLst/>
          </a:prstGeom>
        </p:spPr>
        <p:txBody>
          <a:bodyPr wrap="none">
            <a:spAutoFit/>
          </a:bodyPr>
          <a:lstStyle/>
          <a:p>
            <a:pPr algn="just"/>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III. KHÁM PHÁ VĂN BẢN</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5D8CC97-71CF-4343-AC18-AD54E0E49BF3}"/>
              </a:ext>
            </a:extLst>
          </p:cNvPr>
          <p:cNvSpPr/>
          <p:nvPr/>
        </p:nvSpPr>
        <p:spPr>
          <a:xfrm>
            <a:off x="77519" y="666791"/>
            <a:ext cx="4269117" cy="461665"/>
          </a:xfrm>
          <a:prstGeom prst="rect">
            <a:avLst/>
          </a:prstGeom>
        </p:spPr>
        <p:txBody>
          <a:bodyPr wrap="none">
            <a:spAutoFit/>
          </a:bodyPr>
          <a:lstStyle/>
          <a:p>
            <a:pPr lvl="0" algn="just"/>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lục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bát</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DE4F533-2F3D-4500-8A71-80F8E2BF7A8E}"/>
              </a:ext>
            </a:extLst>
          </p:cNvPr>
          <p:cNvSpPr/>
          <p:nvPr/>
        </p:nvSpPr>
        <p:spPr>
          <a:xfrm>
            <a:off x="3059725" y="1379500"/>
            <a:ext cx="3024554" cy="556434"/>
          </a:xfrm>
          <a:prstGeom prst="round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Phiếu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học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2  </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27AA66B-9609-49EF-8111-A7CD770E8EA3}"/>
              </a:ext>
            </a:extLst>
          </p:cNvPr>
          <p:cNvSpPr txBox="1"/>
          <p:nvPr/>
        </p:nvSpPr>
        <p:spPr>
          <a:xfrm>
            <a:off x="10985" y="2137280"/>
            <a:ext cx="9144000" cy="490199"/>
          </a:xfrm>
          <a:prstGeom prst="rect">
            <a:avLst/>
          </a:prstGeom>
          <a:noFill/>
        </p:spPr>
        <p:txBody>
          <a:bodyPr wrap="square">
            <a:spAutoFit/>
          </a:bodyPr>
          <a:lstStyle/>
          <a:p>
            <a:pPr marL="0" marR="0" algn="ctr">
              <a:lnSpc>
                <a:spcPct val="115000"/>
              </a:lnSpc>
              <a:spcBef>
                <a:spcPts val="0"/>
              </a:spcBef>
              <a:spcAft>
                <a:spcPts val="0"/>
              </a:spcAft>
            </a:pP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DF75E05D-E424-4EFA-B0EB-A7D25E7E8426}"/>
              </a:ext>
            </a:extLst>
          </p:cNvPr>
          <p:cNvGraphicFramePr>
            <a:graphicFrameLocks noGrp="1"/>
          </p:cNvGraphicFramePr>
          <p:nvPr>
            <p:extLst>
              <p:ext uri="{D42A27DB-BD31-4B8C-83A1-F6EECF244321}">
                <p14:modId xmlns:p14="http://schemas.microsoft.com/office/powerpoint/2010/main" val="3057010800"/>
              </p:ext>
            </p:extLst>
          </p:nvPr>
        </p:nvGraphicFramePr>
        <p:xfrm>
          <a:off x="698112" y="2944758"/>
          <a:ext cx="8009790" cy="3204220"/>
        </p:xfrm>
        <a:graphic>
          <a:graphicData uri="http://schemas.openxmlformats.org/drawingml/2006/table">
            <a:tbl>
              <a:tblPr firstRow="1" firstCol="1" bandRow="1">
                <a:tableStyleId>{2D5ABB26-0587-4C30-8999-92F81FD0307C}</a:tableStyleId>
              </a:tblPr>
              <a:tblGrid>
                <a:gridCol w="2669930">
                  <a:extLst>
                    <a:ext uri="{9D8B030D-6E8A-4147-A177-3AD203B41FA5}">
                      <a16:colId xmlns:a16="http://schemas.microsoft.com/office/drawing/2014/main" val="2035809633"/>
                    </a:ext>
                  </a:extLst>
                </a:gridCol>
                <a:gridCol w="5339860">
                  <a:extLst>
                    <a:ext uri="{9D8B030D-6E8A-4147-A177-3AD203B41FA5}">
                      <a16:colId xmlns:a16="http://schemas.microsoft.com/office/drawing/2014/main" val="2775706839"/>
                    </a:ext>
                  </a:extLst>
                </a:gridCol>
              </a:tblGrid>
              <a:tr h="747593">
                <a:tc>
                  <a:txBody>
                    <a:bodyPr/>
                    <a:lstStyle/>
                    <a:p>
                      <a:pPr marL="0" marR="0" algn="ctr">
                        <a:lnSpc>
                          <a:spcPct val="115000"/>
                        </a:lnSpc>
                        <a:spcBef>
                          <a:spcPts val="0"/>
                        </a:spcBef>
                        <a:spcAft>
                          <a:spcPts val="0"/>
                        </a:spcAft>
                      </a:pPr>
                      <a:r>
                        <a:rPr lang="en-US" sz="2400" b="1">
                          <a:solidFill>
                            <a:srgbClr val="FFFF00"/>
                          </a:solidFill>
                          <a:effectLst/>
                          <a:latin typeface="Times New Roman "/>
                        </a:rPr>
                        <a:t>Đặc điểm</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FFFF00"/>
                          </a:solidFill>
                          <a:effectLst/>
                          <a:latin typeface="Times New Roman "/>
                        </a:rPr>
                        <a:t>Biểu hiện trong bài thơ</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321013000"/>
                  </a:ext>
                </a:extLst>
              </a:tr>
              <a:tr h="747593">
                <a:tc>
                  <a:txBody>
                    <a:bodyPr/>
                    <a:lstStyle/>
                    <a:p>
                      <a:pPr marL="0" marR="0" algn="ctr">
                        <a:lnSpc>
                          <a:spcPct val="115000"/>
                        </a:lnSpc>
                        <a:spcBef>
                          <a:spcPts val="0"/>
                        </a:spcBef>
                        <a:spcAft>
                          <a:spcPts val="0"/>
                        </a:spcAft>
                      </a:pPr>
                      <a:r>
                        <a:rPr lang="en-US" sz="2400" b="1" dirty="0" err="1">
                          <a:solidFill>
                            <a:schemeClr val="bg1"/>
                          </a:solidFill>
                          <a:effectLst/>
                          <a:latin typeface="Times New Roman "/>
                        </a:rPr>
                        <a:t>Số</a:t>
                      </a:r>
                      <a:r>
                        <a:rPr lang="en-US" sz="2400" b="1" dirty="0">
                          <a:solidFill>
                            <a:schemeClr val="bg1"/>
                          </a:solidFill>
                          <a:effectLst/>
                          <a:latin typeface="Times New Roman "/>
                        </a:rPr>
                        <a:t> </a:t>
                      </a:r>
                      <a:r>
                        <a:rPr lang="en-US" sz="2400" b="1" dirty="0" err="1">
                          <a:solidFill>
                            <a:schemeClr val="bg1"/>
                          </a:solidFill>
                          <a:effectLst/>
                          <a:latin typeface="Times New Roman "/>
                        </a:rPr>
                        <a:t>dòng</a:t>
                      </a:r>
                      <a:r>
                        <a:rPr lang="en-US" sz="2400" b="1" dirty="0">
                          <a:solidFill>
                            <a:schemeClr val="bg1"/>
                          </a:solidFill>
                          <a:effectLst/>
                          <a:latin typeface="Times New Roman "/>
                        </a:rPr>
                        <a:t>, </a:t>
                      </a:r>
                      <a:r>
                        <a:rPr lang="en-US" sz="2400" b="1" dirty="0" err="1">
                          <a:solidFill>
                            <a:schemeClr val="bg1"/>
                          </a:solidFill>
                          <a:effectLst/>
                          <a:latin typeface="Times New Roman "/>
                        </a:rPr>
                        <a:t>số</a:t>
                      </a:r>
                      <a:r>
                        <a:rPr lang="en-US" sz="2400" b="1" dirty="0">
                          <a:solidFill>
                            <a:schemeClr val="bg1"/>
                          </a:solidFill>
                          <a:effectLst/>
                          <a:latin typeface="Times New Roman "/>
                        </a:rPr>
                        <a:t> </a:t>
                      </a:r>
                      <a:r>
                        <a:rPr lang="en-US" sz="2400" b="1" dirty="0" err="1">
                          <a:solidFill>
                            <a:schemeClr val="bg1"/>
                          </a:solidFill>
                          <a:effectLst/>
                          <a:latin typeface="Times New Roman "/>
                        </a:rPr>
                        <a:t>tiếng</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FF00"/>
                          </a:solidFill>
                          <a:effectLst/>
                          <a:latin typeface="Times New Roman "/>
                        </a:rPr>
                        <a:t> </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2929273906"/>
                  </a:ext>
                </a:extLst>
              </a:tr>
              <a:tr h="477226">
                <a:tc>
                  <a:txBody>
                    <a:bodyPr/>
                    <a:lstStyle/>
                    <a:p>
                      <a:pPr marL="0" marR="0" algn="ctr">
                        <a:lnSpc>
                          <a:spcPct val="115000"/>
                        </a:lnSpc>
                        <a:spcBef>
                          <a:spcPts val="0"/>
                        </a:spcBef>
                        <a:spcAft>
                          <a:spcPts val="0"/>
                        </a:spcAft>
                      </a:pPr>
                      <a:r>
                        <a:rPr lang="en-US" sz="2400" b="1" dirty="0" err="1">
                          <a:solidFill>
                            <a:schemeClr val="bg1"/>
                          </a:solidFill>
                          <a:effectLst/>
                          <a:latin typeface="Times New Roman "/>
                        </a:rPr>
                        <a:t>Về</a:t>
                      </a:r>
                      <a:r>
                        <a:rPr lang="en-US" sz="2400" b="1" dirty="0">
                          <a:solidFill>
                            <a:schemeClr val="bg1"/>
                          </a:solidFill>
                          <a:effectLst/>
                          <a:latin typeface="Times New Roman "/>
                        </a:rPr>
                        <a:t> </a:t>
                      </a:r>
                      <a:r>
                        <a:rPr lang="en-US" sz="2400" b="1" dirty="0" err="1">
                          <a:solidFill>
                            <a:schemeClr val="bg1"/>
                          </a:solidFill>
                          <a:effectLst/>
                          <a:latin typeface="Times New Roman "/>
                        </a:rPr>
                        <a:t>vần</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FFFF00"/>
                          </a:solidFill>
                          <a:effectLst/>
                          <a:latin typeface="Times New Roman "/>
                        </a:rPr>
                        <a:t> </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876181553"/>
                  </a:ext>
                </a:extLst>
              </a:tr>
              <a:tr h="484215">
                <a:tc>
                  <a:txBody>
                    <a:bodyPr/>
                    <a:lstStyle/>
                    <a:p>
                      <a:pPr marL="0" marR="0" algn="ctr">
                        <a:lnSpc>
                          <a:spcPct val="115000"/>
                        </a:lnSpc>
                        <a:spcBef>
                          <a:spcPts val="0"/>
                        </a:spcBef>
                        <a:spcAft>
                          <a:spcPts val="0"/>
                        </a:spcAft>
                      </a:pPr>
                      <a:r>
                        <a:rPr lang="en-US" sz="2400" b="1" dirty="0" err="1">
                          <a:solidFill>
                            <a:schemeClr val="bg1"/>
                          </a:solidFill>
                          <a:effectLst/>
                          <a:latin typeface="Times New Roman "/>
                        </a:rPr>
                        <a:t>Về</a:t>
                      </a:r>
                      <a:r>
                        <a:rPr lang="en-US" sz="2400" b="1" dirty="0">
                          <a:solidFill>
                            <a:schemeClr val="bg1"/>
                          </a:solidFill>
                          <a:effectLst/>
                          <a:latin typeface="Times New Roman "/>
                        </a:rPr>
                        <a:t> </a:t>
                      </a:r>
                      <a:r>
                        <a:rPr lang="en-US" sz="2400" b="1" dirty="0" err="1">
                          <a:solidFill>
                            <a:schemeClr val="bg1"/>
                          </a:solidFill>
                          <a:effectLst/>
                          <a:latin typeface="Times New Roman "/>
                        </a:rPr>
                        <a:t>nhịp</a:t>
                      </a:r>
                      <a:r>
                        <a:rPr lang="en-US" sz="2400" b="1" dirty="0">
                          <a:solidFill>
                            <a:schemeClr val="bg1"/>
                          </a:solidFill>
                          <a:effectLst/>
                          <a:latin typeface="Times New Roman "/>
                        </a:rPr>
                        <a:t> </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FFFF00"/>
                          </a:solidFill>
                          <a:effectLst/>
                          <a:latin typeface="Times New Roman "/>
                        </a:rPr>
                        <a:t> </a:t>
                      </a:r>
                      <a:endParaRPr lang="en-US" sz="2400" b="1">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580211989"/>
                  </a:ext>
                </a:extLst>
              </a:tr>
              <a:tr h="747593">
                <a:tc>
                  <a:txBody>
                    <a:bodyPr/>
                    <a:lstStyle/>
                    <a:p>
                      <a:pPr marL="0" marR="0" algn="ctr">
                        <a:lnSpc>
                          <a:spcPct val="115000"/>
                        </a:lnSpc>
                        <a:spcBef>
                          <a:spcPts val="0"/>
                        </a:spcBef>
                        <a:spcAft>
                          <a:spcPts val="0"/>
                        </a:spcAft>
                      </a:pPr>
                      <a:r>
                        <a:rPr lang="en-US" sz="2400" b="1" dirty="0" err="1">
                          <a:solidFill>
                            <a:schemeClr val="bg1"/>
                          </a:solidFill>
                          <a:effectLst/>
                          <a:latin typeface="Times New Roman "/>
                        </a:rPr>
                        <a:t>Về</a:t>
                      </a:r>
                      <a:r>
                        <a:rPr lang="en-US" sz="2400" b="1" dirty="0">
                          <a:solidFill>
                            <a:schemeClr val="bg1"/>
                          </a:solidFill>
                          <a:effectLst/>
                          <a:latin typeface="Times New Roman "/>
                        </a:rPr>
                        <a:t> </a:t>
                      </a:r>
                      <a:r>
                        <a:rPr lang="en-US" sz="2400" b="1" dirty="0" err="1">
                          <a:solidFill>
                            <a:schemeClr val="bg1"/>
                          </a:solidFill>
                          <a:effectLst/>
                          <a:latin typeface="Times New Roman "/>
                        </a:rPr>
                        <a:t>thanh</a:t>
                      </a:r>
                      <a:r>
                        <a:rPr lang="en-US" sz="2400" b="1" dirty="0">
                          <a:solidFill>
                            <a:schemeClr val="bg1"/>
                          </a:solidFill>
                          <a:effectLst/>
                          <a:latin typeface="Times New Roman "/>
                        </a:rPr>
                        <a:t> </a:t>
                      </a:r>
                      <a:r>
                        <a:rPr lang="en-US" sz="2400" b="1" dirty="0" err="1">
                          <a:solidFill>
                            <a:schemeClr val="bg1"/>
                          </a:solidFill>
                          <a:effectLst/>
                          <a:latin typeface="Times New Roman "/>
                        </a:rPr>
                        <a:t>điệu</a:t>
                      </a:r>
                      <a:endParaRPr lang="en-US" sz="2400" b="1" dirty="0">
                        <a:solidFill>
                          <a:schemeClr val="bg1"/>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FFFF00"/>
                          </a:solidFill>
                          <a:effectLst/>
                          <a:latin typeface="Times New Roman "/>
                        </a:rPr>
                        <a:t> </a:t>
                      </a:r>
                      <a:endParaRPr lang="en-US" sz="2400" b="1" dirty="0">
                        <a:solidFill>
                          <a:srgbClr val="FFFF00"/>
                        </a:solidFill>
                        <a:effectLst/>
                        <a:latin typeface="Times New Roman "/>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1460730549"/>
                  </a:ext>
                </a:extLst>
              </a:tr>
            </a:tbl>
          </a:graphicData>
        </a:graphic>
      </p:graphicFrame>
    </p:spTree>
    <p:extLst>
      <p:ext uri="{BB962C8B-B14F-4D97-AF65-F5344CB8AC3E}">
        <p14:creationId xmlns:p14="http://schemas.microsoft.com/office/powerpoint/2010/main" val="330356761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1346</TotalTime>
  <Words>1702</Words>
  <Application>Microsoft Office PowerPoint</Application>
  <PresentationFormat>On-screen Show (4:3)</PresentationFormat>
  <Paragraphs>246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#9Slide03 Arima Madurai Black</vt:lpstr>
      <vt:lpstr>Arial</vt:lpstr>
      <vt:lpstr>Calibri</vt:lpstr>
      <vt:lpstr>Calibri Light</vt:lpstr>
      <vt:lpstr>Times New Roman</vt:lpstr>
      <vt:lpstr>Times New Roman </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80</cp:revision>
  <dcterms:created xsi:type="dcterms:W3CDTF">2021-10-19T10:14:39Z</dcterms:created>
  <dcterms:modified xsi:type="dcterms:W3CDTF">2022-02-19T09:15:13Z</dcterms:modified>
</cp:coreProperties>
</file>