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367" r:id="rId2"/>
    <p:sldId id="256" r:id="rId3"/>
    <p:sldId id="302" r:id="rId4"/>
    <p:sldId id="279" r:id="rId5"/>
    <p:sldId id="364" r:id="rId6"/>
    <p:sldId id="316" r:id="rId7"/>
    <p:sldId id="351" r:id="rId8"/>
    <p:sldId id="276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14" r:id="rId22"/>
    <p:sldId id="330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5D6"/>
    <a:srgbClr val="0FB7BD"/>
    <a:srgbClr val="F16649"/>
    <a:srgbClr val="0070C0"/>
    <a:srgbClr val="E8F6F8"/>
    <a:srgbClr val="C0E6EA"/>
    <a:srgbClr val="62C8CE"/>
    <a:srgbClr val="05A0B8"/>
    <a:srgbClr val="7192A9"/>
    <a:srgbClr val="F47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74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92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50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63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905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21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42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29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417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700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567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18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84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43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16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26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5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97936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Look at the pictures. Write sentences like the example. Use positive or negative present continuous verbs.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487067" y="2198747"/>
            <a:ext cx="10542965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0070C0"/>
                </a:solidFill>
              </a:rPr>
              <a:t>1. </a:t>
            </a:r>
            <a:r>
              <a:rPr lang="en-US" sz="3400" dirty="0"/>
              <a:t>Nam and </a:t>
            </a:r>
            <a:r>
              <a:rPr lang="en-US" sz="3400" smtClean="0"/>
              <a:t>Ba ___________________________.</a:t>
            </a:r>
            <a:endParaRPr lang="en-US" sz="3400" dirty="0"/>
          </a:p>
          <a:p>
            <a:r>
              <a:rPr lang="en-US" sz="3400" dirty="0"/>
              <a:t>(eat ice cream) </a:t>
            </a:r>
            <a:endParaRPr lang="en-US" sz="3400" dirty="0" smtClean="0"/>
          </a:p>
          <a:p>
            <a:endParaRPr lang="en-US" sz="3400" b="1" dirty="0">
              <a:solidFill>
                <a:srgbClr val="0070C0"/>
              </a:solidFill>
            </a:endParaRPr>
          </a:p>
          <a:p>
            <a:r>
              <a:rPr lang="en-US" sz="3400" b="1" dirty="0" smtClean="0">
                <a:solidFill>
                  <a:srgbClr val="0070C0"/>
                </a:solidFill>
              </a:rPr>
              <a:t>2</a:t>
            </a:r>
            <a:r>
              <a:rPr lang="en-US" sz="3400" b="1" dirty="0">
                <a:solidFill>
                  <a:srgbClr val="0070C0"/>
                </a:solidFill>
              </a:rPr>
              <a:t>. </a:t>
            </a:r>
            <a:r>
              <a:rPr lang="en-US" sz="3400" dirty="0"/>
              <a:t>Lan and </a:t>
            </a:r>
            <a:r>
              <a:rPr lang="en-US" sz="3400" err="1"/>
              <a:t>Trang</a:t>
            </a:r>
            <a:r>
              <a:rPr lang="en-US" sz="3400"/>
              <a:t> </a:t>
            </a:r>
            <a:r>
              <a:rPr lang="en-US" sz="3400" smtClean="0"/>
              <a:t>_______________.</a:t>
            </a:r>
            <a:endParaRPr lang="en-US" sz="3400" dirty="0"/>
          </a:p>
          <a:p>
            <a:r>
              <a:rPr lang="en-US" sz="3400" dirty="0"/>
              <a:t>(take photos) </a:t>
            </a:r>
            <a:endParaRPr lang="en-US" sz="3400" dirty="0" smtClean="0"/>
          </a:p>
          <a:p>
            <a:endParaRPr lang="en-US" sz="3400" b="1" dirty="0">
              <a:solidFill>
                <a:srgbClr val="0070C0"/>
              </a:solidFill>
            </a:endParaRPr>
          </a:p>
          <a:p>
            <a:r>
              <a:rPr lang="en-US" sz="3400" b="1" dirty="0" smtClean="0">
                <a:solidFill>
                  <a:srgbClr val="0070C0"/>
                </a:solidFill>
              </a:rPr>
              <a:t>3</a:t>
            </a:r>
            <a:r>
              <a:rPr lang="en-US" sz="3400" b="1" dirty="0">
                <a:solidFill>
                  <a:srgbClr val="0070C0"/>
                </a:solidFill>
              </a:rPr>
              <a:t>. </a:t>
            </a:r>
            <a:r>
              <a:rPr lang="en-US" sz="3400" smtClean="0"/>
              <a:t>Ha ___________________.</a:t>
            </a:r>
            <a:endParaRPr lang="en-US" sz="3400" dirty="0"/>
          </a:p>
          <a:p>
            <a:r>
              <a:rPr lang="en-US" sz="3400" dirty="0"/>
              <a:t>(write a letter) </a:t>
            </a:r>
            <a:endParaRPr lang="en-US" sz="3400" b="1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78D441-209D-4529-822D-92A3CD5956F7}"/>
              </a:ext>
            </a:extLst>
          </p:cNvPr>
          <p:cNvSpPr txBox="1"/>
          <p:nvPr/>
        </p:nvSpPr>
        <p:spPr>
          <a:xfrm>
            <a:off x="3144841" y="2213688"/>
            <a:ext cx="612276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not </a:t>
            </a:r>
            <a:r>
              <a:rPr lang="en-US" sz="3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aren’t eating </a:t>
            </a:r>
            <a:r>
              <a:rPr lang="en-US" sz="34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ice </a:t>
            </a:r>
            <a:r>
              <a:rPr lang="en-US" sz="3400" b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cream</a:t>
            </a:r>
            <a:endParaRPr lang="en-US" sz="3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8A64E8-E3E9-4490-844C-798600071B18}"/>
              </a:ext>
            </a:extLst>
          </p:cNvPr>
          <p:cNvSpPr txBox="1"/>
          <p:nvPr/>
        </p:nvSpPr>
        <p:spPr>
          <a:xfrm>
            <a:off x="3475964" y="3769531"/>
            <a:ext cx="345908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vi-VN" sz="34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taking </a:t>
            </a:r>
            <a:r>
              <a:rPr lang="vi-VN" sz="3400" b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photos</a:t>
            </a:r>
            <a:endParaRPr lang="vi-VN" sz="3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8EFA3A-EC7B-445F-9982-72C3BD63A430}"/>
              </a:ext>
            </a:extLst>
          </p:cNvPr>
          <p:cNvSpPr txBox="1"/>
          <p:nvPr/>
        </p:nvSpPr>
        <p:spPr>
          <a:xfrm>
            <a:off x="1605242" y="5324612"/>
            <a:ext cx="389779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</a:rPr>
              <a:t>is </a:t>
            </a:r>
            <a:r>
              <a:rPr lang="en-US" sz="3400" b="1">
                <a:solidFill>
                  <a:srgbClr val="FF0000"/>
                </a:solidFill>
              </a:rPr>
              <a:t>/</a:t>
            </a:r>
            <a:r>
              <a:rPr lang="en-US" sz="3400" b="1">
                <a:solidFill>
                  <a:srgbClr val="00B050"/>
                </a:solidFill>
              </a:rPr>
              <a:t> </a:t>
            </a:r>
            <a:r>
              <a:rPr lang="en-US" sz="3400" b="1" smtClean="0">
                <a:solidFill>
                  <a:srgbClr val="00B050"/>
                </a:solidFill>
              </a:rPr>
              <a:t>’s </a:t>
            </a:r>
            <a:r>
              <a:rPr lang="en-US" sz="3400" b="1" dirty="0">
                <a:solidFill>
                  <a:srgbClr val="00B050"/>
                </a:solidFill>
              </a:rPr>
              <a:t>writing </a:t>
            </a:r>
            <a:r>
              <a:rPr lang="en-US" sz="3400" b="1">
                <a:solidFill>
                  <a:srgbClr val="00B050"/>
                </a:solidFill>
              </a:rPr>
              <a:t>a </a:t>
            </a:r>
            <a:r>
              <a:rPr lang="en-US" sz="3400" b="1" smtClean="0">
                <a:solidFill>
                  <a:srgbClr val="00B050"/>
                </a:solidFill>
              </a:rPr>
              <a:t>letter</a:t>
            </a:r>
            <a:endParaRPr lang="en-US" sz="3400" b="1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879" y="1617275"/>
            <a:ext cx="2584510" cy="166979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833" y="2755274"/>
            <a:ext cx="2104278" cy="168935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379" y="4444626"/>
            <a:ext cx="2232730" cy="187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0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97936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Look at the pictures. Write sentences like the example. Use positive or negative present continuous verbs.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487067" y="2198747"/>
            <a:ext cx="10542965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3400" b="1" dirty="0" smtClean="0">
              <a:solidFill>
                <a:srgbClr val="0070C0"/>
              </a:solidFill>
            </a:endParaRPr>
          </a:p>
          <a:p>
            <a:r>
              <a:rPr lang="en-US" sz="3400" b="1" dirty="0" smtClean="0">
                <a:solidFill>
                  <a:srgbClr val="0070C0"/>
                </a:solidFill>
              </a:rPr>
              <a:t>4. </a:t>
            </a:r>
            <a:r>
              <a:rPr lang="en-US" sz="3400" dirty="0"/>
              <a:t>Duong and </a:t>
            </a:r>
            <a:r>
              <a:rPr lang="en-US" sz="3400"/>
              <a:t>Hung </a:t>
            </a:r>
            <a:r>
              <a:rPr lang="en-US" sz="3400" smtClean="0"/>
              <a:t>______________________________.              </a:t>
            </a:r>
            <a:endParaRPr lang="en-US" sz="3400" dirty="0"/>
          </a:p>
          <a:p>
            <a:r>
              <a:rPr lang="en-US" sz="3400" dirty="0"/>
              <a:t>(play badminton)  </a:t>
            </a:r>
            <a:endParaRPr lang="en-US" sz="3400" b="1" dirty="0" smtClean="0">
              <a:solidFill>
                <a:srgbClr val="0070C0"/>
              </a:solidFill>
            </a:endParaRPr>
          </a:p>
          <a:p>
            <a:endParaRPr lang="en-US" sz="3400" dirty="0" smtClean="0"/>
          </a:p>
          <a:p>
            <a:endParaRPr lang="en-US" sz="3400" dirty="0" smtClean="0"/>
          </a:p>
          <a:p>
            <a:r>
              <a:rPr lang="en-US" sz="3400" b="1" dirty="0" smtClean="0">
                <a:solidFill>
                  <a:srgbClr val="0070C0"/>
                </a:solidFill>
              </a:rPr>
              <a:t>5. </a:t>
            </a:r>
            <a:r>
              <a:rPr lang="en-US" sz="3400" err="1"/>
              <a:t>Phong</a:t>
            </a:r>
            <a:r>
              <a:rPr lang="en-US" sz="3400"/>
              <a:t> </a:t>
            </a:r>
            <a:r>
              <a:rPr lang="en-US" sz="3400" smtClean="0"/>
              <a:t>_________________________.</a:t>
            </a:r>
            <a:endParaRPr lang="en-US" sz="3400" dirty="0"/>
          </a:p>
          <a:p>
            <a:r>
              <a:rPr lang="en-US" sz="3400" dirty="0"/>
              <a:t>(draw a picture) </a:t>
            </a:r>
            <a:endParaRPr lang="en-US" sz="3400" b="1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78D441-209D-4529-822D-92A3CD5956F7}"/>
              </a:ext>
            </a:extLst>
          </p:cNvPr>
          <p:cNvSpPr txBox="1"/>
          <p:nvPr/>
        </p:nvSpPr>
        <p:spPr>
          <a:xfrm>
            <a:off x="4074987" y="2696042"/>
            <a:ext cx="64543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</a:rPr>
              <a:t>are not </a:t>
            </a:r>
            <a:r>
              <a:rPr lang="en-US" sz="3400" b="1" dirty="0">
                <a:solidFill>
                  <a:srgbClr val="FF0000"/>
                </a:solidFill>
              </a:rPr>
              <a:t>/</a:t>
            </a:r>
            <a:r>
              <a:rPr lang="en-US" sz="3400" b="1" dirty="0">
                <a:solidFill>
                  <a:srgbClr val="00B050"/>
                </a:solidFill>
              </a:rPr>
              <a:t> aren’t </a:t>
            </a:r>
            <a:r>
              <a:rPr lang="en-US" sz="3400" b="1">
                <a:solidFill>
                  <a:srgbClr val="00B050"/>
                </a:solidFill>
              </a:rPr>
              <a:t>playing </a:t>
            </a:r>
            <a:r>
              <a:rPr lang="en-US" sz="3400" b="1" smtClean="0">
                <a:solidFill>
                  <a:srgbClr val="00B050"/>
                </a:solidFill>
              </a:rPr>
              <a:t>badminton</a:t>
            </a:r>
            <a:endParaRPr lang="en-US" sz="3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8EFA3A-EC7B-445F-9982-72C3BD63A430}"/>
              </a:ext>
            </a:extLst>
          </p:cNvPr>
          <p:cNvSpPr txBox="1"/>
          <p:nvPr/>
        </p:nvSpPr>
        <p:spPr>
          <a:xfrm>
            <a:off x="2117927" y="4787732"/>
            <a:ext cx="571483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</a:rPr>
              <a:t>is not </a:t>
            </a:r>
            <a:r>
              <a:rPr lang="en-US" sz="3400" b="1" dirty="0">
                <a:solidFill>
                  <a:srgbClr val="FF0000"/>
                </a:solidFill>
              </a:rPr>
              <a:t>/</a:t>
            </a:r>
            <a:r>
              <a:rPr lang="en-US" sz="3400" b="1" dirty="0">
                <a:solidFill>
                  <a:srgbClr val="00B050"/>
                </a:solidFill>
              </a:rPr>
              <a:t> isn’t drawing </a:t>
            </a:r>
            <a:r>
              <a:rPr lang="en-US" sz="3400" b="1">
                <a:solidFill>
                  <a:srgbClr val="00B050"/>
                </a:solidFill>
              </a:rPr>
              <a:t>a </a:t>
            </a:r>
            <a:r>
              <a:rPr lang="en-US" sz="3400" b="1" smtClean="0">
                <a:solidFill>
                  <a:srgbClr val="00B050"/>
                </a:solidFill>
              </a:rPr>
              <a:t>picture</a:t>
            </a:r>
            <a:endParaRPr lang="en-US" sz="3400" b="1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8D287B4-E35C-4FAA-B409-3EB8AEFEF1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610" y="4079191"/>
            <a:ext cx="1501340" cy="261008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A0AB4ED-C285-4DFB-8A89-89EF24E412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326" y="3152854"/>
            <a:ext cx="2581968" cy="225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6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326022"/>
            <a:ext cx="1054296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Look at the pictures. Ask and answer.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42458" y="2367698"/>
            <a:ext cx="1860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Example: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415" y="2660085"/>
            <a:ext cx="3716555" cy="349953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671820" y="2815373"/>
            <a:ext cx="61772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/>
              <a:t>A: </a:t>
            </a:r>
            <a:r>
              <a:rPr lang="en-US" sz="4000" dirty="0"/>
              <a:t>your sister / make a cake?</a:t>
            </a:r>
          </a:p>
          <a:p>
            <a:r>
              <a:rPr lang="en-US" sz="4000" dirty="0"/>
              <a:t>      Is your sister making a cake?</a:t>
            </a:r>
          </a:p>
          <a:p>
            <a:r>
              <a:rPr lang="en-US" sz="4000" b="1" i="1" dirty="0"/>
              <a:t>B: </a:t>
            </a:r>
            <a:r>
              <a:rPr lang="en-US" sz="4000" dirty="0"/>
              <a:t>Yes, she is.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785657" y="3828513"/>
            <a:ext cx="50084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58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54296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Look at the pictures. Ask and answer.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30"/>
          <a:stretch/>
        </p:blipFill>
        <p:spPr>
          <a:xfrm>
            <a:off x="5189640" y="3783927"/>
            <a:ext cx="6927429" cy="321574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23825" y="2245045"/>
            <a:ext cx="738187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dirty="0" smtClean="0">
                <a:solidFill>
                  <a:srgbClr val="0070C0"/>
                </a:solidFill>
              </a:rPr>
              <a:t>1. </a:t>
            </a:r>
            <a:r>
              <a:rPr lang="en-US" sz="4000" b="1" i="1" dirty="0" smtClean="0"/>
              <a:t>A</a:t>
            </a:r>
            <a:r>
              <a:rPr lang="en-US" sz="4000" b="1" i="1" dirty="0"/>
              <a:t>: </a:t>
            </a:r>
            <a:r>
              <a:rPr lang="en-US" sz="4000" dirty="0"/>
              <a:t>your friend / swim?</a:t>
            </a:r>
          </a:p>
          <a:p>
            <a:pPr>
              <a:spcAft>
                <a:spcPts val="600"/>
              </a:spcAft>
            </a:pPr>
            <a:r>
              <a:rPr lang="en-US" sz="4000" b="1" dirty="0"/>
              <a:t> </a:t>
            </a:r>
            <a:r>
              <a:rPr lang="en-US" sz="4000" b="1" dirty="0" smtClean="0"/>
              <a:t>        ______________________</a:t>
            </a:r>
            <a:endParaRPr lang="en-US" sz="4000" b="1" dirty="0"/>
          </a:p>
          <a:p>
            <a:pPr>
              <a:spcAft>
                <a:spcPts val="600"/>
              </a:spcAft>
            </a:pPr>
            <a:r>
              <a:rPr lang="en-US" sz="4000" b="1" i="1" dirty="0" smtClean="0"/>
              <a:t>    B: </a:t>
            </a:r>
            <a:r>
              <a:rPr lang="en-US" sz="4000" b="1" dirty="0" smtClean="0"/>
              <a:t>__________</a:t>
            </a:r>
            <a:endParaRPr lang="en-US" sz="4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B6A368-8F72-4D7F-9C87-11037DE25958}"/>
              </a:ext>
            </a:extLst>
          </p:cNvPr>
          <p:cNvSpPr txBox="1"/>
          <p:nvPr/>
        </p:nvSpPr>
        <p:spPr>
          <a:xfrm>
            <a:off x="1303130" y="2907133"/>
            <a:ext cx="5621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Is your friend swimming?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1FCFAE-A871-4297-893F-679A9B1D319D}"/>
              </a:ext>
            </a:extLst>
          </p:cNvPr>
          <p:cNvSpPr txBox="1"/>
          <p:nvPr/>
        </p:nvSpPr>
        <p:spPr>
          <a:xfrm>
            <a:off x="1272484" y="3630040"/>
            <a:ext cx="2990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Yes, he is.</a:t>
            </a:r>
          </a:p>
        </p:txBody>
      </p:sp>
    </p:spTree>
    <p:extLst>
      <p:ext uri="{BB962C8B-B14F-4D97-AF65-F5344CB8AC3E}">
        <p14:creationId xmlns:p14="http://schemas.microsoft.com/office/powerpoint/2010/main" val="162277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54296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Look at the pictures. Ask and answer.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1859" y="2204378"/>
            <a:ext cx="887467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dirty="0" smtClean="0">
                <a:solidFill>
                  <a:srgbClr val="0070C0"/>
                </a:solidFill>
              </a:rPr>
              <a:t>2. </a:t>
            </a:r>
            <a:r>
              <a:rPr lang="en-US" sz="4000" b="1" i="1" dirty="0" smtClean="0"/>
              <a:t>A</a:t>
            </a:r>
            <a:r>
              <a:rPr lang="en-US" sz="4000" b="1" i="1" dirty="0"/>
              <a:t>: </a:t>
            </a:r>
            <a:r>
              <a:rPr lang="en-US" sz="4000" dirty="0"/>
              <a:t>they / listen to music?</a:t>
            </a:r>
          </a:p>
          <a:p>
            <a:pPr>
              <a:spcAft>
                <a:spcPts val="600"/>
              </a:spcAft>
            </a:pPr>
            <a:r>
              <a:rPr lang="en-US" sz="4000" b="1" smtClean="0"/>
              <a:t>         _______________________</a:t>
            </a:r>
            <a:endParaRPr lang="en-US" sz="4000" b="1" dirty="0"/>
          </a:p>
          <a:p>
            <a:pPr>
              <a:spcAft>
                <a:spcPts val="600"/>
              </a:spcAft>
            </a:pPr>
            <a:r>
              <a:rPr lang="en-US" sz="4000" b="1" i="1" dirty="0" smtClean="0"/>
              <a:t>    B: </a:t>
            </a:r>
            <a:r>
              <a:rPr lang="en-US" sz="4000" b="1" dirty="0" smtClean="0"/>
              <a:t>_____________</a:t>
            </a:r>
            <a:endParaRPr lang="en-US" sz="4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2"/>
          <a:stretch/>
        </p:blipFill>
        <p:spPr>
          <a:xfrm>
            <a:off x="5477545" y="3057525"/>
            <a:ext cx="7097970" cy="40483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09177DC-6F2A-43D9-9FAE-31AB3A08E6BE}"/>
              </a:ext>
            </a:extLst>
          </p:cNvPr>
          <p:cNvSpPr txBox="1"/>
          <p:nvPr/>
        </p:nvSpPr>
        <p:spPr>
          <a:xfrm>
            <a:off x="1200608" y="2866796"/>
            <a:ext cx="7718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Are they listening to music?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7ECAE2-05F8-4FBA-95EC-48A9A7959A6A}"/>
              </a:ext>
            </a:extLst>
          </p:cNvPr>
          <p:cNvSpPr txBox="1"/>
          <p:nvPr/>
        </p:nvSpPr>
        <p:spPr>
          <a:xfrm>
            <a:off x="1120703" y="3564924"/>
            <a:ext cx="3948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No, they aren’t.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1E7F03-D5D5-4005-B9CE-06315986033E}"/>
              </a:ext>
            </a:extLst>
          </p:cNvPr>
          <p:cNvSpPr txBox="1"/>
          <p:nvPr/>
        </p:nvSpPr>
        <p:spPr>
          <a:xfrm>
            <a:off x="1120703" y="4237100"/>
            <a:ext cx="5752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7030A0"/>
                </a:solidFill>
              </a:rPr>
              <a:t>(They </a:t>
            </a:r>
            <a:r>
              <a:rPr lang="en-US" sz="4000" dirty="0">
                <a:solidFill>
                  <a:srgbClr val="7030A0"/>
                </a:solidFill>
              </a:rPr>
              <a:t>are having a picnic.)</a:t>
            </a:r>
          </a:p>
        </p:txBody>
      </p:sp>
    </p:spTree>
    <p:extLst>
      <p:ext uri="{BB962C8B-B14F-4D97-AF65-F5344CB8AC3E}">
        <p14:creationId xmlns:p14="http://schemas.microsoft.com/office/powerpoint/2010/main" val="356309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54296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Look at the pictures. Ask and answer.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7381" y="2245045"/>
            <a:ext cx="733256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0070C0"/>
                </a:solidFill>
              </a:rPr>
              <a:t>3</a:t>
            </a:r>
            <a:r>
              <a:rPr lang="en-US" sz="4000" b="1" dirty="0" smtClean="0">
                <a:solidFill>
                  <a:srgbClr val="0070C0"/>
                </a:solidFill>
              </a:rPr>
              <a:t>. </a:t>
            </a:r>
            <a:r>
              <a:rPr lang="en-US" sz="4000" b="1" i="1" dirty="0" smtClean="0"/>
              <a:t>A</a:t>
            </a:r>
            <a:r>
              <a:rPr lang="en-US" sz="4000" b="1" i="1" dirty="0"/>
              <a:t>: </a:t>
            </a:r>
            <a:r>
              <a:rPr lang="en-US" sz="4000" dirty="0" err="1"/>
              <a:t>Mi</a:t>
            </a:r>
            <a:r>
              <a:rPr lang="en-US" sz="4000" dirty="0"/>
              <a:t> / play the piano?</a:t>
            </a:r>
          </a:p>
          <a:p>
            <a:pPr>
              <a:spcAft>
                <a:spcPts val="600"/>
              </a:spcAft>
            </a:pPr>
            <a:r>
              <a:rPr lang="en-US" sz="4000" b="1" dirty="0" smtClean="0"/>
              <a:t>         ______________________</a:t>
            </a:r>
            <a:endParaRPr lang="en-US" sz="4000" b="1" dirty="0"/>
          </a:p>
          <a:p>
            <a:pPr>
              <a:spcAft>
                <a:spcPts val="600"/>
              </a:spcAft>
            </a:pPr>
            <a:r>
              <a:rPr lang="en-US" sz="4000" b="1" i="1" dirty="0" smtClean="0"/>
              <a:t>    B: </a:t>
            </a:r>
            <a:r>
              <a:rPr lang="en-US" sz="4000" b="1" dirty="0" smtClean="0"/>
              <a:t>_____________</a:t>
            </a:r>
            <a:endParaRPr lang="en-US" sz="4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9177DC-6F2A-43D9-9FAE-31AB3A08E6BE}"/>
              </a:ext>
            </a:extLst>
          </p:cNvPr>
          <p:cNvSpPr txBox="1"/>
          <p:nvPr/>
        </p:nvSpPr>
        <p:spPr>
          <a:xfrm>
            <a:off x="1898175" y="2900922"/>
            <a:ext cx="554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Is </a:t>
            </a:r>
            <a:r>
              <a:rPr lang="en-US" sz="4000" b="1" dirty="0" err="1">
                <a:solidFill>
                  <a:srgbClr val="00B050"/>
                </a:solidFill>
              </a:rPr>
              <a:t>Mi</a:t>
            </a:r>
            <a:r>
              <a:rPr lang="en-US" sz="4000" b="1" dirty="0">
                <a:solidFill>
                  <a:srgbClr val="00B050"/>
                </a:solidFill>
              </a:rPr>
              <a:t> playing the piano?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7ECAE2-05F8-4FBA-95EC-48A9A7959A6A}"/>
              </a:ext>
            </a:extLst>
          </p:cNvPr>
          <p:cNvSpPr txBox="1"/>
          <p:nvPr/>
        </p:nvSpPr>
        <p:spPr>
          <a:xfrm>
            <a:off x="1907700" y="3619018"/>
            <a:ext cx="4287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No, she isn’t.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1E7F03-D5D5-4005-B9CE-06315986033E}"/>
              </a:ext>
            </a:extLst>
          </p:cNvPr>
          <p:cNvSpPr txBox="1"/>
          <p:nvPr/>
        </p:nvSpPr>
        <p:spPr>
          <a:xfrm>
            <a:off x="1849659" y="4202487"/>
            <a:ext cx="6604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7030A0"/>
                </a:solidFill>
              </a:rPr>
              <a:t>(She </a:t>
            </a:r>
            <a:r>
              <a:rPr lang="en-US" sz="4000" dirty="0">
                <a:solidFill>
                  <a:srgbClr val="7030A0"/>
                </a:solidFill>
              </a:rPr>
              <a:t>is doing karate.)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350" y="1534610"/>
            <a:ext cx="4146395" cy="518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4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54296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Look at the pictures. Ask and answer.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3506" y="2185753"/>
            <a:ext cx="678404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dirty="0" smtClean="0">
                <a:solidFill>
                  <a:srgbClr val="0070C0"/>
                </a:solidFill>
              </a:rPr>
              <a:t>4. </a:t>
            </a:r>
            <a:r>
              <a:rPr lang="en-US" sz="4000" b="1" i="1" dirty="0" smtClean="0"/>
              <a:t>A</a:t>
            </a:r>
            <a:r>
              <a:rPr lang="en-US" sz="4000" b="1" i="1" dirty="0"/>
              <a:t>: </a:t>
            </a:r>
            <a:r>
              <a:rPr lang="en-US" sz="4000" dirty="0"/>
              <a:t>they / learn English?</a:t>
            </a:r>
          </a:p>
          <a:p>
            <a:pPr>
              <a:spcAft>
                <a:spcPts val="600"/>
              </a:spcAft>
            </a:pPr>
            <a:r>
              <a:rPr lang="en-US" sz="4000" b="1" dirty="0" smtClean="0"/>
              <a:t>         ______________________</a:t>
            </a:r>
            <a:endParaRPr lang="en-US" sz="4000" b="1" dirty="0"/>
          </a:p>
          <a:p>
            <a:pPr>
              <a:spcAft>
                <a:spcPts val="600"/>
              </a:spcAft>
            </a:pPr>
            <a:r>
              <a:rPr lang="en-US" sz="4000" b="1" i="1" dirty="0" smtClean="0"/>
              <a:t>    B: </a:t>
            </a:r>
            <a:r>
              <a:rPr lang="en-US" sz="4000" b="1" dirty="0" smtClean="0"/>
              <a:t>_____________</a:t>
            </a:r>
            <a:endParaRPr lang="en-US" sz="4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9177DC-6F2A-43D9-9FAE-31AB3A08E6BE}"/>
              </a:ext>
            </a:extLst>
          </p:cNvPr>
          <p:cNvSpPr txBox="1"/>
          <p:nvPr/>
        </p:nvSpPr>
        <p:spPr>
          <a:xfrm>
            <a:off x="1316967" y="2844749"/>
            <a:ext cx="5750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Are they learning English?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7ECAE2-05F8-4FBA-95EC-48A9A7959A6A}"/>
              </a:ext>
            </a:extLst>
          </p:cNvPr>
          <p:cNvSpPr txBox="1"/>
          <p:nvPr/>
        </p:nvSpPr>
        <p:spPr>
          <a:xfrm>
            <a:off x="1422741" y="3524060"/>
            <a:ext cx="3406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Yes, they are.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915" y="1757553"/>
            <a:ext cx="4507093" cy="480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7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54296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Look at the pictures. Ask and answer.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2818" y="2001252"/>
            <a:ext cx="856909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dirty="0">
                <a:solidFill>
                  <a:srgbClr val="0070C0"/>
                </a:solidFill>
              </a:rPr>
              <a:t>5</a:t>
            </a:r>
            <a:r>
              <a:rPr lang="en-US" sz="4000" b="1" dirty="0" smtClean="0">
                <a:solidFill>
                  <a:srgbClr val="0070C0"/>
                </a:solidFill>
              </a:rPr>
              <a:t>. </a:t>
            </a:r>
            <a:r>
              <a:rPr lang="en-US" sz="4000" b="1" i="1" dirty="0" smtClean="0"/>
              <a:t>A</a:t>
            </a:r>
            <a:r>
              <a:rPr lang="en-US" sz="4000" b="1" i="1" dirty="0"/>
              <a:t>: </a:t>
            </a:r>
            <a:r>
              <a:rPr lang="en-US" sz="4000" dirty="0"/>
              <a:t>your friends / cycle to school?</a:t>
            </a:r>
          </a:p>
          <a:p>
            <a:pPr>
              <a:spcAft>
                <a:spcPts val="600"/>
              </a:spcAft>
            </a:pPr>
            <a:r>
              <a:rPr lang="en-US" sz="4000" b="1" dirty="0" smtClean="0"/>
              <a:t>         ____________________________</a:t>
            </a:r>
            <a:endParaRPr lang="en-US" sz="4000" b="1" dirty="0"/>
          </a:p>
          <a:p>
            <a:pPr>
              <a:spcAft>
                <a:spcPts val="600"/>
              </a:spcAft>
            </a:pPr>
            <a:r>
              <a:rPr lang="en-US" sz="4000" b="1" i="1" dirty="0" smtClean="0"/>
              <a:t>    B: </a:t>
            </a:r>
            <a:r>
              <a:rPr lang="en-US" sz="4000" b="1" dirty="0" smtClean="0"/>
              <a:t>_____________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9177DC-6F2A-43D9-9FAE-31AB3A08E6BE}"/>
              </a:ext>
            </a:extLst>
          </p:cNvPr>
          <p:cNvSpPr txBox="1"/>
          <p:nvPr/>
        </p:nvSpPr>
        <p:spPr>
          <a:xfrm>
            <a:off x="1216025" y="2663562"/>
            <a:ext cx="7465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Are your friends cycling to school?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7ECAE2-05F8-4FBA-95EC-48A9A7959A6A}"/>
              </a:ext>
            </a:extLst>
          </p:cNvPr>
          <p:cNvSpPr txBox="1"/>
          <p:nvPr/>
        </p:nvSpPr>
        <p:spPr>
          <a:xfrm>
            <a:off x="1216025" y="3373497"/>
            <a:ext cx="3516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No, </a:t>
            </a:r>
            <a:r>
              <a:rPr lang="en-US" sz="4000" b="1" dirty="0">
                <a:solidFill>
                  <a:srgbClr val="00B050"/>
                </a:solidFill>
              </a:rPr>
              <a:t>they </a:t>
            </a:r>
            <a:r>
              <a:rPr lang="en-US" sz="4000" b="1" dirty="0" smtClean="0">
                <a:solidFill>
                  <a:srgbClr val="00B050"/>
                </a:solidFill>
              </a:rPr>
              <a:t>aren’t.</a:t>
            </a:r>
            <a:endParaRPr lang="en-US" sz="4000" b="1" dirty="0">
              <a:solidFill>
                <a:srgbClr val="00B05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776" y="2562225"/>
            <a:ext cx="4427635" cy="444593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A47C51F-DF16-4750-ADF8-34D8D49603A3}"/>
              </a:ext>
            </a:extLst>
          </p:cNvPr>
          <p:cNvSpPr txBox="1"/>
          <p:nvPr/>
        </p:nvSpPr>
        <p:spPr>
          <a:xfrm>
            <a:off x="1190982" y="3983889"/>
            <a:ext cx="6130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7030A0"/>
                </a:solidFill>
              </a:rPr>
              <a:t>(They </a:t>
            </a:r>
            <a:r>
              <a:rPr lang="en-US" sz="4000" dirty="0">
                <a:solidFill>
                  <a:srgbClr val="7030A0"/>
                </a:solidFill>
              </a:rPr>
              <a:t>are walking to school.)</a:t>
            </a:r>
          </a:p>
        </p:txBody>
      </p:sp>
    </p:spTree>
    <p:extLst>
      <p:ext uri="{BB962C8B-B14F-4D97-AF65-F5344CB8AC3E}">
        <p14:creationId xmlns:p14="http://schemas.microsoft.com/office/powerpoint/2010/main" val="204715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4915" y="2862097"/>
            <a:ext cx="10217410" cy="3036669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4" name="TextBox 13"/>
          <p:cNvSpPr txBox="1"/>
          <p:nvPr/>
        </p:nvSpPr>
        <p:spPr>
          <a:xfrm>
            <a:off x="365681" y="1546048"/>
            <a:ext cx="2349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15408" y="1534557"/>
            <a:ext cx="63952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The present continuous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55" y="2132077"/>
            <a:ext cx="4097553" cy="104855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66942" y="3349379"/>
            <a:ext cx="96955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When something often happens or is fixed, we use the present simple.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When something is happening now, we use the present continuous.</a:t>
            </a:r>
          </a:p>
        </p:txBody>
      </p:sp>
    </p:spTree>
    <p:extLst>
      <p:ext uri="{BB962C8B-B14F-4D97-AF65-F5344CB8AC3E}">
        <p14:creationId xmlns:p14="http://schemas.microsoft.com/office/powerpoint/2010/main" val="343614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8770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Put the verbs in brackets 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present simple or 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present continuous.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487067" y="1833610"/>
            <a:ext cx="11200108" cy="4819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 smtClean="0">
                <a:solidFill>
                  <a:srgbClr val="0070C0"/>
                </a:solidFill>
              </a:rPr>
              <a:t>1. </a:t>
            </a:r>
            <a:r>
              <a:rPr lang="en-US" sz="3200" dirty="0" smtClean="0"/>
              <a:t>My </a:t>
            </a:r>
            <a:r>
              <a:rPr lang="en-US" sz="3200" dirty="0"/>
              <a:t>best friend (not walk</a:t>
            </a:r>
            <a:r>
              <a:rPr lang="en-US" sz="3200"/>
              <a:t>) </a:t>
            </a:r>
            <a:r>
              <a:rPr lang="en-US" sz="3200" smtClean="0"/>
              <a:t>_______________________ </a:t>
            </a:r>
            <a:r>
              <a:rPr lang="en-US" sz="3200" dirty="0"/>
              <a:t>to school every day. Sometimes she (cycle) </a:t>
            </a:r>
            <a:r>
              <a:rPr lang="en-US" sz="3200" dirty="0" smtClean="0"/>
              <a:t>_______.</a:t>
            </a:r>
          </a:p>
          <a:p>
            <a:pPr>
              <a:lnSpc>
                <a:spcPct val="120000"/>
              </a:lnSpc>
            </a:pPr>
            <a:r>
              <a:rPr lang="en-US" sz="3200" b="1" dirty="0" smtClean="0">
                <a:solidFill>
                  <a:srgbClr val="0070C0"/>
                </a:solidFill>
              </a:rPr>
              <a:t>2. </a:t>
            </a:r>
            <a:r>
              <a:rPr lang="en-US" sz="3200" dirty="0"/>
              <a:t>Look! What _______ he (play) </a:t>
            </a:r>
            <a:r>
              <a:rPr lang="en-US" sz="3200" dirty="0" smtClean="0"/>
              <a:t>_______?</a:t>
            </a:r>
          </a:p>
          <a:p>
            <a:pPr>
              <a:lnSpc>
                <a:spcPct val="120000"/>
              </a:lnSpc>
            </a:pPr>
            <a:r>
              <a:rPr lang="en-US" sz="3200" b="1" dirty="0" smtClean="0">
                <a:solidFill>
                  <a:srgbClr val="0070C0"/>
                </a:solidFill>
              </a:rPr>
              <a:t>3. </a:t>
            </a:r>
            <a:r>
              <a:rPr lang="en-US" sz="3200" dirty="0"/>
              <a:t>_______ your friends (study) _______ in the library every 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afternoon?</a:t>
            </a:r>
          </a:p>
          <a:p>
            <a:pPr>
              <a:lnSpc>
                <a:spcPct val="120000"/>
              </a:lnSpc>
            </a:pPr>
            <a:r>
              <a:rPr lang="en-US" sz="3200" b="1" dirty="0" smtClean="0">
                <a:solidFill>
                  <a:srgbClr val="0070C0"/>
                </a:solidFill>
              </a:rPr>
              <a:t>4. </a:t>
            </a:r>
            <a:r>
              <a:rPr lang="en-US" sz="3200" dirty="0"/>
              <a:t>I (write) </a:t>
            </a:r>
            <a:r>
              <a:rPr lang="en-US" sz="3200" dirty="0" smtClean="0"/>
              <a:t>________________ </a:t>
            </a:r>
            <a:r>
              <a:rPr lang="en-US" sz="3200" dirty="0"/>
              <a:t>an email to my friend now</a:t>
            </a:r>
            <a:r>
              <a:rPr lang="en-US" sz="32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sz="3200" b="1" dirty="0" smtClean="0">
                <a:solidFill>
                  <a:srgbClr val="0070C0"/>
                </a:solidFill>
              </a:rPr>
              <a:t>5. </a:t>
            </a:r>
            <a:r>
              <a:rPr lang="en-US" sz="3200" dirty="0" smtClean="0"/>
              <a:t>He (not do</a:t>
            </a:r>
            <a:r>
              <a:rPr lang="en-US" sz="3200" smtClean="0"/>
              <a:t>) ________________ </a:t>
            </a:r>
            <a:r>
              <a:rPr lang="en-US" sz="3200" dirty="0" smtClean="0"/>
              <a:t>his homework now. He (read</a:t>
            </a:r>
            <a:r>
              <a:rPr lang="en-US" sz="3200" smtClean="0"/>
              <a:t>) ____________.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78D441-209D-4529-822D-92A3CD5956F7}"/>
              </a:ext>
            </a:extLst>
          </p:cNvPr>
          <p:cNvSpPr txBox="1"/>
          <p:nvPr/>
        </p:nvSpPr>
        <p:spPr>
          <a:xfrm>
            <a:off x="5224817" y="1871316"/>
            <a:ext cx="4309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 not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US" sz="3200" b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doesn’t</a:t>
            </a:r>
            <a:r>
              <a:rPr lang="vi-VN" sz="3200" b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walk</a:t>
            </a:r>
            <a:endParaRPr lang="en-US" sz="32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8A64E8-E3E9-4490-844C-798600071B18}"/>
              </a:ext>
            </a:extLst>
          </p:cNvPr>
          <p:cNvSpPr txBox="1"/>
          <p:nvPr/>
        </p:nvSpPr>
        <p:spPr>
          <a:xfrm>
            <a:off x="6184937" y="2488305"/>
            <a:ext cx="1187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cycles</a:t>
            </a:r>
            <a:endParaRPr lang="en-US" sz="32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8EFA3A-EC7B-445F-9982-72C3BD63A430}"/>
              </a:ext>
            </a:extLst>
          </p:cNvPr>
          <p:cNvSpPr txBox="1"/>
          <p:nvPr/>
        </p:nvSpPr>
        <p:spPr>
          <a:xfrm>
            <a:off x="3525809" y="3073080"/>
            <a:ext cx="449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endParaRPr lang="en-US" sz="32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127A0B-970E-4B67-986C-2BF0E03931BD}"/>
              </a:ext>
            </a:extLst>
          </p:cNvPr>
          <p:cNvSpPr txBox="1"/>
          <p:nvPr/>
        </p:nvSpPr>
        <p:spPr>
          <a:xfrm>
            <a:off x="1472029" y="3653474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endParaRPr lang="en-US" sz="32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E32583-A51E-4D5B-9596-6ED9EF6983AC}"/>
              </a:ext>
            </a:extLst>
          </p:cNvPr>
          <p:cNvSpPr txBox="1"/>
          <p:nvPr/>
        </p:nvSpPr>
        <p:spPr>
          <a:xfrm>
            <a:off x="2499266" y="4800195"/>
            <a:ext cx="2824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am </a:t>
            </a:r>
            <a:r>
              <a:rPr lang="en-US" sz="3200" b="1" dirty="0">
                <a:solidFill>
                  <a:srgbClr val="FF0000"/>
                </a:solidFill>
              </a:rPr>
              <a:t>/</a:t>
            </a:r>
            <a:r>
              <a:rPr lang="en-US" sz="3200" b="1" dirty="0">
                <a:solidFill>
                  <a:srgbClr val="00B050"/>
                </a:solidFill>
              </a:rPr>
              <a:t> ‘m writing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42DEB9-FAAA-4F05-9B5C-2212562FE2CB}"/>
              </a:ext>
            </a:extLst>
          </p:cNvPr>
          <p:cNvSpPr txBox="1"/>
          <p:nvPr/>
        </p:nvSpPr>
        <p:spPr>
          <a:xfrm>
            <a:off x="588727" y="5943350"/>
            <a:ext cx="2449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is </a:t>
            </a:r>
            <a:r>
              <a:rPr lang="en-US" sz="3200" b="1" dirty="0">
                <a:solidFill>
                  <a:srgbClr val="FF0000"/>
                </a:solidFill>
              </a:rPr>
              <a:t>/</a:t>
            </a:r>
            <a:r>
              <a:rPr lang="en-US" sz="3200" b="1" dirty="0">
                <a:solidFill>
                  <a:srgbClr val="00B050"/>
                </a:solidFill>
              </a:rPr>
              <a:t> ‘</a:t>
            </a:r>
            <a:r>
              <a:rPr lang="en-US" sz="3200" b="1">
                <a:solidFill>
                  <a:srgbClr val="00B050"/>
                </a:solidFill>
              </a:rPr>
              <a:t>s </a:t>
            </a:r>
            <a:r>
              <a:rPr lang="en-US" sz="3200" b="1" smtClean="0">
                <a:solidFill>
                  <a:srgbClr val="00B050"/>
                </a:solidFill>
              </a:rPr>
              <a:t>reading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8EFA3A-EC7B-445F-9982-72C3BD63A430}"/>
              </a:ext>
            </a:extLst>
          </p:cNvPr>
          <p:cNvSpPr txBox="1"/>
          <p:nvPr/>
        </p:nvSpPr>
        <p:spPr>
          <a:xfrm>
            <a:off x="6006352" y="3038209"/>
            <a:ext cx="1402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playing</a:t>
            </a:r>
            <a:endParaRPr lang="en-US" sz="32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127A0B-970E-4B67-986C-2BF0E03931BD}"/>
              </a:ext>
            </a:extLst>
          </p:cNvPr>
          <p:cNvSpPr txBox="1"/>
          <p:nvPr/>
        </p:nvSpPr>
        <p:spPr>
          <a:xfrm>
            <a:off x="6006352" y="3662359"/>
            <a:ext cx="1119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3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tudy</a:t>
            </a:r>
            <a:endParaRPr lang="en-US" sz="32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42DEB9-FAAA-4F05-9B5C-2212562FE2CB}"/>
              </a:ext>
            </a:extLst>
          </p:cNvPr>
          <p:cNvSpPr txBox="1"/>
          <p:nvPr/>
        </p:nvSpPr>
        <p:spPr>
          <a:xfrm>
            <a:off x="3029103" y="5389474"/>
            <a:ext cx="3371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is not </a:t>
            </a:r>
            <a:r>
              <a:rPr lang="en-US" sz="3200" b="1" dirty="0" smtClean="0">
                <a:solidFill>
                  <a:srgbClr val="FF0000"/>
                </a:solidFill>
              </a:rPr>
              <a:t>/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smtClean="0">
                <a:solidFill>
                  <a:srgbClr val="00B050"/>
                </a:solidFill>
              </a:rPr>
              <a:t>isn‘t doing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7924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250138" y="1896087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</a:t>
            </a:r>
            <a:r>
              <a:rPr lang="en-US" sz="2800" b="1" dirty="0" smtClean="0">
                <a:solidFill>
                  <a:schemeClr val="bg1"/>
                </a:solidFill>
              </a:rPr>
              <a:t>3: A CLOSER LOOK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MY FRIENDS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248046" y="2735932"/>
            <a:ext cx="5533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26649"/>
                </a:solidFill>
              </a:rPr>
              <a:t>The present continuous</a:t>
            </a:r>
            <a:endParaRPr lang="en-US" sz="3600" b="1" dirty="0">
              <a:solidFill>
                <a:srgbClr val="F2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43706" y="11351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22990" y="1742250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54296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Charades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Take turns to mime different actions. </a:t>
            </a:r>
          </a:p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Others guess what you are doing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8670" y="2309052"/>
            <a:ext cx="2605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4072" y="3154785"/>
            <a:ext cx="81877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/>
              <a:t>A: </a:t>
            </a:r>
            <a:r>
              <a:rPr lang="en-US" sz="3600" dirty="0"/>
              <a:t>Are you dancing?</a:t>
            </a:r>
          </a:p>
          <a:p>
            <a:r>
              <a:rPr lang="en-US" sz="3600" b="1" i="1" dirty="0"/>
              <a:t>B: </a:t>
            </a:r>
            <a:r>
              <a:rPr lang="en-US" sz="3600" dirty="0"/>
              <a:t>No, I’m not.</a:t>
            </a:r>
          </a:p>
          <a:p>
            <a:r>
              <a:rPr lang="en-US" sz="3600" b="1" i="1" dirty="0"/>
              <a:t>C: </a:t>
            </a:r>
            <a:r>
              <a:rPr lang="en-US" sz="3600" dirty="0"/>
              <a:t>Are you looking for something?</a:t>
            </a:r>
          </a:p>
          <a:p>
            <a:r>
              <a:rPr lang="en-US" sz="3600" b="1" i="1" dirty="0"/>
              <a:t>B: </a:t>
            </a:r>
            <a:r>
              <a:rPr lang="en-US" sz="3600" dirty="0"/>
              <a:t>Yes, I am.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7781" y="113437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66339" y="2367698"/>
            <a:ext cx="5443644" cy="39629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618" t="15297" r="4915" b="13143"/>
          <a:stretch/>
        </p:blipFill>
        <p:spPr>
          <a:xfrm>
            <a:off x="1096365" y="1280409"/>
            <a:ext cx="1516690" cy="41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6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114456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the present continuous to talk about things happening </a:t>
            </a:r>
            <a:r>
              <a:rPr lang="en-US" sz="3600" dirty="0" smtClean="0"/>
              <a:t>now;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Ask about appearance and personality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165" y="1181898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6330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198" y="2182517"/>
            <a:ext cx="814985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Do exercises in the Workbook.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51320" y="1823620"/>
            <a:ext cx="1835914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PRESENTATION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513503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PRACTICE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6587" y="4789616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PRODUCTION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9949" y="1043081"/>
            <a:ext cx="6089967" cy="618004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Sentence puzzling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1" y="1828861"/>
            <a:ext cx="6098855" cy="593608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present </a:t>
            </a:r>
            <a:r>
              <a:rPr lang="en-US" dirty="0" smtClean="0">
                <a:solidFill>
                  <a:schemeClr val="tx1"/>
                </a:solidFill>
              </a:rPr>
              <a:t>continuous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2794" y="2595401"/>
            <a:ext cx="6097122" cy="2100385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Put the verbs in brackets in the present continuous.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 Look at the pictures. Write sentences like the example. Use positive or negative present continuous verbs.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pairs. Look at the pictures. Ask and answer.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 the verbs in brackets in the present simple or present continuous.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78504" y="4901859"/>
            <a:ext cx="6091412" cy="562481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</a:t>
            </a: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Game:</a:t>
            </a: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Charades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364202" cy="414467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132423"/>
            <a:ext cx="1364202" cy="1381079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814227"/>
            <a:ext cx="1419469" cy="975389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115406" y="5759907"/>
            <a:ext cx="1835914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2033363" y="5090339"/>
            <a:ext cx="973224" cy="669567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8504" y="5667582"/>
            <a:ext cx="6091412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4" y="296030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489603" y="1973925"/>
            <a:ext cx="6782730" cy="3709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Work in 4 </a:t>
            </a:r>
            <a:r>
              <a:rPr lang="en-US" sz="3200" dirty="0"/>
              <a:t>groups.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Create </a:t>
            </a:r>
            <a:r>
              <a:rPr lang="en-US" sz="3200" dirty="0"/>
              <a:t>as many </a:t>
            </a:r>
            <a:r>
              <a:rPr lang="en-US" sz="3200" dirty="0" smtClean="0"/>
              <a:t>correct </a:t>
            </a:r>
            <a:r>
              <a:rPr lang="en-US" sz="3200" dirty="0"/>
              <a:t>sentences from the word cards as possible</a:t>
            </a:r>
            <a:r>
              <a:rPr lang="en-US" sz="3200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The </a:t>
            </a:r>
            <a:r>
              <a:rPr lang="en-US" sz="3200" dirty="0"/>
              <a:t>group with more correct sentences will be the winner.</a:t>
            </a:r>
            <a:endParaRPr lang="en-US" sz="3200" dirty="0" smtClean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187198" y="1331314"/>
            <a:ext cx="2089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/>
              <a:t>RULE:</a:t>
            </a:r>
            <a:endParaRPr lang="en-US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697121" y="3557237"/>
            <a:ext cx="28516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Sentence puzzling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372767" y="782270"/>
            <a:ext cx="10542965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800" b="1" smtClean="0">
                <a:solidFill>
                  <a:srgbClr val="0070C0"/>
                </a:solidFill>
              </a:rPr>
              <a:t>1. </a:t>
            </a:r>
            <a:r>
              <a:rPr lang="en-US" sz="2800" smtClean="0"/>
              <a:t>now / learning / she / English / is.</a:t>
            </a:r>
            <a:endParaRPr lang="en-US" sz="2800" b="1" dirty="0">
              <a:solidFill>
                <a:srgbClr val="0070C0"/>
              </a:solidFill>
            </a:endParaRPr>
          </a:p>
          <a:p>
            <a:pPr>
              <a:lnSpc>
                <a:spcPct val="250000"/>
              </a:lnSpc>
            </a:pPr>
            <a:r>
              <a:rPr lang="en-US" sz="2800" b="1" dirty="0" smtClean="0">
                <a:solidFill>
                  <a:srgbClr val="0070C0"/>
                </a:solidFill>
              </a:rPr>
              <a:t>2</a:t>
            </a:r>
            <a:r>
              <a:rPr lang="en-US" sz="2800" b="1">
                <a:solidFill>
                  <a:srgbClr val="0070C0"/>
                </a:solidFill>
              </a:rPr>
              <a:t>. </a:t>
            </a:r>
            <a:r>
              <a:rPr lang="en-US" sz="2800"/>
              <a:t>w</a:t>
            </a:r>
            <a:r>
              <a:rPr lang="en-US" sz="2800" smtClean="0"/>
              <a:t>alk / park / he / dog / for / taking / the / his / in / a / is.</a:t>
            </a:r>
            <a:endParaRPr lang="en-US" sz="2800" b="1" dirty="0">
              <a:solidFill>
                <a:srgbClr val="0070C0"/>
              </a:solidFill>
            </a:endParaRPr>
          </a:p>
          <a:p>
            <a:pPr>
              <a:lnSpc>
                <a:spcPct val="250000"/>
              </a:lnSpc>
            </a:pPr>
            <a:r>
              <a:rPr lang="en-US" sz="2800" b="1" dirty="0" smtClean="0">
                <a:solidFill>
                  <a:srgbClr val="0070C0"/>
                </a:solidFill>
              </a:rPr>
              <a:t>3</a:t>
            </a:r>
            <a:r>
              <a:rPr lang="en-US" sz="2800" b="1">
                <a:solidFill>
                  <a:srgbClr val="0070C0"/>
                </a:solidFill>
              </a:rPr>
              <a:t>. </a:t>
            </a:r>
            <a:r>
              <a:rPr lang="en-US" sz="2800" smtClean="0"/>
              <a:t>Trang / friends / about / talking / new / Phong / their / and / are.</a:t>
            </a:r>
            <a:endParaRPr lang="en-US" sz="2800" b="1" dirty="0">
              <a:solidFill>
                <a:srgbClr val="0070C0"/>
              </a:solidFill>
            </a:endParaRPr>
          </a:p>
          <a:p>
            <a:pPr>
              <a:lnSpc>
                <a:spcPct val="250000"/>
              </a:lnSpc>
            </a:pPr>
            <a:r>
              <a:rPr lang="en-US" sz="2800" b="1" dirty="0" smtClean="0">
                <a:solidFill>
                  <a:srgbClr val="0070C0"/>
                </a:solidFill>
              </a:rPr>
              <a:t>4</a:t>
            </a:r>
            <a:r>
              <a:rPr lang="en-US" sz="2800" b="1" smtClean="0">
                <a:solidFill>
                  <a:srgbClr val="0070C0"/>
                </a:solidFill>
              </a:rPr>
              <a:t>. </a:t>
            </a:r>
            <a:r>
              <a:rPr lang="en-US" sz="2800" smtClean="0"/>
              <a:t>isn’t / piano / Susan / playing / the.</a:t>
            </a:r>
            <a:endParaRPr lang="en-US" sz="2800" dirty="0" smtClean="0"/>
          </a:p>
          <a:p>
            <a:pPr>
              <a:lnSpc>
                <a:spcPct val="250000"/>
              </a:lnSpc>
            </a:pPr>
            <a:r>
              <a:rPr lang="en-US" sz="2800" b="1" smtClean="0">
                <a:solidFill>
                  <a:srgbClr val="0070C0"/>
                </a:solidFill>
              </a:rPr>
              <a:t>5. </a:t>
            </a:r>
            <a:r>
              <a:rPr lang="en-US" sz="2800" smtClean="0"/>
              <a:t>Me / parents / my / visiting / my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788" y="1783937"/>
            <a:ext cx="4581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sym typeface="Wingdings 3" panose="05040102010807070707" pitchFamily="18" charset="2"/>
              </a:rPr>
              <a:t> </a:t>
            </a:r>
            <a:r>
              <a:rPr lang="en-US" sz="2800" smtClean="0">
                <a:solidFill>
                  <a:srgbClr val="00B050"/>
                </a:solidFill>
              </a:rPr>
              <a:t>She </a:t>
            </a:r>
            <a:r>
              <a:rPr lang="en-US" sz="2800">
                <a:solidFill>
                  <a:srgbClr val="00B050"/>
                </a:solidFill>
              </a:rPr>
              <a:t>is learning English now.</a:t>
            </a:r>
            <a:endParaRPr lang="en-GB" sz="2800">
              <a:solidFill>
                <a:srgbClr val="00B05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2788" y="2869745"/>
            <a:ext cx="6633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sym typeface="Wingdings 3" panose="05040102010807070707" pitchFamily="18" charset="2"/>
              </a:rPr>
              <a:t> </a:t>
            </a:r>
            <a:r>
              <a:rPr lang="en-US" sz="2800" smtClean="0">
                <a:solidFill>
                  <a:srgbClr val="00B050"/>
                </a:solidFill>
              </a:rPr>
              <a:t>He is taking his dog for a walk in the park.</a:t>
            </a:r>
            <a:endParaRPr lang="en-GB" sz="2800">
              <a:solidFill>
                <a:srgbClr val="00B05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2788" y="3934414"/>
            <a:ext cx="8232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sym typeface="Wingdings 3" panose="05040102010807070707" pitchFamily="18" charset="2"/>
              </a:rPr>
              <a:t> </a:t>
            </a:r>
            <a:r>
              <a:rPr lang="en-US" sz="2800">
                <a:solidFill>
                  <a:srgbClr val="00B050"/>
                </a:solidFill>
              </a:rPr>
              <a:t>Phong and Trang are </a:t>
            </a:r>
            <a:r>
              <a:rPr lang="en-US" sz="2800" smtClean="0">
                <a:solidFill>
                  <a:srgbClr val="00B050"/>
                </a:solidFill>
              </a:rPr>
              <a:t>talking about their new friends.</a:t>
            </a:r>
            <a:endParaRPr lang="en-GB" sz="2800">
              <a:solidFill>
                <a:srgbClr val="00B05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62788" y="5056254"/>
            <a:ext cx="48283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sym typeface="Wingdings 3" panose="05040102010807070707" pitchFamily="18" charset="2"/>
              </a:rPr>
              <a:t> </a:t>
            </a:r>
            <a:r>
              <a:rPr lang="en-US" sz="2800">
                <a:solidFill>
                  <a:srgbClr val="00B050"/>
                </a:solidFill>
              </a:rPr>
              <a:t>Susan isn’t playing the piano.</a:t>
            </a:r>
            <a:endParaRPr lang="en-GB" sz="2800">
              <a:solidFill>
                <a:srgbClr val="00B05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62787" y="6114956"/>
            <a:ext cx="45416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sym typeface="Wingdings 3" panose="05040102010807070707" pitchFamily="18" charset="2"/>
              </a:rPr>
              <a:t> </a:t>
            </a:r>
            <a:r>
              <a:rPr lang="en-US" sz="2800">
                <a:solidFill>
                  <a:srgbClr val="00B050"/>
                </a:solidFill>
              </a:rPr>
              <a:t>My parents are visiting me.</a:t>
            </a:r>
            <a:endParaRPr lang="en-GB" sz="28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87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23398" y="2385356"/>
            <a:ext cx="10217410" cy="4171383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4" name="TextBox 13"/>
          <p:cNvSpPr txBox="1"/>
          <p:nvPr/>
        </p:nvSpPr>
        <p:spPr>
          <a:xfrm>
            <a:off x="365681" y="1097823"/>
            <a:ext cx="2349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15408" y="1086332"/>
            <a:ext cx="63952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The present continuous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55" y="1683852"/>
            <a:ext cx="4097553" cy="104855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69668" y="2663915"/>
            <a:ext cx="10575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We use the present continuous for actions happening now.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69669" y="3175520"/>
            <a:ext cx="83977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Example: </a:t>
            </a:r>
            <a:r>
              <a:rPr lang="en-US" sz="3200" b="1" dirty="0"/>
              <a:t>- </a:t>
            </a:r>
            <a:r>
              <a:rPr lang="en-US" sz="3200" dirty="0"/>
              <a:t>She</a:t>
            </a:r>
            <a:r>
              <a:rPr lang="en-US" sz="3200" b="1" dirty="0"/>
              <a:t>’s talking.</a:t>
            </a:r>
          </a:p>
          <a:p>
            <a:pPr marL="1085850"/>
            <a:r>
              <a:rPr lang="en-US" sz="3200" b="1" dirty="0"/>
              <a:t> </a:t>
            </a:r>
            <a:r>
              <a:rPr lang="en-US" sz="3200" b="1" dirty="0" smtClean="0"/>
              <a:t>     - </a:t>
            </a:r>
            <a:r>
              <a:rPr lang="en-US" sz="3200" dirty="0"/>
              <a:t>They</a:t>
            </a:r>
            <a:r>
              <a:rPr lang="en-US" sz="3200" b="1" dirty="0"/>
              <a:t>’re not talking.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69668" y="4086855"/>
            <a:ext cx="98121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We can use the present continuous with </a:t>
            </a:r>
            <a:r>
              <a:rPr lang="en-US" sz="3200" i="1" dirty="0"/>
              <a:t>now</a:t>
            </a:r>
            <a:r>
              <a:rPr lang="en-US" sz="3200" dirty="0"/>
              <a:t>, </a:t>
            </a:r>
            <a:r>
              <a:rPr lang="en-US" sz="3200" i="1" dirty="0"/>
              <a:t>at present</a:t>
            </a:r>
            <a:r>
              <a:rPr lang="en-US" sz="3200" dirty="0"/>
              <a:t>, or </a:t>
            </a:r>
            <a:r>
              <a:rPr lang="en-US" sz="3200" i="1" dirty="0"/>
              <a:t>at the moment</a:t>
            </a:r>
            <a:r>
              <a:rPr lang="en-US" sz="3200" dirty="0"/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69669" y="4987080"/>
            <a:ext cx="8397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Example: </a:t>
            </a:r>
            <a:r>
              <a:rPr lang="en-US" sz="3200" b="1" dirty="0"/>
              <a:t>- </a:t>
            </a:r>
            <a:r>
              <a:rPr lang="en-US" sz="3200" dirty="0"/>
              <a:t>I’m doing my homework </a:t>
            </a:r>
            <a:r>
              <a:rPr lang="en-US" sz="3200" b="1" dirty="0"/>
              <a:t>at present</a:t>
            </a:r>
            <a:r>
              <a:rPr lang="en-US" sz="3200" dirty="0"/>
              <a:t>.</a:t>
            </a:r>
            <a:endParaRPr lang="en-US" sz="3200" b="1" dirty="0"/>
          </a:p>
          <a:p>
            <a:pPr marL="1085850"/>
            <a:r>
              <a:rPr lang="en-US" sz="3200" b="1" dirty="0"/>
              <a:t> </a:t>
            </a:r>
            <a:r>
              <a:rPr lang="en-US" sz="3200" b="1" dirty="0" smtClean="0"/>
              <a:t>     - </a:t>
            </a:r>
            <a:r>
              <a:rPr lang="en-US" sz="3200" b="1" i="1" dirty="0"/>
              <a:t>A: </a:t>
            </a:r>
            <a:r>
              <a:rPr lang="en-US" sz="3200" dirty="0"/>
              <a:t>Are you reading </a:t>
            </a:r>
            <a:r>
              <a:rPr lang="en-US" sz="3200" b="1" dirty="0"/>
              <a:t>now</a:t>
            </a:r>
            <a:r>
              <a:rPr lang="en-US" sz="3200" dirty="0"/>
              <a:t>?</a:t>
            </a:r>
          </a:p>
          <a:p>
            <a:pPr marL="1200150" indent="57150"/>
            <a:r>
              <a:rPr lang="en-US" sz="3200" b="1" i="1" dirty="0" smtClean="0"/>
              <a:t>      B</a:t>
            </a:r>
            <a:r>
              <a:rPr lang="en-US" sz="3200" b="1" i="1" dirty="0"/>
              <a:t>: </a:t>
            </a:r>
            <a:r>
              <a:rPr lang="en-US" sz="3200" dirty="0"/>
              <a:t>Yes, I am.</a:t>
            </a: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5681" y="1097823"/>
            <a:ext cx="2349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15408" y="1086332"/>
            <a:ext cx="63952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The present continuous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530171"/>
              </p:ext>
            </p:extLst>
          </p:nvPr>
        </p:nvGraphicFramePr>
        <p:xfrm>
          <a:off x="487067" y="1969733"/>
          <a:ext cx="11235558" cy="4524697"/>
        </p:xfrm>
        <a:graphic>
          <a:graphicData uri="http://schemas.openxmlformats.org/drawingml/2006/table">
            <a:tbl>
              <a:tblPr bandRow="1">
                <a:tableStyleId>{5DA37D80-6434-44D0-A028-1B22A696006F}</a:tableStyleId>
              </a:tblPr>
              <a:tblGrid>
                <a:gridCol w="5417991">
                  <a:extLst>
                    <a:ext uri="{9D8B030D-6E8A-4147-A177-3AD203B41FA5}">
                      <a16:colId xmlns:a16="http://schemas.microsoft.com/office/drawing/2014/main" val="2482376170"/>
                    </a:ext>
                  </a:extLst>
                </a:gridCol>
                <a:gridCol w="5817567">
                  <a:extLst>
                    <a:ext uri="{9D8B030D-6E8A-4147-A177-3AD203B41FA5}">
                      <a16:colId xmlns:a16="http://schemas.microsoft.com/office/drawing/2014/main" val="2801432816"/>
                    </a:ext>
                  </a:extLst>
                </a:gridCol>
              </a:tblGrid>
              <a:tr h="5928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FB7BD"/>
                          </a:solidFill>
                          <a:effectLst/>
                        </a:rPr>
                        <a:t>Form</a:t>
                      </a:r>
                      <a:endParaRPr lang="en-US" sz="3200" b="1" dirty="0">
                        <a:solidFill>
                          <a:srgbClr val="0FB7B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FB7BD"/>
                          </a:solidFill>
                          <a:effectLst/>
                        </a:rPr>
                        <a:t>Example</a:t>
                      </a:r>
                      <a:endParaRPr lang="en-US" sz="3200" b="1" dirty="0">
                        <a:solidFill>
                          <a:srgbClr val="0FB7B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386966"/>
                  </a:ext>
                </a:extLst>
              </a:tr>
              <a:tr h="11856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S + am/ is/ are + V-</a:t>
                      </a:r>
                      <a:r>
                        <a:rPr lang="en-US" sz="3200" dirty="0" err="1">
                          <a:effectLst/>
                        </a:rPr>
                        <a:t>ing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She is playing basketball in the garden. 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967756"/>
                  </a:ext>
                </a:extLst>
              </a:tr>
              <a:tr h="15606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S + am not/ isn’t/ aren’t + V-</a:t>
                      </a:r>
                      <a:r>
                        <a:rPr lang="en-US" sz="3200" dirty="0" err="1">
                          <a:effectLst/>
                        </a:rPr>
                        <a:t>ing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They are not going to school at </a:t>
                      </a:r>
                      <a:r>
                        <a:rPr lang="en-US" sz="3200">
                          <a:effectLst/>
                        </a:rPr>
                        <a:t>the </a:t>
                      </a:r>
                      <a:r>
                        <a:rPr lang="en-US" sz="3200" smtClean="0">
                          <a:effectLst/>
                        </a:rPr>
                        <a:t>moment</a:t>
                      </a:r>
                      <a:r>
                        <a:rPr lang="en-US" sz="3200" dirty="0">
                          <a:effectLst/>
                        </a:rPr>
                        <a:t>.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3053719"/>
                  </a:ext>
                </a:extLst>
              </a:tr>
              <a:tr h="5928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Am/ Is/ Are + S + V-</a:t>
                      </a:r>
                      <a:r>
                        <a:rPr lang="en-US" sz="3200" dirty="0" err="1">
                          <a:effectLst/>
                        </a:rPr>
                        <a:t>ing</a:t>
                      </a:r>
                      <a:r>
                        <a:rPr lang="en-US" sz="3200" dirty="0">
                          <a:effectLst/>
                        </a:rPr>
                        <a:t>?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Are you having lunch?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797200"/>
                  </a:ext>
                </a:extLst>
              </a:tr>
              <a:tr h="5928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</a:rPr>
                        <a:t>Wh</a:t>
                      </a:r>
                      <a:r>
                        <a:rPr lang="en-US" sz="3200" dirty="0">
                          <a:effectLst/>
                        </a:rPr>
                        <a:t> + am/ is/ are + S + V-</a:t>
                      </a:r>
                      <a:r>
                        <a:rPr lang="en-US" sz="3200" dirty="0" err="1">
                          <a:effectLst/>
                        </a:rPr>
                        <a:t>ing</a:t>
                      </a:r>
                      <a:r>
                        <a:rPr lang="en-US" sz="3200" dirty="0">
                          <a:effectLst/>
                        </a:rPr>
                        <a:t>?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Why is he standing over there? 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1866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255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64544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Put the verbs in brackets in the present continuous.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smtClean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420536" y="2161238"/>
            <a:ext cx="11170686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b="1" dirty="0">
                <a:solidFill>
                  <a:srgbClr val="0070C0"/>
                </a:solidFill>
              </a:rPr>
              <a:t>1. </a:t>
            </a:r>
            <a:r>
              <a:rPr lang="en-US" sz="3400" dirty="0"/>
              <a:t>Nam (read</a:t>
            </a:r>
            <a:r>
              <a:rPr lang="en-US" sz="3400" smtClean="0"/>
              <a:t>) __________ </a:t>
            </a:r>
            <a:r>
              <a:rPr lang="en-US" sz="3400" dirty="0"/>
              <a:t>a book now</a:t>
            </a:r>
            <a:r>
              <a:rPr lang="en-US" sz="3400" dirty="0" smtClean="0"/>
              <a:t>.</a:t>
            </a:r>
            <a:endParaRPr lang="en-US" sz="34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400" b="1" dirty="0" smtClean="0">
                <a:solidFill>
                  <a:srgbClr val="0070C0"/>
                </a:solidFill>
              </a:rPr>
              <a:t>2</a:t>
            </a:r>
            <a:r>
              <a:rPr lang="en-US" sz="3400" b="1" dirty="0">
                <a:solidFill>
                  <a:srgbClr val="0070C0"/>
                </a:solidFill>
              </a:rPr>
              <a:t>. </a:t>
            </a:r>
            <a:r>
              <a:rPr lang="en-US" sz="3400" dirty="0"/>
              <a:t>They (play</a:t>
            </a:r>
            <a:r>
              <a:rPr lang="en-US" sz="3400" smtClean="0"/>
              <a:t>) ___________ </a:t>
            </a:r>
            <a:r>
              <a:rPr lang="en-US" sz="3400" dirty="0"/>
              <a:t>football at the moment</a:t>
            </a:r>
            <a:r>
              <a:rPr lang="en-US" sz="3400" dirty="0" smtClean="0"/>
              <a:t>.</a:t>
            </a:r>
            <a:endParaRPr lang="en-US" sz="34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400" b="1" dirty="0" smtClean="0">
                <a:solidFill>
                  <a:srgbClr val="0070C0"/>
                </a:solidFill>
              </a:rPr>
              <a:t>3</a:t>
            </a:r>
            <a:r>
              <a:rPr lang="en-US" sz="3400" b="1" dirty="0">
                <a:solidFill>
                  <a:srgbClr val="0070C0"/>
                </a:solidFill>
              </a:rPr>
              <a:t>. </a:t>
            </a:r>
            <a:r>
              <a:rPr lang="en-US" sz="3400" dirty="0"/>
              <a:t>My sister (not make</a:t>
            </a:r>
            <a:r>
              <a:rPr lang="en-US" sz="3400" dirty="0" smtClean="0"/>
              <a:t>) ___________ </a:t>
            </a:r>
            <a:r>
              <a:rPr lang="en-US" sz="3400" dirty="0"/>
              <a:t>a sandwich at present</a:t>
            </a:r>
            <a:r>
              <a:rPr lang="en-US" sz="3400" dirty="0" smtClean="0"/>
              <a:t>.</a:t>
            </a:r>
            <a:endParaRPr lang="en-US" sz="34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400" b="1" dirty="0" smtClean="0">
                <a:solidFill>
                  <a:srgbClr val="0070C0"/>
                </a:solidFill>
              </a:rPr>
              <a:t>4. </a:t>
            </a:r>
            <a:r>
              <a:rPr lang="en-US" sz="3400" dirty="0" smtClean="0"/>
              <a:t>I </a:t>
            </a:r>
            <a:r>
              <a:rPr lang="en-US" sz="3400" dirty="0"/>
              <a:t>(go</a:t>
            </a:r>
            <a:r>
              <a:rPr lang="en-US" sz="3400"/>
              <a:t>) </a:t>
            </a:r>
            <a:r>
              <a:rPr lang="en-US" sz="3400" smtClean="0"/>
              <a:t>__________ </a:t>
            </a:r>
            <a:r>
              <a:rPr lang="en-US" sz="3400" dirty="0"/>
              <a:t>to the supermarket at the moment</a:t>
            </a:r>
            <a:r>
              <a:rPr lang="en-US" sz="34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3400" b="1" dirty="0" smtClean="0">
                <a:solidFill>
                  <a:srgbClr val="0070C0"/>
                </a:solidFill>
              </a:rPr>
              <a:t>5. </a:t>
            </a:r>
            <a:r>
              <a:rPr lang="en-US" sz="3400" dirty="0" smtClean="0"/>
              <a:t>_____ they </a:t>
            </a:r>
            <a:r>
              <a:rPr lang="en-US" sz="3400" dirty="0"/>
              <a:t>(</a:t>
            </a:r>
            <a:r>
              <a:rPr lang="en-US" sz="3400" dirty="0" smtClean="0"/>
              <a:t>talk)</a:t>
            </a:r>
            <a:r>
              <a:rPr lang="en-US" sz="3400" dirty="0"/>
              <a:t> </a:t>
            </a:r>
            <a:r>
              <a:rPr lang="en-US" sz="3400" dirty="0" smtClean="0"/>
              <a:t>__________ about </a:t>
            </a:r>
            <a:r>
              <a:rPr lang="en-US" sz="3400" dirty="0"/>
              <a:t>their new friends</a:t>
            </a:r>
            <a:r>
              <a:rPr lang="en-US" sz="3400" dirty="0" smtClean="0"/>
              <a:t>?</a:t>
            </a:r>
            <a:endParaRPr lang="en-US" sz="3400" b="1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78D441-209D-4529-822D-92A3CD5956F7}"/>
              </a:ext>
            </a:extLst>
          </p:cNvPr>
          <p:cNvSpPr txBox="1"/>
          <p:nvPr/>
        </p:nvSpPr>
        <p:spPr>
          <a:xfrm>
            <a:off x="3121899" y="2317895"/>
            <a:ext cx="193187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reading</a:t>
            </a:r>
            <a:endParaRPr lang="en-US" sz="3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8A64E8-E3E9-4490-844C-798600071B18}"/>
              </a:ext>
            </a:extLst>
          </p:cNvPr>
          <p:cNvSpPr txBox="1"/>
          <p:nvPr/>
        </p:nvSpPr>
        <p:spPr>
          <a:xfrm>
            <a:off x="3002411" y="3139353"/>
            <a:ext cx="217085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playing</a:t>
            </a:r>
            <a:endParaRPr lang="en-US" sz="3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8EFA3A-EC7B-445F-9982-72C3BD63A430}"/>
              </a:ext>
            </a:extLst>
          </p:cNvPr>
          <p:cNvSpPr txBox="1"/>
          <p:nvPr/>
        </p:nvSpPr>
        <p:spPr>
          <a:xfrm>
            <a:off x="4619763" y="3939218"/>
            <a:ext cx="238879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isn’t making</a:t>
            </a:r>
            <a:endParaRPr lang="en-US" sz="3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127A0B-970E-4B67-986C-2BF0E03931BD}"/>
              </a:ext>
            </a:extLst>
          </p:cNvPr>
          <p:cNvSpPr txBox="1"/>
          <p:nvPr/>
        </p:nvSpPr>
        <p:spPr>
          <a:xfrm>
            <a:off x="1902109" y="4713971"/>
            <a:ext cx="183633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 going</a:t>
            </a:r>
            <a:endParaRPr lang="en-US" sz="3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E32583-A51E-4D5B-9596-6ED9EF6983AC}"/>
              </a:ext>
            </a:extLst>
          </p:cNvPr>
          <p:cNvSpPr txBox="1"/>
          <p:nvPr/>
        </p:nvSpPr>
        <p:spPr>
          <a:xfrm>
            <a:off x="1082718" y="5452522"/>
            <a:ext cx="81939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endParaRPr lang="en-US" sz="3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42DEB9-FAAA-4F05-9B5C-2212562FE2CB}"/>
              </a:ext>
            </a:extLst>
          </p:cNvPr>
          <p:cNvSpPr txBox="1"/>
          <p:nvPr/>
        </p:nvSpPr>
        <p:spPr>
          <a:xfrm>
            <a:off x="4241750" y="5492852"/>
            <a:ext cx="141154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talking</a:t>
            </a:r>
            <a:endParaRPr lang="en-US" sz="3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0" grpId="0"/>
      <p:bldP spid="21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54296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Look at the pictures. Write sentences like the example. Use positive or negative present continuous verbs.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42458" y="2367698"/>
            <a:ext cx="1860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Example: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43" y="2890918"/>
            <a:ext cx="4078605" cy="304741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737020" y="4122235"/>
            <a:ext cx="48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She</a:t>
            </a:r>
            <a:r>
              <a:rPr lang="en-US" sz="3200" b="1" dirty="0">
                <a:solidFill>
                  <a:srgbClr val="F16649"/>
                </a:solidFill>
              </a:rPr>
              <a:t>’s talking </a:t>
            </a:r>
            <a:r>
              <a:rPr lang="en-US" sz="3200" dirty="0"/>
              <a:t>to Mai. (talk)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45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4878</TotalTime>
  <Words>1186</Words>
  <Application>Microsoft Office PowerPoint</Application>
  <PresentationFormat>Widescreen</PresentationFormat>
  <Paragraphs>221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Adobe Gothic Std B</vt:lpstr>
      <vt:lpstr>Arial</vt:lpstr>
      <vt:lpstr>Calibri</vt:lpstr>
      <vt:lpstr>Calibri Light</vt:lpstr>
      <vt:lpstr>Myriad Pro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243</cp:revision>
  <dcterms:created xsi:type="dcterms:W3CDTF">2020-12-09T02:04:09Z</dcterms:created>
  <dcterms:modified xsi:type="dcterms:W3CDTF">2023-11-07T08:45:44Z</dcterms:modified>
</cp:coreProperties>
</file>