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0" r:id="rId2"/>
    <p:sldId id="256" r:id="rId3"/>
    <p:sldId id="6125" r:id="rId4"/>
    <p:sldId id="257" r:id="rId5"/>
    <p:sldId id="259" r:id="rId6"/>
    <p:sldId id="260" r:id="rId7"/>
    <p:sldId id="258" r:id="rId8"/>
    <p:sldId id="261" r:id="rId9"/>
    <p:sldId id="265" r:id="rId10"/>
    <p:sldId id="6126" r:id="rId11"/>
    <p:sldId id="262" r:id="rId12"/>
    <p:sldId id="372" r:id="rId13"/>
    <p:sldId id="287" r:id="rId14"/>
    <p:sldId id="6133" r:id="rId15"/>
    <p:sldId id="464" r:id="rId16"/>
    <p:sldId id="465" r:id="rId17"/>
  </p:sldIdLst>
  <p:sldSz cx="18288000" cy="10287000"/>
  <p:notesSz cx="6858000" cy="9144000"/>
  <p:embeddedFontLst>
    <p:embeddedFont>
      <p:font typeface="Arialle" panose="020B0604020202020204" charset="0"/>
      <p:regular r:id="rId19"/>
    </p:embeddedFont>
    <p:embeddedFont>
      <p:font typeface="Arialle Bold" panose="020B0604020202020204" charset="0"/>
      <p:regular r:id="rId20"/>
    </p:embeddedFont>
    <p:embeddedFont>
      <p:font typeface="Bebas Neue" panose="020B0606020202050201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austina SemiBold" panose="020B0604020202020204" charset="0"/>
      <p:regular r:id="rId26"/>
    </p:embeddedFont>
    <p:embeddedFont>
      <p:font typeface="Muli Regular" panose="020B0604020202020204" charset="0"/>
      <p:regular r:id="rId27"/>
    </p:embeddedFont>
    <p:embeddedFont>
      <p:font typeface="Nunito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884A5-DAB5-4220-8766-1E8628E8EA36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3BCE6-152C-4C8F-A55D-A7B03201E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21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23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0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4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37.svg"/><Relationship Id="rId2" Type="http://schemas.openxmlformats.org/officeDocument/2006/relationships/image" Target="../media/image29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1395409" y="2551212"/>
            <a:ext cx="15335250" cy="142398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 dirty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76521" y="5318626"/>
            <a:ext cx="1597302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76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8</a:t>
            </a:r>
          </a:p>
        </p:txBody>
      </p:sp>
    </p:spTree>
    <p:extLst>
      <p:ext uri="{BB962C8B-B14F-4D97-AF65-F5344CB8AC3E}">
        <p14:creationId xmlns:p14="http://schemas.microsoft.com/office/powerpoint/2010/main" val="943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57292-EB9E-AC91-F72D-B09648CA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86800" cy="6847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9BAE5-1903-2128-0D14-03FD73080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1" y="4507407"/>
            <a:ext cx="9590314" cy="5779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0361C-FE01-7FB7-D5C5-C3B744E7A162}"/>
              </a:ext>
            </a:extLst>
          </p:cNvPr>
          <p:cNvSpPr txBox="1"/>
          <p:nvPr/>
        </p:nvSpPr>
        <p:spPr>
          <a:xfrm>
            <a:off x="8909958" y="2317347"/>
            <a:ext cx="9144000" cy="9202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chủ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nhật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tại</a:t>
            </a:r>
            <a:r>
              <a:rPr lang="en-US" sz="4000" b="1" dirty="0">
                <a:solidFill>
                  <a:srgbClr val="002060"/>
                </a:solidFill>
              </a:rPr>
              <a:t> Hà </a:t>
            </a:r>
            <a:r>
              <a:rPr lang="en-US" sz="4000" b="1" dirty="0" err="1">
                <a:solidFill>
                  <a:srgbClr val="002060"/>
                </a:solidFill>
              </a:rPr>
              <a:t>Nội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2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0663" y="2003917"/>
            <a:ext cx="5435227" cy="5469373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48381" y="705938"/>
            <a:ext cx="4281232" cy="382975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052109" y="4073788"/>
            <a:ext cx="5435227" cy="5469373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31978" y="3012496"/>
            <a:ext cx="5435227" cy="5469373"/>
            <a:chOff x="0" y="0"/>
            <a:chExt cx="1570252" cy="1580117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54126" y="2368711"/>
            <a:ext cx="4618304" cy="823276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05572" y="4438582"/>
            <a:ext cx="4618304" cy="823276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85441" y="3377290"/>
            <a:ext cx="4618304" cy="823276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49569" y="2558472"/>
            <a:ext cx="336487" cy="3812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1016" y="4628344"/>
            <a:ext cx="336487" cy="38128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80884" y="3567051"/>
            <a:ext cx="336487" cy="3812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25390" y="6808475"/>
            <a:ext cx="3453871" cy="359098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80726" y="3238600"/>
            <a:ext cx="4765103" cy="3164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Ở Hà </a:t>
            </a:r>
            <a:r>
              <a:rPr lang="en-US" sz="2800" dirty="0" err="1"/>
              <a:t>Nội</a:t>
            </a:r>
            <a:r>
              <a:rPr lang="en-US" sz="2800" dirty="0"/>
              <a:t>,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trào</a:t>
            </a:r>
            <a:r>
              <a:rPr lang="en-US" sz="2800" dirty="0"/>
              <a:t> “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đoàn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”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phú</a:t>
            </a:r>
            <a:r>
              <a:rPr lang="en-US" sz="2800" dirty="0"/>
              <a:t>,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78244" y="4273639"/>
            <a:ext cx="4816846" cy="2878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nếp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minh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lễ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tín</a:t>
            </a:r>
            <a:r>
              <a:rPr lang="en-US" sz="3200" dirty="0"/>
              <a:t> </a:t>
            </a:r>
            <a:r>
              <a:rPr lang="en-US" sz="3200" dirty="0" err="1"/>
              <a:t>ngưỡng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phố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57756" y="5734685"/>
            <a:ext cx="4566120" cy="2878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</a:t>
            </a:r>
            <a:r>
              <a:rPr lang="en-US" sz="3200" dirty="0" err="1"/>
              <a:t>Tuyên</a:t>
            </a:r>
            <a:r>
              <a:rPr lang="en-US" sz="3200" dirty="0"/>
              <a:t> 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quảng</a:t>
            </a:r>
            <a:r>
              <a:rPr lang="en-US" sz="3200" dirty="0"/>
              <a:t> </a:t>
            </a:r>
            <a:r>
              <a:rPr lang="en-US" sz="3200" dirty="0" err="1"/>
              <a:t>bá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du </a:t>
            </a:r>
            <a:r>
              <a:rPr lang="en-US" sz="3200" dirty="0" err="1"/>
              <a:t>lịch</a:t>
            </a:r>
            <a:r>
              <a:rPr lang="en-US" sz="3200" dirty="0"/>
              <a:t> Hà </a:t>
            </a:r>
            <a:r>
              <a:rPr lang="en-US" sz="3200" dirty="0" err="1"/>
              <a:t>Nội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ngoài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8564" y="304089"/>
            <a:ext cx="15118635" cy="823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solidFill>
                  <a:srgbClr val="002060"/>
                </a:solidFill>
              </a:rPr>
              <a:t>1</a:t>
            </a:r>
            <a:r>
              <a:rPr lang="vi-VN" sz="4000" b="1" dirty="0">
                <a:solidFill>
                  <a:srgbClr val="002060"/>
                </a:solidFill>
              </a:rPr>
              <a:t>.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Phong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trào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xây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dựng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nếp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sống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văn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hóa</a:t>
            </a:r>
            <a:r>
              <a:rPr lang="fr-FR" sz="4000" b="1" dirty="0">
                <a:solidFill>
                  <a:srgbClr val="002060"/>
                </a:solidFill>
              </a:rPr>
              <a:t> ở </a:t>
            </a:r>
            <a:r>
              <a:rPr lang="fr-FR" sz="4000" b="1" dirty="0" err="1">
                <a:solidFill>
                  <a:srgbClr val="002060"/>
                </a:solidFill>
              </a:rPr>
              <a:t>địa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phương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của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Hà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Nội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1" y="19232"/>
            <a:ext cx="17170010" cy="102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0663" y="85591"/>
            <a:ext cx="3233824" cy="36077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00663" y="3471429"/>
            <a:ext cx="16458637" cy="6159121"/>
            <a:chOff x="0" y="0"/>
            <a:chExt cx="4754945" cy="1779387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4650805" cy="1660007"/>
            </a:xfrm>
            <a:custGeom>
              <a:avLst/>
              <a:gdLst/>
              <a:ahLst/>
              <a:cxnLst/>
              <a:rect l="l" t="t" r="r" b="b"/>
              <a:pathLst>
                <a:path w="4650805" h="1660007">
                  <a:moveTo>
                    <a:pt x="4624135" y="1470777"/>
                  </a:moveTo>
                  <a:cubicBezTo>
                    <a:pt x="4624135" y="1558407"/>
                    <a:pt x="4547935" y="1629527"/>
                    <a:pt x="4466655" y="1629527"/>
                  </a:cubicBezTo>
                  <a:lnTo>
                    <a:pt x="66040" y="1629527"/>
                  </a:lnTo>
                  <a:cubicBezTo>
                    <a:pt x="43180" y="1629527"/>
                    <a:pt x="20320" y="1624447"/>
                    <a:pt x="0" y="1615557"/>
                  </a:cubicBezTo>
                  <a:cubicBezTo>
                    <a:pt x="26670" y="1643497"/>
                    <a:pt x="63500" y="1660007"/>
                    <a:pt x="123769" y="1660007"/>
                  </a:cubicBezTo>
                  <a:lnTo>
                    <a:pt x="4504755" y="1660007"/>
                  </a:lnTo>
                  <a:cubicBezTo>
                    <a:pt x="4584765" y="1660007"/>
                    <a:pt x="4650805" y="1593967"/>
                    <a:pt x="4650805" y="1513957"/>
                  </a:cubicBezTo>
                  <a:lnTo>
                    <a:pt x="4650805" y="95250"/>
                  </a:lnTo>
                  <a:cubicBezTo>
                    <a:pt x="4650805" y="58420"/>
                    <a:pt x="4636835" y="25400"/>
                    <a:pt x="4615244" y="0"/>
                  </a:cubicBezTo>
                  <a:cubicBezTo>
                    <a:pt x="4621594" y="16510"/>
                    <a:pt x="4624135" y="34290"/>
                    <a:pt x="4624135" y="52070"/>
                  </a:cubicBezTo>
                  <a:lnTo>
                    <a:pt x="4624135" y="1470777"/>
                  </a:lnTo>
                  <a:lnTo>
                    <a:pt x="4624135" y="147077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700" y="12700"/>
              <a:ext cx="4690175" cy="1710807"/>
            </a:xfrm>
            <a:custGeom>
              <a:avLst/>
              <a:gdLst/>
              <a:ahLst/>
              <a:cxnLst/>
              <a:rect l="l" t="t" r="r" b="b"/>
              <a:pathLst>
                <a:path w="4690175" h="1710807">
                  <a:moveTo>
                    <a:pt x="146050" y="1710807"/>
                  </a:moveTo>
                  <a:lnTo>
                    <a:pt x="4544125" y="1710807"/>
                  </a:lnTo>
                  <a:cubicBezTo>
                    <a:pt x="4624135" y="1710807"/>
                    <a:pt x="4690175" y="1644767"/>
                    <a:pt x="4690175" y="1564757"/>
                  </a:cubicBezTo>
                  <a:lnTo>
                    <a:pt x="4690175" y="146050"/>
                  </a:lnTo>
                  <a:cubicBezTo>
                    <a:pt x="4690175" y="66040"/>
                    <a:pt x="4624135" y="0"/>
                    <a:pt x="454412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64757"/>
                  </a:lnTo>
                  <a:cubicBezTo>
                    <a:pt x="0" y="1646037"/>
                    <a:pt x="66040" y="1710807"/>
                    <a:pt x="146050" y="1710807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754945" cy="1779387"/>
            </a:xfrm>
            <a:custGeom>
              <a:avLst/>
              <a:gdLst/>
              <a:ahLst/>
              <a:cxnLst/>
              <a:rect l="l" t="t" r="r" b="b"/>
              <a:pathLst>
                <a:path w="4754945" h="1779387">
                  <a:moveTo>
                    <a:pt x="4691445" y="74930"/>
                  </a:moveTo>
                  <a:cubicBezTo>
                    <a:pt x="4663505" y="30480"/>
                    <a:pt x="4613975" y="0"/>
                    <a:pt x="455682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77457"/>
                  </a:lnTo>
                  <a:cubicBezTo>
                    <a:pt x="0" y="1629527"/>
                    <a:pt x="25400" y="1675247"/>
                    <a:pt x="63500" y="1704457"/>
                  </a:cubicBezTo>
                  <a:cubicBezTo>
                    <a:pt x="91440" y="1748907"/>
                    <a:pt x="140970" y="1779387"/>
                    <a:pt x="220813" y="1779387"/>
                  </a:cubicBezTo>
                  <a:lnTo>
                    <a:pt x="4596195" y="1779387"/>
                  </a:lnTo>
                  <a:cubicBezTo>
                    <a:pt x="4683825" y="1779387"/>
                    <a:pt x="4754945" y="1708267"/>
                    <a:pt x="4754945" y="1620637"/>
                  </a:cubicBezTo>
                  <a:lnTo>
                    <a:pt x="4754945" y="201930"/>
                  </a:lnTo>
                  <a:cubicBezTo>
                    <a:pt x="4754945" y="149860"/>
                    <a:pt x="4729545" y="104140"/>
                    <a:pt x="4691445" y="74930"/>
                  </a:cubicBezTo>
                  <a:close/>
                  <a:moveTo>
                    <a:pt x="12700" y="157745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556825" y="12700"/>
                  </a:lnTo>
                  <a:cubicBezTo>
                    <a:pt x="4636835" y="12700"/>
                    <a:pt x="4702875" y="78740"/>
                    <a:pt x="4702875" y="158750"/>
                  </a:cubicBezTo>
                  <a:lnTo>
                    <a:pt x="4702875" y="1577457"/>
                  </a:lnTo>
                  <a:cubicBezTo>
                    <a:pt x="4702875" y="1657467"/>
                    <a:pt x="4636835" y="1723507"/>
                    <a:pt x="4556825" y="1723507"/>
                  </a:cubicBezTo>
                  <a:lnTo>
                    <a:pt x="158750" y="1723507"/>
                  </a:lnTo>
                  <a:cubicBezTo>
                    <a:pt x="78740" y="1723507"/>
                    <a:pt x="12700" y="1658737"/>
                    <a:pt x="12700" y="1577457"/>
                  </a:cubicBezTo>
                  <a:close/>
                  <a:moveTo>
                    <a:pt x="4743515" y="1620637"/>
                  </a:moveTo>
                  <a:cubicBezTo>
                    <a:pt x="4743515" y="1700647"/>
                    <a:pt x="4676205" y="1766687"/>
                    <a:pt x="4596195" y="1766687"/>
                  </a:cubicBezTo>
                  <a:lnTo>
                    <a:pt x="220813" y="1766687"/>
                  </a:lnTo>
                  <a:cubicBezTo>
                    <a:pt x="157480" y="1766687"/>
                    <a:pt x="120650" y="1750177"/>
                    <a:pt x="93980" y="1722237"/>
                  </a:cubicBezTo>
                  <a:cubicBezTo>
                    <a:pt x="114300" y="1731127"/>
                    <a:pt x="135890" y="1736207"/>
                    <a:pt x="160020" y="1736207"/>
                  </a:cubicBezTo>
                  <a:lnTo>
                    <a:pt x="4558095" y="1736207"/>
                  </a:lnTo>
                  <a:cubicBezTo>
                    <a:pt x="4645725" y="1736207"/>
                    <a:pt x="4716845" y="1665087"/>
                    <a:pt x="4716845" y="1577457"/>
                  </a:cubicBezTo>
                  <a:lnTo>
                    <a:pt x="4716845" y="158750"/>
                  </a:lnTo>
                  <a:cubicBezTo>
                    <a:pt x="4716845" y="140970"/>
                    <a:pt x="4713035" y="123190"/>
                    <a:pt x="4707955" y="106680"/>
                  </a:cubicBezTo>
                  <a:cubicBezTo>
                    <a:pt x="4729545" y="132080"/>
                    <a:pt x="4743515" y="165100"/>
                    <a:pt x="4743515" y="201930"/>
                  </a:cubicBezTo>
                  <a:lnTo>
                    <a:pt x="4743515" y="1620637"/>
                  </a:lnTo>
                  <a:cubicBezTo>
                    <a:pt x="4743515" y="1620637"/>
                    <a:pt x="4743515" y="1620637"/>
                    <a:pt x="4743515" y="162063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17382" y="414643"/>
            <a:ext cx="9916221" cy="1859666"/>
            <a:chOff x="0" y="0"/>
            <a:chExt cx="14417849" cy="27038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17849" cy="2703891"/>
            </a:xfrm>
            <a:custGeom>
              <a:avLst/>
              <a:gdLst/>
              <a:ahLst/>
              <a:cxnLst/>
              <a:rect l="l" t="t" r="r" b="b"/>
              <a:pathLst>
                <a:path w="14417849" h="2703891">
                  <a:moveTo>
                    <a:pt x="14417849" y="1351946"/>
                  </a:moveTo>
                  <a:lnTo>
                    <a:pt x="14417849" y="1351946"/>
                  </a:lnTo>
                  <a:cubicBezTo>
                    <a:pt x="14417849" y="2275393"/>
                    <a:pt x="13989478" y="2703891"/>
                    <a:pt x="13460904" y="2703891"/>
                  </a:cubicBezTo>
                  <a:lnTo>
                    <a:pt x="956945" y="2703891"/>
                  </a:lnTo>
                  <a:cubicBezTo>
                    <a:pt x="428371" y="2703891"/>
                    <a:pt x="0" y="2275393"/>
                    <a:pt x="0" y="1351946"/>
                  </a:cubicBezTo>
                  <a:lnTo>
                    <a:pt x="0" y="1351946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460904" y="0"/>
                  </a:lnTo>
                  <a:cubicBezTo>
                    <a:pt x="13989351" y="0"/>
                    <a:pt x="14417849" y="428371"/>
                    <a:pt x="14417849" y="1351946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05602" y="988071"/>
            <a:ext cx="614541" cy="6963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14786" y="6940968"/>
            <a:ext cx="3908794" cy="338999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053250" y="466136"/>
            <a:ext cx="13452850" cy="11857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8000" dirty="0" err="1">
                <a:solidFill>
                  <a:srgbClr val="FF0000"/>
                </a:solidFill>
                <a:latin typeface="Arialle Bold"/>
              </a:rPr>
              <a:t>Luyện</a:t>
            </a:r>
            <a:r>
              <a:rPr lang="en-US" sz="8000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le Bold"/>
              </a:rPr>
              <a:t>tập</a:t>
            </a:r>
            <a:endParaRPr lang="en-US" sz="6000" dirty="0">
              <a:solidFill>
                <a:srgbClr val="002060"/>
              </a:solidFill>
              <a:latin typeface="Ariall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47321" y="4229212"/>
            <a:ext cx="14993358" cy="238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2060"/>
                </a:solidFill>
              </a:rPr>
              <a:t>Em </a:t>
            </a:r>
            <a:r>
              <a:rPr lang="en-US" sz="5400" i="1" dirty="0" err="1">
                <a:solidFill>
                  <a:srgbClr val="002060"/>
                </a:solidFill>
              </a:rPr>
              <a:t>hãy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xây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dựng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kế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hoạch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hành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động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cho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gia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đình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nhằm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đạt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được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danh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hiệu</a:t>
            </a:r>
            <a:r>
              <a:rPr lang="en-US" sz="5400" i="1" dirty="0">
                <a:solidFill>
                  <a:srgbClr val="002060"/>
                </a:solidFill>
              </a:rPr>
              <a:t> “Gia </a:t>
            </a:r>
            <a:r>
              <a:rPr lang="en-US" sz="5400" i="1" dirty="0" err="1">
                <a:solidFill>
                  <a:srgbClr val="002060"/>
                </a:solidFill>
              </a:rPr>
              <a:t>đình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văn</a:t>
            </a:r>
            <a:r>
              <a:rPr lang="en-US" sz="5400" i="1" dirty="0">
                <a:solidFill>
                  <a:srgbClr val="002060"/>
                </a:solidFill>
              </a:rPr>
              <a:t> </a:t>
            </a:r>
            <a:r>
              <a:rPr lang="en-US" sz="5400" i="1" dirty="0" err="1">
                <a:solidFill>
                  <a:srgbClr val="002060"/>
                </a:solidFill>
              </a:rPr>
              <a:t>hóa</a:t>
            </a:r>
            <a:r>
              <a:rPr lang="en-US" sz="5400" i="1" dirty="0">
                <a:solidFill>
                  <a:srgbClr val="002060"/>
                </a:solidFill>
              </a:rPr>
              <a:t>”.</a:t>
            </a:r>
            <a:endParaRPr lang="en-US" sz="13800" dirty="0">
              <a:solidFill>
                <a:srgbClr val="002060"/>
              </a:solidFill>
              <a:latin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A0A283-B216-1984-72B3-42E76A5BB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74003"/>
              </p:ext>
            </p:extLst>
          </p:nvPr>
        </p:nvGraphicFramePr>
        <p:xfrm>
          <a:off x="266700" y="1638300"/>
          <a:ext cx="17754601" cy="8148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0189">
                  <a:extLst>
                    <a:ext uri="{9D8B030D-6E8A-4147-A177-3AD203B41FA5}">
                      <a16:colId xmlns:a16="http://schemas.microsoft.com/office/drawing/2014/main" val="3758021634"/>
                    </a:ext>
                  </a:extLst>
                </a:gridCol>
                <a:gridCol w="9345558">
                  <a:extLst>
                    <a:ext uri="{9D8B030D-6E8A-4147-A177-3AD203B41FA5}">
                      <a16:colId xmlns:a16="http://schemas.microsoft.com/office/drawing/2014/main" val="1043279409"/>
                    </a:ext>
                  </a:extLst>
                </a:gridCol>
                <a:gridCol w="5918854">
                  <a:extLst>
                    <a:ext uri="{9D8B030D-6E8A-4147-A177-3AD203B41FA5}">
                      <a16:colId xmlns:a16="http://schemas.microsoft.com/office/drawing/2014/main" val="2679253090"/>
                    </a:ext>
                  </a:extLst>
                </a:gridCol>
              </a:tblGrid>
              <a:tr h="1358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 dirty="0">
                          <a:effectLst/>
                        </a:rPr>
                        <a:t>STT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 dirty="0" err="1">
                          <a:effectLst/>
                        </a:rPr>
                        <a:t>Tiêu</a:t>
                      </a:r>
                      <a:r>
                        <a:rPr lang="en-US" sz="4400" dirty="0">
                          <a:effectLst/>
                        </a:rPr>
                        <a:t> </a:t>
                      </a:r>
                      <a:r>
                        <a:rPr lang="en-US" sz="4400" dirty="0" err="1">
                          <a:effectLst/>
                        </a:rPr>
                        <a:t>chí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 dirty="0" err="1">
                          <a:effectLst/>
                        </a:rPr>
                        <a:t>Việc</a:t>
                      </a:r>
                      <a:r>
                        <a:rPr lang="en-US" sz="4400" dirty="0">
                          <a:effectLst/>
                        </a:rPr>
                        <a:t> </a:t>
                      </a:r>
                      <a:r>
                        <a:rPr lang="en-US" sz="4400" dirty="0" err="1">
                          <a:effectLst/>
                        </a:rPr>
                        <a:t>cần</a:t>
                      </a:r>
                      <a:r>
                        <a:rPr lang="en-US" sz="4400" dirty="0">
                          <a:effectLst/>
                        </a:rPr>
                        <a:t> </a:t>
                      </a:r>
                      <a:r>
                        <a:rPr lang="en-US" sz="4400" dirty="0" err="1">
                          <a:effectLst/>
                        </a:rPr>
                        <a:t>làm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798472"/>
                  </a:ext>
                </a:extLst>
              </a:tr>
              <a:tr h="1358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028792"/>
                  </a:ext>
                </a:extLst>
              </a:tr>
              <a:tr h="1358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94943"/>
                  </a:ext>
                </a:extLst>
              </a:tr>
              <a:tr h="1358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503170"/>
                  </a:ext>
                </a:extLst>
              </a:tr>
              <a:tr h="1358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851474"/>
                  </a:ext>
                </a:extLst>
              </a:tr>
              <a:tr h="1358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088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32A908-EBD0-333E-70F0-E205F676E7EB}"/>
              </a:ext>
            </a:extLst>
          </p:cNvPr>
          <p:cNvSpPr txBox="1"/>
          <p:nvPr/>
        </p:nvSpPr>
        <p:spPr>
          <a:xfrm>
            <a:off x="266701" y="342900"/>
            <a:ext cx="17754600" cy="9050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8001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719064" y="3415308"/>
            <a:ext cx="16849872" cy="344709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6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4712" indent="-914378" algn="just">
              <a:lnSpc>
                <a:spcPct val="150000"/>
              </a:lnSpc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nl-NL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và soạn bài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59324"/>
            <a:ext cx="18288000" cy="3139321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thành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9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ubicBezTo>
                    <a:pt x="1383100" y="381742"/>
                    <a:pt x="1383100" y="381742"/>
                    <a:pt x="1383100" y="38174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ubicBezTo>
                    <a:pt x="386672" y="381742"/>
                    <a:pt x="386672" y="381742"/>
                    <a:pt x="386672" y="38174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ubicBezTo>
                    <a:pt x="4415471" y="2053411"/>
                    <a:pt x="4415471" y="2053411"/>
                    <a:pt x="4415471" y="2053411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80873" y="4071267"/>
            <a:ext cx="5315983" cy="455241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AutoShape 18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911752" y="1126751"/>
            <a:ext cx="3389965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b="1" dirty="0">
                <a:solidFill>
                  <a:srgbClr val="FF0000"/>
                </a:solidFill>
                <a:latin typeface="Nunito"/>
              </a:rPr>
              <a:t>GDĐP 8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97935" y="3697927"/>
            <a:ext cx="10424732" cy="219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Chủ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đề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2: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Xây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dựng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nếp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sống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văn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hóa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ở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địa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phương</a:t>
            </a:r>
            <a:endParaRPr lang="en-US" sz="5073" dirty="0">
              <a:solidFill>
                <a:srgbClr val="FF0000"/>
              </a:solidFill>
              <a:latin typeface="Ariall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40335" y="3"/>
            <a:ext cx="18247666" cy="132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6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151710" y="1333500"/>
            <a:ext cx="18135250" cy="1625251"/>
            <a:chOff x="4479010" y="2007740"/>
            <a:chExt cx="7661133" cy="23292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584916" y="2098148"/>
              <a:ext cx="7385671" cy="979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566">
                <a:lnSpc>
                  <a:spcPct val="150000"/>
                </a:lnSpc>
                <a:defRPr/>
              </a:pP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nếp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hoá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en-US" sz="4800" b="1" i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C412CE-B252-1D75-BBF7-CE1F42F9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602" y="3105254"/>
            <a:ext cx="10998796" cy="72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7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82422" y="127486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3652" y="1857447"/>
            <a:ext cx="538384" cy="516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293416" y="2752769"/>
            <a:ext cx="2149699" cy="36718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21849" y="6871558"/>
            <a:ext cx="2624940" cy="34374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7073" y="5207862"/>
            <a:ext cx="3186004" cy="5079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873652" y="2631654"/>
            <a:ext cx="12360025" cy="596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bích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1220" y="3203226"/>
            <a:ext cx="5863461" cy="4265325"/>
            <a:chOff x="0" y="95181"/>
            <a:chExt cx="4670619" cy="528377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988572"/>
              <a:ext cx="4670619" cy="439038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67227" y="95181"/>
              <a:ext cx="897451" cy="1378071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447800" y="1203898"/>
            <a:ext cx="14752854" cy="14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 b="1" spc="-299" dirty="0" err="1">
                <a:solidFill>
                  <a:srgbClr val="BF2424"/>
                </a:solidFill>
                <a:latin typeface="Faustina SemiBold"/>
              </a:rPr>
              <a:t>Nội</a:t>
            </a:r>
            <a:r>
              <a:rPr lang="en-US" sz="9999" b="1" spc="-299" dirty="0">
                <a:solidFill>
                  <a:srgbClr val="BF2424"/>
                </a:solidFill>
                <a:latin typeface="Faustina SemiBold"/>
              </a:rPr>
              <a:t>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681" y="4700619"/>
            <a:ext cx="5246532" cy="2195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1. Phong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trào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xây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dựng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nếp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sống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văn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hóa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ở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địa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phương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của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Hà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Nội</a:t>
            </a:r>
            <a:endParaRPr lang="en-US" sz="3300" b="1" dirty="0">
              <a:solidFill>
                <a:srgbClr val="FFFFFF"/>
              </a:solidFill>
              <a:latin typeface="Muli Regular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CE0288-0D10-20D2-B26F-61D1622B8079}"/>
              </a:ext>
            </a:extLst>
          </p:cNvPr>
          <p:cNvGrpSpPr/>
          <p:nvPr/>
        </p:nvGrpSpPr>
        <p:grpSpPr>
          <a:xfrm>
            <a:off x="6281242" y="3642184"/>
            <a:ext cx="5863462" cy="3685230"/>
            <a:chOff x="5483648" y="3686749"/>
            <a:chExt cx="3292786" cy="3685230"/>
          </a:xfrm>
        </p:grpSpPr>
        <p:grpSp>
          <p:nvGrpSpPr>
            <p:cNvPr id="3" name="Group 3"/>
            <p:cNvGrpSpPr/>
            <p:nvPr/>
          </p:nvGrpSpPr>
          <p:grpSpPr>
            <a:xfrm>
              <a:off x="5483648" y="3686749"/>
              <a:ext cx="3292786" cy="3685230"/>
              <a:chOff x="0" y="397091"/>
              <a:chExt cx="4390381" cy="4913640"/>
            </a:xfrm>
          </p:grpSpPr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5400000">
                <a:off x="-140119" y="780231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40272">
                <a:off x="1358958" y="397091"/>
                <a:ext cx="1599236" cy="418709"/>
              </a:xfrm>
              <a:prstGeom prst="rect">
                <a:avLst/>
              </a:prstGeom>
            </p:spPr>
          </p:pic>
        </p:grpSp>
        <p:sp>
          <p:nvSpPr>
            <p:cNvPr id="15" name="TextBox 15"/>
            <p:cNvSpPr txBox="1"/>
            <p:nvPr/>
          </p:nvSpPr>
          <p:spPr>
            <a:xfrm>
              <a:off x="5669076" y="4709246"/>
              <a:ext cx="2844462" cy="2062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2. Thành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tựu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của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phong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trào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xây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dựng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nếp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sống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văn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hóa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ở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thủ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đô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Hà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Nội</a:t>
              </a:r>
              <a:endParaRPr lang="en-US" sz="3100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38345-1F73-5206-797C-CEA90F774BCF}"/>
              </a:ext>
            </a:extLst>
          </p:cNvPr>
          <p:cNvGrpSpPr/>
          <p:nvPr/>
        </p:nvGrpSpPr>
        <p:grpSpPr>
          <a:xfrm>
            <a:off x="12424538" y="3203227"/>
            <a:ext cx="5863462" cy="4265324"/>
            <a:chOff x="9214282" y="3377349"/>
            <a:chExt cx="3502964" cy="3889540"/>
          </a:xfrm>
        </p:grpSpPr>
        <p:grpSp>
          <p:nvGrpSpPr>
            <p:cNvPr id="9" name="Group 9"/>
            <p:cNvGrpSpPr/>
            <p:nvPr/>
          </p:nvGrpSpPr>
          <p:grpSpPr>
            <a:xfrm>
              <a:off x="9214282" y="3377349"/>
              <a:ext cx="3502964" cy="3889540"/>
              <a:chOff x="0" y="0"/>
              <a:chExt cx="4670619" cy="5186054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10800000">
                <a:off x="0" y="795673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03392" y="0"/>
                <a:ext cx="756732" cy="1504008"/>
              </a:xfrm>
              <a:prstGeom prst="rect">
                <a:avLst/>
              </a:prstGeom>
            </p:spPr>
          </p:pic>
        </p:grpSp>
        <p:sp>
          <p:nvSpPr>
            <p:cNvPr id="16" name="TextBox 16"/>
            <p:cNvSpPr txBox="1"/>
            <p:nvPr/>
          </p:nvSpPr>
          <p:spPr>
            <a:xfrm>
              <a:off x="9439772" y="4649820"/>
              <a:ext cx="3051984" cy="19413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3.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Học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sinh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Thủ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đô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góp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phần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xây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dựng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nếp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sống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văn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hóa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ở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địa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phương</a:t>
              </a:r>
              <a:endParaRPr lang="en-US" sz="3199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26803"/>
            <a:ext cx="18288000" cy="12242163"/>
            <a:chOff x="0" y="0"/>
            <a:chExt cx="24384000" cy="163228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3612514" y="2296908"/>
            <a:ext cx="14446886" cy="4175044"/>
            <a:chOff x="0" y="0"/>
            <a:chExt cx="3838090" cy="1399537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839360" cy="1398267"/>
            </a:xfrm>
            <a:custGeom>
              <a:avLst/>
              <a:gdLst/>
              <a:ahLst/>
              <a:cxnLst/>
              <a:rect l="l" t="t" r="r" b="b"/>
              <a:pathLst>
                <a:path w="3839360" h="1398267">
                  <a:moveTo>
                    <a:pt x="3827930" y="27940"/>
                  </a:moveTo>
                  <a:cubicBezTo>
                    <a:pt x="3819040" y="24130"/>
                    <a:pt x="3810150" y="21590"/>
                    <a:pt x="3801260" y="21590"/>
                  </a:cubicBezTo>
                  <a:cubicBezTo>
                    <a:pt x="3774590" y="20320"/>
                    <a:pt x="3717863" y="20320"/>
                    <a:pt x="3655130" y="17780"/>
                  </a:cubicBezTo>
                  <a:cubicBezTo>
                    <a:pt x="3511742" y="12700"/>
                    <a:pt x="3371340" y="6350"/>
                    <a:pt x="3227952" y="3810"/>
                  </a:cubicBezTo>
                  <a:cubicBezTo>
                    <a:pt x="3111448" y="1270"/>
                    <a:pt x="2997932" y="3810"/>
                    <a:pt x="2881429" y="2540"/>
                  </a:cubicBezTo>
                  <a:cubicBezTo>
                    <a:pt x="2830645" y="2540"/>
                    <a:pt x="2779862" y="0"/>
                    <a:pt x="2729078" y="2540"/>
                  </a:cubicBezTo>
                  <a:cubicBezTo>
                    <a:pt x="2606600" y="10160"/>
                    <a:pt x="2484122" y="11430"/>
                    <a:pt x="2358657" y="8890"/>
                  </a:cubicBezTo>
                  <a:cubicBezTo>
                    <a:pt x="2295925" y="7620"/>
                    <a:pt x="2233192" y="7620"/>
                    <a:pt x="2170460" y="7620"/>
                  </a:cubicBezTo>
                  <a:cubicBezTo>
                    <a:pt x="2056943" y="7620"/>
                    <a:pt x="1943427" y="7620"/>
                    <a:pt x="1829911" y="6350"/>
                  </a:cubicBezTo>
                  <a:cubicBezTo>
                    <a:pt x="1710421" y="5080"/>
                    <a:pt x="533438" y="2540"/>
                    <a:pt x="416935" y="1270"/>
                  </a:cubicBezTo>
                  <a:cubicBezTo>
                    <a:pt x="321342" y="0"/>
                    <a:pt x="228737" y="1270"/>
                    <a:pt x="133144" y="1270"/>
                  </a:cubicBezTo>
                  <a:cubicBezTo>
                    <a:pt x="6742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7863"/>
                    <a:pt x="16510" y="166045"/>
                    <a:pt x="17780" y="223207"/>
                  </a:cubicBezTo>
                  <a:cubicBezTo>
                    <a:pt x="19050" y="281390"/>
                    <a:pt x="17780" y="339573"/>
                    <a:pt x="16510" y="398777"/>
                  </a:cubicBezTo>
                  <a:cubicBezTo>
                    <a:pt x="15240" y="459001"/>
                    <a:pt x="2540" y="1090846"/>
                    <a:pt x="2540" y="1151070"/>
                  </a:cubicBezTo>
                  <a:cubicBezTo>
                    <a:pt x="2540" y="1210273"/>
                    <a:pt x="1270" y="1269477"/>
                    <a:pt x="0" y="1328681"/>
                  </a:cubicBezTo>
                  <a:cubicBezTo>
                    <a:pt x="0" y="1343657"/>
                    <a:pt x="3810" y="1353817"/>
                    <a:pt x="15240" y="1358897"/>
                  </a:cubicBezTo>
                  <a:cubicBezTo>
                    <a:pt x="22860" y="1362707"/>
                    <a:pt x="31750" y="1365247"/>
                    <a:pt x="40640" y="1366517"/>
                  </a:cubicBezTo>
                  <a:cubicBezTo>
                    <a:pt x="130157" y="1371597"/>
                    <a:pt x="243673" y="1375407"/>
                    <a:pt x="357189" y="1380487"/>
                  </a:cubicBezTo>
                  <a:cubicBezTo>
                    <a:pt x="419922" y="1383027"/>
                    <a:pt x="482654" y="1388107"/>
                    <a:pt x="545387" y="1389377"/>
                  </a:cubicBezTo>
                  <a:cubicBezTo>
                    <a:pt x="649941" y="1391917"/>
                    <a:pt x="1814975" y="1393187"/>
                    <a:pt x="1919529" y="1394457"/>
                  </a:cubicBezTo>
                  <a:cubicBezTo>
                    <a:pt x="1934465" y="1394457"/>
                    <a:pt x="1949402" y="1394457"/>
                    <a:pt x="1964338" y="1394457"/>
                  </a:cubicBezTo>
                  <a:cubicBezTo>
                    <a:pt x="2036033" y="1394457"/>
                    <a:pt x="2110714" y="1393187"/>
                    <a:pt x="2182408" y="1393187"/>
                  </a:cubicBezTo>
                  <a:cubicBezTo>
                    <a:pt x="2266052" y="1393187"/>
                    <a:pt x="2346708" y="1394457"/>
                    <a:pt x="2430351" y="1394457"/>
                  </a:cubicBezTo>
                  <a:cubicBezTo>
                    <a:pt x="2552829" y="1394457"/>
                    <a:pt x="2678295" y="1394457"/>
                    <a:pt x="2800772" y="1394457"/>
                  </a:cubicBezTo>
                  <a:cubicBezTo>
                    <a:pt x="2914289" y="1394457"/>
                    <a:pt x="3027805" y="1395727"/>
                    <a:pt x="3141321" y="1396997"/>
                  </a:cubicBezTo>
                  <a:cubicBezTo>
                    <a:pt x="3192104" y="1396997"/>
                    <a:pt x="3245875" y="1398267"/>
                    <a:pt x="3296658" y="1398267"/>
                  </a:cubicBezTo>
                  <a:cubicBezTo>
                    <a:pt x="3460958" y="1396997"/>
                    <a:pt x="3622270" y="1390647"/>
                    <a:pt x="3778400" y="1390647"/>
                  </a:cubicBezTo>
                  <a:cubicBezTo>
                    <a:pt x="3782210" y="1390647"/>
                    <a:pt x="3787290" y="1388107"/>
                    <a:pt x="3791100" y="1385567"/>
                  </a:cubicBezTo>
                  <a:cubicBezTo>
                    <a:pt x="3796180" y="1381757"/>
                    <a:pt x="3798720" y="1375407"/>
                    <a:pt x="3801260" y="1372867"/>
                  </a:cubicBezTo>
                  <a:cubicBezTo>
                    <a:pt x="3802530" y="1321535"/>
                    <a:pt x="3803800" y="1278664"/>
                    <a:pt x="3805070" y="1235792"/>
                  </a:cubicBezTo>
                  <a:cubicBezTo>
                    <a:pt x="3806340" y="1169443"/>
                    <a:pt x="3816500" y="532495"/>
                    <a:pt x="3817770" y="466146"/>
                  </a:cubicBezTo>
                  <a:cubicBezTo>
                    <a:pt x="3817770" y="426337"/>
                    <a:pt x="3819040" y="386528"/>
                    <a:pt x="3820310" y="346718"/>
                  </a:cubicBezTo>
                  <a:cubicBezTo>
                    <a:pt x="3821580" y="303847"/>
                    <a:pt x="3822850" y="260975"/>
                    <a:pt x="3825390" y="218104"/>
                  </a:cubicBezTo>
                  <a:cubicBezTo>
                    <a:pt x="3826660" y="192585"/>
                    <a:pt x="3826660" y="166045"/>
                    <a:pt x="3831740" y="140527"/>
                  </a:cubicBezTo>
                  <a:cubicBezTo>
                    <a:pt x="3836820" y="109904"/>
                    <a:pt x="3839360" y="80302"/>
                    <a:pt x="3838090" y="44450"/>
                  </a:cubicBezTo>
                  <a:cubicBezTo>
                    <a:pt x="3838090" y="38100"/>
                    <a:pt x="3834280" y="30480"/>
                    <a:pt x="3827930" y="27940"/>
                  </a:cubicBezTo>
                  <a:close/>
                </a:path>
              </a:pathLst>
            </a:custGeom>
            <a:solidFill>
              <a:srgbClr val="72BAB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22253" y="3309097"/>
            <a:ext cx="12075441" cy="1912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Muli Regular"/>
              </a:rPr>
              <a:t>1. Phong </a:t>
            </a:r>
            <a:r>
              <a:rPr lang="en-US" sz="4400" b="1" dirty="0" err="1">
                <a:latin typeface="Muli Regular"/>
              </a:rPr>
              <a:t>trào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xây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dựng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nếp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sống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văn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hóa</a:t>
            </a:r>
            <a:r>
              <a:rPr lang="en-US" sz="4400" b="1" dirty="0">
                <a:latin typeface="Muli Regular"/>
              </a:rPr>
              <a:t> ở </a:t>
            </a:r>
            <a:r>
              <a:rPr lang="en-US" sz="4400" b="1" dirty="0" err="1">
                <a:latin typeface="Muli Regular"/>
              </a:rPr>
              <a:t>địa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phương</a:t>
            </a:r>
            <a:r>
              <a:rPr lang="en-US" sz="4400" b="1" dirty="0">
                <a:latin typeface="Muli Regular"/>
              </a:rPr>
              <a:t> </a:t>
            </a:r>
            <a:r>
              <a:rPr lang="en-US" sz="4400" b="1" dirty="0" err="1">
                <a:latin typeface="Muli Regular"/>
              </a:rPr>
              <a:t>của</a:t>
            </a:r>
            <a:r>
              <a:rPr lang="en-US" sz="4400" b="1" dirty="0">
                <a:latin typeface="Muli Regular"/>
              </a:rPr>
              <a:t> Hà </a:t>
            </a:r>
            <a:r>
              <a:rPr lang="en-US" sz="4400" b="1" dirty="0" err="1">
                <a:latin typeface="Muli Regular"/>
              </a:rPr>
              <a:t>Nội</a:t>
            </a:r>
            <a:endParaRPr lang="en-US" sz="4400" b="1" dirty="0">
              <a:latin typeface="Muli Regular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0306" y="1802512"/>
            <a:ext cx="3532232" cy="28332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86636">
            <a:off x="16137868" y="1044261"/>
            <a:ext cx="2285414" cy="5983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715" y="3985027"/>
            <a:ext cx="4087599" cy="4973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82422" y="127486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01210" y="1857447"/>
            <a:ext cx="456119" cy="516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5144" y="1736861"/>
            <a:ext cx="758021" cy="7580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73652" y="1857447"/>
            <a:ext cx="538384" cy="5168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74416" y="1857447"/>
            <a:ext cx="394685" cy="5168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78603" flipH="1">
            <a:off x="-369603" y="6315655"/>
            <a:ext cx="3235365" cy="3277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077809" y="5848266"/>
            <a:ext cx="2739285" cy="27880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40048">
            <a:off x="6781217" y="134568"/>
            <a:ext cx="1360820" cy="202284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336653" y="2751672"/>
            <a:ext cx="13614691" cy="104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4800" b="1" i="1" dirty="0">
                <a:solidFill>
                  <a:srgbClr val="FF0000"/>
                </a:solidFill>
              </a:rPr>
              <a:t>Em </a:t>
            </a:r>
            <a:r>
              <a:rPr lang="en-US" sz="4800" b="1" i="1" dirty="0" err="1">
                <a:solidFill>
                  <a:srgbClr val="FF0000"/>
                </a:solidFill>
              </a:rPr>
              <a:t>hiểu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thế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nào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là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nếp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sống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văn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hóa</a:t>
            </a:r>
            <a:r>
              <a:rPr lang="en-US" sz="4800" b="1" i="1" dirty="0">
                <a:solidFill>
                  <a:srgbClr val="FF0000"/>
                </a:solidFill>
              </a:rPr>
              <a:t>? </a:t>
            </a:r>
            <a:endParaRPr lang="en-US" sz="23900" b="1" dirty="0">
              <a:solidFill>
                <a:srgbClr val="FF0000"/>
              </a:solidFill>
              <a:latin typeface="Ariall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85446" y="4340374"/>
            <a:ext cx="13198447" cy="359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/>
              <a:t>- </a:t>
            </a:r>
            <a:r>
              <a:rPr lang="en-US" sz="4000" dirty="0" err="1"/>
              <a:t>Nếp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hóa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trọng</a:t>
            </a:r>
            <a:r>
              <a:rPr lang="en-US" sz="4000" dirty="0"/>
              <a:t> </a:t>
            </a:r>
            <a:r>
              <a:rPr lang="en-US" sz="4000" dirty="0" err="1"/>
              <a:t>cấu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đời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xã</a:t>
            </a:r>
            <a:r>
              <a:rPr lang="en-US" sz="4000" dirty="0"/>
              <a:t> </a:t>
            </a:r>
            <a:r>
              <a:rPr lang="en-US" sz="4000" dirty="0" err="1"/>
              <a:t>hội</a:t>
            </a:r>
            <a:r>
              <a:rPr lang="en-US" sz="4000" dirty="0"/>
              <a:t>, </a:t>
            </a:r>
            <a:r>
              <a:rPr lang="en-US" sz="4000" dirty="0" err="1"/>
              <a:t>phản</a:t>
            </a:r>
            <a:r>
              <a:rPr lang="en-US" sz="4000" dirty="0"/>
              <a:t> </a:t>
            </a:r>
            <a:r>
              <a:rPr lang="en-US" sz="4000" dirty="0" err="1"/>
              <a:t>ánh</a:t>
            </a:r>
            <a:r>
              <a:rPr lang="en-US" sz="4000" dirty="0"/>
              <a:t> </a:t>
            </a:r>
            <a:r>
              <a:rPr lang="en-US" sz="4000" dirty="0" err="1"/>
              <a:t>trình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phát</a:t>
            </a:r>
            <a:r>
              <a:rPr lang="en-US" sz="4000" dirty="0"/>
              <a:t> </a:t>
            </a:r>
            <a:r>
              <a:rPr lang="en-US" sz="4000" dirty="0" err="1"/>
              <a:t>triển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,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quốc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, </a:t>
            </a:r>
            <a:r>
              <a:rPr lang="en-US" sz="4000" dirty="0" err="1"/>
              <a:t>dân</a:t>
            </a:r>
            <a:r>
              <a:rPr lang="en-US" sz="4000" dirty="0"/>
              <a:t> </a:t>
            </a:r>
            <a:r>
              <a:rPr lang="en-US" sz="4000" dirty="0" err="1"/>
              <a:t>tộc</a:t>
            </a:r>
            <a:r>
              <a:rPr lang="en-US" sz="4000" dirty="0"/>
              <a:t> </a:t>
            </a:r>
            <a:r>
              <a:rPr lang="en-US" sz="4000" dirty="0" err="1"/>
              <a:t>gắn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tiến</a:t>
            </a:r>
            <a:r>
              <a:rPr lang="en-US" sz="4000" dirty="0"/>
              <a:t> </a:t>
            </a:r>
            <a:r>
              <a:rPr lang="en-US" sz="4000" dirty="0" err="1"/>
              <a:t>trình</a:t>
            </a:r>
            <a:r>
              <a:rPr lang="en-US" sz="4000" dirty="0"/>
              <a:t> </a:t>
            </a:r>
            <a:r>
              <a:rPr lang="en-US" sz="4000" dirty="0" err="1"/>
              <a:t>lịch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xã</a:t>
            </a:r>
            <a:r>
              <a:rPr lang="en-US" sz="4000" dirty="0"/>
              <a:t> </a:t>
            </a:r>
            <a:r>
              <a:rPr lang="en-US" sz="4000" dirty="0" err="1"/>
              <a:t>hội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hóa</a:t>
            </a:r>
            <a:r>
              <a:rPr lang="en-US" sz="4000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01261" y="2568835"/>
            <a:ext cx="15040586" cy="7675026"/>
            <a:chOff x="0" y="0"/>
            <a:chExt cx="2999863" cy="153079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2895723" cy="1411413"/>
            </a:xfrm>
            <a:custGeom>
              <a:avLst/>
              <a:gdLst/>
              <a:ahLst/>
              <a:cxnLst/>
              <a:rect l="l" t="t" r="r" b="b"/>
              <a:pathLst>
                <a:path w="2895723" h="1411413">
                  <a:moveTo>
                    <a:pt x="2869052" y="1222183"/>
                  </a:moveTo>
                  <a:cubicBezTo>
                    <a:pt x="2869052" y="1309813"/>
                    <a:pt x="2792852" y="1380933"/>
                    <a:pt x="2711573" y="1380933"/>
                  </a:cubicBezTo>
                  <a:lnTo>
                    <a:pt x="66040" y="1380933"/>
                  </a:lnTo>
                  <a:cubicBezTo>
                    <a:pt x="43180" y="1380933"/>
                    <a:pt x="20320" y="1375853"/>
                    <a:pt x="0" y="1366963"/>
                  </a:cubicBezTo>
                  <a:cubicBezTo>
                    <a:pt x="26670" y="1394903"/>
                    <a:pt x="63500" y="1411413"/>
                    <a:pt x="112583" y="1411413"/>
                  </a:cubicBezTo>
                  <a:lnTo>
                    <a:pt x="2749673" y="1411413"/>
                  </a:lnTo>
                  <a:cubicBezTo>
                    <a:pt x="2829683" y="1411413"/>
                    <a:pt x="2895723" y="1345373"/>
                    <a:pt x="2895723" y="1265363"/>
                  </a:cubicBezTo>
                  <a:lnTo>
                    <a:pt x="2895723" y="95250"/>
                  </a:lnTo>
                  <a:cubicBezTo>
                    <a:pt x="2895723" y="58420"/>
                    <a:pt x="2881752" y="25400"/>
                    <a:pt x="2860162" y="0"/>
                  </a:cubicBezTo>
                  <a:cubicBezTo>
                    <a:pt x="2866512" y="16510"/>
                    <a:pt x="2869052" y="34290"/>
                    <a:pt x="2869052" y="52070"/>
                  </a:cubicBezTo>
                  <a:lnTo>
                    <a:pt x="2869052" y="1222183"/>
                  </a:lnTo>
                  <a:lnTo>
                    <a:pt x="2869052" y="1222183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2935093" cy="1462213"/>
            </a:xfrm>
            <a:custGeom>
              <a:avLst/>
              <a:gdLst/>
              <a:ahLst/>
              <a:cxnLst/>
              <a:rect l="l" t="t" r="r" b="b"/>
              <a:pathLst>
                <a:path w="2935093" h="1462213">
                  <a:moveTo>
                    <a:pt x="146050" y="1462213"/>
                  </a:moveTo>
                  <a:lnTo>
                    <a:pt x="2789043" y="1462213"/>
                  </a:lnTo>
                  <a:cubicBezTo>
                    <a:pt x="2869053" y="1462213"/>
                    <a:pt x="2935093" y="1396173"/>
                    <a:pt x="2935093" y="1316163"/>
                  </a:cubicBezTo>
                  <a:lnTo>
                    <a:pt x="2935093" y="146050"/>
                  </a:lnTo>
                  <a:cubicBezTo>
                    <a:pt x="2935093" y="66040"/>
                    <a:pt x="2869053" y="0"/>
                    <a:pt x="278904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16163"/>
                  </a:lnTo>
                  <a:cubicBezTo>
                    <a:pt x="0" y="1397443"/>
                    <a:pt x="66040" y="1462213"/>
                    <a:pt x="146050" y="1462213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999863" cy="1530793"/>
            </a:xfrm>
            <a:custGeom>
              <a:avLst/>
              <a:gdLst/>
              <a:ahLst/>
              <a:cxnLst/>
              <a:rect l="l" t="t" r="r" b="b"/>
              <a:pathLst>
                <a:path w="2999863" h="1530793">
                  <a:moveTo>
                    <a:pt x="2936363" y="74930"/>
                  </a:moveTo>
                  <a:cubicBezTo>
                    <a:pt x="2908423" y="30480"/>
                    <a:pt x="2858893" y="0"/>
                    <a:pt x="280174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28863"/>
                  </a:lnTo>
                  <a:cubicBezTo>
                    <a:pt x="0" y="1380933"/>
                    <a:pt x="25400" y="1426653"/>
                    <a:pt x="63500" y="1455863"/>
                  </a:cubicBezTo>
                  <a:cubicBezTo>
                    <a:pt x="91440" y="1500313"/>
                    <a:pt x="140970" y="1530793"/>
                    <a:pt x="207881" y="1530793"/>
                  </a:cubicBezTo>
                  <a:lnTo>
                    <a:pt x="2841113" y="1530793"/>
                  </a:lnTo>
                  <a:cubicBezTo>
                    <a:pt x="2928743" y="1530793"/>
                    <a:pt x="2999863" y="1459673"/>
                    <a:pt x="2999863" y="1372043"/>
                  </a:cubicBezTo>
                  <a:lnTo>
                    <a:pt x="2999863" y="201930"/>
                  </a:lnTo>
                  <a:cubicBezTo>
                    <a:pt x="2999862" y="149860"/>
                    <a:pt x="2974462" y="104140"/>
                    <a:pt x="2936363" y="74930"/>
                  </a:cubicBezTo>
                  <a:close/>
                  <a:moveTo>
                    <a:pt x="12700" y="132886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801743" y="12700"/>
                  </a:lnTo>
                  <a:cubicBezTo>
                    <a:pt x="2881753" y="12700"/>
                    <a:pt x="2947793" y="78740"/>
                    <a:pt x="2947793" y="158750"/>
                  </a:cubicBezTo>
                  <a:lnTo>
                    <a:pt x="2947793" y="1328863"/>
                  </a:lnTo>
                  <a:cubicBezTo>
                    <a:pt x="2947793" y="1408873"/>
                    <a:pt x="2881753" y="1474913"/>
                    <a:pt x="2801743" y="1474913"/>
                  </a:cubicBezTo>
                  <a:lnTo>
                    <a:pt x="158750" y="1474913"/>
                  </a:lnTo>
                  <a:cubicBezTo>
                    <a:pt x="78740" y="1474913"/>
                    <a:pt x="12700" y="1410143"/>
                    <a:pt x="12700" y="1328863"/>
                  </a:cubicBezTo>
                  <a:close/>
                  <a:moveTo>
                    <a:pt x="2988433" y="1372043"/>
                  </a:moveTo>
                  <a:cubicBezTo>
                    <a:pt x="2988433" y="1452053"/>
                    <a:pt x="2921123" y="1518093"/>
                    <a:pt x="2841113" y="1518093"/>
                  </a:cubicBezTo>
                  <a:lnTo>
                    <a:pt x="207881" y="1518093"/>
                  </a:lnTo>
                  <a:cubicBezTo>
                    <a:pt x="157480" y="1518093"/>
                    <a:pt x="120650" y="1501583"/>
                    <a:pt x="93980" y="1473643"/>
                  </a:cubicBezTo>
                  <a:cubicBezTo>
                    <a:pt x="114300" y="1482533"/>
                    <a:pt x="135890" y="1487613"/>
                    <a:pt x="160020" y="1487613"/>
                  </a:cubicBezTo>
                  <a:lnTo>
                    <a:pt x="2803013" y="1487613"/>
                  </a:lnTo>
                  <a:cubicBezTo>
                    <a:pt x="2890643" y="1487613"/>
                    <a:pt x="2961763" y="1416493"/>
                    <a:pt x="2961763" y="1328863"/>
                  </a:cubicBezTo>
                  <a:lnTo>
                    <a:pt x="2961763" y="158750"/>
                  </a:lnTo>
                  <a:cubicBezTo>
                    <a:pt x="2961763" y="140970"/>
                    <a:pt x="2957953" y="123190"/>
                    <a:pt x="2952873" y="106680"/>
                  </a:cubicBezTo>
                  <a:cubicBezTo>
                    <a:pt x="2974463" y="132080"/>
                    <a:pt x="2988433" y="165100"/>
                    <a:pt x="2988433" y="201930"/>
                  </a:cubicBezTo>
                  <a:lnTo>
                    <a:pt x="2988433" y="1372043"/>
                  </a:lnTo>
                  <a:cubicBezTo>
                    <a:pt x="2988433" y="1372043"/>
                    <a:pt x="2988433" y="1372043"/>
                    <a:pt x="2988433" y="1372043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90800" y="681776"/>
            <a:ext cx="15527124" cy="1320173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55194" y="1012570"/>
            <a:ext cx="535653" cy="6069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38530" y="6995407"/>
            <a:ext cx="5170490" cy="29424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076" y="1341863"/>
            <a:ext cx="3532843" cy="373666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466086" y="936250"/>
            <a:ext cx="14314695" cy="656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nếp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hóa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</a:rPr>
              <a:t>nghĩa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triển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lang="en-US" sz="8800" b="1" dirty="0">
              <a:solidFill>
                <a:srgbClr val="FF0000"/>
              </a:solidFill>
              <a:latin typeface="Ariall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72995" y="2986238"/>
            <a:ext cx="13274165" cy="497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Xây</a:t>
            </a:r>
            <a:r>
              <a:rPr lang="en-US" sz="4400" dirty="0"/>
              <a:t> </a:t>
            </a:r>
            <a:r>
              <a:rPr lang="en-US" sz="4400" dirty="0" err="1"/>
              <a:t>dựng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phát</a:t>
            </a:r>
            <a:r>
              <a:rPr lang="en-US" sz="4400" dirty="0"/>
              <a:t> </a:t>
            </a:r>
            <a:r>
              <a:rPr lang="en-US" sz="4400" dirty="0" err="1"/>
              <a:t>triển</a:t>
            </a:r>
            <a:r>
              <a:rPr lang="en-US" sz="4400" dirty="0"/>
              <a:t> </a:t>
            </a:r>
            <a:r>
              <a:rPr lang="en-US" sz="4400" dirty="0" err="1"/>
              <a:t>nếp</a:t>
            </a:r>
            <a:r>
              <a:rPr lang="en-US" sz="4400" dirty="0"/>
              <a:t> </a:t>
            </a:r>
            <a:r>
              <a:rPr lang="en-US" sz="4400" dirty="0" err="1"/>
              <a:t>sống</a:t>
            </a:r>
            <a:r>
              <a:rPr lang="en-US" sz="4400" dirty="0"/>
              <a:t> </a:t>
            </a:r>
            <a:r>
              <a:rPr lang="en-US" sz="4400" dirty="0" err="1"/>
              <a:t>văn</a:t>
            </a:r>
            <a:r>
              <a:rPr lang="en-US" sz="4400" dirty="0"/>
              <a:t> </a:t>
            </a:r>
            <a:r>
              <a:rPr lang="en-US" sz="4400" dirty="0" err="1"/>
              <a:t>hóa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chỉ</a:t>
            </a:r>
            <a:r>
              <a:rPr lang="en-US" sz="4400" dirty="0"/>
              <a:t> </a:t>
            </a:r>
            <a:r>
              <a:rPr lang="en-US" sz="4400" b="1" dirty="0" err="1"/>
              <a:t>đáp</a:t>
            </a:r>
            <a:r>
              <a:rPr lang="en-US" sz="4400" b="1" dirty="0"/>
              <a:t> </a:t>
            </a:r>
            <a:r>
              <a:rPr lang="en-US" sz="4400" b="1" dirty="0" err="1"/>
              <a:t>ứng</a:t>
            </a:r>
            <a:r>
              <a:rPr lang="en-US" sz="4400" b="1" dirty="0"/>
              <a:t> </a:t>
            </a:r>
            <a:r>
              <a:rPr lang="en-US" sz="4400" b="1" dirty="0" err="1"/>
              <a:t>nhu</a:t>
            </a:r>
            <a:r>
              <a:rPr lang="en-US" sz="4400" b="1" dirty="0"/>
              <a:t> </a:t>
            </a:r>
            <a:r>
              <a:rPr lang="en-US" sz="4400" b="1" dirty="0" err="1"/>
              <a:t>cầu</a:t>
            </a:r>
            <a:r>
              <a:rPr lang="en-US" sz="4400" b="1" dirty="0"/>
              <a:t> </a:t>
            </a:r>
            <a:r>
              <a:rPr lang="en-US" sz="4400" b="1" dirty="0" err="1"/>
              <a:t>tinh</a:t>
            </a:r>
            <a:r>
              <a:rPr lang="en-US" sz="4400" b="1" dirty="0"/>
              <a:t> </a:t>
            </a:r>
            <a:r>
              <a:rPr lang="en-US" sz="4400" b="1" dirty="0" err="1"/>
              <a:t>thần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đời</a:t>
            </a:r>
            <a:r>
              <a:rPr lang="en-US" sz="4400" b="1" dirty="0"/>
              <a:t> </a:t>
            </a:r>
            <a:r>
              <a:rPr lang="en-US" sz="4400" b="1" dirty="0" err="1"/>
              <a:t>sống</a:t>
            </a:r>
            <a:r>
              <a:rPr lang="en-US" sz="4400" b="1" dirty="0"/>
              <a:t> </a:t>
            </a:r>
            <a:r>
              <a:rPr lang="en-US" sz="4400" b="1" dirty="0" err="1"/>
              <a:t>xã</a:t>
            </a:r>
            <a:r>
              <a:rPr lang="en-US" sz="4400" b="1" dirty="0"/>
              <a:t> </a:t>
            </a:r>
            <a:r>
              <a:rPr lang="en-US" sz="4400" b="1" dirty="0" err="1"/>
              <a:t>hội</a:t>
            </a:r>
            <a:r>
              <a:rPr lang="en-US" sz="4400" b="1" dirty="0"/>
              <a:t> </a:t>
            </a:r>
            <a:r>
              <a:rPr lang="en-US" sz="4400" dirty="0" err="1"/>
              <a:t>mà</a:t>
            </a:r>
            <a:r>
              <a:rPr lang="en-US" sz="4400" dirty="0"/>
              <a:t> </a:t>
            </a:r>
            <a:r>
              <a:rPr lang="en-US" sz="4400" dirty="0" err="1"/>
              <a:t>còn</a:t>
            </a:r>
            <a:r>
              <a:rPr lang="en-US" sz="4400" dirty="0"/>
              <a:t> </a:t>
            </a:r>
            <a:r>
              <a:rPr lang="en-US" sz="4400" b="1" dirty="0" err="1"/>
              <a:t>có</a:t>
            </a:r>
            <a:r>
              <a:rPr lang="en-US" sz="4400" b="1" dirty="0"/>
              <a:t> ý </a:t>
            </a:r>
            <a:r>
              <a:rPr lang="en-US" sz="4400" b="1" dirty="0" err="1"/>
              <a:t>nghĩa</a:t>
            </a:r>
            <a:r>
              <a:rPr lang="en-US" sz="4400" b="1" dirty="0"/>
              <a:t> to </a:t>
            </a:r>
            <a:r>
              <a:rPr lang="en-US" sz="4400" b="1" dirty="0" err="1"/>
              <a:t>lớn</a:t>
            </a:r>
            <a:r>
              <a:rPr lang="en-US" sz="4400" b="1" dirty="0"/>
              <a:t> </a:t>
            </a:r>
            <a:r>
              <a:rPr lang="en-US" sz="4400" b="1" dirty="0" err="1"/>
              <a:t>đối</a:t>
            </a:r>
            <a:r>
              <a:rPr lang="en-US" sz="4400" b="1" dirty="0"/>
              <a:t> </a:t>
            </a:r>
            <a:r>
              <a:rPr lang="en-US" sz="4400" b="1" dirty="0" err="1"/>
              <a:t>với</a:t>
            </a:r>
            <a:r>
              <a:rPr lang="en-US" sz="4400" b="1" dirty="0"/>
              <a:t> </a:t>
            </a:r>
            <a:r>
              <a:rPr lang="en-US" sz="4400" b="1" dirty="0" err="1"/>
              <a:t>sự</a:t>
            </a:r>
            <a:r>
              <a:rPr lang="en-US" sz="4400" b="1" dirty="0"/>
              <a:t> </a:t>
            </a:r>
            <a:r>
              <a:rPr lang="en-US" sz="4400" b="1" dirty="0" err="1"/>
              <a:t>nghiệp</a:t>
            </a:r>
            <a:r>
              <a:rPr lang="en-US" sz="4400" b="1" dirty="0"/>
              <a:t> </a:t>
            </a:r>
            <a:r>
              <a:rPr lang="en-US" sz="4400" b="1" dirty="0" err="1"/>
              <a:t>xây</a:t>
            </a:r>
            <a:r>
              <a:rPr lang="en-US" sz="4400" b="1" dirty="0"/>
              <a:t> </a:t>
            </a:r>
            <a:r>
              <a:rPr lang="en-US" sz="4400" b="1" dirty="0" err="1"/>
              <a:t>dựng</a:t>
            </a:r>
            <a:r>
              <a:rPr lang="en-US" sz="4400" b="1" dirty="0"/>
              <a:t> </a:t>
            </a:r>
            <a:r>
              <a:rPr lang="en-US" sz="4400" b="1" dirty="0" err="1"/>
              <a:t>nền</a:t>
            </a:r>
            <a:r>
              <a:rPr lang="en-US" sz="4400" b="1" dirty="0"/>
              <a:t> </a:t>
            </a:r>
            <a:r>
              <a:rPr lang="en-US" sz="4400" b="1" dirty="0" err="1"/>
              <a:t>văn</a:t>
            </a:r>
            <a:r>
              <a:rPr lang="en-US" sz="4400" b="1" dirty="0"/>
              <a:t> </a:t>
            </a:r>
            <a:r>
              <a:rPr lang="en-US" sz="4400" b="1" dirty="0" err="1"/>
              <a:t>hóa</a:t>
            </a:r>
            <a:r>
              <a:rPr lang="en-US" sz="4400" b="1" dirty="0"/>
              <a:t> </a:t>
            </a:r>
            <a:r>
              <a:rPr lang="en-US" sz="4400" dirty="0" err="1"/>
              <a:t>tiên</a:t>
            </a:r>
            <a:r>
              <a:rPr lang="en-US" sz="4400" dirty="0"/>
              <a:t> </a:t>
            </a:r>
            <a:r>
              <a:rPr lang="en-US" sz="4400" dirty="0" err="1"/>
              <a:t>tiến</a:t>
            </a:r>
            <a:r>
              <a:rPr lang="en-US" sz="4400" dirty="0"/>
              <a:t>, </a:t>
            </a:r>
            <a:r>
              <a:rPr lang="en-US" sz="4400" dirty="0" err="1"/>
              <a:t>đậm</a:t>
            </a:r>
            <a:r>
              <a:rPr lang="en-US" sz="4400" dirty="0"/>
              <a:t> </a:t>
            </a:r>
            <a:r>
              <a:rPr lang="en-US" sz="4400" dirty="0" err="1"/>
              <a:t>đà</a:t>
            </a:r>
            <a:r>
              <a:rPr lang="en-US" sz="4400" dirty="0"/>
              <a:t> </a:t>
            </a:r>
            <a:r>
              <a:rPr lang="en-US" sz="4400" dirty="0" err="1"/>
              <a:t>bản</a:t>
            </a:r>
            <a:r>
              <a:rPr lang="en-US" sz="4400" dirty="0"/>
              <a:t> </a:t>
            </a:r>
            <a:r>
              <a:rPr lang="en-US" sz="4400" dirty="0" err="1"/>
              <a:t>sắc</a:t>
            </a:r>
            <a:r>
              <a:rPr lang="en-US" sz="4400" dirty="0"/>
              <a:t> </a:t>
            </a:r>
            <a:r>
              <a:rPr lang="en-US" sz="4400" dirty="0" err="1"/>
              <a:t>dân</a:t>
            </a:r>
            <a:r>
              <a:rPr lang="en-US" sz="4400" dirty="0"/>
              <a:t> </a:t>
            </a:r>
            <a:r>
              <a:rPr lang="en-US" sz="4400" dirty="0" err="1"/>
              <a:t>tộc</a:t>
            </a:r>
            <a:r>
              <a:rPr lang="en-US" sz="4400" dirty="0"/>
              <a:t>, </a:t>
            </a:r>
            <a:r>
              <a:rPr lang="en-US" sz="4400" dirty="0" err="1"/>
              <a:t>góp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vào</a:t>
            </a:r>
            <a:r>
              <a:rPr lang="en-US" sz="4400" dirty="0"/>
              <a:t> </a:t>
            </a:r>
            <a:r>
              <a:rPr lang="en-US" sz="4400" dirty="0" err="1"/>
              <a:t>phát</a:t>
            </a:r>
            <a:r>
              <a:rPr lang="en-US" sz="4400" dirty="0"/>
              <a:t> </a:t>
            </a:r>
            <a:r>
              <a:rPr lang="en-US" sz="4400" dirty="0" err="1"/>
              <a:t>triển</a:t>
            </a:r>
            <a:r>
              <a:rPr lang="en-US" sz="4400" dirty="0"/>
              <a:t> </a:t>
            </a:r>
            <a:r>
              <a:rPr lang="en-US" sz="4400" dirty="0" err="1"/>
              <a:t>đất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thời</a:t>
            </a:r>
            <a:r>
              <a:rPr lang="en-US" sz="4400" dirty="0"/>
              <a:t> </a:t>
            </a:r>
            <a:r>
              <a:rPr lang="en-US" sz="4400" dirty="0" err="1"/>
              <a:t>kỳ</a:t>
            </a:r>
            <a:r>
              <a:rPr lang="en-US" sz="4400" dirty="0"/>
              <a:t> </a:t>
            </a:r>
            <a:r>
              <a:rPr lang="en-US" sz="4400" dirty="0" err="1"/>
              <a:t>mới</a:t>
            </a:r>
            <a:r>
              <a:rPr lang="en-US" sz="4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25741" y="6573975"/>
            <a:ext cx="6077368" cy="3966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>
            <a:off x="-3228" y="4320652"/>
            <a:ext cx="1714265" cy="1645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 flipH="1" flipV="1">
            <a:off x="16627017" y="4414519"/>
            <a:ext cx="1714265" cy="1645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2093133"/>
            <a:ext cx="16121389" cy="61007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317090" y="-251207"/>
            <a:ext cx="6077368" cy="39668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28800" y="4031920"/>
            <a:ext cx="14782800" cy="236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 err="1">
                <a:solidFill>
                  <a:srgbClr val="FF0000"/>
                </a:solidFill>
              </a:rPr>
              <a:t>Kể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tên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các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hoạt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động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xây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dựng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nếp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sống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văn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hóa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của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người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dân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Thủ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đô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mà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em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i="1" dirty="0" err="1">
                <a:solidFill>
                  <a:srgbClr val="FF0000"/>
                </a:solidFill>
              </a:rPr>
              <a:t>biết</a:t>
            </a:r>
            <a:r>
              <a:rPr lang="en-US" sz="5400" i="1" dirty="0">
                <a:solidFill>
                  <a:srgbClr val="FF0000"/>
                </a:solidFill>
              </a:rPr>
              <a:t>?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1557" y="7477448"/>
            <a:ext cx="2294575" cy="224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2339" y="718270"/>
            <a:ext cx="4373922" cy="202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513</Words>
  <Application>Microsoft Office PowerPoint</Application>
  <PresentationFormat>Custom</PresentationFormat>
  <Paragraphs>51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Nunito</vt:lpstr>
      <vt:lpstr>Arialle Bold</vt:lpstr>
      <vt:lpstr>Arial</vt:lpstr>
      <vt:lpstr>Arialle</vt:lpstr>
      <vt:lpstr>Muli Regular</vt:lpstr>
      <vt:lpstr>Times New Roman</vt:lpstr>
      <vt:lpstr>Faustina SemiBold</vt:lpstr>
      <vt:lpstr>Bebas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Illustration Computer UI English Class Education Presentation</dc:title>
  <dc:creator>Admin</dc:creator>
  <cp:lastModifiedBy>Phương</cp:lastModifiedBy>
  <cp:revision>8</cp:revision>
  <dcterms:created xsi:type="dcterms:W3CDTF">2006-08-16T00:00:00Z</dcterms:created>
  <dcterms:modified xsi:type="dcterms:W3CDTF">2023-12-31T04:15:59Z</dcterms:modified>
  <dc:identifier>DAFVG95eOZw</dc:identifier>
</cp:coreProperties>
</file>