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6"/>
  </p:notesMasterIdLst>
  <p:sldIdLst>
    <p:sldId id="421" r:id="rId2"/>
    <p:sldId id="422" r:id="rId3"/>
    <p:sldId id="424" r:id="rId4"/>
    <p:sldId id="425" r:id="rId5"/>
  </p:sldIdLst>
  <p:sldSz cx="9144000" cy="5143500" type="screen16x9"/>
  <p:notesSz cx="6858000" cy="9144000"/>
  <p:embeddedFontLst>
    <p:embeddedFont>
      <p:font typeface="Playfair Display" panose="00000500000000000000" pitchFamily="2" charset="0"/>
      <p:regular r:id="rId7"/>
      <p:bold r:id="rId8"/>
      <p:italic r:id="rId9"/>
      <p:boldItalic r:id="rId10"/>
    </p:embeddedFont>
    <p:embeddedFont>
      <p:font typeface="Tinos" panose="020B060402020202020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A0010F9-A540-4365-A674-49318B6ACA38}">
  <a:tblStyle styleId="{0A0010F9-A540-4365-A674-49318B6ACA38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91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631176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8571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ust plants small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 rotWithShape="1">
          <a:blip r:embed="rId2">
            <a:alphaModFix/>
          </a:blip>
          <a:srcRect l="43534"/>
          <a:stretch/>
        </p:blipFill>
        <p:spPr>
          <a:xfrm rot="-5400000" flipH="1">
            <a:off x="6449075" y="-876950"/>
            <a:ext cx="769993" cy="2504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l="45142" t="-12064" b="21353"/>
          <a:stretch/>
        </p:blipFill>
        <p:spPr>
          <a:xfrm rot="5400000">
            <a:off x="721662" y="-740712"/>
            <a:ext cx="1261775" cy="2724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2">
            <a:alphaModFix/>
          </a:blip>
          <a:srcRect r="35069" b="2780"/>
          <a:stretch/>
        </p:blipFill>
        <p:spPr>
          <a:xfrm rot="5400000">
            <a:off x="1477664" y="3663564"/>
            <a:ext cx="789204" cy="2170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 r="20660" b="38811"/>
          <a:stretch/>
        </p:blipFill>
        <p:spPr>
          <a:xfrm>
            <a:off x="6973325" y="3500784"/>
            <a:ext cx="2170675" cy="16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5">
            <a:alphaModFix/>
          </a:blip>
          <a:srcRect r="26809"/>
          <a:stretch/>
        </p:blipFill>
        <p:spPr>
          <a:xfrm rot="-5400000">
            <a:off x="7312293" y="-515832"/>
            <a:ext cx="1325399" cy="2338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6">
            <a:alphaModFix/>
          </a:blip>
          <a:srcRect r="34262" b="14813"/>
          <a:stretch/>
        </p:blipFill>
        <p:spPr>
          <a:xfrm flipH="1">
            <a:off x="0" y="2962275"/>
            <a:ext cx="1406426" cy="21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7">
            <a:alphaModFix/>
          </a:blip>
          <a:srcRect r="40695" b="12701"/>
          <a:stretch/>
        </p:blipFill>
        <p:spPr>
          <a:xfrm>
            <a:off x="8051793" y="2633848"/>
            <a:ext cx="1092207" cy="25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photo as backgroun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-9525" y="-9525"/>
            <a:ext cx="9153599" cy="5153100"/>
          </a:xfrm>
          <a:prstGeom prst="frame">
            <a:avLst>
              <a:gd name="adj1" fmla="val 6469"/>
            </a:avLst>
          </a:prstGeom>
          <a:solidFill>
            <a:srgbClr val="FFFFFF">
              <a:alpha val="50379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2">
            <a:alphaModFix/>
          </a:blip>
          <a:srcRect r="17197" b="18533"/>
          <a:stretch/>
        </p:blipFill>
        <p:spPr>
          <a:xfrm>
            <a:off x="6915150" y="2889624"/>
            <a:ext cx="2228849" cy="2253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 l="49259" b="18374"/>
          <a:stretch/>
        </p:blipFill>
        <p:spPr>
          <a:xfrm rot="5400000">
            <a:off x="418137" y="-437187"/>
            <a:ext cx="1478298" cy="2333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251600" y="1044175"/>
            <a:ext cx="6640799" cy="95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251600" y="2122449"/>
            <a:ext cx="6640799" cy="232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dk2"/>
              </a:buClr>
              <a:buFont typeface="Tinos"/>
              <a:buChar char="◉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>
              <a:spcBef>
                <a:spcPts val="480"/>
              </a:spcBef>
              <a:buClr>
                <a:schemeClr val="dk2"/>
              </a:buClr>
              <a:buFont typeface="Tinos"/>
              <a:buChar char="◎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>
              <a:spcBef>
                <a:spcPts val="480"/>
              </a:spcBef>
              <a:buClr>
                <a:schemeClr val="dk2"/>
              </a:buClr>
              <a:buFont typeface="Tinos"/>
              <a:buChar char="○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bc\Desktop\C&#272;%20V7\video\AoTrangDenTruong-CaoThaiSonMyDu_vjva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D1FCCD-13A0-44D7-BCDB-7331E22CBC69}"/>
              </a:ext>
            </a:extLst>
          </p:cNvPr>
          <p:cNvSpPr/>
          <p:nvPr/>
        </p:nvSpPr>
        <p:spPr>
          <a:xfrm>
            <a:off x="800503" y="678044"/>
            <a:ext cx="7706445" cy="3062377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b="1" u="sng" dirty="0">
              <a:solidFill>
                <a:srgbClr val="00B050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vi-VN" sz="2400" b="1" u="sng" dirty="0">
                <a:solidFill>
                  <a:srgbClr val="00B050"/>
                </a:solidFill>
                <a:latin typeface="+mj-lt"/>
              </a:rPr>
              <a:t>NÓI VÀ NGHE</a:t>
            </a:r>
            <a:endParaRPr lang="en-US" sz="2400" b="1" u="sng" dirty="0">
              <a:solidFill>
                <a:srgbClr val="00B050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  <a:latin typeface="+mj-lt"/>
              </a:rPr>
              <a:t>TRÌNH BÀY Ý KIẾN VỀ MỘT VẤN ĐỀ TRONG ĐỜI SỐNG GIA ĐÌNH</a:t>
            </a:r>
            <a:endParaRPr lang="en-US" sz="2400" dirty="0">
              <a:solidFill>
                <a:srgbClr val="00B050"/>
              </a:solidFill>
              <a:latin typeface="+mj-lt"/>
            </a:endParaRP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endParaRPr lang="en-US" sz="3200" b="1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7" name="Picture 16" descr="DSTARS-P">
            <a:extLst>
              <a:ext uri="{FF2B5EF4-FFF2-40B4-BE49-F238E27FC236}">
                <a16:creationId xmlns:a16="http://schemas.microsoft.com/office/drawing/2014/main" id="{A6B77AF4-6DA4-4C3B-B88B-FA34C5C377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845" y="1925722"/>
            <a:ext cx="2194206" cy="225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DSTARS-P">
            <a:extLst>
              <a:ext uri="{FF2B5EF4-FFF2-40B4-BE49-F238E27FC236}">
                <a16:creationId xmlns:a16="http://schemas.microsoft.com/office/drawing/2014/main" id="{4949BC9D-64A4-4191-B814-7F1C88AD1C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960" y="3619500"/>
            <a:ext cx="2194206" cy="207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DSTARS-P">
            <a:extLst>
              <a:ext uri="{FF2B5EF4-FFF2-40B4-BE49-F238E27FC236}">
                <a16:creationId xmlns:a16="http://schemas.microsoft.com/office/drawing/2014/main" id="{C540FBE6-FEB2-4BAB-9FE1-2B9CEB6893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700" y="3688080"/>
            <a:ext cx="2194206" cy="207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 descr="DSTARS-P">
            <a:extLst>
              <a:ext uri="{FF2B5EF4-FFF2-40B4-BE49-F238E27FC236}">
                <a16:creationId xmlns:a16="http://schemas.microsoft.com/office/drawing/2014/main" id="{90C49BF0-C41F-4621-A419-AA1353303D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23" y="2440402"/>
            <a:ext cx="2194206" cy="207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oTrangDenTruong-CaoThaiSonMyDu_vjv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469085" y="48387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705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47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29277"/>
              </p:ext>
            </p:extLst>
          </p:nvPr>
        </p:nvGraphicFramePr>
        <p:xfrm>
          <a:off x="1193605" y="202424"/>
          <a:ext cx="6826589" cy="4808564"/>
        </p:xfrm>
        <a:graphic>
          <a:graphicData uri="http://schemas.openxmlformats.org/drawingml/2006/table">
            <a:tbl>
              <a:tblPr firstRow="1" firstCol="1" bandRow="1">
                <a:tableStyleId>{0A0010F9-A540-4365-A674-49318B6ACA38}</a:tableStyleId>
              </a:tblPr>
              <a:tblGrid>
                <a:gridCol w="1752881">
                  <a:extLst>
                    <a:ext uri="{9D8B030D-6E8A-4147-A177-3AD203B41FA5}">
                      <a16:colId xmlns:a16="http://schemas.microsoft.com/office/drawing/2014/main" val="4094080388"/>
                    </a:ext>
                  </a:extLst>
                </a:gridCol>
                <a:gridCol w="1752881">
                  <a:extLst>
                    <a:ext uri="{9D8B030D-6E8A-4147-A177-3AD203B41FA5}">
                      <a16:colId xmlns:a16="http://schemas.microsoft.com/office/drawing/2014/main" val="1787176952"/>
                    </a:ext>
                  </a:extLst>
                </a:gridCol>
                <a:gridCol w="1681140">
                  <a:extLst>
                    <a:ext uri="{9D8B030D-6E8A-4147-A177-3AD203B41FA5}">
                      <a16:colId xmlns:a16="http://schemas.microsoft.com/office/drawing/2014/main" val="997282706"/>
                    </a:ext>
                  </a:extLst>
                </a:gridCol>
                <a:gridCol w="1639687">
                  <a:extLst>
                    <a:ext uri="{9D8B030D-6E8A-4147-A177-3AD203B41FA5}">
                      <a16:colId xmlns:a16="http://schemas.microsoft.com/office/drawing/2014/main" val="335719"/>
                    </a:ext>
                  </a:extLst>
                </a:gridCol>
              </a:tblGrid>
              <a:tr h="141999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 b="1" dirty="0">
                          <a:effectLst/>
                          <a:latin typeface="+mj-lt"/>
                        </a:rPr>
                        <a:t>PHIẾU ĐÁNH GIÁ THEO TIÊU CHÍ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909" marR="34909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604749"/>
                  </a:ext>
                </a:extLst>
              </a:tr>
              <a:tr h="141999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 b="1" dirty="0">
                          <a:effectLst/>
                          <a:latin typeface="+mj-lt"/>
                        </a:rPr>
                        <a:t>Nhóm:……….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909" marR="34909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5952992"/>
                  </a:ext>
                </a:extLst>
              </a:tr>
              <a:tr h="141999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 b="1" dirty="0">
                          <a:effectLst/>
                          <a:latin typeface="+mj-lt"/>
                        </a:rPr>
                        <a:t>Tiêu chí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909" marR="34909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 b="1">
                          <a:effectLst/>
                          <a:latin typeface="+mj-lt"/>
                        </a:rPr>
                        <a:t>Mức độ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909" marR="34909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656209"/>
                  </a:ext>
                </a:extLst>
              </a:tr>
              <a:tr h="1419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 b="1" dirty="0">
                          <a:effectLst/>
                          <a:latin typeface="+mj-lt"/>
                        </a:rPr>
                        <a:t>Chưa đạt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909" marR="34909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 b="1" dirty="0">
                          <a:effectLst/>
                          <a:latin typeface="+mj-lt"/>
                        </a:rPr>
                        <a:t>Đạt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909" marR="34909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 b="1" dirty="0">
                          <a:effectLst/>
                          <a:latin typeface="+mj-lt"/>
                        </a:rPr>
                        <a:t>Tốt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909" marR="34909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523914"/>
                  </a:ext>
                </a:extLst>
              </a:tr>
              <a:tr h="42599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+mj-lt"/>
                        </a:rPr>
                        <a:t>1. Chọn được câu chuyện hay, có ý nghĩa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909" marR="34909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+mj-lt"/>
                        </a:rPr>
                        <a:t>Chưa có chuyện để kể.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909" marR="34909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+mj-lt"/>
                        </a:rPr>
                        <a:t>Có chuyện để kể nhưng chưa hay.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909" marR="34909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+mj-lt"/>
                        </a:rPr>
                        <a:t>Câu chuyện hay và ấn tượng.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909" marR="34909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156406"/>
                  </a:ext>
                </a:extLst>
              </a:tr>
              <a:tr h="69740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+mj-lt"/>
                        </a:rPr>
                        <a:t>2. Nội dung câu chuyện phong phú, hấp dẫn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909" marR="34909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+mj-lt"/>
                        </a:rPr>
                        <a:t>ND sơ sài, chưa có đủ chi tiết để người nghe hiểu câu chuyện.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909" marR="34909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+mj-lt"/>
                        </a:rPr>
                        <a:t>Có đủ chi tiết để hiểu người nghe hiểu được nội dung câu chuyện.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909" marR="34909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+mj-lt"/>
                        </a:rPr>
                        <a:t>Nội dung câu chuyện phong phú và hấp dẫn.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909" marR="34909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533155"/>
                  </a:ext>
                </a:extLst>
              </a:tr>
              <a:tr h="69740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+mj-lt"/>
                        </a:rPr>
                        <a:t>3. Nói to, rõ ràng, truyền cảm.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909" marR="34909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+mj-lt"/>
                        </a:rPr>
                        <a:t>Nói nhỏ, khó nghe; nói lắp, ngập ngừng…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909" marR="34909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+mj-lt"/>
                        </a:rPr>
                        <a:t>Nói to nhưng đôi chỗ lặp lại hoặc ngập ngừng 1 vài câu.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909" marR="34909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+mj-lt"/>
                        </a:rPr>
                        <a:t>Nói to, truyền cảm, hầu như không lặp lại hoặc ngập ngừng.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909" marR="34909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99934"/>
                  </a:ext>
                </a:extLst>
              </a:tr>
              <a:tr h="97636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+mj-lt"/>
                        </a:rPr>
                        <a:t>4. Sử dụng yếu tố phi ngôn ngữ phù hợp.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909" marR="34909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+mj-lt"/>
                        </a:rPr>
                        <a:t>Điệu bộ thiếu tự tin, mắt chưa nhìn vào người nghe; nét mặt chưa biểu cảm hoặc biểu cảm không phù hợp.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909" marR="34909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+mj-lt"/>
                        </a:rPr>
                        <a:t>Điệu bộ tự tin, mắt nhìn vào người nghe; nét mặt biểu cảm phù hợp với nội dung câu chuyện.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909" marR="34909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+mj-lt"/>
                        </a:rPr>
                        <a:t>  Điệu bộ rất tự tin, mắt nhìn vào người nghe; nét mặt sinh động.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909" marR="34909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292114"/>
                  </a:ext>
                </a:extLst>
              </a:tr>
              <a:tr h="42599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+mj-lt"/>
                        </a:rPr>
                        <a:t>5. Mở đầu và kết thúc hợp lí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909" marR="34909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+mj-lt"/>
                        </a:rPr>
                        <a:t>Không chào hỏi/ và không có lời kết thúc bài nói.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909" marR="34909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+mj-lt"/>
                        </a:rPr>
                        <a:t>Có chào hỏi/ và có lời kết thúc bài nói.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909" marR="34909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+mj-lt"/>
                        </a:rPr>
                        <a:t>Chào hỏi/ và kết thúc bài nói một cách hấp dẫn.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909" marR="34909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095289"/>
                  </a:ext>
                </a:extLst>
              </a:tr>
              <a:tr h="141999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 b="1" dirty="0">
                          <a:effectLst/>
                          <a:latin typeface="+mj-lt"/>
                        </a:rPr>
                        <a:t>TỔNG ĐIỂM: ………………../10 điểm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909" marR="34909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415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424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7314" y="4232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1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 TÌM Ý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vi-VN" sz="1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 và tên HS: ………………………….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494179"/>
              </p:ext>
            </p:extLst>
          </p:nvPr>
        </p:nvGraphicFramePr>
        <p:xfrm>
          <a:off x="1037771" y="1380569"/>
          <a:ext cx="7271658" cy="2886076"/>
        </p:xfrm>
        <a:graphic>
          <a:graphicData uri="http://schemas.openxmlformats.org/drawingml/2006/table">
            <a:tbl>
              <a:tblPr firstRow="1" firstCol="1" bandRow="1">
                <a:tableStyleId>{0A0010F9-A540-4365-A674-49318B6ACA38}</a:tableStyleId>
              </a:tblPr>
              <a:tblGrid>
                <a:gridCol w="3761328">
                  <a:extLst>
                    <a:ext uri="{9D8B030D-6E8A-4147-A177-3AD203B41FA5}">
                      <a16:colId xmlns:a16="http://schemas.microsoft.com/office/drawing/2014/main" val="1257534210"/>
                    </a:ext>
                  </a:extLst>
                </a:gridCol>
                <a:gridCol w="3510330">
                  <a:extLst>
                    <a:ext uri="{9D8B030D-6E8A-4147-A177-3AD203B41FA5}">
                      <a16:colId xmlns:a16="http://schemas.microsoft.com/office/drawing/2014/main" val="3301544460"/>
                    </a:ext>
                  </a:extLst>
                </a:gridCol>
              </a:tblGrid>
              <a:tr h="8658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sóc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xử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6362232"/>
                  </a:ext>
                </a:extLst>
              </a:tr>
              <a:tr h="5772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ai có liên quan đến câu chuyện? 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 gì xảy ra? Theo thứ tự như thế nào?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2471044"/>
                  </a:ext>
                </a:extLst>
              </a:tr>
              <a:tr h="2886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 sao truyện lại xảy ra như vậy?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6031758"/>
                  </a:ext>
                </a:extLst>
              </a:tr>
              <a:tr h="5772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 xúc của em như thế nào khi câu chuyện diễn ra và khi kể lại câu chuyện?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6891341"/>
                  </a:ext>
                </a:extLst>
              </a:tr>
              <a:tr h="5772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học em rút ra/ Mong muốn/ lời nhắn nhủ của em là gì?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9421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9030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6480" y="595684"/>
            <a:ext cx="7461782" cy="33085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YÊU CẦU NÓI:</a:t>
            </a:r>
          </a:p>
          <a:p>
            <a:pPr algn="just">
              <a:lnSpc>
                <a:spcPct val="150000"/>
              </a:lnSpc>
            </a:pPr>
            <a:r>
              <a:rPr lang="vi-VN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+ Nói đúng mục đích (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đình</a:t>
            </a:r>
            <a:r>
              <a:rPr lang="vi-VN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+ Nội dung nói có mở đầu, có kết thúc hợp lí.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vi-VN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+ Nói to, rõ ràng, truyền cảm.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Điệu bộ, cử chỉ, nét mặt, ánh mắt… phù hợp.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19315667"/>
      </p:ext>
    </p:extLst>
  </p:cSld>
  <p:clrMapOvr>
    <a:masterClrMapping/>
  </p:clrMapOvr>
</p:sld>
</file>

<file path=ppt/theme/theme1.xml><?xml version="1.0" encoding="utf-8"?>
<a:theme xmlns:a="http://schemas.openxmlformats.org/drawingml/2006/main" name="Consta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4484</TotalTime>
  <Words>477</Words>
  <Application>Microsoft Office PowerPoint</Application>
  <PresentationFormat>On-screen Show (16:9)</PresentationFormat>
  <Paragraphs>50</Paragraphs>
  <Slides>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Playfair Display</vt:lpstr>
      <vt:lpstr>Times New Roman</vt:lpstr>
      <vt:lpstr>Arial</vt:lpstr>
      <vt:lpstr>Tinos</vt:lpstr>
      <vt:lpstr>Constance template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PowerPoint</dc:title>
  <dc:creator>thcst</dc:creator>
  <cp:lastModifiedBy>Admin_01</cp:lastModifiedBy>
  <cp:revision>253</cp:revision>
  <dcterms:modified xsi:type="dcterms:W3CDTF">2023-05-31T08:40:19Z</dcterms:modified>
</cp:coreProperties>
</file>