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20"/>
  </p:notesMasterIdLst>
  <p:sldIdLst>
    <p:sldId id="296" r:id="rId2"/>
    <p:sldId id="297" r:id="rId3"/>
    <p:sldId id="256" r:id="rId4"/>
    <p:sldId id="258" r:id="rId5"/>
    <p:sldId id="313" r:id="rId6"/>
    <p:sldId id="305" r:id="rId7"/>
    <p:sldId id="315" r:id="rId8"/>
    <p:sldId id="264" r:id="rId9"/>
    <p:sldId id="318" r:id="rId10"/>
    <p:sldId id="298" r:id="rId11"/>
    <p:sldId id="265" r:id="rId12"/>
    <p:sldId id="319" r:id="rId13"/>
    <p:sldId id="302" r:id="rId14"/>
    <p:sldId id="303" r:id="rId15"/>
    <p:sldId id="306" r:id="rId16"/>
    <p:sldId id="304" r:id="rId17"/>
    <p:sldId id="308" r:id="rId18"/>
    <p:sldId id="307"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9C3327-6138-43C6-911D-B2021576AAA5}">
  <a:tblStyle styleId="{619C3327-6138-43C6-911D-B2021576AA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snapToGrid="0">
      <p:cViewPr varScale="1">
        <p:scale>
          <a:sx n="85" d="100"/>
          <a:sy n="85" d="100"/>
        </p:scale>
        <p:origin x="10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96321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11</a:t>
            </a:fld>
            <a:endParaRPr lang="zh-CN" altLang="en-US"/>
          </a:p>
        </p:txBody>
      </p:sp>
    </p:spTree>
    <p:extLst>
      <p:ext uri="{BB962C8B-B14F-4D97-AF65-F5344CB8AC3E}">
        <p14:creationId xmlns:p14="http://schemas.microsoft.com/office/powerpoint/2010/main" val="2354761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12</a:t>
            </a:fld>
            <a:endParaRPr lang="zh-CN" altLang="en-US"/>
          </a:p>
        </p:txBody>
      </p:sp>
    </p:spTree>
    <p:extLst>
      <p:ext uri="{BB962C8B-B14F-4D97-AF65-F5344CB8AC3E}">
        <p14:creationId xmlns:p14="http://schemas.microsoft.com/office/powerpoint/2010/main" val="279990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22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919280">
            <a:off x="1456356" y="3644580"/>
            <a:ext cx="1949058" cy="685541"/>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rgbClr val="A8B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1024974" y="3832306"/>
            <a:ext cx="6785099" cy="1337689"/>
            <a:chOff x="2430819" y="3468201"/>
            <a:chExt cx="3104740" cy="1701678"/>
          </a:xfrm>
        </p:grpSpPr>
        <p:sp>
          <p:nvSpPr>
            <p:cNvPr id="11" name="Google Shape;11;p2"/>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flipH="1">
            <a:off x="-53927" y="3498550"/>
            <a:ext cx="3000126" cy="1401936"/>
          </a:xfrm>
          <a:custGeom>
            <a:avLst/>
            <a:gdLst/>
            <a:ahLst/>
            <a:cxnLst/>
            <a:rect l="l" t="t" r="r" b="b"/>
            <a:pathLst>
              <a:path w="101253" h="72970" extrusionOk="0">
                <a:moveTo>
                  <a:pt x="85650" y="1"/>
                </a:moveTo>
                <a:cubicBezTo>
                  <a:pt x="11588" y="1"/>
                  <a:pt x="1" y="72969"/>
                  <a:pt x="1" y="72969"/>
                </a:cubicBezTo>
                <a:lnTo>
                  <a:pt x="97469" y="68859"/>
                </a:lnTo>
                <a:lnTo>
                  <a:pt x="101253" y="1010"/>
                </a:lnTo>
                <a:cubicBezTo>
                  <a:pt x="95766" y="323"/>
                  <a:pt x="90570" y="1"/>
                  <a:pt x="85650"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22226" y="1358168"/>
            <a:ext cx="1034094" cy="171433"/>
          </a:xfrm>
          <a:custGeom>
            <a:avLst/>
            <a:gdLst/>
            <a:ahLst/>
            <a:cxnLst/>
            <a:rect l="l" t="t" r="r" b="b"/>
            <a:pathLst>
              <a:path w="53824" h="8923" extrusionOk="0">
                <a:moveTo>
                  <a:pt x="28422" y="1"/>
                </a:moveTo>
                <a:cubicBezTo>
                  <a:pt x="23075" y="1"/>
                  <a:pt x="17724" y="2496"/>
                  <a:pt x="14353" y="7487"/>
                </a:cubicBezTo>
                <a:cubicBezTo>
                  <a:pt x="12601" y="5355"/>
                  <a:pt x="10117" y="4321"/>
                  <a:pt x="7649" y="4321"/>
                </a:cubicBezTo>
                <a:cubicBezTo>
                  <a:pt x="4605" y="4321"/>
                  <a:pt x="1586" y="5895"/>
                  <a:pt x="1" y="8922"/>
                </a:cubicBezTo>
                <a:lnTo>
                  <a:pt x="53823" y="8922"/>
                </a:lnTo>
                <a:cubicBezTo>
                  <a:pt x="52675" y="6753"/>
                  <a:pt x="50402" y="5332"/>
                  <a:pt x="47923" y="5332"/>
                </a:cubicBezTo>
                <a:cubicBezTo>
                  <a:pt x="47867" y="5332"/>
                  <a:pt x="47812" y="5333"/>
                  <a:pt x="47756" y="5334"/>
                </a:cubicBezTo>
                <a:cubicBezTo>
                  <a:pt x="47690" y="5332"/>
                  <a:pt x="47625" y="5331"/>
                  <a:pt x="47559" y="5331"/>
                </a:cubicBezTo>
                <a:cubicBezTo>
                  <a:pt x="45673" y="5331"/>
                  <a:pt x="43863" y="6233"/>
                  <a:pt x="42602" y="7683"/>
                </a:cubicBezTo>
                <a:cubicBezTo>
                  <a:pt x="39253" y="2561"/>
                  <a:pt x="33840" y="1"/>
                  <a:pt x="28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2757" y="324881"/>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10050" y="386601"/>
            <a:ext cx="1034136" cy="265808"/>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506441" y="1097949"/>
            <a:ext cx="637731" cy="24617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2451" y="4120818"/>
            <a:ext cx="4059429" cy="10228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txBox="1">
            <a:spLocks noGrp="1"/>
          </p:cNvSpPr>
          <p:nvPr>
            <p:ph type="ctrTitle"/>
          </p:nvPr>
        </p:nvSpPr>
        <p:spPr>
          <a:xfrm>
            <a:off x="713225" y="797388"/>
            <a:ext cx="6785100" cy="1531500"/>
          </a:xfrm>
          <a:prstGeom prst="rect">
            <a:avLst/>
          </a:prstGeom>
        </p:spPr>
        <p:txBody>
          <a:bodyPr spcFirstLastPara="1" wrap="square" lIns="91425" tIns="91425" rIns="91425" bIns="91425" anchor="ctr" anchorCtr="0">
            <a:noAutofit/>
          </a:bodyPr>
          <a:lstStyle>
            <a:lvl1pPr lvl="0" algn="l">
              <a:spcBef>
                <a:spcPts val="0"/>
              </a:spcBef>
              <a:spcAft>
                <a:spcPts val="0"/>
              </a:spcAft>
              <a:buSzPts val="6000"/>
              <a:buNone/>
              <a:defRPr sz="4800" b="1">
                <a:solidFill>
                  <a:srgbClr val="000000"/>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4" name="Google Shape;24;p2"/>
          <p:cNvSpPr txBox="1">
            <a:spLocks noGrp="1"/>
          </p:cNvSpPr>
          <p:nvPr>
            <p:ph type="subTitle" idx="1"/>
          </p:nvPr>
        </p:nvSpPr>
        <p:spPr>
          <a:xfrm>
            <a:off x="713225" y="2423150"/>
            <a:ext cx="5379300" cy="415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rgbClr val="000000"/>
                </a:solidFill>
                <a:latin typeface="Raleway"/>
                <a:ea typeface="Raleway"/>
                <a:cs typeface="Raleway"/>
                <a:sym typeface="Raleway"/>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9"/>
        <p:cNvGrpSpPr/>
        <p:nvPr/>
      </p:nvGrpSpPr>
      <p:grpSpPr>
        <a:xfrm>
          <a:off x="0" y="0"/>
          <a:ext cx="0" cy="0"/>
          <a:chOff x="0" y="0"/>
          <a:chExt cx="0" cy="0"/>
        </a:xfrm>
      </p:grpSpPr>
      <p:sp>
        <p:nvSpPr>
          <p:cNvPr id="100" name="Google Shape;100;p7"/>
          <p:cNvSpPr/>
          <p:nvPr/>
        </p:nvSpPr>
        <p:spPr>
          <a:xfrm>
            <a:off x="125" y="4736300"/>
            <a:ext cx="9144000" cy="404100"/>
          </a:xfrm>
          <a:prstGeom prst="rect">
            <a:avLst/>
          </a:pr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2002425" y="4374350"/>
            <a:ext cx="7141374" cy="572085"/>
          </a:xfrm>
          <a:custGeom>
            <a:avLst/>
            <a:gdLst/>
            <a:ahLst/>
            <a:cxnLst/>
            <a:rect l="l" t="t" r="r" b="b"/>
            <a:pathLst>
              <a:path w="101253" h="72970" extrusionOk="0">
                <a:moveTo>
                  <a:pt x="85650" y="1"/>
                </a:moveTo>
                <a:cubicBezTo>
                  <a:pt x="11588" y="1"/>
                  <a:pt x="1" y="72969"/>
                  <a:pt x="1" y="72969"/>
                </a:cubicBezTo>
                <a:lnTo>
                  <a:pt x="97469" y="68859"/>
                </a:lnTo>
                <a:lnTo>
                  <a:pt x="101253" y="1010"/>
                </a:lnTo>
                <a:cubicBezTo>
                  <a:pt x="95766" y="323"/>
                  <a:pt x="90570" y="1"/>
                  <a:pt x="85650"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770235">
            <a:off x="119260" y="4537830"/>
            <a:ext cx="3066085" cy="604655"/>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1595323" y="620168"/>
            <a:ext cx="1034094" cy="171433"/>
          </a:xfrm>
          <a:custGeom>
            <a:avLst/>
            <a:gdLst/>
            <a:ahLst/>
            <a:cxnLst/>
            <a:rect l="l" t="t" r="r" b="b"/>
            <a:pathLst>
              <a:path w="53824" h="8923" extrusionOk="0">
                <a:moveTo>
                  <a:pt x="28422" y="1"/>
                </a:moveTo>
                <a:cubicBezTo>
                  <a:pt x="23075" y="1"/>
                  <a:pt x="17724" y="2496"/>
                  <a:pt x="14353" y="7487"/>
                </a:cubicBezTo>
                <a:cubicBezTo>
                  <a:pt x="12601" y="5355"/>
                  <a:pt x="10117" y="4321"/>
                  <a:pt x="7649" y="4321"/>
                </a:cubicBezTo>
                <a:cubicBezTo>
                  <a:pt x="4605" y="4321"/>
                  <a:pt x="1586" y="5895"/>
                  <a:pt x="1" y="8922"/>
                </a:cubicBezTo>
                <a:lnTo>
                  <a:pt x="53823" y="8922"/>
                </a:lnTo>
                <a:cubicBezTo>
                  <a:pt x="52675" y="6753"/>
                  <a:pt x="50402" y="5332"/>
                  <a:pt x="47923" y="5332"/>
                </a:cubicBezTo>
                <a:cubicBezTo>
                  <a:pt x="47867" y="5332"/>
                  <a:pt x="47812" y="5333"/>
                  <a:pt x="47756" y="5334"/>
                </a:cubicBezTo>
                <a:cubicBezTo>
                  <a:pt x="47690" y="5332"/>
                  <a:pt x="47625" y="5331"/>
                  <a:pt x="47559" y="5331"/>
                </a:cubicBezTo>
                <a:cubicBezTo>
                  <a:pt x="45673" y="5331"/>
                  <a:pt x="43863" y="6233"/>
                  <a:pt x="42602" y="7683"/>
                </a:cubicBezTo>
                <a:cubicBezTo>
                  <a:pt x="39253" y="2561"/>
                  <a:pt x="33840" y="1"/>
                  <a:pt x="28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46203" y="199906"/>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txBox="1">
            <a:spLocks noGrp="1"/>
          </p:cNvSpPr>
          <p:nvPr>
            <p:ph type="subTitle" idx="1"/>
          </p:nvPr>
        </p:nvSpPr>
        <p:spPr>
          <a:xfrm>
            <a:off x="713225" y="1435300"/>
            <a:ext cx="4157100" cy="25233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sz="1600"/>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a:endParaRPr/>
          </a:p>
        </p:txBody>
      </p:sp>
      <p:sp>
        <p:nvSpPr>
          <p:cNvPr id="106" name="Google Shape;106;p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1316975" y="1767225"/>
            <a:ext cx="6787500" cy="947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9" name="Google Shape;109;p8"/>
          <p:cNvSpPr txBox="1">
            <a:spLocks noGrp="1"/>
          </p:cNvSpPr>
          <p:nvPr>
            <p:ph type="subTitle" idx="1"/>
          </p:nvPr>
        </p:nvSpPr>
        <p:spPr>
          <a:xfrm>
            <a:off x="1315775" y="2714625"/>
            <a:ext cx="6787500" cy="396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110" name="Google Shape;110;p8"/>
          <p:cNvSpPr/>
          <p:nvPr/>
        </p:nvSpPr>
        <p:spPr>
          <a:xfrm rot="1057574">
            <a:off x="6116342" y="3749334"/>
            <a:ext cx="1949034" cy="685556"/>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8"/>
          <p:cNvGrpSpPr/>
          <p:nvPr/>
        </p:nvGrpSpPr>
        <p:grpSpPr>
          <a:xfrm>
            <a:off x="1024974" y="3805806"/>
            <a:ext cx="6785099" cy="1337689"/>
            <a:chOff x="2430819" y="3468201"/>
            <a:chExt cx="3104740" cy="1701678"/>
          </a:xfrm>
        </p:grpSpPr>
        <p:sp>
          <p:nvSpPr>
            <p:cNvPr id="112" name="Google Shape;112;p8"/>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8"/>
          <p:cNvSpPr/>
          <p:nvPr/>
        </p:nvSpPr>
        <p:spPr>
          <a:xfrm>
            <a:off x="5439575" y="3900027"/>
            <a:ext cx="3704588" cy="12436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flipH="1">
            <a:off x="51" y="3900050"/>
            <a:ext cx="3458323" cy="12436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flipH="1">
            <a:off x="6380078" y="1093252"/>
            <a:ext cx="2151395" cy="265792"/>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flipH="1">
            <a:off x="57" y="1196226"/>
            <a:ext cx="1034136" cy="265808"/>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8506270" y="1530724"/>
            <a:ext cx="637731" cy="24617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flipH="1">
            <a:off x="5028075" y="896213"/>
            <a:ext cx="3276300" cy="21780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25" name="Google Shape;125;p9"/>
          <p:cNvSpPr txBox="1">
            <a:spLocks noGrp="1"/>
          </p:cNvSpPr>
          <p:nvPr>
            <p:ph type="subTitle" idx="1"/>
          </p:nvPr>
        </p:nvSpPr>
        <p:spPr>
          <a:xfrm flipH="1">
            <a:off x="5028075" y="3249613"/>
            <a:ext cx="3038100" cy="930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6" name="Google Shape;126;p9"/>
          <p:cNvSpPr/>
          <p:nvPr/>
        </p:nvSpPr>
        <p:spPr>
          <a:xfrm>
            <a:off x="365104" y="1139578"/>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flipH="1">
            <a:off x="12" y="859600"/>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8741820" y="1123837"/>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3072129" y="477616"/>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3891279" y="875341"/>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rot="-601175" flipH="1">
            <a:off x="1110208" y="4349908"/>
            <a:ext cx="1886300" cy="418355"/>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9"/>
          <p:cNvGrpSpPr/>
          <p:nvPr/>
        </p:nvGrpSpPr>
        <p:grpSpPr>
          <a:xfrm flipH="1">
            <a:off x="1334159" y="4399754"/>
            <a:ext cx="6785099" cy="743633"/>
            <a:chOff x="2430819" y="3468201"/>
            <a:chExt cx="3104740" cy="1701678"/>
          </a:xfrm>
        </p:grpSpPr>
        <p:sp>
          <p:nvSpPr>
            <p:cNvPr id="133" name="Google Shape;133;p9"/>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9"/>
          <p:cNvSpPr/>
          <p:nvPr/>
        </p:nvSpPr>
        <p:spPr>
          <a:xfrm flipH="1">
            <a:off x="55" y="4452263"/>
            <a:ext cx="3704588" cy="6914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5685847" y="4452276"/>
            <a:ext cx="3458323" cy="6914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4D1A3"/>
        </a:solidFill>
        <a:effectLst/>
      </p:bgPr>
    </p:bg>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2770800" y="2949325"/>
            <a:ext cx="3602400" cy="1082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000">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1" name="Shape 395"/>
        <p:cNvGrpSpPr/>
        <p:nvPr/>
      </p:nvGrpSpPr>
      <p:grpSpPr>
        <a:xfrm>
          <a:off x="0" y="0"/>
          <a:ext cx="0" cy="0"/>
          <a:chOff x="0" y="0"/>
          <a:chExt cx="0" cy="0"/>
        </a:xfrm>
      </p:grpSpPr>
      <p:sp>
        <p:nvSpPr>
          <p:cNvPr id="396" name="Google Shape;396;p22"/>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97" name="Google Shape;397;p22"/>
          <p:cNvSpPr txBox="1">
            <a:spLocks noGrp="1"/>
          </p:cNvSpPr>
          <p:nvPr>
            <p:ph type="subTitle" idx="1"/>
          </p:nvPr>
        </p:nvSpPr>
        <p:spPr>
          <a:xfrm>
            <a:off x="713250" y="1381275"/>
            <a:ext cx="3734400" cy="400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98" name="Google Shape;398;p22"/>
          <p:cNvSpPr txBox="1">
            <a:spLocks noGrp="1"/>
          </p:cNvSpPr>
          <p:nvPr>
            <p:ph type="subTitle" idx="2"/>
          </p:nvPr>
        </p:nvSpPr>
        <p:spPr>
          <a:xfrm>
            <a:off x="4696325" y="1381275"/>
            <a:ext cx="3734400" cy="400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99" name="Google Shape;399;p22"/>
          <p:cNvSpPr txBox="1">
            <a:spLocks noGrp="1"/>
          </p:cNvSpPr>
          <p:nvPr>
            <p:ph type="subTitle" idx="3"/>
          </p:nvPr>
        </p:nvSpPr>
        <p:spPr>
          <a:xfrm>
            <a:off x="713250" y="1781775"/>
            <a:ext cx="3734400" cy="27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2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a:endParaRPr/>
          </a:p>
        </p:txBody>
      </p:sp>
      <p:sp>
        <p:nvSpPr>
          <p:cNvPr id="400" name="Google Shape;400;p22"/>
          <p:cNvSpPr txBox="1">
            <a:spLocks noGrp="1"/>
          </p:cNvSpPr>
          <p:nvPr>
            <p:ph type="subTitle" idx="4"/>
          </p:nvPr>
        </p:nvSpPr>
        <p:spPr>
          <a:xfrm>
            <a:off x="4696325" y="1781775"/>
            <a:ext cx="3734400" cy="27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2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a:endParaRPr/>
          </a:p>
        </p:txBody>
      </p:sp>
      <p:sp>
        <p:nvSpPr>
          <p:cNvPr id="401" name="Google Shape;401;p22"/>
          <p:cNvSpPr/>
          <p:nvPr/>
        </p:nvSpPr>
        <p:spPr>
          <a:xfrm>
            <a:off x="365104" y="5395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2"/>
          <p:cNvSpPr/>
          <p:nvPr/>
        </p:nvSpPr>
        <p:spPr>
          <a:xfrm flipH="1">
            <a:off x="12" y="259525"/>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2"/>
          <p:cNvSpPr/>
          <p:nvPr/>
        </p:nvSpPr>
        <p:spPr>
          <a:xfrm>
            <a:off x="8741820" y="523762"/>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2"/>
          <p:cNvSpPr/>
          <p:nvPr/>
        </p:nvSpPr>
        <p:spPr>
          <a:xfrm flipH="1">
            <a:off x="7929879" y="1966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a:off x="3996610" y="4727762"/>
            <a:ext cx="5147273" cy="415761"/>
          </a:xfrm>
          <a:custGeom>
            <a:avLst/>
            <a:gdLst/>
            <a:ahLst/>
            <a:cxnLst/>
            <a:rect l="l" t="t" r="r" b="b"/>
            <a:pathLst>
              <a:path w="121649" h="22260" extrusionOk="0">
                <a:moveTo>
                  <a:pt x="99024" y="0"/>
                </a:moveTo>
                <a:cubicBezTo>
                  <a:pt x="98114" y="0"/>
                  <a:pt x="97045" y="6"/>
                  <a:pt x="95828" y="20"/>
                </a:cubicBezTo>
                <a:cubicBezTo>
                  <a:pt x="92969" y="40"/>
                  <a:pt x="89286" y="101"/>
                  <a:pt x="84962" y="244"/>
                </a:cubicBezTo>
                <a:cubicBezTo>
                  <a:pt x="84881" y="254"/>
                  <a:pt x="84799" y="254"/>
                  <a:pt x="84708" y="254"/>
                </a:cubicBezTo>
                <a:lnTo>
                  <a:pt x="83202" y="305"/>
                </a:lnTo>
                <a:lnTo>
                  <a:pt x="83059" y="305"/>
                </a:lnTo>
                <a:lnTo>
                  <a:pt x="82398" y="325"/>
                </a:lnTo>
                <a:lnTo>
                  <a:pt x="80557" y="406"/>
                </a:lnTo>
                <a:lnTo>
                  <a:pt x="79967" y="427"/>
                </a:lnTo>
                <a:lnTo>
                  <a:pt x="77545" y="539"/>
                </a:lnTo>
                <a:cubicBezTo>
                  <a:pt x="76548" y="589"/>
                  <a:pt x="75531" y="640"/>
                  <a:pt x="74493" y="701"/>
                </a:cubicBezTo>
                <a:cubicBezTo>
                  <a:pt x="74330" y="712"/>
                  <a:pt x="74168" y="722"/>
                  <a:pt x="74005" y="722"/>
                </a:cubicBezTo>
                <a:cubicBezTo>
                  <a:pt x="73842" y="732"/>
                  <a:pt x="73679" y="742"/>
                  <a:pt x="73506" y="752"/>
                </a:cubicBezTo>
                <a:cubicBezTo>
                  <a:pt x="72998" y="783"/>
                  <a:pt x="72479" y="813"/>
                  <a:pt x="71970" y="844"/>
                </a:cubicBezTo>
                <a:lnTo>
                  <a:pt x="71187" y="895"/>
                </a:lnTo>
                <a:lnTo>
                  <a:pt x="70831" y="915"/>
                </a:lnTo>
                <a:lnTo>
                  <a:pt x="70678" y="925"/>
                </a:lnTo>
                <a:lnTo>
                  <a:pt x="69650" y="986"/>
                </a:lnTo>
                <a:lnTo>
                  <a:pt x="69630" y="986"/>
                </a:lnTo>
                <a:cubicBezTo>
                  <a:pt x="68857" y="1037"/>
                  <a:pt x="68073" y="1088"/>
                  <a:pt x="67280" y="1149"/>
                </a:cubicBezTo>
                <a:lnTo>
                  <a:pt x="65632" y="1261"/>
                </a:lnTo>
                <a:cubicBezTo>
                  <a:pt x="65093" y="1312"/>
                  <a:pt x="64553" y="1353"/>
                  <a:pt x="64004" y="1393"/>
                </a:cubicBezTo>
                <a:cubicBezTo>
                  <a:pt x="62814" y="1485"/>
                  <a:pt x="61603" y="1587"/>
                  <a:pt x="60382" y="1688"/>
                </a:cubicBezTo>
                <a:cubicBezTo>
                  <a:pt x="59680" y="1739"/>
                  <a:pt x="58988" y="1810"/>
                  <a:pt x="58286" y="1871"/>
                </a:cubicBezTo>
                <a:cubicBezTo>
                  <a:pt x="57828" y="1912"/>
                  <a:pt x="56730" y="2004"/>
                  <a:pt x="55092" y="2177"/>
                </a:cubicBezTo>
                <a:cubicBezTo>
                  <a:pt x="53352" y="2360"/>
                  <a:pt x="51022" y="2604"/>
                  <a:pt x="48224" y="2940"/>
                </a:cubicBezTo>
                <a:cubicBezTo>
                  <a:pt x="46190" y="3184"/>
                  <a:pt x="43911" y="3469"/>
                  <a:pt x="41438" y="3804"/>
                </a:cubicBezTo>
                <a:lnTo>
                  <a:pt x="40930" y="3876"/>
                </a:lnTo>
                <a:cubicBezTo>
                  <a:pt x="40004" y="3998"/>
                  <a:pt x="39058" y="4130"/>
                  <a:pt x="38081" y="4272"/>
                </a:cubicBezTo>
                <a:cubicBezTo>
                  <a:pt x="37206" y="4394"/>
                  <a:pt x="36301" y="4527"/>
                  <a:pt x="35385" y="4669"/>
                </a:cubicBezTo>
                <a:lnTo>
                  <a:pt x="35355" y="4669"/>
                </a:lnTo>
                <a:lnTo>
                  <a:pt x="34897" y="4730"/>
                </a:lnTo>
                <a:lnTo>
                  <a:pt x="34439" y="4801"/>
                </a:lnTo>
                <a:lnTo>
                  <a:pt x="33706" y="4913"/>
                </a:lnTo>
                <a:cubicBezTo>
                  <a:pt x="33462" y="4954"/>
                  <a:pt x="33228" y="4995"/>
                  <a:pt x="32994" y="5025"/>
                </a:cubicBezTo>
                <a:cubicBezTo>
                  <a:pt x="32842" y="5046"/>
                  <a:pt x="32699" y="5066"/>
                  <a:pt x="32547" y="5096"/>
                </a:cubicBezTo>
                <a:cubicBezTo>
                  <a:pt x="31570" y="5249"/>
                  <a:pt x="30593" y="5402"/>
                  <a:pt x="29606" y="5564"/>
                </a:cubicBezTo>
                <a:cubicBezTo>
                  <a:pt x="29057" y="5656"/>
                  <a:pt x="28497" y="5748"/>
                  <a:pt x="27948" y="5849"/>
                </a:cubicBezTo>
                <a:lnTo>
                  <a:pt x="27124" y="5992"/>
                </a:lnTo>
                <a:cubicBezTo>
                  <a:pt x="26809" y="6043"/>
                  <a:pt x="26503" y="6094"/>
                  <a:pt x="26198" y="6155"/>
                </a:cubicBezTo>
                <a:cubicBezTo>
                  <a:pt x="25344" y="6307"/>
                  <a:pt x="24519" y="6460"/>
                  <a:pt x="23736" y="6602"/>
                </a:cubicBezTo>
                <a:cubicBezTo>
                  <a:pt x="22363" y="6867"/>
                  <a:pt x="21101" y="7111"/>
                  <a:pt x="19921" y="7365"/>
                </a:cubicBezTo>
                <a:cubicBezTo>
                  <a:pt x="18751" y="7620"/>
                  <a:pt x="17662" y="7864"/>
                  <a:pt x="16665" y="8098"/>
                </a:cubicBezTo>
                <a:cubicBezTo>
                  <a:pt x="16106" y="8240"/>
                  <a:pt x="15567" y="8372"/>
                  <a:pt x="15058" y="8505"/>
                </a:cubicBezTo>
                <a:cubicBezTo>
                  <a:pt x="13410" y="8932"/>
                  <a:pt x="11996" y="9339"/>
                  <a:pt x="10734" y="9746"/>
                </a:cubicBezTo>
                <a:cubicBezTo>
                  <a:pt x="10337" y="9858"/>
                  <a:pt x="9961" y="9990"/>
                  <a:pt x="9595" y="10112"/>
                </a:cubicBezTo>
                <a:cubicBezTo>
                  <a:pt x="8943" y="10336"/>
                  <a:pt x="8323" y="10560"/>
                  <a:pt x="7733" y="10773"/>
                </a:cubicBezTo>
                <a:cubicBezTo>
                  <a:pt x="7336" y="10916"/>
                  <a:pt x="6960" y="11058"/>
                  <a:pt x="6573" y="11201"/>
                </a:cubicBezTo>
                <a:lnTo>
                  <a:pt x="6380" y="11282"/>
                </a:lnTo>
                <a:lnTo>
                  <a:pt x="6329" y="11303"/>
                </a:lnTo>
                <a:cubicBezTo>
                  <a:pt x="4314" y="12066"/>
                  <a:pt x="2463" y="12859"/>
                  <a:pt x="784" y="13622"/>
                </a:cubicBezTo>
                <a:lnTo>
                  <a:pt x="174" y="13907"/>
                </a:lnTo>
                <a:lnTo>
                  <a:pt x="133" y="13927"/>
                </a:lnTo>
                <a:lnTo>
                  <a:pt x="174" y="13927"/>
                </a:lnTo>
                <a:lnTo>
                  <a:pt x="174" y="16817"/>
                </a:lnTo>
                <a:cubicBezTo>
                  <a:pt x="123" y="17102"/>
                  <a:pt x="62" y="17386"/>
                  <a:pt x="1" y="17671"/>
                </a:cubicBezTo>
                <a:cubicBezTo>
                  <a:pt x="62" y="17692"/>
                  <a:pt x="123" y="17712"/>
                  <a:pt x="174" y="17732"/>
                </a:cubicBezTo>
                <a:lnTo>
                  <a:pt x="174" y="22260"/>
                </a:lnTo>
                <a:lnTo>
                  <a:pt x="121649" y="22260"/>
                </a:lnTo>
                <a:lnTo>
                  <a:pt x="121649" y="630"/>
                </a:lnTo>
                <a:cubicBezTo>
                  <a:pt x="115382" y="284"/>
                  <a:pt x="109491" y="101"/>
                  <a:pt x="104028" y="40"/>
                </a:cubicBezTo>
                <a:cubicBezTo>
                  <a:pt x="103214" y="30"/>
                  <a:pt x="102400" y="20"/>
                  <a:pt x="101606" y="20"/>
                </a:cubicBezTo>
                <a:cubicBezTo>
                  <a:pt x="100998" y="9"/>
                  <a:pt x="100129" y="0"/>
                  <a:pt x="99024" y="0"/>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4093888" y="4768402"/>
            <a:ext cx="2234227" cy="374932"/>
          </a:xfrm>
          <a:custGeom>
            <a:avLst/>
            <a:gdLst/>
            <a:ahLst/>
            <a:cxnLst/>
            <a:rect l="l" t="t" r="r" b="b"/>
            <a:pathLst>
              <a:path w="52803" h="20074" extrusionOk="0">
                <a:moveTo>
                  <a:pt x="52803" y="1"/>
                </a:moveTo>
                <a:lnTo>
                  <a:pt x="52803" y="1"/>
                </a:lnTo>
                <a:cubicBezTo>
                  <a:pt x="51063" y="174"/>
                  <a:pt x="48723" y="428"/>
                  <a:pt x="45915" y="753"/>
                </a:cubicBezTo>
                <a:cubicBezTo>
                  <a:pt x="43880" y="1008"/>
                  <a:pt x="41602" y="1293"/>
                  <a:pt x="39129" y="1618"/>
                </a:cubicBezTo>
                <a:lnTo>
                  <a:pt x="38621" y="1689"/>
                </a:lnTo>
                <a:lnTo>
                  <a:pt x="38560" y="1710"/>
                </a:lnTo>
                <a:cubicBezTo>
                  <a:pt x="37095" y="2157"/>
                  <a:pt x="35650" y="2625"/>
                  <a:pt x="34226" y="3104"/>
                </a:cubicBezTo>
                <a:cubicBezTo>
                  <a:pt x="34215" y="3104"/>
                  <a:pt x="34215" y="3114"/>
                  <a:pt x="34205" y="3114"/>
                </a:cubicBezTo>
                <a:lnTo>
                  <a:pt x="33574" y="3327"/>
                </a:lnTo>
                <a:cubicBezTo>
                  <a:pt x="31194" y="4152"/>
                  <a:pt x="28874" y="5016"/>
                  <a:pt x="26626" y="5932"/>
                </a:cubicBezTo>
                <a:cubicBezTo>
                  <a:pt x="25476" y="6390"/>
                  <a:pt x="24337" y="6868"/>
                  <a:pt x="23218" y="7356"/>
                </a:cubicBezTo>
                <a:cubicBezTo>
                  <a:pt x="22048" y="7865"/>
                  <a:pt x="20898" y="8384"/>
                  <a:pt x="19769" y="8913"/>
                </a:cubicBezTo>
                <a:cubicBezTo>
                  <a:pt x="18812" y="9361"/>
                  <a:pt x="17866" y="9808"/>
                  <a:pt x="16940" y="10276"/>
                </a:cubicBezTo>
                <a:cubicBezTo>
                  <a:pt x="16757" y="10358"/>
                  <a:pt x="16584" y="10439"/>
                  <a:pt x="16411" y="10530"/>
                </a:cubicBezTo>
                <a:lnTo>
                  <a:pt x="16025" y="10714"/>
                </a:lnTo>
                <a:cubicBezTo>
                  <a:pt x="13776" y="11843"/>
                  <a:pt x="11609" y="13003"/>
                  <a:pt x="9524" y="14193"/>
                </a:cubicBezTo>
                <a:cubicBezTo>
                  <a:pt x="7621" y="15271"/>
                  <a:pt x="5800" y="16360"/>
                  <a:pt x="4040" y="17459"/>
                </a:cubicBezTo>
                <a:cubicBezTo>
                  <a:pt x="2646" y="18324"/>
                  <a:pt x="1303" y="19199"/>
                  <a:pt x="1" y="20074"/>
                </a:cubicBezTo>
                <a:lnTo>
                  <a:pt x="14570" y="20074"/>
                </a:lnTo>
                <a:cubicBezTo>
                  <a:pt x="14712" y="19941"/>
                  <a:pt x="14855" y="19809"/>
                  <a:pt x="14997" y="19677"/>
                </a:cubicBezTo>
                <a:cubicBezTo>
                  <a:pt x="15811" y="18934"/>
                  <a:pt x="16645" y="18191"/>
                  <a:pt x="17520" y="17459"/>
                </a:cubicBezTo>
                <a:cubicBezTo>
                  <a:pt x="17520" y="17449"/>
                  <a:pt x="17520" y="17449"/>
                  <a:pt x="17530" y="17439"/>
                </a:cubicBezTo>
                <a:cubicBezTo>
                  <a:pt x="18527" y="16594"/>
                  <a:pt x="19565" y="15760"/>
                  <a:pt x="20654" y="14926"/>
                </a:cubicBezTo>
                <a:cubicBezTo>
                  <a:pt x="21183" y="14519"/>
                  <a:pt x="21712" y="14122"/>
                  <a:pt x="22241" y="13745"/>
                </a:cubicBezTo>
                <a:cubicBezTo>
                  <a:pt x="22322" y="13684"/>
                  <a:pt x="22404" y="13623"/>
                  <a:pt x="22475" y="13572"/>
                </a:cubicBezTo>
                <a:cubicBezTo>
                  <a:pt x="23431" y="12881"/>
                  <a:pt x="24398" y="12219"/>
                  <a:pt x="25354" y="11589"/>
                </a:cubicBezTo>
                <a:cubicBezTo>
                  <a:pt x="26656" y="10734"/>
                  <a:pt x="27948" y="9940"/>
                  <a:pt x="29230" y="9188"/>
                </a:cubicBezTo>
                <a:cubicBezTo>
                  <a:pt x="31916" y="7641"/>
                  <a:pt x="34683" y="6237"/>
                  <a:pt x="37532" y="4996"/>
                </a:cubicBezTo>
                <a:lnTo>
                  <a:pt x="37542" y="4996"/>
                </a:lnTo>
                <a:cubicBezTo>
                  <a:pt x="39211" y="4274"/>
                  <a:pt x="40849" y="3622"/>
                  <a:pt x="42446" y="3032"/>
                </a:cubicBezTo>
                <a:cubicBezTo>
                  <a:pt x="45732" y="1842"/>
                  <a:pt x="49089" y="855"/>
                  <a:pt x="52498" y="62"/>
                </a:cubicBezTo>
                <a:lnTo>
                  <a:pt x="528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4966518" y="4737810"/>
            <a:ext cx="2312547" cy="405713"/>
          </a:xfrm>
          <a:custGeom>
            <a:avLst/>
            <a:gdLst/>
            <a:ahLst/>
            <a:cxnLst/>
            <a:rect l="l" t="t" r="r" b="b"/>
            <a:pathLst>
              <a:path w="54654" h="21722" extrusionOk="0">
                <a:moveTo>
                  <a:pt x="54633" y="1"/>
                </a:moveTo>
                <a:cubicBezTo>
                  <a:pt x="54632" y="1"/>
                  <a:pt x="54631" y="1"/>
                  <a:pt x="54629" y="2"/>
                </a:cubicBezTo>
                <a:lnTo>
                  <a:pt x="54629" y="2"/>
                </a:lnTo>
                <a:cubicBezTo>
                  <a:pt x="54637" y="1"/>
                  <a:pt x="54646" y="1"/>
                  <a:pt x="54654" y="1"/>
                </a:cubicBezTo>
                <a:close/>
                <a:moveTo>
                  <a:pt x="54629" y="2"/>
                </a:moveTo>
                <a:cubicBezTo>
                  <a:pt x="54128" y="22"/>
                  <a:pt x="53618" y="52"/>
                  <a:pt x="53118" y="82"/>
                </a:cubicBezTo>
                <a:cubicBezTo>
                  <a:pt x="52599" y="102"/>
                  <a:pt x="52090" y="133"/>
                  <a:pt x="51581" y="163"/>
                </a:cubicBezTo>
                <a:cubicBezTo>
                  <a:pt x="51418" y="174"/>
                  <a:pt x="51256" y="184"/>
                  <a:pt x="51083" y="194"/>
                </a:cubicBezTo>
                <a:cubicBezTo>
                  <a:pt x="50920" y="204"/>
                  <a:pt x="50757" y="214"/>
                  <a:pt x="50594" y="224"/>
                </a:cubicBezTo>
                <a:cubicBezTo>
                  <a:pt x="50076" y="255"/>
                  <a:pt x="49567" y="285"/>
                  <a:pt x="49048" y="316"/>
                </a:cubicBezTo>
                <a:cubicBezTo>
                  <a:pt x="48794" y="326"/>
                  <a:pt x="48529" y="347"/>
                  <a:pt x="48275" y="357"/>
                </a:cubicBezTo>
                <a:lnTo>
                  <a:pt x="47919" y="377"/>
                </a:lnTo>
                <a:lnTo>
                  <a:pt x="47756" y="387"/>
                </a:lnTo>
                <a:lnTo>
                  <a:pt x="46728" y="458"/>
                </a:lnTo>
                <a:lnTo>
                  <a:pt x="46708" y="458"/>
                </a:lnTo>
                <a:cubicBezTo>
                  <a:pt x="45945" y="509"/>
                  <a:pt x="45162" y="560"/>
                  <a:pt x="44368" y="611"/>
                </a:cubicBezTo>
                <a:lnTo>
                  <a:pt x="44338" y="621"/>
                </a:lnTo>
                <a:lnTo>
                  <a:pt x="43961" y="723"/>
                </a:lnTo>
                <a:cubicBezTo>
                  <a:pt x="43402" y="886"/>
                  <a:pt x="42852" y="1038"/>
                  <a:pt x="42303" y="1201"/>
                </a:cubicBezTo>
                <a:cubicBezTo>
                  <a:pt x="42242" y="1221"/>
                  <a:pt x="42171" y="1242"/>
                  <a:pt x="42099" y="1262"/>
                </a:cubicBezTo>
                <a:cubicBezTo>
                  <a:pt x="39240" y="2117"/>
                  <a:pt x="36463" y="3032"/>
                  <a:pt x="33787" y="4009"/>
                </a:cubicBezTo>
                <a:cubicBezTo>
                  <a:pt x="29352" y="5637"/>
                  <a:pt x="25160" y="7417"/>
                  <a:pt x="21213" y="9299"/>
                </a:cubicBezTo>
                <a:cubicBezTo>
                  <a:pt x="17713" y="10968"/>
                  <a:pt x="14396" y="12738"/>
                  <a:pt x="11273" y="14529"/>
                </a:cubicBezTo>
                <a:cubicBezTo>
                  <a:pt x="10082" y="15221"/>
                  <a:pt x="8912" y="15923"/>
                  <a:pt x="7763" y="16625"/>
                </a:cubicBezTo>
                <a:cubicBezTo>
                  <a:pt x="7315" y="16899"/>
                  <a:pt x="6857" y="17184"/>
                  <a:pt x="6420" y="17459"/>
                </a:cubicBezTo>
                <a:cubicBezTo>
                  <a:pt x="5392" y="18100"/>
                  <a:pt x="4395" y="18751"/>
                  <a:pt x="3419" y="19392"/>
                </a:cubicBezTo>
                <a:cubicBezTo>
                  <a:pt x="2930" y="19717"/>
                  <a:pt x="2452" y="20033"/>
                  <a:pt x="1984" y="20358"/>
                </a:cubicBezTo>
                <a:cubicBezTo>
                  <a:pt x="1435" y="20725"/>
                  <a:pt x="896" y="21091"/>
                  <a:pt x="366" y="21467"/>
                </a:cubicBezTo>
                <a:lnTo>
                  <a:pt x="0" y="21722"/>
                </a:lnTo>
                <a:lnTo>
                  <a:pt x="15352" y="21722"/>
                </a:lnTo>
                <a:cubicBezTo>
                  <a:pt x="15434" y="21630"/>
                  <a:pt x="15525" y="21539"/>
                  <a:pt x="15617" y="21447"/>
                </a:cubicBezTo>
                <a:cubicBezTo>
                  <a:pt x="17041" y="20053"/>
                  <a:pt x="18557" y="18649"/>
                  <a:pt x="20195" y="17266"/>
                </a:cubicBezTo>
                <a:cubicBezTo>
                  <a:pt x="21192" y="16421"/>
                  <a:pt x="22230" y="15577"/>
                  <a:pt x="23319" y="14753"/>
                </a:cubicBezTo>
                <a:cubicBezTo>
                  <a:pt x="24265" y="14030"/>
                  <a:pt x="25201" y="13338"/>
                  <a:pt x="26147" y="12687"/>
                </a:cubicBezTo>
                <a:cubicBezTo>
                  <a:pt x="29291" y="10490"/>
                  <a:pt x="32587" y="8516"/>
                  <a:pt x="36005" y="6787"/>
                </a:cubicBezTo>
                <a:cubicBezTo>
                  <a:pt x="39363" y="5088"/>
                  <a:pt x="42832" y="3622"/>
                  <a:pt x="46393" y="2402"/>
                </a:cubicBezTo>
                <a:cubicBezTo>
                  <a:pt x="46606" y="2320"/>
                  <a:pt x="46810" y="2249"/>
                  <a:pt x="47023" y="2178"/>
                </a:cubicBezTo>
                <a:cubicBezTo>
                  <a:pt x="48356" y="1730"/>
                  <a:pt x="49648" y="1333"/>
                  <a:pt x="50900" y="977"/>
                </a:cubicBezTo>
                <a:cubicBezTo>
                  <a:pt x="52190" y="611"/>
                  <a:pt x="53430" y="286"/>
                  <a:pt x="5462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a:off x="5990207" y="4727576"/>
            <a:ext cx="2408554" cy="415761"/>
          </a:xfrm>
          <a:custGeom>
            <a:avLst/>
            <a:gdLst/>
            <a:ahLst/>
            <a:cxnLst/>
            <a:rect l="l" t="t" r="r" b="b"/>
            <a:pathLst>
              <a:path w="56923" h="22260" extrusionOk="0">
                <a:moveTo>
                  <a:pt x="51911" y="0"/>
                </a:moveTo>
                <a:cubicBezTo>
                  <a:pt x="51002" y="0"/>
                  <a:pt x="49935" y="6"/>
                  <a:pt x="48723" y="20"/>
                </a:cubicBezTo>
                <a:lnTo>
                  <a:pt x="48611" y="50"/>
                </a:lnTo>
                <a:cubicBezTo>
                  <a:pt x="47075" y="416"/>
                  <a:pt x="45528" y="823"/>
                  <a:pt x="43951" y="1271"/>
                </a:cubicBezTo>
                <a:cubicBezTo>
                  <a:pt x="41662" y="1912"/>
                  <a:pt x="39434" y="2604"/>
                  <a:pt x="37267" y="3336"/>
                </a:cubicBezTo>
                <a:cubicBezTo>
                  <a:pt x="32557" y="4923"/>
                  <a:pt x="27938" y="6744"/>
                  <a:pt x="23421" y="8810"/>
                </a:cubicBezTo>
                <a:cubicBezTo>
                  <a:pt x="22088" y="9420"/>
                  <a:pt x="20785" y="10041"/>
                  <a:pt x="19514" y="10672"/>
                </a:cubicBezTo>
                <a:cubicBezTo>
                  <a:pt x="16838" y="11994"/>
                  <a:pt x="14274" y="13357"/>
                  <a:pt x="11833" y="14761"/>
                </a:cubicBezTo>
                <a:cubicBezTo>
                  <a:pt x="10876" y="15301"/>
                  <a:pt x="9940" y="15850"/>
                  <a:pt x="9035" y="16399"/>
                </a:cubicBezTo>
                <a:cubicBezTo>
                  <a:pt x="5800" y="18343"/>
                  <a:pt x="2788" y="20306"/>
                  <a:pt x="0" y="22260"/>
                </a:cubicBezTo>
                <a:lnTo>
                  <a:pt x="15353" y="22260"/>
                </a:lnTo>
                <a:cubicBezTo>
                  <a:pt x="17845" y="19767"/>
                  <a:pt x="20511" y="17447"/>
                  <a:pt x="23319" y="15301"/>
                </a:cubicBezTo>
                <a:cubicBezTo>
                  <a:pt x="25557" y="13581"/>
                  <a:pt x="27887" y="11984"/>
                  <a:pt x="30288" y="10519"/>
                </a:cubicBezTo>
                <a:cubicBezTo>
                  <a:pt x="31783" y="9603"/>
                  <a:pt x="33279" y="8759"/>
                  <a:pt x="34754" y="7975"/>
                </a:cubicBezTo>
                <a:lnTo>
                  <a:pt x="34774" y="7965"/>
                </a:lnTo>
                <a:lnTo>
                  <a:pt x="34785" y="7965"/>
                </a:lnTo>
                <a:cubicBezTo>
                  <a:pt x="35385" y="7650"/>
                  <a:pt x="35975" y="7355"/>
                  <a:pt x="36555" y="7060"/>
                </a:cubicBezTo>
                <a:cubicBezTo>
                  <a:pt x="42975" y="3886"/>
                  <a:pt x="49760" y="1546"/>
                  <a:pt x="56760" y="70"/>
                </a:cubicBezTo>
                <a:lnTo>
                  <a:pt x="56923" y="40"/>
                </a:lnTo>
                <a:cubicBezTo>
                  <a:pt x="56099" y="30"/>
                  <a:pt x="55295" y="20"/>
                  <a:pt x="54491" y="20"/>
                </a:cubicBezTo>
                <a:cubicBezTo>
                  <a:pt x="53883" y="8"/>
                  <a:pt x="53014" y="0"/>
                  <a:pt x="5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7040172" y="4746177"/>
            <a:ext cx="2103777" cy="397345"/>
          </a:xfrm>
          <a:custGeom>
            <a:avLst/>
            <a:gdLst/>
            <a:ahLst/>
            <a:cxnLst/>
            <a:rect l="l" t="t" r="r" b="b"/>
            <a:pathLst>
              <a:path w="49720" h="21274" extrusionOk="0">
                <a:moveTo>
                  <a:pt x="49720" y="0"/>
                </a:moveTo>
                <a:cubicBezTo>
                  <a:pt x="48896" y="183"/>
                  <a:pt x="48071" y="377"/>
                  <a:pt x="47217" y="570"/>
                </a:cubicBezTo>
                <a:lnTo>
                  <a:pt x="46718" y="692"/>
                </a:lnTo>
                <a:lnTo>
                  <a:pt x="46362" y="773"/>
                </a:lnTo>
                <a:lnTo>
                  <a:pt x="46077" y="845"/>
                </a:lnTo>
                <a:cubicBezTo>
                  <a:pt x="45884" y="885"/>
                  <a:pt x="45691" y="936"/>
                  <a:pt x="45487" y="987"/>
                </a:cubicBezTo>
                <a:cubicBezTo>
                  <a:pt x="45091" y="1089"/>
                  <a:pt x="44684" y="1191"/>
                  <a:pt x="44266" y="1292"/>
                </a:cubicBezTo>
                <a:cubicBezTo>
                  <a:pt x="43982" y="1374"/>
                  <a:pt x="43687" y="1445"/>
                  <a:pt x="43391" y="1526"/>
                </a:cubicBezTo>
                <a:cubicBezTo>
                  <a:pt x="43229" y="1567"/>
                  <a:pt x="43056" y="1608"/>
                  <a:pt x="42883" y="1659"/>
                </a:cubicBezTo>
                <a:lnTo>
                  <a:pt x="42283" y="1821"/>
                </a:lnTo>
                <a:lnTo>
                  <a:pt x="42181" y="1852"/>
                </a:lnTo>
                <a:cubicBezTo>
                  <a:pt x="41886" y="1933"/>
                  <a:pt x="41581" y="2015"/>
                  <a:pt x="41275" y="2106"/>
                </a:cubicBezTo>
                <a:cubicBezTo>
                  <a:pt x="33289" y="4355"/>
                  <a:pt x="25516" y="7305"/>
                  <a:pt x="18038" y="10917"/>
                </a:cubicBezTo>
                <a:cubicBezTo>
                  <a:pt x="11792" y="13938"/>
                  <a:pt x="5759" y="17397"/>
                  <a:pt x="0" y="21274"/>
                </a:cubicBezTo>
                <a:lnTo>
                  <a:pt x="14559" y="21274"/>
                </a:lnTo>
                <a:cubicBezTo>
                  <a:pt x="14834" y="21019"/>
                  <a:pt x="15108" y="20765"/>
                  <a:pt x="15393" y="20511"/>
                </a:cubicBezTo>
                <a:cubicBezTo>
                  <a:pt x="15993" y="19951"/>
                  <a:pt x="16624" y="19402"/>
                  <a:pt x="17265" y="18852"/>
                </a:cubicBezTo>
                <a:cubicBezTo>
                  <a:pt x="17723" y="18456"/>
                  <a:pt x="18191" y="18069"/>
                  <a:pt x="18669" y="17682"/>
                </a:cubicBezTo>
                <a:lnTo>
                  <a:pt x="18690" y="17672"/>
                </a:lnTo>
                <a:cubicBezTo>
                  <a:pt x="18913" y="17489"/>
                  <a:pt x="19147" y="17296"/>
                  <a:pt x="19392" y="17102"/>
                </a:cubicBezTo>
                <a:cubicBezTo>
                  <a:pt x="19798" y="16777"/>
                  <a:pt x="20205" y="16451"/>
                  <a:pt x="20633" y="16126"/>
                </a:cubicBezTo>
                <a:cubicBezTo>
                  <a:pt x="20857" y="15953"/>
                  <a:pt x="21091" y="15790"/>
                  <a:pt x="21314" y="15617"/>
                </a:cubicBezTo>
                <a:lnTo>
                  <a:pt x="21711" y="15322"/>
                </a:lnTo>
                <a:cubicBezTo>
                  <a:pt x="21772" y="15271"/>
                  <a:pt x="21843" y="15220"/>
                  <a:pt x="21915" y="15180"/>
                </a:cubicBezTo>
                <a:cubicBezTo>
                  <a:pt x="22037" y="15078"/>
                  <a:pt x="22169" y="14986"/>
                  <a:pt x="22301" y="14895"/>
                </a:cubicBezTo>
                <a:cubicBezTo>
                  <a:pt x="22322" y="14864"/>
                  <a:pt x="22352" y="14854"/>
                  <a:pt x="22383" y="14834"/>
                </a:cubicBezTo>
                <a:cubicBezTo>
                  <a:pt x="22505" y="14742"/>
                  <a:pt x="22637" y="14651"/>
                  <a:pt x="22759" y="14559"/>
                </a:cubicBezTo>
                <a:cubicBezTo>
                  <a:pt x="23044" y="14356"/>
                  <a:pt x="23329" y="14152"/>
                  <a:pt x="23614" y="13959"/>
                </a:cubicBezTo>
                <a:cubicBezTo>
                  <a:pt x="25526" y="12636"/>
                  <a:pt x="27419" y="11425"/>
                  <a:pt x="29301" y="10347"/>
                </a:cubicBezTo>
                <a:cubicBezTo>
                  <a:pt x="31041" y="9330"/>
                  <a:pt x="32770" y="8424"/>
                  <a:pt x="34469" y="7600"/>
                </a:cubicBezTo>
                <a:cubicBezTo>
                  <a:pt x="34601" y="7529"/>
                  <a:pt x="34744" y="7458"/>
                  <a:pt x="34866" y="7397"/>
                </a:cubicBezTo>
                <a:lnTo>
                  <a:pt x="34957" y="7356"/>
                </a:lnTo>
                <a:cubicBezTo>
                  <a:pt x="39698" y="5087"/>
                  <a:pt x="44643" y="3276"/>
                  <a:pt x="49720" y="1933"/>
                </a:cubicBezTo>
                <a:lnTo>
                  <a:pt x="497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flipH="1">
            <a:off x="-24" y="4727585"/>
            <a:ext cx="5739228" cy="415752"/>
          </a:xfrm>
          <a:custGeom>
            <a:avLst/>
            <a:gdLst/>
            <a:ahLst/>
            <a:cxnLst/>
            <a:rect l="l" t="t" r="r" b="b"/>
            <a:pathLst>
              <a:path w="21366" h="8303" extrusionOk="0">
                <a:moveTo>
                  <a:pt x="20047" y="1"/>
                </a:moveTo>
                <a:cubicBezTo>
                  <a:pt x="4858" y="1"/>
                  <a:pt x="0" y="8302"/>
                  <a:pt x="0" y="8302"/>
                </a:cubicBezTo>
                <a:lnTo>
                  <a:pt x="21365" y="8302"/>
                </a:lnTo>
                <a:lnTo>
                  <a:pt x="21365" y="21"/>
                </a:lnTo>
                <a:cubicBezTo>
                  <a:pt x="20917" y="7"/>
                  <a:pt x="20478" y="1"/>
                  <a:pt x="20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3600"/>
              <a:buFont typeface="Livvic"/>
              <a:buNone/>
              <a:defRPr sz="3600" b="1">
                <a:latin typeface="Livvic"/>
                <a:ea typeface="Livvic"/>
                <a:cs typeface="Livvic"/>
                <a:sym typeface="Livvic"/>
              </a:defRPr>
            </a:lvl1pPr>
            <a:lvl2pPr lvl="1" algn="ctr">
              <a:spcBef>
                <a:spcPts val="0"/>
              </a:spcBef>
              <a:spcAft>
                <a:spcPts val="0"/>
              </a:spcAft>
              <a:buSzPts val="3600"/>
              <a:buFont typeface="Livvic"/>
              <a:buNone/>
              <a:defRPr sz="3600" b="1">
                <a:latin typeface="Livvic"/>
                <a:ea typeface="Livvic"/>
                <a:cs typeface="Livvic"/>
                <a:sym typeface="Livvic"/>
              </a:defRPr>
            </a:lvl2pPr>
            <a:lvl3pPr lvl="2" algn="ctr">
              <a:spcBef>
                <a:spcPts val="0"/>
              </a:spcBef>
              <a:spcAft>
                <a:spcPts val="0"/>
              </a:spcAft>
              <a:buSzPts val="3600"/>
              <a:buFont typeface="Livvic"/>
              <a:buNone/>
              <a:defRPr sz="3600" b="1">
                <a:latin typeface="Livvic"/>
                <a:ea typeface="Livvic"/>
                <a:cs typeface="Livvic"/>
                <a:sym typeface="Livvic"/>
              </a:defRPr>
            </a:lvl3pPr>
            <a:lvl4pPr lvl="3" algn="ctr">
              <a:spcBef>
                <a:spcPts val="0"/>
              </a:spcBef>
              <a:spcAft>
                <a:spcPts val="0"/>
              </a:spcAft>
              <a:buSzPts val="3600"/>
              <a:buFont typeface="Livvic"/>
              <a:buNone/>
              <a:defRPr sz="3600" b="1">
                <a:latin typeface="Livvic"/>
                <a:ea typeface="Livvic"/>
                <a:cs typeface="Livvic"/>
                <a:sym typeface="Livvic"/>
              </a:defRPr>
            </a:lvl4pPr>
            <a:lvl5pPr lvl="4" algn="ctr">
              <a:spcBef>
                <a:spcPts val="0"/>
              </a:spcBef>
              <a:spcAft>
                <a:spcPts val="0"/>
              </a:spcAft>
              <a:buSzPts val="3600"/>
              <a:buFont typeface="Livvic"/>
              <a:buNone/>
              <a:defRPr sz="3600" b="1">
                <a:latin typeface="Livvic"/>
                <a:ea typeface="Livvic"/>
                <a:cs typeface="Livvic"/>
                <a:sym typeface="Livvic"/>
              </a:defRPr>
            </a:lvl5pPr>
            <a:lvl6pPr lvl="5" algn="ctr">
              <a:spcBef>
                <a:spcPts val="0"/>
              </a:spcBef>
              <a:spcAft>
                <a:spcPts val="0"/>
              </a:spcAft>
              <a:buSzPts val="3600"/>
              <a:buFont typeface="Livvic"/>
              <a:buNone/>
              <a:defRPr sz="3600" b="1">
                <a:latin typeface="Livvic"/>
                <a:ea typeface="Livvic"/>
                <a:cs typeface="Livvic"/>
                <a:sym typeface="Livvic"/>
              </a:defRPr>
            </a:lvl6pPr>
            <a:lvl7pPr lvl="6" algn="ctr">
              <a:spcBef>
                <a:spcPts val="0"/>
              </a:spcBef>
              <a:spcAft>
                <a:spcPts val="0"/>
              </a:spcAft>
              <a:buSzPts val="3600"/>
              <a:buFont typeface="Livvic"/>
              <a:buNone/>
              <a:defRPr sz="3600" b="1">
                <a:latin typeface="Livvic"/>
                <a:ea typeface="Livvic"/>
                <a:cs typeface="Livvic"/>
                <a:sym typeface="Livvic"/>
              </a:defRPr>
            </a:lvl7pPr>
            <a:lvl8pPr lvl="7" algn="ctr">
              <a:spcBef>
                <a:spcPts val="0"/>
              </a:spcBef>
              <a:spcAft>
                <a:spcPts val="0"/>
              </a:spcAft>
              <a:buSzPts val="3600"/>
              <a:buFont typeface="Livvic"/>
              <a:buNone/>
              <a:defRPr sz="3600" b="1">
                <a:latin typeface="Livvic"/>
                <a:ea typeface="Livvic"/>
                <a:cs typeface="Livvic"/>
                <a:sym typeface="Livvic"/>
              </a:defRPr>
            </a:lvl8pPr>
            <a:lvl9pPr lvl="8" algn="ctr">
              <a:spcBef>
                <a:spcPts val="0"/>
              </a:spcBef>
              <a:spcAft>
                <a:spcPts val="0"/>
              </a:spcAft>
              <a:buSzPts val="3600"/>
              <a:buFont typeface="Livvic"/>
              <a:buNone/>
              <a:defRPr sz="3600" b="1">
                <a:latin typeface="Livvic"/>
                <a:ea typeface="Livvic"/>
                <a:cs typeface="Livvic"/>
                <a:sym typeface="Livvic"/>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Font typeface="Raleway"/>
              <a:buChar char="●"/>
              <a:defRPr sz="1600">
                <a:latin typeface="Raleway"/>
                <a:ea typeface="Raleway"/>
                <a:cs typeface="Raleway"/>
                <a:sym typeface="Raleway"/>
              </a:defRPr>
            </a:lvl1pPr>
            <a:lvl2pPr marL="914400" lvl="1" indent="-330200">
              <a:lnSpc>
                <a:spcPct val="100000"/>
              </a:lnSpc>
              <a:spcBef>
                <a:spcPts val="1600"/>
              </a:spcBef>
              <a:spcAft>
                <a:spcPts val="0"/>
              </a:spcAft>
              <a:buSzPts val="1600"/>
              <a:buFont typeface="Raleway"/>
              <a:buChar char="○"/>
              <a:defRPr sz="1600">
                <a:latin typeface="Raleway"/>
                <a:ea typeface="Raleway"/>
                <a:cs typeface="Raleway"/>
                <a:sym typeface="Raleway"/>
              </a:defRPr>
            </a:lvl2pPr>
            <a:lvl3pPr marL="1371600" lvl="2" indent="-330200">
              <a:lnSpc>
                <a:spcPct val="100000"/>
              </a:lnSpc>
              <a:spcBef>
                <a:spcPts val="1600"/>
              </a:spcBef>
              <a:spcAft>
                <a:spcPts val="0"/>
              </a:spcAft>
              <a:buSzPts val="1600"/>
              <a:buFont typeface="Raleway"/>
              <a:buChar char="■"/>
              <a:defRPr sz="1600">
                <a:latin typeface="Raleway"/>
                <a:ea typeface="Raleway"/>
                <a:cs typeface="Raleway"/>
                <a:sym typeface="Raleway"/>
              </a:defRPr>
            </a:lvl3pPr>
            <a:lvl4pPr marL="1828800" lvl="3" indent="-330200">
              <a:lnSpc>
                <a:spcPct val="100000"/>
              </a:lnSpc>
              <a:spcBef>
                <a:spcPts val="1600"/>
              </a:spcBef>
              <a:spcAft>
                <a:spcPts val="0"/>
              </a:spcAft>
              <a:buSzPts val="1600"/>
              <a:buFont typeface="Raleway"/>
              <a:buChar char="●"/>
              <a:defRPr sz="1600">
                <a:latin typeface="Raleway"/>
                <a:ea typeface="Raleway"/>
                <a:cs typeface="Raleway"/>
                <a:sym typeface="Raleway"/>
              </a:defRPr>
            </a:lvl4pPr>
            <a:lvl5pPr marL="2286000" lvl="4" indent="-330200">
              <a:lnSpc>
                <a:spcPct val="100000"/>
              </a:lnSpc>
              <a:spcBef>
                <a:spcPts val="1600"/>
              </a:spcBef>
              <a:spcAft>
                <a:spcPts val="0"/>
              </a:spcAft>
              <a:buSzPts val="1600"/>
              <a:buFont typeface="Raleway"/>
              <a:buChar char="○"/>
              <a:defRPr sz="1600">
                <a:latin typeface="Raleway"/>
                <a:ea typeface="Raleway"/>
                <a:cs typeface="Raleway"/>
                <a:sym typeface="Raleway"/>
              </a:defRPr>
            </a:lvl5pPr>
            <a:lvl6pPr marL="2743200" lvl="5" indent="-330200">
              <a:lnSpc>
                <a:spcPct val="100000"/>
              </a:lnSpc>
              <a:spcBef>
                <a:spcPts val="1600"/>
              </a:spcBef>
              <a:spcAft>
                <a:spcPts val="0"/>
              </a:spcAft>
              <a:buSzPts val="1600"/>
              <a:buFont typeface="Raleway"/>
              <a:buChar char="■"/>
              <a:defRPr sz="1600">
                <a:latin typeface="Raleway"/>
                <a:ea typeface="Raleway"/>
                <a:cs typeface="Raleway"/>
                <a:sym typeface="Raleway"/>
              </a:defRPr>
            </a:lvl6pPr>
            <a:lvl7pPr marL="3200400" lvl="6" indent="-330200">
              <a:lnSpc>
                <a:spcPct val="100000"/>
              </a:lnSpc>
              <a:spcBef>
                <a:spcPts val="1600"/>
              </a:spcBef>
              <a:spcAft>
                <a:spcPts val="0"/>
              </a:spcAft>
              <a:buSzPts val="1600"/>
              <a:buFont typeface="Raleway"/>
              <a:buChar char="●"/>
              <a:defRPr sz="1600">
                <a:latin typeface="Raleway"/>
                <a:ea typeface="Raleway"/>
                <a:cs typeface="Raleway"/>
                <a:sym typeface="Raleway"/>
              </a:defRPr>
            </a:lvl7pPr>
            <a:lvl8pPr marL="3657600" lvl="7" indent="-330200">
              <a:lnSpc>
                <a:spcPct val="100000"/>
              </a:lnSpc>
              <a:spcBef>
                <a:spcPts val="1600"/>
              </a:spcBef>
              <a:spcAft>
                <a:spcPts val="0"/>
              </a:spcAft>
              <a:buSzPts val="1600"/>
              <a:buFont typeface="Raleway"/>
              <a:buChar char="○"/>
              <a:defRPr sz="1600">
                <a:latin typeface="Raleway"/>
                <a:ea typeface="Raleway"/>
                <a:cs typeface="Raleway"/>
                <a:sym typeface="Raleway"/>
              </a:defRPr>
            </a:lvl8pPr>
            <a:lvl9pPr marL="4114800" lvl="8" indent="-330200">
              <a:lnSpc>
                <a:spcPct val="100000"/>
              </a:lnSpc>
              <a:spcBef>
                <a:spcPts val="1600"/>
              </a:spcBef>
              <a:spcAft>
                <a:spcPts val="1600"/>
              </a:spcAft>
              <a:buSzPts val="1600"/>
              <a:buFont typeface="Raleway"/>
              <a:buChar char="■"/>
              <a:defRPr sz="1600">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8" r:id="rId6"/>
    <p:sldLayoutId id="214748366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9.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197" y="228959"/>
            <a:ext cx="5068497" cy="1021521"/>
          </a:xfrm>
        </p:spPr>
        <p:txBody>
          <a:bodyPr/>
          <a:lstStyle/>
          <a:p>
            <a:r>
              <a:rPr lang="vi-VN" sz="6000" dirty="0">
                <a:latin typeface="Cambria" panose="02040503050406030204" pitchFamily="18" charset="0"/>
                <a:ea typeface="Cambria" panose="02040503050406030204" pitchFamily="18" charset="0"/>
              </a:rPr>
              <a:t>KHỞI ĐỘNG</a:t>
            </a:r>
          </a:p>
        </p:txBody>
      </p:sp>
      <p:sp>
        <p:nvSpPr>
          <p:cNvPr id="3" name="Subtitle 2"/>
          <p:cNvSpPr>
            <a:spLocks noGrp="1"/>
          </p:cNvSpPr>
          <p:nvPr>
            <p:ph type="subTitle" idx="1"/>
          </p:nvPr>
        </p:nvSpPr>
        <p:spPr>
          <a:xfrm>
            <a:off x="2775539" y="1711826"/>
            <a:ext cx="2540746" cy="3230288"/>
          </a:xfrm>
        </p:spPr>
        <p:txBody>
          <a:bodyPr/>
          <a:lstStyle/>
          <a:p>
            <a:pPr marL="127000" indent="0" algn="just"/>
            <a:r>
              <a:rPr lang="vi-VN" sz="2800" dirty="0">
                <a:latin typeface="Cambria" panose="02040503050406030204" pitchFamily="18" charset="0"/>
                <a:ea typeface="Cambria" panose="02040503050406030204" pitchFamily="18" charset="0"/>
              </a:rPr>
              <a:t>Trong vòng 1 phút, em hãy điền nhanh tên của các loài chim còn thiếu trong bài đồng dao sau đây:</a:t>
            </a:r>
          </a:p>
        </p:txBody>
      </p:sp>
      <p:sp>
        <p:nvSpPr>
          <p:cNvPr id="4" name="Subtitle 2"/>
          <p:cNvSpPr txBox="1">
            <a:spLocks/>
          </p:cNvSpPr>
          <p:nvPr/>
        </p:nvSpPr>
        <p:spPr>
          <a:xfrm>
            <a:off x="5250600" y="1883295"/>
            <a:ext cx="3893400" cy="26038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800"/>
              <a:buFont typeface="Maven Pro"/>
              <a:buNone/>
              <a:defRPr sz="1600" b="0" i="0" u="none" strike="noStrike" cap="none">
                <a:solidFill>
                  <a:schemeClr val="dk1"/>
                </a:solidFill>
                <a:latin typeface="Maven Pro"/>
                <a:ea typeface="Maven Pro"/>
                <a:cs typeface="Maven Pro"/>
                <a:sym typeface="Maven Pro"/>
              </a:defRPr>
            </a:lvl1pPr>
            <a:lvl2pPr marL="914400" marR="0" lvl="1"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2pPr>
            <a:lvl3pPr marL="1371600" marR="0" lvl="2"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3pPr>
            <a:lvl4pPr marL="1828800" marR="0" lvl="3"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4pPr>
            <a:lvl5pPr marL="2286000" marR="0" lvl="4"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5pPr>
            <a:lvl6pPr marL="2743200" marR="0" lvl="5"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6pPr>
            <a:lvl7pPr marL="3200400" marR="0" lvl="6"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7pPr>
            <a:lvl8pPr marL="3657600" marR="0" lvl="7"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8pPr>
            <a:lvl9pPr marL="4114800" marR="0" lvl="8"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9pPr>
          </a:lstStyle>
          <a:p>
            <a:r>
              <a:rPr lang="vi-VN" sz="2800" b="1" i="1" dirty="0">
                <a:latin typeface="Cambria" panose="02040503050406030204" pitchFamily="18" charset="0"/>
                <a:ea typeface="Cambria" panose="02040503050406030204" pitchFamily="18" charset="0"/>
              </a:rPr>
              <a:t>....(1) là dì sáo sậu.</a:t>
            </a:r>
          </a:p>
          <a:p>
            <a:r>
              <a:rPr lang="vi-VN" sz="2800" b="1" i="1" dirty="0">
                <a:latin typeface="Cambria" panose="02040503050406030204" pitchFamily="18" charset="0"/>
                <a:ea typeface="Cambria" panose="02040503050406030204" pitchFamily="18" charset="0"/>
              </a:rPr>
              <a:t>Sáo sậu là cậu (2)........</a:t>
            </a:r>
          </a:p>
          <a:p>
            <a:r>
              <a:rPr lang="vi-VN" sz="2800" b="1" i="1" dirty="0">
                <a:latin typeface="Cambria" panose="02040503050406030204" pitchFamily="18" charset="0"/>
                <a:ea typeface="Cambria" panose="02040503050406030204" pitchFamily="18" charset="0"/>
              </a:rPr>
              <a:t>(3).....là em..... (4)</a:t>
            </a:r>
          </a:p>
          <a:p>
            <a:r>
              <a:rPr lang="vi-VN" sz="2800" b="1" i="1" dirty="0">
                <a:latin typeface="Cambria" panose="02040503050406030204" pitchFamily="18" charset="0"/>
                <a:ea typeface="Cambria" panose="02040503050406030204" pitchFamily="18" charset="0"/>
              </a:rPr>
              <a:t>(5).....là chú bồ các.</a:t>
            </a:r>
          </a:p>
          <a:p>
            <a:r>
              <a:rPr lang="vi-VN" sz="2800" b="1" i="1" dirty="0">
                <a:latin typeface="Cambria" panose="02040503050406030204" pitchFamily="18" charset="0"/>
                <a:ea typeface="Cambria" panose="02040503050406030204" pitchFamily="18" charset="0"/>
              </a:rPr>
              <a:t>Bồ các là bác......(6)</a:t>
            </a:r>
          </a:p>
        </p:txBody>
      </p:sp>
      <p:pic>
        <p:nvPicPr>
          <p:cNvPr id="2050" name="Picture 2" descr="Đồng dao cho em] Chim ri là dì sáo sậu - Tìm hiểu về loài vật 2 - YouTub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611" b="100000" l="0" r="61250">
                        <a14:foregroundMark x1="11328" y1="43056" x2="2031" y2="59028"/>
                        <a14:foregroundMark x1="31094" y1="43889" x2="39609" y2="93333"/>
                        <a14:foregroundMark x1="28125" y1="51250" x2="23281" y2="52083"/>
                        <a14:foregroundMark x1="21797" y1="62917" x2="38594" y2="72917"/>
                        <a14:foregroundMark x1="21094" y1="57361" x2="25234" y2="69444"/>
                        <a14:foregroundMark x1="20859" y1="79028" x2="16641" y2="95417"/>
                        <a14:foregroundMark x1="38828" y1="16528" x2="5234" y2="31667"/>
                      </a14:backgroundRemoval>
                    </a14:imgEffect>
                  </a14:imgLayer>
                </a14:imgProps>
              </a:ext>
              <a:ext uri="{28A0092B-C50C-407E-A947-70E740481C1C}">
                <a14:useLocalDpi xmlns:a14="http://schemas.microsoft.com/office/drawing/2010/main" val="0"/>
              </a:ext>
            </a:extLst>
          </a:blip>
          <a:srcRect r="36994"/>
          <a:stretch/>
        </p:blipFill>
        <p:spPr bwMode="auto">
          <a:xfrm>
            <a:off x="26062" y="1823611"/>
            <a:ext cx="3718624" cy="331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904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4624" y="1354225"/>
            <a:ext cx="2876033" cy="836044"/>
          </a:xfrm>
        </p:spPr>
        <p:txBody>
          <a:bodyPr/>
          <a:lstStyle/>
          <a:p>
            <a:pPr algn="l"/>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Màu sắc: </a:t>
            </a:r>
            <a:br>
              <a:rPr lang="vi-VN" sz="2100" dirty="0">
                <a:latin typeface="Cambria" panose="02040503050406030204" pitchFamily="18" charset="0"/>
                <a:ea typeface="Cambria" panose="02040503050406030204" pitchFamily="18" charset="0"/>
              </a:rPr>
            </a:br>
            <a:r>
              <a:rPr lang="vi-VN" sz="2100" b="0" dirty="0">
                <a:latin typeface="Cambria" panose="02040503050406030204" pitchFamily="18" charset="0"/>
                <a:ea typeface="Cambria" panose="02040503050406030204" pitchFamily="18" charset="0"/>
              </a:rPr>
              <a:t>Đốm trắng – mũ đỏ</a:t>
            </a:r>
          </a:p>
        </p:txBody>
      </p:sp>
      <p:sp>
        <p:nvSpPr>
          <p:cNvPr id="7" name="Subtitle 6"/>
          <p:cNvSpPr>
            <a:spLocks noGrp="1"/>
          </p:cNvSpPr>
          <p:nvPr>
            <p:ph type="subTitle" idx="1"/>
          </p:nvPr>
        </p:nvSpPr>
        <p:spPr>
          <a:xfrm>
            <a:off x="204623" y="152241"/>
            <a:ext cx="7625583" cy="400500"/>
          </a:xfrm>
        </p:spPr>
        <p:txBody>
          <a:bodyPr/>
          <a:lstStyle/>
          <a:p>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Hình ảnh và tiếng hót của con chào mào</a:t>
            </a:r>
          </a:p>
        </p:txBody>
      </p:sp>
      <p:sp>
        <p:nvSpPr>
          <p:cNvPr id="8" name="Title 5"/>
          <p:cNvSpPr txBox="1">
            <a:spLocks/>
          </p:cNvSpPr>
          <p:nvPr/>
        </p:nvSpPr>
        <p:spPr>
          <a:xfrm>
            <a:off x="5730631" y="811307"/>
            <a:ext cx="3017210" cy="6315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Livvic"/>
              <a:buNone/>
              <a:defRPr sz="1600" b="1" i="0" u="none" strike="noStrike" cap="none">
                <a:solidFill>
                  <a:srgbClr val="000000"/>
                </a:solidFill>
                <a:latin typeface="Livvic"/>
                <a:ea typeface="Livvic"/>
                <a:cs typeface="Livvic"/>
                <a:sym typeface="Livvic"/>
              </a:defRPr>
            </a:lvl1pPr>
            <a:lvl2pPr marR="0" lvl="1"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2pPr>
            <a:lvl3pPr marR="0" lvl="2"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3pPr>
            <a:lvl4pPr marR="0" lvl="3"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4pPr>
            <a:lvl5pPr marR="0" lvl="4"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5pPr>
            <a:lvl6pPr marR="0" lvl="5"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6pPr>
            <a:lvl7pPr marR="0" lvl="6"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7pPr>
            <a:lvl8pPr marR="0" lvl="7"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8pPr>
            <a:lvl9pPr marR="0" lvl="8"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9pPr>
          </a:lstStyle>
          <a:p>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Tiếng hót: </a:t>
            </a:r>
            <a:r>
              <a:rPr lang="vi-VN" sz="2100" b="0" dirty="0">
                <a:latin typeface="Cambria" panose="02040503050406030204" pitchFamily="18" charset="0"/>
                <a:ea typeface="Cambria" panose="02040503050406030204" pitchFamily="18" charset="0"/>
              </a:rPr>
              <a:t>Triu...uýt...huýt..tu hìu...</a:t>
            </a:r>
          </a:p>
        </p:txBody>
      </p:sp>
      <p:sp>
        <p:nvSpPr>
          <p:cNvPr id="9" name="Title 5"/>
          <p:cNvSpPr txBox="1">
            <a:spLocks/>
          </p:cNvSpPr>
          <p:nvPr/>
        </p:nvSpPr>
        <p:spPr>
          <a:xfrm>
            <a:off x="508272" y="2190269"/>
            <a:ext cx="3427851" cy="43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Livvic"/>
              <a:buNone/>
              <a:defRPr sz="1600" b="1" i="0" u="none" strike="noStrike" cap="none">
                <a:solidFill>
                  <a:srgbClr val="000000"/>
                </a:solidFill>
                <a:latin typeface="Livvic"/>
                <a:ea typeface="Livvic"/>
                <a:cs typeface="Livvic"/>
                <a:sym typeface="Livvic"/>
              </a:defRPr>
            </a:lvl1pPr>
            <a:lvl2pPr marR="0" lvl="1"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2pPr>
            <a:lvl3pPr marR="0" lvl="2"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3pPr>
            <a:lvl4pPr marR="0" lvl="3"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4pPr>
            <a:lvl5pPr marR="0" lvl="4"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5pPr>
            <a:lvl6pPr marR="0" lvl="5"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6pPr>
            <a:lvl7pPr marR="0" lvl="6"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7pPr>
            <a:lvl8pPr marR="0" lvl="7"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8pPr>
            <a:lvl9pPr marR="0" lvl="8"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9pPr>
          </a:lstStyle>
          <a:p>
            <a:r>
              <a:rPr lang="vi-VN" sz="2100" b="0" dirty="0">
                <a:latin typeface="Cambria" panose="02040503050406030204" pitchFamily="18" charset="0"/>
                <a:ea typeface="Cambria" panose="02040503050406030204" pitchFamily="18" charset="0"/>
              </a:rPr>
              <a:t>Tươi sáng, sặc sỡ</a:t>
            </a:r>
          </a:p>
        </p:txBody>
      </p:sp>
      <p:sp>
        <p:nvSpPr>
          <p:cNvPr id="10" name="Title 5"/>
          <p:cNvSpPr txBox="1">
            <a:spLocks/>
          </p:cNvSpPr>
          <p:nvPr/>
        </p:nvSpPr>
        <p:spPr>
          <a:xfrm>
            <a:off x="5730808" y="1543320"/>
            <a:ext cx="3427851" cy="43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Livvic"/>
              <a:buNone/>
              <a:defRPr sz="1600" b="1" i="0" u="none" strike="noStrike" cap="none">
                <a:solidFill>
                  <a:srgbClr val="000000"/>
                </a:solidFill>
                <a:latin typeface="Livvic"/>
                <a:ea typeface="Livvic"/>
                <a:cs typeface="Livvic"/>
                <a:sym typeface="Livvic"/>
              </a:defRPr>
            </a:lvl1pPr>
            <a:lvl2pPr marR="0" lvl="1"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2pPr>
            <a:lvl3pPr marR="0" lvl="2"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3pPr>
            <a:lvl4pPr marR="0" lvl="3"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4pPr>
            <a:lvl5pPr marR="0" lvl="4"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5pPr>
            <a:lvl6pPr marR="0" lvl="5"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6pPr>
            <a:lvl7pPr marR="0" lvl="6"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7pPr>
            <a:lvl8pPr marR="0" lvl="7"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8pPr>
            <a:lvl9pPr marR="0" lvl="8"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9pPr>
          </a:lstStyle>
          <a:p>
            <a:r>
              <a:rPr lang="vi-VN" sz="2100" b="0" dirty="0">
                <a:latin typeface="Cambria" panose="02040503050406030204" pitchFamily="18" charset="0"/>
                <a:ea typeface="Cambria" panose="02040503050406030204" pitchFamily="18" charset="0"/>
              </a:rPr>
              <a:t>Trong trẻo, vang vọng</a:t>
            </a:r>
          </a:p>
        </p:txBody>
      </p:sp>
      <p:pic>
        <p:nvPicPr>
          <p:cNvPr id="4098" name="Picture 2" descr="210 Jinghua Gao Dalia ideas | chinese painting, asian art, chinese a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6487">
                        <a14:foregroundMark x1="52927" y1="32944" x2="44496" y2="48598"/>
                        <a14:foregroundMark x1="51522" y1="31776" x2="49415" y2="32243"/>
                        <a14:foregroundMark x1="89227" y1="37617" x2="82904" y2="38551"/>
                        <a14:foregroundMark x1="86885" y1="38084" x2="92037" y2="38785"/>
                      </a14:backgroundRemoval>
                    </a14:imgEffect>
                  </a14:imgLayer>
                </a14:imgProps>
              </a:ext>
              <a:ext uri="{28A0092B-C50C-407E-A947-70E740481C1C}">
                <a14:useLocalDpi xmlns:a14="http://schemas.microsoft.com/office/drawing/2010/main" val="0"/>
              </a:ext>
            </a:extLst>
          </a:blip>
          <a:srcRect/>
          <a:stretch>
            <a:fillRect/>
          </a:stretch>
        </p:blipFill>
        <p:spPr bwMode="auto">
          <a:xfrm>
            <a:off x="2491868" y="702935"/>
            <a:ext cx="2947769" cy="2954673"/>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3"/>
          <p:cNvSpPr/>
          <p:nvPr/>
        </p:nvSpPr>
        <p:spPr>
          <a:xfrm>
            <a:off x="204623" y="2251117"/>
            <a:ext cx="303649" cy="4038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ight Arrow 15"/>
          <p:cNvSpPr/>
          <p:nvPr/>
        </p:nvSpPr>
        <p:spPr>
          <a:xfrm>
            <a:off x="5367901" y="1588746"/>
            <a:ext cx="303649" cy="4038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itle 5"/>
          <p:cNvSpPr txBox="1">
            <a:spLocks/>
          </p:cNvSpPr>
          <p:nvPr/>
        </p:nvSpPr>
        <p:spPr>
          <a:xfrm>
            <a:off x="2637393" y="4093467"/>
            <a:ext cx="5535763" cy="43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Livvic"/>
              <a:buNone/>
              <a:defRPr sz="1600" b="1" i="0" u="none" strike="noStrike" cap="none">
                <a:solidFill>
                  <a:srgbClr val="000000"/>
                </a:solidFill>
                <a:latin typeface="Livvic"/>
                <a:ea typeface="Livvic"/>
                <a:cs typeface="Livvic"/>
                <a:sym typeface="Livvic"/>
              </a:defRPr>
            </a:lvl1pPr>
            <a:lvl2pPr marR="0" lvl="1"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2pPr>
            <a:lvl3pPr marR="0" lvl="2"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3pPr>
            <a:lvl4pPr marR="0" lvl="3"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4pPr>
            <a:lvl5pPr marR="0" lvl="4"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5pPr>
            <a:lvl6pPr marR="0" lvl="5"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6pPr>
            <a:lvl7pPr marR="0" lvl="6"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7pPr>
            <a:lvl8pPr marR="0" lvl="7"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8pPr>
            <a:lvl9pPr marR="0" lvl="8"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9pPr>
          </a:lstStyle>
          <a:p>
            <a:r>
              <a:rPr lang="vi-VN" sz="2100" dirty="0">
                <a:latin typeface="Cambria" panose="02040503050406030204" pitchFamily="18" charset="0"/>
                <a:ea typeface="Cambria" panose="02040503050406030204" pitchFamily="18" charset="0"/>
              </a:rPr>
              <a:t>Chú chim đẹp đẽ, sinh động.</a:t>
            </a:r>
            <a:endParaRPr lang="en-US" sz="2100" dirty="0">
              <a:latin typeface="Cambria" panose="02040503050406030204" pitchFamily="18" charset="0"/>
              <a:ea typeface="Cambria" panose="02040503050406030204" pitchFamily="18" charset="0"/>
            </a:endParaRPr>
          </a:p>
          <a:p>
            <a:r>
              <a:rPr lang="x-none" sz="2000" dirty="0">
                <a:latin typeface="Times New Roman" panose="02020603050405020304" pitchFamily="18" charset="0"/>
                <a:cs typeface="Times New Roman" panose="02020603050405020304" pitchFamily="18" charset="0"/>
              </a:rPr>
              <a:t>Vừa gợi ra vẻ đẹp của chú chim chào mào, vừa gợi ra vẻ đẹp của thiên nhiên</a:t>
            </a:r>
          </a:p>
          <a:p>
            <a:endParaRPr lang="vi-VN" sz="2100" dirty="0">
              <a:latin typeface="Cambria" panose="02040503050406030204" pitchFamily="18" charset="0"/>
              <a:ea typeface="Cambria" panose="02040503050406030204" pitchFamily="18" charset="0"/>
            </a:endParaRPr>
          </a:p>
        </p:txBody>
      </p:sp>
      <p:sp>
        <p:nvSpPr>
          <p:cNvPr id="2" name="Right Arrow 1"/>
          <p:cNvSpPr/>
          <p:nvPr/>
        </p:nvSpPr>
        <p:spPr>
          <a:xfrm>
            <a:off x="1964108" y="3648791"/>
            <a:ext cx="502496" cy="629815"/>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p>
        </p:txBody>
      </p:sp>
      <p:sp>
        <p:nvSpPr>
          <p:cNvPr id="3" name="Title 5">
            <a:extLst>
              <a:ext uri="{FF2B5EF4-FFF2-40B4-BE49-F238E27FC236}">
                <a16:creationId xmlns:a16="http://schemas.microsoft.com/office/drawing/2014/main" id="{21678C3B-6A2E-EA32-6ED9-8FFFC6149651}"/>
              </a:ext>
            </a:extLst>
          </p:cNvPr>
          <p:cNvSpPr txBox="1">
            <a:spLocks/>
          </p:cNvSpPr>
          <p:nvPr/>
        </p:nvSpPr>
        <p:spPr>
          <a:xfrm>
            <a:off x="5813434" y="2369839"/>
            <a:ext cx="3017210" cy="6315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Livvic"/>
              <a:buNone/>
              <a:defRPr sz="1600" b="1" i="0" u="none" strike="noStrike" cap="none">
                <a:solidFill>
                  <a:srgbClr val="000000"/>
                </a:solidFill>
                <a:latin typeface="Livvic"/>
                <a:ea typeface="Livvic"/>
                <a:cs typeface="Livvic"/>
                <a:sym typeface="Livvic"/>
              </a:defRPr>
            </a:lvl1pPr>
            <a:lvl2pPr marR="0" lvl="1"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2pPr>
            <a:lvl3pPr marR="0" lvl="2"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3pPr>
            <a:lvl4pPr marR="0" lvl="3"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4pPr>
            <a:lvl5pPr marR="0" lvl="4"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5pPr>
            <a:lvl6pPr marR="0" lvl="5"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6pPr>
            <a:lvl7pPr marR="0" lvl="6"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7pPr>
            <a:lvl8pPr marR="0" lvl="7"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8pPr>
            <a:lvl9pPr marR="0" lvl="8"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9pPr>
          </a:lstStyle>
          <a:p>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Không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gian</a:t>
            </a:r>
            <a:r>
              <a:rPr lang="vi-VN" sz="2100" dirty="0">
                <a:latin typeface="Cambria" panose="02040503050406030204" pitchFamily="18" charset="0"/>
                <a:ea typeface="Cambria" panose="02040503050406030204" pitchFamily="18" charset="0"/>
              </a:rPr>
              <a:t>: </a:t>
            </a:r>
            <a:endParaRPr lang="en-US" sz="2100" dirty="0">
              <a:latin typeface="Cambria" panose="02040503050406030204" pitchFamily="18" charset="0"/>
              <a:ea typeface="Cambria" panose="02040503050406030204" pitchFamily="18" charset="0"/>
            </a:endParaRPr>
          </a:p>
          <a:p>
            <a:r>
              <a:rPr lang="en-US" sz="2100" b="0" dirty="0" err="1">
                <a:latin typeface="Cambria" panose="02040503050406030204" pitchFamily="18" charset="0"/>
                <a:ea typeface="Cambria" panose="02040503050406030204" pitchFamily="18" charset="0"/>
              </a:rPr>
              <a:t>Trên</a:t>
            </a:r>
            <a:r>
              <a:rPr lang="en-US" sz="2100" b="0" dirty="0">
                <a:latin typeface="Cambria" panose="02040503050406030204" pitchFamily="18" charset="0"/>
                <a:ea typeface="Cambria" panose="02040503050406030204" pitchFamily="18" charset="0"/>
              </a:rPr>
              <a:t> </a:t>
            </a:r>
            <a:r>
              <a:rPr lang="en-US" sz="2100" b="0" dirty="0" err="1">
                <a:latin typeface="Cambria" panose="02040503050406030204" pitchFamily="18" charset="0"/>
                <a:ea typeface="Cambria" panose="02040503050406030204" pitchFamily="18" charset="0"/>
              </a:rPr>
              <a:t>cây</a:t>
            </a:r>
            <a:r>
              <a:rPr lang="en-US" sz="2100" b="0" dirty="0">
                <a:latin typeface="Cambria" panose="02040503050406030204" pitchFamily="18" charset="0"/>
                <a:ea typeface="Cambria" panose="02040503050406030204" pitchFamily="18" charset="0"/>
              </a:rPr>
              <a:t> </a:t>
            </a:r>
            <a:r>
              <a:rPr lang="en-US" sz="2100" b="0" dirty="0" err="1">
                <a:latin typeface="Cambria" panose="02040503050406030204" pitchFamily="18" charset="0"/>
                <a:ea typeface="Cambria" panose="02040503050406030204" pitchFamily="18" charset="0"/>
              </a:rPr>
              <a:t>cao</a:t>
            </a:r>
            <a:r>
              <a:rPr lang="en-US" sz="2100" b="0" dirty="0">
                <a:latin typeface="Cambria" panose="02040503050406030204" pitchFamily="18" charset="0"/>
                <a:ea typeface="Cambria" panose="02040503050406030204" pitchFamily="18" charset="0"/>
              </a:rPr>
              <a:t> </a:t>
            </a:r>
            <a:r>
              <a:rPr lang="en-US" sz="2100" b="0" dirty="0" err="1">
                <a:latin typeface="Cambria" panose="02040503050406030204" pitchFamily="18" charset="0"/>
                <a:ea typeface="Cambria" panose="02040503050406030204" pitchFamily="18" charset="0"/>
              </a:rPr>
              <a:t>chót</a:t>
            </a:r>
            <a:r>
              <a:rPr lang="en-US" sz="2100" b="0" dirty="0">
                <a:latin typeface="Cambria" panose="02040503050406030204" pitchFamily="18" charset="0"/>
                <a:ea typeface="Cambria" panose="02040503050406030204" pitchFamily="18" charset="0"/>
              </a:rPr>
              <a:t> </a:t>
            </a:r>
            <a:r>
              <a:rPr lang="en-US" sz="2100" b="0" dirty="0" err="1">
                <a:latin typeface="Cambria" panose="02040503050406030204" pitchFamily="18" charset="0"/>
                <a:ea typeface="Cambria" panose="02040503050406030204" pitchFamily="18" charset="0"/>
              </a:rPr>
              <a:t>vót</a:t>
            </a:r>
            <a:endParaRPr lang="vi-VN" sz="2100" b="0" dirty="0">
              <a:latin typeface="Cambria" panose="02040503050406030204" pitchFamily="18" charset="0"/>
              <a:ea typeface="Cambria" panose="02040503050406030204" pitchFamily="18" charset="0"/>
            </a:endParaRPr>
          </a:p>
        </p:txBody>
      </p:sp>
      <p:sp>
        <p:nvSpPr>
          <p:cNvPr id="4" name="Title 5">
            <a:extLst>
              <a:ext uri="{FF2B5EF4-FFF2-40B4-BE49-F238E27FC236}">
                <a16:creationId xmlns:a16="http://schemas.microsoft.com/office/drawing/2014/main" id="{CA19FB18-8988-9D85-CEBE-3CE4A3754BAE}"/>
              </a:ext>
            </a:extLst>
          </p:cNvPr>
          <p:cNvSpPr txBox="1">
            <a:spLocks/>
          </p:cNvSpPr>
          <p:nvPr/>
        </p:nvSpPr>
        <p:spPr>
          <a:xfrm>
            <a:off x="5827808" y="3113898"/>
            <a:ext cx="3427851" cy="43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Livvic"/>
              <a:buNone/>
              <a:defRPr sz="1600" b="1" i="0" u="none" strike="noStrike" cap="none">
                <a:solidFill>
                  <a:srgbClr val="000000"/>
                </a:solidFill>
                <a:latin typeface="Livvic"/>
                <a:ea typeface="Livvic"/>
                <a:cs typeface="Livvic"/>
                <a:sym typeface="Livvic"/>
              </a:defRPr>
            </a:lvl1pPr>
            <a:lvl2pPr marR="0" lvl="1"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2pPr>
            <a:lvl3pPr marR="0" lvl="2"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3pPr>
            <a:lvl4pPr marR="0" lvl="3"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4pPr>
            <a:lvl5pPr marR="0" lvl="4"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5pPr>
            <a:lvl6pPr marR="0" lvl="5"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6pPr>
            <a:lvl7pPr marR="0" lvl="6"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7pPr>
            <a:lvl8pPr marR="0" lvl="7"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8pPr>
            <a:lvl9pPr marR="0" lvl="8" algn="ctr" rtl="0">
              <a:lnSpc>
                <a:spcPct val="100000"/>
              </a:lnSpc>
              <a:spcBef>
                <a:spcPts val="0"/>
              </a:spcBef>
              <a:spcAft>
                <a:spcPts val="0"/>
              </a:spcAft>
              <a:buClr>
                <a:srgbClr val="000000"/>
              </a:buClr>
              <a:buSzPts val="4800"/>
              <a:buFont typeface="Livvic"/>
              <a:buNone/>
              <a:defRPr sz="4800" b="1" i="0" u="none" strike="noStrike" cap="none">
                <a:solidFill>
                  <a:srgbClr val="000000"/>
                </a:solidFill>
                <a:latin typeface="Livvic"/>
                <a:ea typeface="Livvic"/>
                <a:cs typeface="Livvic"/>
                <a:sym typeface="Livvic"/>
              </a:defRPr>
            </a:lvl9pPr>
          </a:lstStyle>
          <a:p>
            <a:r>
              <a:rPr lang="en-US" sz="2100" b="0" dirty="0" err="1">
                <a:latin typeface="Cambria" panose="02040503050406030204" pitchFamily="18" charset="0"/>
                <a:ea typeface="Cambria" panose="02040503050406030204" pitchFamily="18" charset="0"/>
              </a:rPr>
              <a:t>Thoáng</a:t>
            </a:r>
            <a:r>
              <a:rPr lang="en-US" sz="2100" b="0" dirty="0">
                <a:latin typeface="Cambria" panose="02040503050406030204" pitchFamily="18" charset="0"/>
                <a:ea typeface="Cambria" panose="02040503050406030204" pitchFamily="18" charset="0"/>
              </a:rPr>
              <a:t> </a:t>
            </a:r>
            <a:r>
              <a:rPr lang="en-US" sz="2100" b="0" dirty="0" err="1">
                <a:latin typeface="Cambria" panose="02040503050406030204" pitchFamily="18" charset="0"/>
                <a:ea typeface="Cambria" panose="02040503050406030204" pitchFamily="18" charset="0"/>
              </a:rPr>
              <a:t>đãng</a:t>
            </a:r>
            <a:endParaRPr lang="vi-VN" sz="2100" b="0" dirty="0">
              <a:latin typeface="Cambria" panose="02040503050406030204" pitchFamily="18" charset="0"/>
              <a:ea typeface="Cambria" panose="02040503050406030204" pitchFamily="18" charset="0"/>
            </a:endParaRPr>
          </a:p>
        </p:txBody>
      </p:sp>
      <p:sp>
        <p:nvSpPr>
          <p:cNvPr id="5" name="Right Arrow 15">
            <a:extLst>
              <a:ext uri="{FF2B5EF4-FFF2-40B4-BE49-F238E27FC236}">
                <a16:creationId xmlns:a16="http://schemas.microsoft.com/office/drawing/2014/main" id="{CF9B7F0B-FCDE-EBA9-625C-84D9784466E3}"/>
              </a:ext>
            </a:extLst>
          </p:cNvPr>
          <p:cNvSpPr/>
          <p:nvPr/>
        </p:nvSpPr>
        <p:spPr>
          <a:xfrm>
            <a:off x="5464901" y="3159324"/>
            <a:ext cx="303649" cy="4038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0201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arn(inVertical)">
                                      <p:cBhvr>
                                        <p:cTn id="53" dur="500"/>
                                        <p:tgtEl>
                                          <p:spTgt spid="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p:bldP spid="9" grpId="0"/>
      <p:bldP spid="10" grpId="0"/>
      <p:bldP spid="14" grpId="0" animBg="1"/>
      <p:bldP spid="16" grpId="0" animBg="1"/>
      <p:bldP spid="17" grpId="0"/>
      <p:bldP spid="2" grpId="0" animBg="1"/>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F288E0-7875-42C4-84C8-98DBBD3BF4D2}" type="datetimeFigureOut">
              <a:rPr lang="zh-CN" altLang="en-US" smtClean="0"/>
              <a:pPr/>
              <a:t>2023/5/31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11</a:t>
            </a:fld>
            <a:endParaRPr lang="zh-CN" altLang="en-US"/>
          </a:p>
        </p:txBody>
      </p:sp>
      <p:pic>
        <p:nvPicPr>
          <p:cNvPr id="13" name="图形 12"/>
          <p:cNvPicPr>
            <a:picLocks noChangeAspect="1"/>
          </p:cNvPicPr>
          <p:nvPr userDrawn="1"/>
        </p:nvPicPr>
        <p:blipFill>
          <a:blip r:embed="rId3"/>
          <a:stretch>
            <a:fillRect/>
          </a:stretch>
        </p:blipFill>
        <p:spPr>
          <a:xfrm>
            <a:off x="-7137" y="36867"/>
            <a:ext cx="842367" cy="620204"/>
          </a:xfrm>
          <a:prstGeom prst="rect">
            <a:avLst/>
          </a:prstGeom>
        </p:spPr>
      </p:pic>
      <p:sp>
        <p:nvSpPr>
          <p:cNvPr id="22" name="TextBox 21">
            <a:extLst>
              <a:ext uri="{FF2B5EF4-FFF2-40B4-BE49-F238E27FC236}">
                <a16:creationId xmlns:a16="http://schemas.microsoft.com/office/drawing/2014/main" id="{610D27ED-EC37-1744-81A6-EA33C15B5D23}"/>
              </a:ext>
            </a:extLst>
          </p:cNvPr>
          <p:cNvSpPr txBox="1"/>
          <p:nvPr/>
        </p:nvSpPr>
        <p:spPr>
          <a:xfrm>
            <a:off x="1238515" y="147923"/>
            <a:ext cx="6400800" cy="415498"/>
          </a:xfrm>
          <a:prstGeom prst="rect">
            <a:avLst/>
          </a:prstGeom>
          <a:noFill/>
        </p:spPr>
        <p:txBody>
          <a:bodyPr wrap="square" rtlCol="0">
            <a:spAutoFit/>
          </a:bodyPr>
          <a:lstStyle/>
          <a:p>
            <a:pPr algn="ctr"/>
            <a:r>
              <a:rPr lang="x-none" sz="2100" b="1" dirty="0">
                <a:solidFill>
                  <a:schemeClr val="bg1"/>
                </a:solidFill>
                <a:latin typeface="Times New Roman" panose="02020603050405020304" pitchFamily="18" charset="0"/>
                <a:cs typeface="Times New Roman" panose="02020603050405020304" pitchFamily="18" charset="0"/>
              </a:rPr>
              <a:t>PHIẾU HỌC TẬP SỐ 1 – LÀM VIỆC NHÓM ĐÔI</a:t>
            </a:r>
          </a:p>
        </p:txBody>
      </p:sp>
      <p:sp>
        <p:nvSpPr>
          <p:cNvPr id="4" name="Rounded Rectangle 3">
            <a:extLst>
              <a:ext uri="{FF2B5EF4-FFF2-40B4-BE49-F238E27FC236}">
                <a16:creationId xmlns:a16="http://schemas.microsoft.com/office/drawing/2014/main" id="{456BB674-8DA6-4A46-A118-E005B3006AE9}"/>
              </a:ext>
            </a:extLst>
          </p:cNvPr>
          <p:cNvSpPr/>
          <p:nvPr/>
        </p:nvSpPr>
        <p:spPr>
          <a:xfrm>
            <a:off x="209815" y="724921"/>
            <a:ext cx="3676386" cy="84262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x-none" sz="2100" dirty="0">
                <a:latin typeface="Times New Roman" panose="02020603050405020304" pitchFamily="18" charset="0"/>
                <a:cs typeface="Times New Roman" panose="02020603050405020304" pitchFamily="18" charset="0"/>
              </a:rPr>
              <a:t>Vì sao nhân vật tôi lại vội vàng “vẽ chiếc lồng trong ý nghĩ”</a:t>
            </a:r>
          </a:p>
        </p:txBody>
      </p:sp>
      <p:sp>
        <p:nvSpPr>
          <p:cNvPr id="23" name="Rounded Rectangle 22">
            <a:extLst>
              <a:ext uri="{FF2B5EF4-FFF2-40B4-BE49-F238E27FC236}">
                <a16:creationId xmlns:a16="http://schemas.microsoft.com/office/drawing/2014/main" id="{CD4A7B0F-9AA8-2049-952D-B55ECFA96A11}"/>
              </a:ext>
            </a:extLst>
          </p:cNvPr>
          <p:cNvSpPr/>
          <p:nvPr/>
        </p:nvSpPr>
        <p:spPr>
          <a:xfrm>
            <a:off x="1238515" y="1961679"/>
            <a:ext cx="3584122" cy="84262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x-none" sz="2100" dirty="0">
                <a:latin typeface="Times New Roman" panose="02020603050405020304" pitchFamily="18" charset="0"/>
                <a:cs typeface="Times New Roman" panose="02020603050405020304" pitchFamily="18" charset="0"/>
              </a:rPr>
              <a:t>Nhân vật “hối hả đuổi theo” con chim chào mào để làm gì?</a:t>
            </a:r>
          </a:p>
        </p:txBody>
      </p:sp>
      <p:sp>
        <p:nvSpPr>
          <p:cNvPr id="24" name="Rounded Rectangle 23">
            <a:extLst>
              <a:ext uri="{FF2B5EF4-FFF2-40B4-BE49-F238E27FC236}">
                <a16:creationId xmlns:a16="http://schemas.microsoft.com/office/drawing/2014/main" id="{1EBFADA3-79A4-5C44-B27E-1F143DFC2A92}"/>
              </a:ext>
            </a:extLst>
          </p:cNvPr>
          <p:cNvSpPr/>
          <p:nvPr/>
        </p:nvSpPr>
        <p:spPr>
          <a:xfrm>
            <a:off x="2267215" y="3198436"/>
            <a:ext cx="3584122" cy="17314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x-none" sz="2100" dirty="0">
                <a:latin typeface="Times New Roman" panose="02020603050405020304" pitchFamily="18" charset="0"/>
                <a:cs typeface="Times New Roman" panose="02020603050405020304" pitchFamily="18" charset="0"/>
              </a:rPr>
              <a:t>Khi không thấy tăm tích con chim chào mào, tại sao nhân vật tôi lại hình dung về những con sâu, trái cây chín đỏ, giọt nước thanh sạch?</a:t>
            </a:r>
          </a:p>
        </p:txBody>
      </p:sp>
      <p:sp>
        <p:nvSpPr>
          <p:cNvPr id="25" name="AutoShape 15">
            <a:extLst>
              <a:ext uri="{FF2B5EF4-FFF2-40B4-BE49-F238E27FC236}">
                <a16:creationId xmlns:a16="http://schemas.microsoft.com/office/drawing/2014/main" id="{7A2FF3F7-26B7-AE40-BB12-8975D14D8D99}"/>
              </a:ext>
            </a:extLst>
          </p:cNvPr>
          <p:cNvSpPr>
            <a:spLocks noChangeArrowheads="1"/>
          </p:cNvSpPr>
          <p:nvPr/>
        </p:nvSpPr>
        <p:spPr bwMode="auto">
          <a:xfrm rot="5400000">
            <a:off x="377798" y="1818394"/>
            <a:ext cx="1111568" cy="60986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C5E0B3"/>
          </a:solidFill>
          <a:ln w="9525">
            <a:solidFill>
              <a:srgbClr val="538135"/>
            </a:solidFill>
            <a:miter lim="800000"/>
            <a:headEnd/>
            <a:tailEnd/>
          </a:ln>
        </p:spPr>
        <p:txBody>
          <a:bodyPr rot="0" vert="horz" wrap="square" lIns="68580" tIns="34290" rIns="68580" bIns="34290" anchor="t" anchorCtr="0" upright="1">
            <a:noAutofit/>
          </a:bodyPr>
          <a:lstStyle/>
          <a:p>
            <a:endParaRPr lang="en-US" sz="1050"/>
          </a:p>
        </p:txBody>
      </p:sp>
      <p:sp>
        <p:nvSpPr>
          <p:cNvPr id="26" name="AutoShape 15">
            <a:extLst>
              <a:ext uri="{FF2B5EF4-FFF2-40B4-BE49-F238E27FC236}">
                <a16:creationId xmlns:a16="http://schemas.microsoft.com/office/drawing/2014/main" id="{9D32D152-8041-F148-9F45-5E080FD5E29A}"/>
              </a:ext>
            </a:extLst>
          </p:cNvPr>
          <p:cNvSpPr>
            <a:spLocks noChangeArrowheads="1"/>
          </p:cNvSpPr>
          <p:nvPr/>
        </p:nvSpPr>
        <p:spPr bwMode="auto">
          <a:xfrm rot="5400000">
            <a:off x="1096537" y="3351968"/>
            <a:ext cx="1731491" cy="60986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C5E0B3"/>
          </a:solidFill>
          <a:ln w="9525">
            <a:solidFill>
              <a:srgbClr val="538135"/>
            </a:solidFill>
            <a:miter lim="800000"/>
            <a:headEnd/>
            <a:tailEnd/>
          </a:ln>
        </p:spPr>
        <p:txBody>
          <a:bodyPr rot="0" vert="horz" wrap="square" lIns="68580" tIns="34290" rIns="68580" bIns="34290" anchor="t" anchorCtr="0" upright="1">
            <a:noAutofit/>
          </a:bodyPr>
          <a:lstStyle/>
          <a:p>
            <a:endParaRPr lang="en-US" sz="1050"/>
          </a:p>
        </p:txBody>
      </p:sp>
      <p:sp>
        <p:nvSpPr>
          <p:cNvPr id="5" name="TextBox 4">
            <a:extLst>
              <a:ext uri="{FF2B5EF4-FFF2-40B4-BE49-F238E27FC236}">
                <a16:creationId xmlns:a16="http://schemas.microsoft.com/office/drawing/2014/main" id="{A5C390AE-CFD0-C34B-A050-78FE5F8D4EA5}"/>
              </a:ext>
            </a:extLst>
          </p:cNvPr>
          <p:cNvSpPr txBox="1"/>
          <p:nvPr/>
        </p:nvSpPr>
        <p:spPr>
          <a:xfrm>
            <a:off x="3886201" y="305116"/>
            <a:ext cx="2512088" cy="1516634"/>
          </a:xfrm>
          <a:prstGeom prst="rect">
            <a:avLst/>
          </a:prstGeom>
          <a:noFill/>
        </p:spPr>
        <p:txBody>
          <a:bodyPr wrap="square" rtlCol="0" anchor="ctr">
            <a:spAutoFit/>
          </a:bodyPr>
          <a:lstStyle/>
          <a:p>
            <a:pPr>
              <a:lnSpc>
                <a:spcPct val="150000"/>
              </a:lnSpc>
            </a:pPr>
            <a:r>
              <a:rPr lang="x-none" sz="1050" dirty="0"/>
              <a:t>……………………………………………….</a:t>
            </a:r>
          </a:p>
          <a:p>
            <a:pPr>
              <a:lnSpc>
                <a:spcPct val="150000"/>
              </a:lnSpc>
            </a:pPr>
            <a:r>
              <a:rPr lang="x-none" sz="1050" dirty="0"/>
              <a:t>……………………………………………….</a:t>
            </a:r>
          </a:p>
          <a:p>
            <a:pPr>
              <a:lnSpc>
                <a:spcPct val="150000"/>
              </a:lnSpc>
            </a:pPr>
            <a:r>
              <a:rPr lang="x-none" sz="1050" dirty="0"/>
              <a:t>……………………………………………….</a:t>
            </a:r>
          </a:p>
        </p:txBody>
      </p:sp>
      <p:sp>
        <p:nvSpPr>
          <p:cNvPr id="28" name="TextBox 27">
            <a:extLst>
              <a:ext uri="{FF2B5EF4-FFF2-40B4-BE49-F238E27FC236}">
                <a16:creationId xmlns:a16="http://schemas.microsoft.com/office/drawing/2014/main" id="{1B92A797-15F1-4545-A363-943341C1CB02}"/>
              </a:ext>
            </a:extLst>
          </p:cNvPr>
          <p:cNvSpPr txBox="1"/>
          <p:nvPr/>
        </p:nvSpPr>
        <p:spPr>
          <a:xfrm>
            <a:off x="4974562" y="1546887"/>
            <a:ext cx="2512088" cy="1516634"/>
          </a:xfrm>
          <a:prstGeom prst="rect">
            <a:avLst/>
          </a:prstGeom>
          <a:noFill/>
        </p:spPr>
        <p:txBody>
          <a:bodyPr wrap="square" rtlCol="0" anchor="ctr">
            <a:spAutoFit/>
          </a:bodyPr>
          <a:lstStyle/>
          <a:p>
            <a:pPr>
              <a:lnSpc>
                <a:spcPct val="150000"/>
              </a:lnSpc>
            </a:pPr>
            <a:r>
              <a:rPr lang="x-none" sz="1050" dirty="0"/>
              <a:t>……………………………………………….</a:t>
            </a:r>
          </a:p>
          <a:p>
            <a:pPr>
              <a:lnSpc>
                <a:spcPct val="150000"/>
              </a:lnSpc>
            </a:pPr>
            <a:r>
              <a:rPr lang="x-none" sz="1050" dirty="0"/>
              <a:t>……………………………………………….</a:t>
            </a:r>
          </a:p>
          <a:p>
            <a:pPr>
              <a:lnSpc>
                <a:spcPct val="150000"/>
              </a:lnSpc>
            </a:pPr>
            <a:r>
              <a:rPr lang="x-none" sz="1050" dirty="0"/>
              <a:t>……………………………………………….</a:t>
            </a:r>
          </a:p>
        </p:txBody>
      </p:sp>
      <p:sp>
        <p:nvSpPr>
          <p:cNvPr id="29" name="TextBox 28">
            <a:extLst>
              <a:ext uri="{FF2B5EF4-FFF2-40B4-BE49-F238E27FC236}">
                <a16:creationId xmlns:a16="http://schemas.microsoft.com/office/drawing/2014/main" id="{8BB97BA8-147D-B741-A5C7-6F68C1BA93C3}"/>
              </a:ext>
            </a:extLst>
          </p:cNvPr>
          <p:cNvSpPr txBox="1"/>
          <p:nvPr/>
        </p:nvSpPr>
        <p:spPr>
          <a:xfrm>
            <a:off x="5904091" y="2732221"/>
            <a:ext cx="2512088" cy="2486130"/>
          </a:xfrm>
          <a:prstGeom prst="rect">
            <a:avLst/>
          </a:prstGeom>
          <a:noFill/>
        </p:spPr>
        <p:txBody>
          <a:bodyPr wrap="square" rtlCol="0" anchor="ctr">
            <a:spAutoFit/>
          </a:bodyPr>
          <a:lstStyle/>
          <a:p>
            <a:pPr>
              <a:lnSpc>
                <a:spcPct val="150000"/>
              </a:lnSpc>
            </a:pPr>
            <a:r>
              <a:rPr lang="x-none" sz="1050" dirty="0"/>
              <a:t>……………………………………………….</a:t>
            </a:r>
          </a:p>
          <a:p>
            <a:pPr>
              <a:lnSpc>
                <a:spcPct val="150000"/>
              </a:lnSpc>
            </a:pPr>
            <a:r>
              <a:rPr lang="x-none" sz="1050" dirty="0"/>
              <a:t>……………………………………………….</a:t>
            </a:r>
          </a:p>
          <a:p>
            <a:pPr>
              <a:lnSpc>
                <a:spcPct val="150000"/>
              </a:lnSpc>
            </a:pPr>
            <a:r>
              <a:rPr lang="x-none" sz="1050" dirty="0"/>
              <a:t>………………………………………………. ………………………………………………. ……………………………………………….</a:t>
            </a:r>
          </a:p>
        </p:txBody>
      </p:sp>
      <p:sp>
        <p:nvSpPr>
          <p:cNvPr id="6" name="Subtitle 6">
            <a:extLst>
              <a:ext uri="{FF2B5EF4-FFF2-40B4-BE49-F238E27FC236}">
                <a16:creationId xmlns:a16="http://schemas.microsoft.com/office/drawing/2014/main" id="{DF42660F-2174-8BBB-B07C-4146D12BE0A1}"/>
              </a:ext>
            </a:extLst>
          </p:cNvPr>
          <p:cNvSpPr>
            <a:spLocks noGrp="1"/>
          </p:cNvSpPr>
          <p:nvPr>
            <p:ph type="subTitle" idx="1"/>
          </p:nvPr>
        </p:nvSpPr>
        <p:spPr>
          <a:xfrm>
            <a:off x="835230" y="89775"/>
            <a:ext cx="7625583" cy="400500"/>
          </a:xfrm>
        </p:spPr>
        <p:txBody>
          <a:bodyPr/>
          <a:lstStyle/>
          <a:p>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Cảm xúc của nhân vật </a:t>
            </a:r>
            <a:r>
              <a:rPr lang="vi-VN" sz="28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“tôi”.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F288E0-7875-42C4-84C8-98DBBD3BF4D2}" type="datetimeFigureOut">
              <a:rPr lang="zh-CN" altLang="en-US" smtClean="0"/>
              <a:pPr/>
              <a:t>2023/5/31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pPr/>
              <a:t>12</a:t>
            </a:fld>
            <a:endParaRPr lang="zh-CN" altLang="en-US"/>
          </a:p>
        </p:txBody>
      </p:sp>
      <p:pic>
        <p:nvPicPr>
          <p:cNvPr id="13" name="图形 12"/>
          <p:cNvPicPr>
            <a:picLocks noChangeAspect="1"/>
          </p:cNvPicPr>
          <p:nvPr userDrawn="1"/>
        </p:nvPicPr>
        <p:blipFill>
          <a:blip r:embed="rId3"/>
          <a:stretch>
            <a:fillRect/>
          </a:stretch>
        </p:blipFill>
        <p:spPr>
          <a:xfrm>
            <a:off x="0" y="104717"/>
            <a:ext cx="842367" cy="620204"/>
          </a:xfrm>
          <a:prstGeom prst="rect">
            <a:avLst/>
          </a:prstGeom>
        </p:spPr>
      </p:pic>
      <p:sp>
        <p:nvSpPr>
          <p:cNvPr id="4" name="TextBox 3">
            <a:extLst>
              <a:ext uri="{FF2B5EF4-FFF2-40B4-BE49-F238E27FC236}">
                <a16:creationId xmlns:a16="http://schemas.microsoft.com/office/drawing/2014/main" id="{F84AA19A-E13B-1440-8099-794751B10315}"/>
              </a:ext>
            </a:extLst>
          </p:cNvPr>
          <p:cNvSpPr txBox="1"/>
          <p:nvPr/>
        </p:nvSpPr>
        <p:spPr>
          <a:xfrm>
            <a:off x="628650" y="875743"/>
            <a:ext cx="7886700" cy="3323987"/>
          </a:xfrm>
          <a:prstGeom prst="rect">
            <a:avLst/>
          </a:prstGeom>
          <a:solidFill>
            <a:schemeClr val="bg1"/>
          </a:solidFill>
        </p:spPr>
        <p:txBody>
          <a:bodyPr wrap="square" rtlCol="0">
            <a:spAutoFit/>
          </a:bodyPr>
          <a:lstStyle/>
          <a:p>
            <a:pPr marL="342900" indent="-342900" algn="just">
              <a:buFont typeface="Wingdings" pitchFamily="2" charset="2"/>
              <a:buChar char="ü"/>
            </a:pPr>
            <a:r>
              <a:rPr lang="en-US" sz="2100" b="1" dirty="0">
                <a:latin typeface="Times New Roman" panose="02020603050405020304" pitchFamily="18" charset="0"/>
                <a:cs typeface="Times New Roman" panose="02020603050405020304" pitchFamily="18" charset="0"/>
              </a:rPr>
              <a:t>Khi </a:t>
            </a:r>
            <a:r>
              <a:rPr lang="en-US" sz="2100" b="1" i="1" dirty="0">
                <a:latin typeface="Times New Roman" panose="02020603050405020304" pitchFamily="18" charset="0"/>
                <a:cs typeface="Times New Roman" panose="02020603050405020304" pitchFamily="18" charset="0"/>
              </a:rPr>
              <a:t>“</a:t>
            </a:r>
            <a:r>
              <a:rPr lang="en-US" sz="2100" b="1" i="1" dirty="0" err="1">
                <a:latin typeface="Times New Roman" panose="02020603050405020304" pitchFamily="18" charset="0"/>
                <a:cs typeface="Times New Roman" panose="02020603050405020304" pitchFamily="18" charset="0"/>
              </a:rPr>
              <a:t>vội</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vẽ</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chiếc</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lồng</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trong</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ý</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nghĩ</a:t>
            </a:r>
            <a:r>
              <a:rPr lang="en-US" sz="2100" b="1" i="1" dirty="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tôi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muốn</a:t>
            </a:r>
            <a:r>
              <a:rPr lang="en-US" sz="2100" dirty="0">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a:t>
            </a:r>
            <a:r>
              <a:rPr lang="en-US" sz="2100" i="1" dirty="0" err="1">
                <a:latin typeface="Times New Roman" panose="02020603050405020304" pitchFamily="18" charset="0"/>
                <a:cs typeface="Times New Roman" panose="02020603050405020304" pitchFamily="18" charset="0"/>
              </a:rPr>
              <a:t>giam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cầm</a:t>
            </a:r>
            <a:r>
              <a:rPr lang="en-US" sz="2100" i="1" dirty="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 con </a:t>
            </a:r>
            <a:r>
              <a:rPr lang="en-US" sz="2100" dirty="0" err="1">
                <a:latin typeface="Times New Roman" panose="02020603050405020304" pitchFamily="18" charset="0"/>
                <a:cs typeface="Times New Roman" panose="02020603050405020304" pitchFamily="18" charset="0"/>
              </a:rPr>
              <a:t>chim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mào</a:t>
            </a:r>
            <a:r>
              <a:rPr lang="en-US" sz="2100" dirty="0">
                <a:latin typeface="Times New Roman" panose="02020603050405020304" pitchFamily="18" charset="0"/>
                <a:cs typeface="Times New Roman" panose="02020603050405020304" pitchFamily="18" charset="0"/>
              </a:rPr>
              <a:t> – </a:t>
            </a:r>
            <a:r>
              <a:rPr lang="en-US" sz="2100" dirty="0" err="1">
                <a:latin typeface="Times New Roman" panose="02020603050405020304" pitchFamily="18" charset="0"/>
                <a:cs typeface="Times New Roman" panose="02020603050405020304" pitchFamily="18" charset="0"/>
              </a:rPr>
              <a:t>muốn</a:t>
            </a:r>
            <a:r>
              <a:rPr lang="en-US" sz="2100" dirty="0">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a:t>
            </a:r>
            <a:r>
              <a:rPr lang="en-US" sz="2100" i="1" dirty="0" err="1">
                <a:latin typeface="Times New Roman" panose="02020603050405020304" pitchFamily="18" charset="0"/>
                <a:cs typeface="Times New Roman" panose="02020603050405020304" pitchFamily="18" charset="0"/>
              </a:rPr>
              <a:t>độc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chiếm</a:t>
            </a:r>
            <a:r>
              <a:rPr lang="en-US" sz="2100" i="1" dirty="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đẹp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nhiên</a:t>
            </a:r>
            <a:r>
              <a:rPr lang="en-US" sz="2100" dirty="0">
                <a:latin typeface="Times New Roman" panose="02020603050405020304" pitchFamily="18" charset="0"/>
                <a:cs typeface="Times New Roman" panose="02020603050405020304" pitchFamily="18" charset="0"/>
              </a:rPr>
              <a:t>. </a:t>
            </a:r>
            <a:endParaRPr lang="x-none" sz="2100" dirty="0">
              <a:latin typeface="Times New Roman" panose="02020603050405020304" pitchFamily="18" charset="0"/>
              <a:cs typeface="Times New Roman" panose="02020603050405020304" pitchFamily="18" charset="0"/>
            </a:endParaRPr>
          </a:p>
          <a:p>
            <a:pPr marL="342900" indent="-342900" algn="just">
              <a:buFont typeface="Wingdings" pitchFamily="2" charset="2"/>
              <a:buChar char="ü"/>
            </a:pPr>
            <a:r>
              <a:rPr lang="en-US" sz="2100" b="1" dirty="0">
                <a:latin typeface="Times New Roman" panose="02020603050405020304" pitchFamily="18" charset="0"/>
                <a:cs typeface="Times New Roman" panose="02020603050405020304" pitchFamily="18" charset="0"/>
              </a:rPr>
              <a:t>Khi </a:t>
            </a:r>
            <a:r>
              <a:rPr lang="en-US" sz="2100" b="1" i="1" dirty="0">
                <a:latin typeface="Times New Roman" panose="02020603050405020304" pitchFamily="18" charset="0"/>
                <a:cs typeface="Times New Roman" panose="02020603050405020304" pitchFamily="18" charset="0"/>
              </a:rPr>
              <a:t>“</a:t>
            </a:r>
            <a:r>
              <a:rPr lang="en-US" sz="2100" b="1" i="1" dirty="0" err="1">
                <a:latin typeface="Times New Roman" panose="02020603050405020304" pitchFamily="18" charset="0"/>
                <a:cs typeface="Times New Roman" panose="02020603050405020304" pitchFamily="18" charset="0"/>
              </a:rPr>
              <a:t>hối</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hả</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đuổi</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theo</a:t>
            </a:r>
            <a:r>
              <a:rPr lang="en-US" sz="2100" b="1" i="1" dirty="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tôi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mang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theo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gian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nắng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níu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giữ</a:t>
            </a:r>
            <a:r>
              <a:rPr lang="en-US" sz="2100" dirty="0">
                <a:latin typeface="Times New Roman" panose="02020603050405020304" pitchFamily="18" charset="0"/>
                <a:cs typeface="Times New Roman" panose="02020603050405020304" pitchFamily="18" charset="0"/>
              </a:rPr>
              <a:t> con </a:t>
            </a:r>
            <a:r>
              <a:rPr lang="en-US" sz="2100" dirty="0" err="1">
                <a:latin typeface="Times New Roman" panose="02020603050405020304" pitchFamily="18" charset="0"/>
                <a:cs typeface="Times New Roman" panose="02020603050405020304" pitchFamily="18" charset="0"/>
              </a:rPr>
              <a:t>chim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tiếng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hót</a:t>
            </a:r>
            <a:r>
              <a:rPr lang="en-US" sz="2100" dirty="0">
                <a:latin typeface="Times New Roman" panose="02020603050405020304" pitchFamily="18" charset="0"/>
                <a:cs typeface="Times New Roman" panose="02020603050405020304" pitchFamily="18" charset="0"/>
              </a:rPr>
              <a:t>.</a:t>
            </a:r>
          </a:p>
          <a:p>
            <a:pPr marL="342900" indent="-342900" algn="just">
              <a:buFont typeface="Wingdings" pitchFamily="2" charset="2"/>
              <a:buChar char="ü"/>
            </a:pPr>
            <a:r>
              <a:rPr lang="en-US" sz="2100" b="1" dirty="0">
                <a:latin typeface="Times New Roman" panose="02020603050405020304" pitchFamily="18" charset="0"/>
                <a:cs typeface="Times New Roman" panose="02020603050405020304" pitchFamily="18" charset="0"/>
              </a:rPr>
              <a:t>Khi </a:t>
            </a:r>
            <a:r>
              <a:rPr lang="en-US" sz="2100" b="1" dirty="0" err="1">
                <a:latin typeface="Times New Roman" panose="02020603050405020304" pitchFamily="18" charset="0"/>
                <a:cs typeface="Times New Roman" panose="02020603050405020304" pitchFamily="18" charset="0"/>
              </a:rPr>
              <a:t>không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còn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thấy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tăm</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tích</a:t>
            </a:r>
            <a:r>
              <a:rPr lang="en-US" sz="2100" b="1" dirty="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tôi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dung con </a:t>
            </a:r>
            <a:r>
              <a:rPr lang="en-US" sz="2100" dirty="0" err="1">
                <a:latin typeface="Times New Roman" panose="02020603050405020304" pitchFamily="18" charset="0"/>
                <a:cs typeface="Times New Roman" panose="02020603050405020304" pitchFamily="18" charset="0"/>
              </a:rPr>
              <a:t>chim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đang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mổ</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những</a:t>
            </a:r>
            <a:r>
              <a:rPr lang="en-US" sz="2100" dirty="0">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“con </a:t>
            </a:r>
            <a:r>
              <a:rPr lang="en-US" sz="2100" i="1" dirty="0" err="1">
                <a:latin typeface="Times New Roman" panose="02020603050405020304" pitchFamily="18" charset="0"/>
                <a:cs typeface="Times New Roman" panose="02020603050405020304" pitchFamily="18" charset="0"/>
              </a:rPr>
              <a:t>sâu</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trái</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cây</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chín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đỏ</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giọt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nước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thanh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sạch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của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tôi</a:t>
            </a:r>
            <a:r>
              <a:rPr lang="en-US" sz="2100" i="1" dirty="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 -&gt; </a:t>
            </a:r>
            <a:r>
              <a:rPr lang="en-US" sz="2100" dirty="0" err="1">
                <a:latin typeface="Times New Roman" panose="02020603050405020304" pitchFamily="18" charset="0"/>
                <a:cs typeface="Times New Roman" panose="02020603050405020304" pitchFamily="18" charset="0"/>
              </a:rPr>
              <a:t>cuộc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sống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do,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giữa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nhiên</a:t>
            </a:r>
            <a:r>
              <a:rPr lang="en-US" sz="2100" dirty="0">
                <a:latin typeface="Times New Roman" panose="02020603050405020304" pitchFamily="18" charset="0"/>
                <a:cs typeface="Times New Roman" panose="02020603050405020304" pitchFamily="18" charset="0"/>
              </a:rPr>
              <a:t>…</a:t>
            </a:r>
            <a:r>
              <a:rPr lang="x-none" sz="21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33258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90603" y="1087700"/>
            <a:ext cx="4049699" cy="726611"/>
          </a:xfrm>
        </p:spPr>
        <p:txBody>
          <a:bodyPr/>
          <a:lstStyle/>
          <a:p>
            <a:r>
              <a:rPr lang="vi-VN" sz="2200" b="0" i="1" dirty="0">
                <a:latin typeface="Cambria" panose="02040503050406030204" pitchFamily="18" charset="0"/>
                <a:ea typeface="Cambria" panose="02040503050406030204" pitchFamily="18" charset="0"/>
              </a:rPr>
              <a:t>Chẳng cần chim lại bay về</a:t>
            </a:r>
            <a:br>
              <a:rPr lang="vi-VN" sz="2200" b="0" i="1" dirty="0">
                <a:latin typeface="Cambria" panose="02040503050406030204" pitchFamily="18" charset="0"/>
                <a:ea typeface="Cambria" panose="02040503050406030204" pitchFamily="18" charset="0"/>
              </a:rPr>
            </a:br>
            <a:r>
              <a:rPr lang="vi-VN" sz="2200" b="0" i="1" dirty="0">
                <a:latin typeface="Cambria" panose="02040503050406030204" pitchFamily="18" charset="0"/>
                <a:ea typeface="Cambria" panose="02040503050406030204" pitchFamily="18" charset="0"/>
              </a:rPr>
              <a:t>Tiếng hót ấy giờ tôi nghe rất rõ.</a:t>
            </a:r>
          </a:p>
        </p:txBody>
      </p:sp>
      <p:sp>
        <p:nvSpPr>
          <p:cNvPr id="7" name="Subtitle 6"/>
          <p:cNvSpPr>
            <a:spLocks noGrp="1"/>
          </p:cNvSpPr>
          <p:nvPr>
            <p:ph type="subTitle" idx="1"/>
          </p:nvPr>
        </p:nvSpPr>
        <p:spPr>
          <a:xfrm>
            <a:off x="313052" y="258019"/>
            <a:ext cx="8424547" cy="415800"/>
          </a:xfrm>
        </p:spPr>
        <p:txBody>
          <a:bodyPr/>
          <a:lstStyle/>
          <a:p>
            <a:r>
              <a:rPr lang="de-DE" sz="2600" b="1" dirty="0">
                <a:latin typeface="Times New Roman" pitchFamily="18" charset="0"/>
                <a:cs typeface="Times New Roman" pitchFamily="18" charset="0"/>
              </a:rPr>
              <a:t>3. Hình ảnh và tiếng chim chào mào đã được nhân vật “tôi” lưu giữ trong ký ức.</a:t>
            </a:r>
            <a:endParaRPr lang="vi-VN" sz="26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146" name="Picture 2" descr="100 How to draw water color ý tưởng | nghệ thuật, mỹ thuật, fantasy art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0000" l="0" r="100000">
                        <a14:foregroundMark x1="32432" y1="21829" x2="47490" y2="38415"/>
                        <a14:foregroundMark x1="30116" y1="22805" x2="33205" y2="29390"/>
                      </a14:backgroundRemoval>
                    </a14:imgEffect>
                  </a14:imgLayer>
                </a14:imgProps>
              </a:ext>
              <a:ext uri="{28A0092B-C50C-407E-A947-70E740481C1C}">
                <a14:useLocalDpi xmlns:a14="http://schemas.microsoft.com/office/drawing/2010/main" val="0"/>
              </a:ext>
            </a:extLst>
          </a:blip>
          <a:srcRect/>
          <a:stretch>
            <a:fillRect/>
          </a:stretch>
        </p:blipFill>
        <p:spPr bwMode="auto">
          <a:xfrm>
            <a:off x="6304127" y="1067316"/>
            <a:ext cx="2725603" cy="431466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3"/>
          <p:cNvSpPr txBox="1">
            <a:spLocks/>
          </p:cNvSpPr>
          <p:nvPr/>
        </p:nvSpPr>
        <p:spPr>
          <a:xfrm>
            <a:off x="241739" y="1941859"/>
            <a:ext cx="5798564" cy="15580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6000"/>
              <a:buFont typeface="Livvic"/>
              <a:buNone/>
              <a:defRPr sz="4800" b="1" i="0" u="none" strike="noStrike" cap="none">
                <a:solidFill>
                  <a:srgbClr val="000000"/>
                </a:solidFill>
                <a:latin typeface="Livvic"/>
                <a:ea typeface="Livvic"/>
                <a:cs typeface="Livvic"/>
                <a:sym typeface="Livvic"/>
              </a:defRPr>
            </a:lvl1pPr>
            <a:lvl2pPr marR="0" lvl="1"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2pPr>
            <a:lvl3pPr marR="0" lvl="2"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3pPr>
            <a:lvl4pPr marR="0" lvl="3"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4pPr>
            <a:lvl5pPr marR="0" lvl="4"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5pPr>
            <a:lvl6pPr marR="0" lvl="5"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6pPr>
            <a:lvl7pPr marR="0" lvl="6"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7pPr>
            <a:lvl8pPr marR="0" lvl="7"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8pPr>
            <a:lvl9pPr marR="0" lvl="8"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9pPr>
          </a:lstStyle>
          <a:p>
            <a:r>
              <a:rPr lang="vi-VN" sz="2200" dirty="0">
                <a:latin typeface="Cambria" panose="02040503050406030204" pitchFamily="18" charset="0"/>
                <a:ea typeface="Cambria" panose="02040503050406030204" pitchFamily="18" charset="0"/>
              </a:rPr>
              <a:t>Theo em, tiếng hót mà tôi nghe rất rõ có phải tiếng hót thật sự hay không?</a:t>
            </a:r>
          </a:p>
          <a:p>
            <a:r>
              <a:rPr lang="vi-VN" sz="2200" dirty="0">
                <a:latin typeface="Cambria" panose="02040503050406030204" pitchFamily="18" charset="0"/>
                <a:ea typeface="Cambria" panose="02040503050406030204" pitchFamily="18" charset="0"/>
              </a:rPr>
              <a:t>Tại sao?</a:t>
            </a:r>
          </a:p>
        </p:txBody>
      </p:sp>
      <p:sp>
        <p:nvSpPr>
          <p:cNvPr id="6" name="Title 3"/>
          <p:cNvSpPr txBox="1">
            <a:spLocks/>
          </p:cNvSpPr>
          <p:nvPr/>
        </p:nvSpPr>
        <p:spPr>
          <a:xfrm>
            <a:off x="632777" y="2069407"/>
            <a:ext cx="5798564" cy="15580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6000"/>
              <a:buFont typeface="Livvic"/>
              <a:buNone/>
              <a:defRPr sz="4800" b="1" i="0" u="none" strike="noStrike" cap="none">
                <a:solidFill>
                  <a:srgbClr val="000000"/>
                </a:solidFill>
                <a:latin typeface="Livvic"/>
                <a:ea typeface="Livvic"/>
                <a:cs typeface="Livvic"/>
                <a:sym typeface="Livvic"/>
              </a:defRPr>
            </a:lvl1pPr>
            <a:lvl2pPr marR="0" lvl="1"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2pPr>
            <a:lvl3pPr marR="0" lvl="2"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3pPr>
            <a:lvl4pPr marR="0" lvl="3"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4pPr>
            <a:lvl5pPr marR="0" lvl="4"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5pPr>
            <a:lvl6pPr marR="0" lvl="5"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6pPr>
            <a:lvl7pPr marR="0" lvl="6"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7pPr>
            <a:lvl8pPr marR="0" lvl="7"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8pPr>
            <a:lvl9pPr marR="0" lvl="8"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9pPr>
          </a:lstStyle>
          <a:p>
            <a:r>
              <a:rPr lang="vi-VN" sz="2200" b="0" dirty="0">
                <a:latin typeface="Cambria" panose="02040503050406030204" pitchFamily="18" charset="0"/>
                <a:ea typeface="Cambria" panose="02040503050406030204" pitchFamily="18" charset="0"/>
              </a:rPr>
              <a:t>Tiếng chim trong tưởng tượng, trong trí nhớ của tôi.</a:t>
            </a:r>
          </a:p>
          <a:p>
            <a:r>
              <a:rPr lang="vi-VN" sz="2200" b="0" dirty="0">
                <a:latin typeface="Cambria" panose="02040503050406030204" pitchFamily="18" charset="0"/>
                <a:ea typeface="Cambria" panose="02040503050406030204" pitchFamily="18" charset="0"/>
              </a:rPr>
              <a:t>Tôi nhận ra tiếng chim chào mào hay nhất là tiếng chim của tự do, tiếng chim của thiên nhiên, gắn liền với thiên nhiên của nó.</a:t>
            </a: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17046136" flipV="1">
            <a:off x="169042" y="1781614"/>
            <a:ext cx="536433" cy="575584"/>
          </a:xfrm>
          <a:prstGeom prst="rect">
            <a:avLst/>
          </a:prstGeom>
        </p:spPr>
      </p:pic>
    </p:spTree>
    <p:extLst>
      <p:ext uri="{BB962C8B-B14F-4D97-AF65-F5344CB8AC3E}">
        <p14:creationId xmlns:p14="http://schemas.microsoft.com/office/powerpoint/2010/main" val="129308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1" nodeType="clickEffect">
                                  <p:stCondLst>
                                    <p:cond delay="0"/>
                                  </p:stCondLst>
                                  <p:childTnLst>
                                    <p:animEffect transition="out" filter="randombar(horizontal)">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1000"/>
                                        <p:tgtEl>
                                          <p:spTgt spid="6">
                                            <p:txEl>
                                              <p:pRg st="1" end="1"/>
                                            </p:txEl>
                                          </p:spTgt>
                                        </p:tgtEl>
                                      </p:cBhvr>
                                    </p:animEffect>
                                    <p:anim calcmode="lin" valueType="num">
                                      <p:cBhvr>
                                        <p:cTn id="4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14" grpId="0"/>
      <p:bldP spid="14" grpId="1"/>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28073" y="1180197"/>
            <a:ext cx="4157100" cy="498603"/>
          </a:xfrm>
        </p:spPr>
        <p:txBody>
          <a:bodyPr/>
          <a:lstStyle/>
          <a:p>
            <a:pPr marL="127000" indent="0">
              <a:buNone/>
            </a:pPr>
            <a:r>
              <a:rPr lang="vi-VN" sz="2000" dirty="0">
                <a:latin typeface="Cambria" panose="02040503050406030204" pitchFamily="18" charset="0"/>
                <a:ea typeface="Cambria" panose="02040503050406030204" pitchFamily="18" charset="0"/>
              </a:rPr>
              <a:t>Lặp lại hai lần (Đầu – cuối bài thơ).</a:t>
            </a:r>
          </a:p>
        </p:txBody>
      </p:sp>
      <p:sp>
        <p:nvSpPr>
          <p:cNvPr id="3" name="Title 2"/>
          <p:cNvSpPr>
            <a:spLocks noGrp="1"/>
          </p:cNvSpPr>
          <p:nvPr>
            <p:ph type="title"/>
          </p:nvPr>
        </p:nvSpPr>
        <p:spPr/>
        <p:txBody>
          <a:bodyPr/>
          <a:lstStyle/>
          <a:p>
            <a:r>
              <a:rPr lang="en-US" sz="2400" i="1" dirty="0" err="1">
                <a:latin typeface="Cambria" panose="02040503050406030204" pitchFamily="18" charset="0"/>
                <a:ea typeface="Cambria" panose="02040503050406030204" pitchFamily="18" charset="0"/>
              </a:rPr>
              <a:t>triu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uýt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huýt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hìu</a:t>
            </a:r>
            <a:r>
              <a:rPr lang="en-US" sz="2400" i="1" dirty="0">
                <a:latin typeface="Cambria" panose="02040503050406030204" pitchFamily="18" charset="0"/>
                <a:ea typeface="Cambria" panose="02040503050406030204" pitchFamily="18" charset="0"/>
              </a:rPr>
              <a:t>…</a:t>
            </a:r>
            <a:endParaRPr lang="vi-VN" sz="2400" i="1" dirty="0">
              <a:latin typeface="Cambria" panose="02040503050406030204" pitchFamily="18" charset="0"/>
              <a:ea typeface="Cambria" panose="02040503050406030204" pitchFamily="18" charset="0"/>
            </a:endParaRPr>
          </a:p>
        </p:txBody>
      </p:sp>
      <p:sp>
        <p:nvSpPr>
          <p:cNvPr id="4" name="Subtitle 1"/>
          <p:cNvSpPr txBox="1">
            <a:spLocks/>
          </p:cNvSpPr>
          <p:nvPr/>
        </p:nvSpPr>
        <p:spPr>
          <a:xfrm>
            <a:off x="2867846" y="1995052"/>
            <a:ext cx="4157100" cy="4986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1pPr>
            <a:lvl2pPr marL="914400" marR="0" lvl="1"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2pPr>
            <a:lvl3pPr marL="1371600" marR="0" lvl="2"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3pPr>
            <a:lvl4pPr marL="1828800" marR="0" lvl="3"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4pPr>
            <a:lvl5pPr marL="2286000" marR="0" lvl="4"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5pPr>
            <a:lvl6pPr marL="2743200" marR="0" lvl="5"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6pPr>
            <a:lvl7pPr marL="3200400" marR="0" lvl="6"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7pPr>
            <a:lvl8pPr marL="3657600" marR="0" lvl="7"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8pPr>
            <a:lvl9pPr marL="4114800" marR="0" lvl="8" indent="-330200" algn="l" rtl="0">
              <a:lnSpc>
                <a:spcPct val="100000"/>
              </a:lnSpc>
              <a:spcBef>
                <a:spcPts val="1600"/>
              </a:spcBef>
              <a:spcAft>
                <a:spcPts val="160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9pPr>
          </a:lstStyle>
          <a:p>
            <a:pPr marL="127000" indent="0">
              <a:buFont typeface="Raleway"/>
              <a:buNone/>
            </a:pPr>
            <a:r>
              <a:rPr lang="vi-VN" sz="2000" dirty="0">
                <a:latin typeface="Cambria" panose="02040503050406030204" pitchFamily="18" charset="0"/>
                <a:ea typeface="Cambria" panose="02040503050406030204" pitchFamily="18" charset="0"/>
              </a:rPr>
              <a:t>Điệp ngữ.</a:t>
            </a:r>
          </a:p>
        </p:txBody>
      </p:sp>
      <p:sp>
        <p:nvSpPr>
          <p:cNvPr id="5" name="Subtitle 1"/>
          <p:cNvSpPr txBox="1">
            <a:spLocks/>
          </p:cNvSpPr>
          <p:nvPr/>
        </p:nvSpPr>
        <p:spPr>
          <a:xfrm>
            <a:off x="1132114" y="2699400"/>
            <a:ext cx="7298611" cy="14626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1pPr>
            <a:lvl2pPr marL="914400" marR="0" lvl="1"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2pPr>
            <a:lvl3pPr marL="1371600" marR="0" lvl="2"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3pPr>
            <a:lvl4pPr marL="1828800" marR="0" lvl="3"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4pPr>
            <a:lvl5pPr marL="2286000" marR="0" lvl="4"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5pPr>
            <a:lvl6pPr marL="2743200" marR="0" lvl="5"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6pPr>
            <a:lvl7pPr marL="3200400" marR="0" lvl="6"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7pPr>
            <a:lvl8pPr marL="3657600" marR="0" lvl="7"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8pPr>
            <a:lvl9pPr marL="4114800" marR="0" lvl="8" indent="-330200" algn="l" rtl="0">
              <a:lnSpc>
                <a:spcPct val="100000"/>
              </a:lnSpc>
              <a:spcBef>
                <a:spcPts val="1600"/>
              </a:spcBef>
              <a:spcAft>
                <a:spcPts val="160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9pPr>
          </a:lstStyle>
          <a:p>
            <a:pPr>
              <a:buFont typeface="Wingdings" panose="05000000000000000000" pitchFamily="2" charset="2"/>
              <a:buChar char="Ø"/>
            </a:pPr>
            <a:r>
              <a:rPr lang="vi-VN" sz="2000" dirty="0">
                <a:latin typeface="Cambria" panose="02040503050406030204" pitchFamily="18" charset="0"/>
                <a:ea typeface="Cambria" panose="02040503050406030204" pitchFamily="18" charset="0"/>
              </a:rPr>
              <a:t>Nhấn mạnh âm thanh trong trẻo của tiếng chim chào mào.</a:t>
            </a:r>
          </a:p>
          <a:p>
            <a:pPr>
              <a:buFont typeface="Wingdings" panose="05000000000000000000" pitchFamily="2" charset="2"/>
              <a:buChar char="Ø"/>
            </a:pPr>
            <a:r>
              <a:rPr lang="vi-VN" sz="2000" dirty="0">
                <a:latin typeface="Cambria" panose="02040503050406030204" pitchFamily="18" charset="0"/>
                <a:ea typeface="Cambria" panose="02040503050406030204" pitchFamily="18" charset="0"/>
              </a:rPr>
              <a:t>Tiếng chim đầu bài thơ: tiếng chim thực.</a:t>
            </a:r>
          </a:p>
          <a:p>
            <a:pPr>
              <a:buFont typeface="Wingdings" panose="05000000000000000000" pitchFamily="2" charset="2"/>
              <a:buChar char="Ø"/>
            </a:pPr>
            <a:r>
              <a:rPr lang="vi-VN" sz="2000" dirty="0">
                <a:latin typeface="Cambria" panose="02040503050406030204" pitchFamily="18" charset="0"/>
                <a:ea typeface="Cambria" panose="02040503050406030204" pitchFamily="18" charset="0"/>
              </a:rPr>
              <a:t>Tiếng chim cuối bài thơ: Tiếng chim trong tâm trí, trong tình yêu mến của nhân vật </a:t>
            </a:r>
            <a:r>
              <a:rPr lang="vi-VN" sz="2000" i="1" dirty="0">
                <a:latin typeface="Cambria" panose="02040503050406030204" pitchFamily="18" charset="0"/>
                <a:ea typeface="Cambria" panose="02040503050406030204" pitchFamily="18" charset="0"/>
              </a:rPr>
              <a:t>tôi.</a:t>
            </a:r>
            <a:endParaRPr lang="vi-VN" sz="2000" dirty="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rot="17046136" flipV="1">
            <a:off x="2272973" y="686399"/>
            <a:ext cx="731759" cy="785166"/>
          </a:xfrm>
          <a:prstGeom prst="rect">
            <a:avLst/>
          </a:prstGeom>
        </p:spPr>
      </p:pic>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rot="17046136" flipV="1">
            <a:off x="2152521" y="1557688"/>
            <a:ext cx="731759" cy="785166"/>
          </a:xfrm>
          <a:prstGeom prst="rect">
            <a:avLst/>
          </a:prstGeom>
        </p:spPr>
      </p:pic>
      <p:sp>
        <p:nvSpPr>
          <p:cNvPr id="9" name="Right Arrow 8"/>
          <p:cNvSpPr/>
          <p:nvPr/>
        </p:nvSpPr>
        <p:spPr>
          <a:xfrm>
            <a:off x="631371" y="3026659"/>
            <a:ext cx="500743" cy="892198"/>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2540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arn(inVertic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1000"/>
                                        <p:tgtEl>
                                          <p:spTgt spid="5">
                                            <p:txEl>
                                              <p:pRg st="0" end="0"/>
                                            </p:txEl>
                                          </p:spTgt>
                                        </p:tgtEl>
                                      </p:cBhvr>
                                    </p:animEffect>
                                    <p:anim calcmode="lin" valueType="num">
                                      <p:cBhvr>
                                        <p:cTn id="3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fade">
                                      <p:cBhvr>
                                        <p:cTn id="44" dur="1000"/>
                                        <p:tgtEl>
                                          <p:spTgt spid="5">
                                            <p:txEl>
                                              <p:pRg st="1" end="1"/>
                                            </p:txEl>
                                          </p:spTgt>
                                        </p:tgtEl>
                                      </p:cBhvr>
                                    </p:animEffect>
                                    <p:anim calcmode="lin" valueType="num">
                                      <p:cBhvr>
                                        <p:cTn id="4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fade">
                                      <p:cBhvr>
                                        <p:cTn id="51" dur="1000"/>
                                        <p:tgtEl>
                                          <p:spTgt spid="5">
                                            <p:txEl>
                                              <p:pRg st="2" end="2"/>
                                            </p:txEl>
                                          </p:spTgt>
                                        </p:tgtEl>
                                      </p:cBhvr>
                                    </p:animEffect>
                                    <p:anim calcmode="lin" valueType="num">
                                      <p:cBhvr>
                                        <p:cTn id="5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build="p"/>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5156" y="1561424"/>
            <a:ext cx="4157100" cy="2523300"/>
          </a:xfrm>
        </p:spPr>
        <p:txBody>
          <a:bodyPr/>
          <a:lstStyle/>
          <a:p>
            <a:pPr marL="127000" indent="0" algn="ctr">
              <a:buNone/>
            </a:pPr>
            <a:r>
              <a:rPr lang="vi-VN" sz="2200" b="1" dirty="0">
                <a:latin typeface="Cambria" panose="02040503050406030204" pitchFamily="18" charset="0"/>
                <a:ea typeface="Cambria" panose="02040503050406030204" pitchFamily="18" charset="0"/>
              </a:rPr>
              <a:t>Nội dung</a:t>
            </a:r>
          </a:p>
          <a:p>
            <a:pPr algn="just">
              <a:buFontTx/>
              <a:buChar char="-"/>
            </a:pPr>
            <a:r>
              <a:rPr lang="vi-VN" sz="2200" dirty="0">
                <a:latin typeface="Cambria" panose="02040503050406030204" pitchFamily="18" charset="0"/>
                <a:ea typeface="Cambria" panose="02040503050406030204" pitchFamily="18" charset="0"/>
              </a:rPr>
              <a:t>M</a:t>
            </a:r>
            <a:r>
              <a:rPr lang="de-DE" sz="2200" dirty="0">
                <a:latin typeface="Cambria" panose="02040503050406030204" pitchFamily="18" charset="0"/>
                <a:ea typeface="Cambria" panose="02040503050406030204" pitchFamily="18" charset="0"/>
              </a:rPr>
              <a:t>iêu tả vẻ đẹp của chú chim chào mào</a:t>
            </a:r>
            <a:r>
              <a:rPr lang="vi-VN" sz="2200" dirty="0">
                <a:latin typeface="Cambria" panose="02040503050406030204" pitchFamily="18" charset="0"/>
                <a:ea typeface="Cambria" panose="02040503050406030204" pitchFamily="18" charset="0"/>
              </a:rPr>
              <a:t>.</a:t>
            </a:r>
          </a:p>
          <a:p>
            <a:pPr algn="just">
              <a:buFontTx/>
              <a:buChar char="-"/>
            </a:pPr>
            <a:r>
              <a:rPr lang="vi-VN" sz="2200" dirty="0">
                <a:latin typeface="Cambria" panose="02040503050406030204" pitchFamily="18" charset="0"/>
                <a:ea typeface="Cambria" panose="02040503050406030204" pitchFamily="18" charset="0"/>
              </a:rPr>
              <a:t>V</a:t>
            </a:r>
            <a:r>
              <a:rPr lang="de-DE" sz="2200" dirty="0">
                <a:latin typeface="Cambria" panose="02040503050406030204" pitchFamily="18" charset="0"/>
                <a:ea typeface="Cambria" panose="02040503050406030204" pitchFamily="18" charset="0"/>
              </a:rPr>
              <a:t>ẻ đẹp của thiên nhiên và tình yêu của con người đối với thiên nhiên.</a:t>
            </a:r>
            <a:endParaRPr lang="vi-VN" sz="2200" dirty="0">
              <a:latin typeface="Cambria" panose="02040503050406030204" pitchFamily="18" charset="0"/>
              <a:ea typeface="Cambria" panose="02040503050406030204" pitchFamily="18" charset="0"/>
            </a:endParaRPr>
          </a:p>
        </p:txBody>
      </p:sp>
      <p:sp>
        <p:nvSpPr>
          <p:cNvPr id="3" name="Title 2"/>
          <p:cNvSpPr>
            <a:spLocks noGrp="1"/>
          </p:cNvSpPr>
          <p:nvPr>
            <p:ph type="title"/>
          </p:nvPr>
        </p:nvSpPr>
        <p:spPr/>
        <p:txBody>
          <a:bodyPr/>
          <a:lstStyle/>
          <a:p>
            <a:r>
              <a:rPr lang="vi-VN" dirty="0">
                <a:latin typeface="Cambria" panose="02040503050406030204" pitchFamily="18" charset="0"/>
                <a:ea typeface="Cambria" panose="02040503050406030204" pitchFamily="18" charset="0"/>
              </a:rPr>
              <a:t>TỰ SUY NGẪM</a:t>
            </a:r>
          </a:p>
        </p:txBody>
      </p:sp>
      <p:sp>
        <p:nvSpPr>
          <p:cNvPr id="4" name="Subtitle 1"/>
          <p:cNvSpPr txBox="1">
            <a:spLocks/>
          </p:cNvSpPr>
          <p:nvPr/>
        </p:nvSpPr>
        <p:spPr>
          <a:xfrm>
            <a:off x="4863591" y="1435300"/>
            <a:ext cx="4157100" cy="252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1pPr>
            <a:lvl2pPr marL="914400" marR="0" lvl="1"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2pPr>
            <a:lvl3pPr marL="1371600" marR="0" lvl="2"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3pPr>
            <a:lvl4pPr marL="1828800" marR="0" lvl="3"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4pPr>
            <a:lvl5pPr marL="2286000" marR="0" lvl="4"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5pPr>
            <a:lvl6pPr marL="2743200" marR="0" lvl="5"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6pPr>
            <a:lvl7pPr marL="3200400" marR="0" lvl="6"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7pPr>
            <a:lvl8pPr marL="3657600" marR="0" lvl="7"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8pPr>
            <a:lvl9pPr marL="4114800" marR="0" lvl="8" indent="-330200" algn="l" rtl="0">
              <a:lnSpc>
                <a:spcPct val="100000"/>
              </a:lnSpc>
              <a:spcBef>
                <a:spcPts val="1600"/>
              </a:spcBef>
              <a:spcAft>
                <a:spcPts val="160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9pPr>
          </a:lstStyle>
          <a:p>
            <a:pPr marL="127000" indent="0">
              <a:buFont typeface="Raleway"/>
              <a:buNone/>
            </a:pPr>
            <a:r>
              <a:rPr lang="en-US" sz="2200" b="1" dirty="0" err="1">
                <a:latin typeface="Cambria" panose="02040503050406030204" pitchFamily="18" charset="0"/>
                <a:ea typeface="Cambria" panose="02040503050406030204" pitchFamily="18" charset="0"/>
              </a:rPr>
              <a:t>Nghệ</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thuật</a:t>
            </a:r>
            <a:endParaRPr lang="vi-VN" sz="2200" b="1" dirty="0">
              <a:latin typeface="Cambria" panose="02040503050406030204" pitchFamily="18" charset="0"/>
              <a:ea typeface="Cambria" panose="02040503050406030204" pitchFamily="18" charset="0"/>
            </a:endParaRPr>
          </a:p>
          <a:p>
            <a:pPr marL="127000" indent="0">
              <a:buNone/>
            </a:pPr>
            <a:r>
              <a:rPr lang="de-DE" sz="2400" dirty="0">
                <a:latin typeface="Times New Roman" pitchFamily="18" charset="0"/>
                <a:cs typeface="Times New Roman" pitchFamily="18" charset="0"/>
              </a:rPr>
              <a:t>- Thể thơ tự do phù hợp với mạch tâm trạng, cảm xúc;</a:t>
            </a:r>
            <a:endParaRPr lang="en-US" sz="2400" dirty="0">
              <a:latin typeface="Times New Roman" pitchFamily="18" charset="0"/>
              <a:cs typeface="Times New Roman" pitchFamily="18" charset="0"/>
            </a:endParaRPr>
          </a:p>
          <a:p>
            <a:pPr marL="127000" indent="0">
              <a:buNone/>
            </a:pPr>
            <a:r>
              <a:rPr lang="de-DE" sz="2400" dirty="0">
                <a:latin typeface="Times New Roman" pitchFamily="18" charset="0"/>
                <a:cs typeface="Times New Roman" pitchFamily="18" charset="0"/>
              </a:rPr>
              <a:t>- Sử dụng phép điệp ngữ .</a:t>
            </a:r>
            <a:endParaRPr lang="en-US" sz="2400" dirty="0">
              <a:latin typeface="Times New Roman" pitchFamily="18" charset="0"/>
              <a:cs typeface="Times New Roman" pitchFamily="18" charset="0"/>
            </a:endParaRPr>
          </a:p>
        </p:txBody>
      </p:sp>
      <p:cxnSp>
        <p:nvCxnSpPr>
          <p:cNvPr id="6" name="Straight Connector 5"/>
          <p:cNvCxnSpPr/>
          <p:nvPr/>
        </p:nvCxnSpPr>
        <p:spPr>
          <a:xfrm>
            <a:off x="4593021" y="1435300"/>
            <a:ext cx="0" cy="2800369"/>
          </a:xfrm>
          <a:prstGeom prst="line">
            <a:avLst/>
          </a:prstGeom>
        </p:spPr>
        <p:style>
          <a:lnRef idx="1">
            <a:schemeClr val="accent1"/>
          </a:lnRef>
          <a:fillRef idx="0">
            <a:schemeClr val="accent1"/>
          </a:fillRef>
          <a:effectRef idx="0">
            <a:schemeClr val="accent1"/>
          </a:effectRef>
          <a:fontRef idx="minor">
            <a:schemeClr val="tx1"/>
          </a:fontRef>
        </p:style>
      </p:cxnSp>
      <p:pic>
        <p:nvPicPr>
          <p:cNvPr id="7170" name="Picture 2" descr="Bạn gái ấy nghe thấy mẩu giấy nói điều gì ? Đọc truyện Mẩu"/>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316" b="89867" l="1597" r="89936">
                        <a14:foregroundMark x1="17093" y1="22425" x2="30032" y2="41528"/>
                        <a14:foregroundMark x1="13898" y1="22425" x2="13898" y2="29734"/>
                      </a14:backgroundRemoval>
                    </a14:imgEffect>
                  </a14:imgLayer>
                </a14:imgProps>
              </a:ext>
              <a:ext uri="{28A0092B-C50C-407E-A947-70E740481C1C}">
                <a14:useLocalDpi xmlns:a14="http://schemas.microsoft.com/office/drawing/2010/main" val="0"/>
              </a:ext>
            </a:extLst>
          </a:blip>
          <a:srcRect/>
          <a:stretch>
            <a:fillRect/>
          </a:stretch>
        </p:blipFill>
        <p:spPr bwMode="auto">
          <a:xfrm>
            <a:off x="5756122" y="-398190"/>
            <a:ext cx="2372038" cy="228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44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1000"/>
                                        <p:tgtEl>
                                          <p:spTgt spid="2">
                                            <p:txEl>
                                              <p:pRg st="2" end="2"/>
                                            </p:txEl>
                                          </p:spTgt>
                                        </p:tgtEl>
                                      </p:cBhvr>
                                    </p:animEffect>
                                    <p:anim calcmode="lin" valueType="num">
                                      <p:cBhvr>
                                        <p:cTn id="3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1000"/>
                                        <p:tgtEl>
                                          <p:spTgt spid="4">
                                            <p:txEl>
                                              <p:pRg st="0" end="0"/>
                                            </p:txEl>
                                          </p:spTgt>
                                        </p:tgtEl>
                                      </p:cBhvr>
                                    </p:animEffect>
                                    <p:anim calcmode="lin" valueType="num">
                                      <p:cBhvr>
                                        <p:cTn id="3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14875" y="1435300"/>
            <a:ext cx="4157100" cy="2523300"/>
          </a:xfrm>
        </p:spPr>
        <p:txBody>
          <a:bodyPr/>
          <a:lstStyle/>
          <a:p>
            <a:pPr marL="127000" indent="0" algn="just">
              <a:buNone/>
            </a:pPr>
            <a:r>
              <a:rPr lang="vi-VN" sz="2200" dirty="0">
                <a:latin typeface="Cambria" panose="02040503050406030204" pitchFamily="18" charset="0"/>
                <a:ea typeface="Cambria" panose="02040503050406030204" pitchFamily="18" charset="0"/>
              </a:rPr>
              <a:t>Từ hình ảnh nhân vật tôi trong văn bản </a:t>
            </a:r>
            <a:r>
              <a:rPr lang="vi-VN" sz="2200" i="1" dirty="0">
                <a:latin typeface="Cambria" panose="02040503050406030204" pitchFamily="18" charset="0"/>
                <a:ea typeface="Cambria" panose="02040503050406030204" pitchFamily="18" charset="0"/>
              </a:rPr>
              <a:t>Con chào mào</a:t>
            </a:r>
            <a:r>
              <a:rPr lang="vi-VN" sz="2200" dirty="0">
                <a:latin typeface="Cambria" panose="02040503050406030204" pitchFamily="18" charset="0"/>
                <a:ea typeface="Cambria" panose="02040503050406030204" pitchFamily="18" charset="0"/>
              </a:rPr>
              <a:t>, em nhận ra tác giả muốn gửi gắm lời nhắn nhủ gì?</a:t>
            </a:r>
          </a:p>
        </p:txBody>
      </p:sp>
      <p:sp>
        <p:nvSpPr>
          <p:cNvPr id="3" name="Title 2"/>
          <p:cNvSpPr>
            <a:spLocks noGrp="1"/>
          </p:cNvSpPr>
          <p:nvPr>
            <p:ph type="title"/>
          </p:nvPr>
        </p:nvSpPr>
        <p:spPr/>
        <p:txBody>
          <a:bodyPr/>
          <a:lstStyle/>
          <a:p>
            <a:r>
              <a:rPr lang="vi-VN" dirty="0">
                <a:latin typeface="Cambria" panose="02040503050406030204" pitchFamily="18" charset="0"/>
                <a:ea typeface="Cambria" panose="02040503050406030204" pitchFamily="18" charset="0"/>
              </a:rPr>
              <a:t>TỰ SUY NGẪM</a:t>
            </a:r>
          </a:p>
        </p:txBody>
      </p:sp>
      <p:sp>
        <p:nvSpPr>
          <p:cNvPr id="4" name="Subtitle 1"/>
          <p:cNvSpPr txBox="1">
            <a:spLocks/>
          </p:cNvSpPr>
          <p:nvPr/>
        </p:nvSpPr>
        <p:spPr>
          <a:xfrm>
            <a:off x="4680880" y="1435300"/>
            <a:ext cx="4157100" cy="252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1pPr>
            <a:lvl2pPr marL="914400" marR="0" lvl="1"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2pPr>
            <a:lvl3pPr marL="1371600" marR="0" lvl="2"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3pPr>
            <a:lvl4pPr marL="1828800" marR="0" lvl="3"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4pPr>
            <a:lvl5pPr marL="2286000" marR="0" lvl="4"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5pPr>
            <a:lvl6pPr marL="2743200" marR="0" lvl="5"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6pPr>
            <a:lvl7pPr marL="3200400" marR="0" lvl="6"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7pPr>
            <a:lvl8pPr marL="3657600" marR="0" lvl="7"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8pPr>
            <a:lvl9pPr marL="4114800" marR="0" lvl="8" indent="-330200" algn="l" rtl="0">
              <a:lnSpc>
                <a:spcPct val="100000"/>
              </a:lnSpc>
              <a:spcBef>
                <a:spcPts val="1600"/>
              </a:spcBef>
              <a:spcAft>
                <a:spcPts val="160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9pPr>
          </a:lstStyle>
          <a:p>
            <a:pPr marL="127000" indent="0" algn="just">
              <a:buFont typeface="Raleway"/>
              <a:buNone/>
            </a:pPr>
            <a:r>
              <a:rPr lang="vi-VN" sz="2200" dirty="0">
                <a:latin typeface="Cambria" panose="02040503050406030204" pitchFamily="18" charset="0"/>
                <a:ea typeface="Cambria" panose="02040503050406030204" pitchFamily="18" charset="0"/>
              </a:rPr>
              <a:t>Bản thân em có suy ngẫm gì sau khi tìm hiểu nội dung bài học văn bản </a:t>
            </a:r>
            <a:r>
              <a:rPr lang="vi-VN" sz="2200" i="1" dirty="0">
                <a:latin typeface="Cambria" panose="02040503050406030204" pitchFamily="18" charset="0"/>
                <a:ea typeface="Cambria" panose="02040503050406030204" pitchFamily="18" charset="0"/>
              </a:rPr>
              <a:t>Con chào mào</a:t>
            </a:r>
            <a:r>
              <a:rPr lang="vi-VN" sz="2200" dirty="0">
                <a:latin typeface="Cambria" panose="02040503050406030204" pitchFamily="18" charset="0"/>
                <a:ea typeface="Cambria" panose="02040503050406030204" pitchFamily="18" charset="0"/>
              </a:rPr>
              <a:t>?</a:t>
            </a:r>
          </a:p>
        </p:txBody>
      </p:sp>
      <p:cxnSp>
        <p:nvCxnSpPr>
          <p:cNvPr id="6" name="Straight Connector 5"/>
          <p:cNvCxnSpPr/>
          <p:nvPr/>
        </p:nvCxnSpPr>
        <p:spPr>
          <a:xfrm>
            <a:off x="4680880" y="1435300"/>
            <a:ext cx="0" cy="1928010"/>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descr="Nguyên nhân và tâm lý của người bị tẩy chay? - Trường Trung Học Phổ Thông  FP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89986" l="10000" r="90000"/>
                    </a14:imgEffect>
                  </a14:imgLayer>
                </a14:imgProps>
              </a:ext>
              <a:ext uri="{28A0092B-C50C-407E-A947-70E740481C1C}">
                <a14:useLocalDpi xmlns:a14="http://schemas.microsoft.com/office/drawing/2010/main" val="0"/>
              </a:ext>
            </a:extLst>
          </a:blip>
          <a:srcRect/>
          <a:stretch>
            <a:fillRect/>
          </a:stretch>
        </p:blipFill>
        <p:spPr bwMode="auto">
          <a:xfrm>
            <a:off x="-426846" y="2884714"/>
            <a:ext cx="2416609" cy="259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06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pic>
        <p:nvPicPr>
          <p:cNvPr id="3074" name="Picture 2" descr="Đôi chào mào xanh đỏ&amp;quot; - Tranh chim rừng nhiệt đớ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68" b="95177" l="1563" r="96875">
                        <a14:foregroundMark x1="62012" y1="25241" x2="72559" y2="55788"/>
                        <a14:foregroundMark x1="51563" y1="58039" x2="57813" y2="67363"/>
                        <a14:foregroundMark x1="60352" y1="29260" x2="59570" y2="35370"/>
                        <a14:foregroundMark x1="59570" y1="13183" x2="64355" y2="27653"/>
                        <a14:foregroundMark x1="94043" y1="26849" x2="72949" y2="31511"/>
                        <a14:foregroundMark x1="60352" y1="11415" x2="64941" y2="33119"/>
                        <a14:foregroundMark x1="75000" y1="55466" x2="73926" y2="60450"/>
                        <a14:foregroundMark x1="64355" y1="64309" x2="63574" y2="69936"/>
                        <a14:foregroundMark x1="58203" y1="66077" x2="61816" y2="76849"/>
                      </a14:backgroundRemoval>
                    </a14:imgEffect>
                  </a14:imgLayer>
                </a14:imgProps>
              </a:ext>
              <a:ext uri="{28A0092B-C50C-407E-A947-70E740481C1C}">
                <a14:useLocalDpi xmlns:a14="http://schemas.microsoft.com/office/drawing/2010/main" val="0"/>
              </a:ext>
            </a:extLst>
          </a:blip>
          <a:srcRect/>
          <a:stretch>
            <a:fillRect/>
          </a:stretch>
        </p:blipFill>
        <p:spPr bwMode="auto">
          <a:xfrm>
            <a:off x="-315311" y="1672362"/>
            <a:ext cx="5490704" cy="3335174"/>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08;p42"/>
          <p:cNvSpPr txBox="1">
            <a:spLocks noGrp="1"/>
          </p:cNvSpPr>
          <p:nvPr>
            <p:ph type="title"/>
          </p:nvPr>
        </p:nvSpPr>
        <p:spPr>
          <a:xfrm flipH="1">
            <a:off x="3174124" y="454779"/>
            <a:ext cx="5412827" cy="217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III. VIẾT KẾT NỐI VỚI ĐỌC</a:t>
            </a:r>
            <a:endParaRPr sz="6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1342454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19503" y="1929286"/>
            <a:ext cx="2828760" cy="2523300"/>
          </a:xfrm>
        </p:spPr>
        <p:txBody>
          <a:bodyPr/>
          <a:lstStyle/>
          <a:p>
            <a:pPr marL="127000" indent="0" algn="just">
              <a:buNone/>
            </a:pPr>
            <a:r>
              <a:rPr lang="vi-VN" sz="2000" dirty="0">
                <a:latin typeface="Cambria" panose="02040503050406030204" pitchFamily="18" charset="0"/>
                <a:ea typeface="Cambria" panose="02040503050406030204" pitchFamily="18" charset="0"/>
              </a:rPr>
              <a:t>Em hãy tưởng tượng và miêu tả lại hình dáng của chú chim chào mào (Hoặc 1 loại chim bất kì mà em yêu mến) bằng một đoạn văn ngắn 5-7 câu).</a:t>
            </a:r>
          </a:p>
        </p:txBody>
      </p:sp>
      <p:sp>
        <p:nvSpPr>
          <p:cNvPr id="3" name="Title 2"/>
          <p:cNvSpPr>
            <a:spLocks noGrp="1"/>
          </p:cNvSpPr>
          <p:nvPr>
            <p:ph type="title"/>
          </p:nvPr>
        </p:nvSpPr>
        <p:spPr>
          <a:xfrm>
            <a:off x="795879" y="182149"/>
            <a:ext cx="7717500" cy="1184196"/>
          </a:xfrm>
        </p:spPr>
        <p:txBody>
          <a:bodyPr/>
          <a:lstStyle/>
          <a:p>
            <a:r>
              <a:rPr lang="vi-VN" sz="3200" dirty="0">
                <a:latin typeface="Cambria" panose="02040503050406030204" pitchFamily="18" charset="0"/>
                <a:ea typeface="Cambria" panose="02040503050406030204" pitchFamily="18" charset="0"/>
              </a:rPr>
              <a:t>Em hãy lựa chọn 1 trong những nhiệm vụ dưới đây</a:t>
            </a:r>
          </a:p>
        </p:txBody>
      </p:sp>
      <p:sp>
        <p:nvSpPr>
          <p:cNvPr id="4" name="Subtitle 1"/>
          <p:cNvSpPr txBox="1">
            <a:spLocks/>
          </p:cNvSpPr>
          <p:nvPr/>
        </p:nvSpPr>
        <p:spPr>
          <a:xfrm>
            <a:off x="5244662" y="1929286"/>
            <a:ext cx="3268717" cy="252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1pPr>
            <a:lvl2pPr marL="914400" marR="0" lvl="1"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2pPr>
            <a:lvl3pPr marL="1371600" marR="0" lvl="2"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3pPr>
            <a:lvl4pPr marL="1828800" marR="0" lvl="3"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4pPr>
            <a:lvl5pPr marL="2286000" marR="0" lvl="4"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5pPr>
            <a:lvl6pPr marL="2743200" marR="0" lvl="5"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6pPr>
            <a:lvl7pPr marL="3200400" marR="0" lvl="6"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7pPr>
            <a:lvl8pPr marL="3657600" marR="0" lvl="7" indent="-330200" algn="l" rtl="0">
              <a:lnSpc>
                <a:spcPct val="100000"/>
              </a:lnSpc>
              <a:spcBef>
                <a:spcPts val="1600"/>
              </a:spcBef>
              <a:spcAft>
                <a:spcPts val="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8pPr>
            <a:lvl9pPr marL="4114800" marR="0" lvl="8" indent="-330200" algn="l" rtl="0">
              <a:lnSpc>
                <a:spcPct val="100000"/>
              </a:lnSpc>
              <a:spcBef>
                <a:spcPts val="1600"/>
              </a:spcBef>
              <a:spcAft>
                <a:spcPts val="1600"/>
              </a:spcAft>
              <a:buClr>
                <a:srgbClr val="000000"/>
              </a:buClr>
              <a:buSzPts val="1600"/>
              <a:buFont typeface="Raleway"/>
              <a:buChar char="■"/>
              <a:defRPr sz="1600" b="0" i="0" u="none" strike="noStrike" cap="none">
                <a:solidFill>
                  <a:srgbClr val="000000"/>
                </a:solidFill>
                <a:latin typeface="Raleway"/>
                <a:ea typeface="Raleway"/>
                <a:cs typeface="Raleway"/>
                <a:sym typeface="Raleway"/>
              </a:defRPr>
            </a:lvl9pPr>
          </a:lstStyle>
          <a:p>
            <a:pPr marL="127000" indent="0" algn="just">
              <a:buFont typeface="Raleway"/>
              <a:buNone/>
            </a:pPr>
            <a:r>
              <a:rPr lang="vi-VN" sz="2000" dirty="0">
                <a:latin typeface="Cambria" panose="02040503050406030204" pitchFamily="18" charset="0"/>
                <a:ea typeface="Cambria" panose="02040503050406030204" pitchFamily="18" charset="0"/>
              </a:rPr>
              <a:t>Trong gia đình em có nuôi con vật mà em vô cùng yêu mến. Hãy viết đoạn văn thể hiện tình cảm của em đối với con vật ấy bằng đoạn văn ngắn (6-8 câu).</a:t>
            </a:r>
          </a:p>
        </p:txBody>
      </p:sp>
      <p:pic>
        <p:nvPicPr>
          <p:cNvPr id="3074" name="Picture 2" descr="Macaw fre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37" y="1444770"/>
            <a:ext cx="1019503" cy="10195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aver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629" y="1444770"/>
            <a:ext cx="969032" cy="96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06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1000"/>
                                        <p:tgtEl>
                                          <p:spTgt spid="3076"/>
                                        </p:tgtEl>
                                      </p:cBhvr>
                                    </p:animEffect>
                                    <p:anim calcmode="lin" valueType="num">
                                      <p:cBhvr>
                                        <p:cTn id="25" dur="1000" fill="hold"/>
                                        <p:tgtEl>
                                          <p:spTgt spid="3076"/>
                                        </p:tgtEl>
                                        <p:attrNameLst>
                                          <p:attrName>ppt_x</p:attrName>
                                        </p:attrNameLst>
                                      </p:cBhvr>
                                      <p:tavLst>
                                        <p:tav tm="0">
                                          <p:val>
                                            <p:strVal val="#ppt_x"/>
                                          </p:val>
                                        </p:tav>
                                        <p:tav tm="100000">
                                          <p:val>
                                            <p:strVal val="#ppt_x"/>
                                          </p:val>
                                        </p:tav>
                                      </p:tavLst>
                                    </p:anim>
                                    <p:anim calcmode="lin" valueType="num">
                                      <p:cBhvr>
                                        <p:cTn id="26" dur="1000" fill="hold"/>
                                        <p:tgtEl>
                                          <p:spTgt spid="307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7581" y="208565"/>
            <a:ext cx="5068497" cy="1424292"/>
          </a:xfrm>
        </p:spPr>
        <p:txBody>
          <a:bodyPr/>
          <a:lstStyle/>
          <a:p>
            <a:r>
              <a:rPr lang="vi-VN" dirty="0">
                <a:latin typeface="Cambria" panose="02040503050406030204" pitchFamily="18" charset="0"/>
                <a:ea typeface="Cambria" panose="02040503050406030204" pitchFamily="18" charset="0"/>
              </a:rPr>
              <a:t>Đáp án</a:t>
            </a:r>
          </a:p>
        </p:txBody>
      </p:sp>
      <p:sp>
        <p:nvSpPr>
          <p:cNvPr id="4" name="Subtitle 2"/>
          <p:cNvSpPr txBox="1">
            <a:spLocks/>
          </p:cNvSpPr>
          <p:nvPr/>
        </p:nvSpPr>
        <p:spPr>
          <a:xfrm>
            <a:off x="262759" y="1808537"/>
            <a:ext cx="4810705" cy="26038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800"/>
              <a:buFont typeface="Maven Pro"/>
              <a:buNone/>
              <a:defRPr sz="1600" b="0" i="0" u="none" strike="noStrike" cap="none">
                <a:solidFill>
                  <a:schemeClr val="dk1"/>
                </a:solidFill>
                <a:latin typeface="Maven Pro"/>
                <a:ea typeface="Maven Pro"/>
                <a:cs typeface="Maven Pro"/>
                <a:sym typeface="Maven Pro"/>
              </a:defRPr>
            </a:lvl1pPr>
            <a:lvl2pPr marL="914400" marR="0" lvl="1"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2pPr>
            <a:lvl3pPr marL="1371600" marR="0" lvl="2"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3pPr>
            <a:lvl4pPr marL="1828800" marR="0" lvl="3"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4pPr>
            <a:lvl5pPr marL="2286000" marR="0" lvl="4"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5pPr>
            <a:lvl6pPr marL="2743200" marR="0" lvl="5"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6pPr>
            <a:lvl7pPr marL="3200400" marR="0" lvl="6"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7pPr>
            <a:lvl8pPr marL="3657600" marR="0" lvl="7"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8pPr>
            <a:lvl9pPr marL="4114800" marR="0" lvl="8" indent="-330200" algn="ctr" rtl="0">
              <a:lnSpc>
                <a:spcPct val="100000"/>
              </a:lnSpc>
              <a:spcBef>
                <a:spcPts val="0"/>
              </a:spcBef>
              <a:spcAft>
                <a:spcPts val="0"/>
              </a:spcAft>
              <a:buClr>
                <a:schemeClr val="dk1"/>
              </a:buClr>
              <a:buSzPts val="2800"/>
              <a:buFont typeface="Maven Pro"/>
              <a:buNone/>
              <a:defRPr sz="2800" b="0" i="0" u="none" strike="noStrike" cap="none">
                <a:solidFill>
                  <a:schemeClr val="dk1"/>
                </a:solidFill>
                <a:latin typeface="Maven Pro"/>
                <a:ea typeface="Maven Pro"/>
                <a:cs typeface="Maven Pro"/>
                <a:sym typeface="Maven Pro"/>
              </a:defRPr>
            </a:lvl9pPr>
          </a:lstStyle>
          <a:p>
            <a:r>
              <a:rPr lang="vi-VN" sz="2800" b="1" i="1" dirty="0">
                <a:solidFill>
                  <a:srgbClr val="FF0000"/>
                </a:solidFill>
                <a:latin typeface="Cambria" panose="02040503050406030204" pitchFamily="18" charset="0"/>
                <a:ea typeface="Cambria" panose="02040503050406030204" pitchFamily="18" charset="0"/>
              </a:rPr>
              <a:t>Chim ri (1) </a:t>
            </a:r>
            <a:r>
              <a:rPr lang="vi-VN" sz="2800" b="1" i="1" dirty="0">
                <a:latin typeface="Cambria" panose="02040503050406030204" pitchFamily="18" charset="0"/>
                <a:ea typeface="Cambria" panose="02040503050406030204" pitchFamily="18" charset="0"/>
              </a:rPr>
              <a:t>là dì sáo sậu.</a:t>
            </a:r>
          </a:p>
          <a:p>
            <a:r>
              <a:rPr lang="vi-VN" sz="2800" b="1" i="1" dirty="0">
                <a:latin typeface="Cambria" panose="02040503050406030204" pitchFamily="18" charset="0"/>
                <a:ea typeface="Cambria" panose="02040503050406030204" pitchFamily="18" charset="0"/>
              </a:rPr>
              <a:t>Sáo sậu là cậu </a:t>
            </a:r>
            <a:r>
              <a:rPr lang="vi-VN" sz="2800" b="1" i="1" dirty="0">
                <a:solidFill>
                  <a:srgbClr val="FF0000"/>
                </a:solidFill>
                <a:latin typeface="Cambria" panose="02040503050406030204" pitchFamily="18" charset="0"/>
                <a:ea typeface="Cambria" panose="02040503050406030204" pitchFamily="18" charset="0"/>
              </a:rPr>
              <a:t>sáo đen (2)</a:t>
            </a:r>
          </a:p>
          <a:p>
            <a:r>
              <a:rPr lang="vi-VN" sz="2800" b="1" i="1" dirty="0">
                <a:solidFill>
                  <a:srgbClr val="FF0000"/>
                </a:solidFill>
                <a:latin typeface="Cambria" panose="02040503050406030204" pitchFamily="18" charset="0"/>
                <a:ea typeface="Cambria" panose="02040503050406030204" pitchFamily="18" charset="0"/>
              </a:rPr>
              <a:t>Sáo đen (3) </a:t>
            </a:r>
            <a:r>
              <a:rPr lang="vi-VN" sz="2800" b="1" i="1" dirty="0">
                <a:latin typeface="Cambria" panose="02040503050406030204" pitchFamily="18" charset="0"/>
                <a:ea typeface="Cambria" panose="02040503050406030204" pitchFamily="18" charset="0"/>
              </a:rPr>
              <a:t>là em </a:t>
            </a:r>
            <a:r>
              <a:rPr lang="vi-VN" sz="2800" b="1" i="1" dirty="0">
                <a:solidFill>
                  <a:srgbClr val="FF0000"/>
                </a:solidFill>
                <a:latin typeface="Cambria" panose="02040503050406030204" pitchFamily="18" charset="0"/>
                <a:ea typeface="Cambria" panose="02040503050406030204" pitchFamily="18" charset="0"/>
              </a:rPr>
              <a:t>tu hú (4)</a:t>
            </a:r>
          </a:p>
          <a:p>
            <a:r>
              <a:rPr lang="vi-VN" sz="2800" b="1" i="1" dirty="0">
                <a:solidFill>
                  <a:srgbClr val="FF0000"/>
                </a:solidFill>
                <a:latin typeface="Cambria" panose="02040503050406030204" pitchFamily="18" charset="0"/>
                <a:ea typeface="Cambria" panose="02040503050406030204" pitchFamily="18" charset="0"/>
              </a:rPr>
              <a:t>Tu hú (5) </a:t>
            </a:r>
            <a:r>
              <a:rPr lang="vi-VN" sz="2800" b="1" i="1" dirty="0">
                <a:latin typeface="Cambria" panose="02040503050406030204" pitchFamily="18" charset="0"/>
                <a:ea typeface="Cambria" panose="02040503050406030204" pitchFamily="18" charset="0"/>
              </a:rPr>
              <a:t>là chú bồ các.</a:t>
            </a:r>
          </a:p>
          <a:p>
            <a:r>
              <a:rPr lang="vi-VN" sz="2800" b="1" i="1" dirty="0">
                <a:latin typeface="Cambria" panose="02040503050406030204" pitchFamily="18" charset="0"/>
                <a:ea typeface="Cambria" panose="02040503050406030204" pitchFamily="18" charset="0"/>
              </a:rPr>
              <a:t>Bồ các là bác </a:t>
            </a:r>
            <a:r>
              <a:rPr lang="vi-VN" sz="2800" b="1" i="1" dirty="0">
                <a:solidFill>
                  <a:srgbClr val="FF0000"/>
                </a:solidFill>
                <a:latin typeface="Cambria" panose="02040503050406030204" pitchFamily="18" charset="0"/>
                <a:ea typeface="Cambria" panose="02040503050406030204" pitchFamily="18" charset="0"/>
              </a:rPr>
              <a:t>chim ri (6).</a:t>
            </a:r>
          </a:p>
        </p:txBody>
      </p:sp>
      <p:pic>
        <p:nvPicPr>
          <p:cNvPr id="1028" name="Picture 4" descr="14 trò chơi dân gian với những khúc đồng dao | Diễn đàn BigSchool"/>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64" b="99640" l="1250" r="100000">
                        <a14:foregroundMark x1="2500" y1="73349" x2="15156" y2="99640"/>
                      </a14:backgroundRemoval>
                    </a14:imgEffect>
                  </a14:imgLayer>
                </a14:imgProps>
              </a:ext>
              <a:ext uri="{28A0092B-C50C-407E-A947-70E740481C1C}">
                <a14:useLocalDpi xmlns:a14="http://schemas.microsoft.com/office/drawing/2010/main" val="0"/>
              </a:ext>
            </a:extLst>
          </a:blip>
          <a:srcRect b="6227"/>
          <a:stretch/>
        </p:blipFill>
        <p:spPr bwMode="auto">
          <a:xfrm>
            <a:off x="5181601" y="365817"/>
            <a:ext cx="3962399" cy="483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7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33" name="Google Shape;633;p34"/>
          <p:cNvSpPr txBox="1">
            <a:spLocks noGrp="1"/>
          </p:cNvSpPr>
          <p:nvPr>
            <p:ph type="ctrTitle"/>
          </p:nvPr>
        </p:nvSpPr>
        <p:spPr>
          <a:xfrm>
            <a:off x="713225" y="797388"/>
            <a:ext cx="5719106" cy="153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6000" dirty="0">
                <a:latin typeface="Cambria" panose="02040503050406030204" pitchFamily="18" charset="0"/>
                <a:ea typeface="Cambria" panose="02040503050406030204" pitchFamily="18" charset="0"/>
              </a:rPr>
              <a:t>CON CHÀO MÀO</a:t>
            </a:r>
            <a:endParaRPr sz="6000" dirty="0">
              <a:latin typeface="Cambria" panose="02040503050406030204" pitchFamily="18" charset="0"/>
              <a:ea typeface="Cambria" panose="02040503050406030204" pitchFamily="18" charset="0"/>
            </a:endParaRPr>
          </a:p>
        </p:txBody>
      </p:sp>
      <p:sp>
        <p:nvSpPr>
          <p:cNvPr id="30" name="Google Shape;645;p36"/>
          <p:cNvSpPr txBox="1">
            <a:spLocks/>
          </p:cNvSpPr>
          <p:nvPr/>
        </p:nvSpPr>
        <p:spPr>
          <a:xfrm>
            <a:off x="713225" y="2022438"/>
            <a:ext cx="7717500" cy="612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6000"/>
              <a:buFont typeface="Livvic"/>
              <a:buNone/>
              <a:defRPr sz="4800" b="1" i="0" u="none" strike="noStrike" cap="none">
                <a:solidFill>
                  <a:srgbClr val="000000"/>
                </a:solidFill>
                <a:latin typeface="Livvic"/>
                <a:ea typeface="Livvic"/>
                <a:cs typeface="Livvic"/>
                <a:sym typeface="Livvic"/>
              </a:defRPr>
            </a:lvl1pPr>
            <a:lvl2pPr marR="0" lvl="1"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2pPr>
            <a:lvl3pPr marR="0" lvl="2"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3pPr>
            <a:lvl4pPr marR="0" lvl="3"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4pPr>
            <a:lvl5pPr marR="0" lvl="4"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5pPr>
            <a:lvl6pPr marR="0" lvl="5"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6pPr>
            <a:lvl7pPr marR="0" lvl="6"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7pPr>
            <a:lvl8pPr marR="0" lvl="7"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8pPr>
            <a:lvl9pPr marR="0" lvl="8" algn="ctr" rtl="0">
              <a:lnSpc>
                <a:spcPct val="100000"/>
              </a:lnSpc>
              <a:spcBef>
                <a:spcPts val="0"/>
              </a:spcBef>
              <a:spcAft>
                <a:spcPts val="0"/>
              </a:spcAft>
              <a:buClr>
                <a:srgbClr val="000000"/>
              </a:buClr>
              <a:buSzPts val="6000"/>
              <a:buFont typeface="Livvic"/>
              <a:buNone/>
              <a:defRPr sz="6000" b="1" i="0" u="none" strike="noStrike" cap="none">
                <a:solidFill>
                  <a:srgbClr val="000000"/>
                </a:solidFill>
                <a:latin typeface="Livvic"/>
                <a:ea typeface="Livvic"/>
                <a:cs typeface="Livvic"/>
                <a:sym typeface="Livvic"/>
              </a:defRPr>
            </a:lvl9pPr>
          </a:lstStyle>
          <a:p>
            <a:pPr algn="ctr"/>
            <a:r>
              <a:rPr lang="vi-VN" sz="2800" dirty="0">
                <a:latin typeface="Cambria" panose="02040503050406030204" pitchFamily="18" charset="0"/>
                <a:ea typeface="Cambria" panose="02040503050406030204" pitchFamily="18" charset="0"/>
              </a:rPr>
              <a:t>Mai Văn Phấn</a:t>
            </a:r>
          </a:p>
        </p:txBody>
      </p:sp>
      <p:pic>
        <p:nvPicPr>
          <p:cNvPr id="1026" name="Picture 2" descr="Chim chào mào, hình ảnh hình nền chim chào mào đẹp nhất | VFO.V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71" b="100000" l="3778" r="97111"/>
                    </a14:imgEffect>
                  </a14:imgLayer>
                </a14:imgProps>
              </a:ext>
              <a:ext uri="{28A0092B-C50C-407E-A947-70E740481C1C}">
                <a14:useLocalDpi xmlns:a14="http://schemas.microsoft.com/office/drawing/2010/main" val="0"/>
              </a:ext>
            </a:extLst>
          </a:blip>
          <a:srcRect/>
          <a:stretch>
            <a:fillRect/>
          </a:stretch>
        </p:blipFill>
        <p:spPr bwMode="auto">
          <a:xfrm>
            <a:off x="5402317" y="108445"/>
            <a:ext cx="3363311" cy="46189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5" name="Google Shape;645;p36"/>
          <p:cNvSpPr txBox="1">
            <a:spLocks noGrp="1"/>
          </p:cNvSpPr>
          <p:nvPr>
            <p:ph type="title"/>
          </p:nvPr>
        </p:nvSpPr>
        <p:spPr>
          <a:xfrm>
            <a:off x="681694" y="1285734"/>
            <a:ext cx="5939823" cy="115266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ĐỌC VĂN BẢN</a:t>
            </a:r>
            <a:endParaRPr sz="4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2050" name="Picture 2" descr="Chim chào mào Đỏ-huyệt họ chào mào Clip nghệ thuật - con chim hồng png tải  về - Miễn phí trong suốt Họ Chào Mào png Tải về."/>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778" r="100000"/>
                    </a14:imgEffect>
                  </a14:imgLayer>
                </a14:imgProps>
              </a:ext>
              <a:ext uri="{28A0092B-C50C-407E-A947-70E740481C1C}">
                <a14:useLocalDpi xmlns:a14="http://schemas.microsoft.com/office/drawing/2010/main" val="0"/>
              </a:ext>
            </a:extLst>
          </a:blip>
          <a:srcRect/>
          <a:stretch>
            <a:fillRect/>
          </a:stretch>
        </p:blipFill>
        <p:spPr bwMode="auto">
          <a:xfrm>
            <a:off x="5999328" y="539500"/>
            <a:ext cx="3046640" cy="4332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5821" y="1435300"/>
            <a:ext cx="4960882" cy="2523300"/>
          </a:xfrm>
        </p:spPr>
        <p:txBody>
          <a:bodyPr/>
          <a:lstStyle/>
          <a:p>
            <a:pPr algn="just">
              <a:lnSpc>
                <a:spcPct val="150000"/>
              </a:lnSpc>
              <a:buFontTx/>
              <a:buChar char="-"/>
            </a:pPr>
            <a:r>
              <a:rPr lang="vi-VN" sz="2000" dirty="0">
                <a:latin typeface="Cambria" panose="02040503050406030204" pitchFamily="18" charset="0"/>
                <a:ea typeface="Cambria" panose="02040503050406030204" pitchFamily="18" charset="0"/>
              </a:rPr>
              <a:t>Quê quán: Ninh Bình.</a:t>
            </a:r>
          </a:p>
          <a:p>
            <a:pPr algn="just">
              <a:lnSpc>
                <a:spcPct val="150000"/>
              </a:lnSpc>
              <a:buFontTx/>
              <a:buChar char="-"/>
            </a:pPr>
            <a:r>
              <a:rPr lang="vi-VN" sz="2000" dirty="0">
                <a:latin typeface="Cambria" panose="02040503050406030204" pitchFamily="18" charset="0"/>
                <a:ea typeface="Cambria" panose="02040503050406030204" pitchFamily="18" charset="0"/>
              </a:rPr>
              <a:t>Phong cách sáng tác: Ông sáng tác về nhiều đề tài và có những cách tân, đổi mới về cả nội dung, nghệ thuật.</a:t>
            </a:r>
          </a:p>
        </p:txBody>
      </p:sp>
      <p:sp>
        <p:nvSpPr>
          <p:cNvPr id="3" name="Title 2"/>
          <p:cNvSpPr>
            <a:spLocks noGrp="1"/>
          </p:cNvSpPr>
          <p:nvPr>
            <p:ph type="title"/>
          </p:nvPr>
        </p:nvSpPr>
        <p:spPr>
          <a:xfrm>
            <a:off x="713225" y="539500"/>
            <a:ext cx="5624513" cy="612900"/>
          </a:xfrm>
        </p:spPr>
        <p:txBody>
          <a:bodyPr/>
          <a:lstStyle/>
          <a:p>
            <a:r>
              <a:rPr lang="en-US" dirty="0">
                <a:latin typeface="Cambria" panose="02040503050406030204" pitchFamily="18" charset="0"/>
                <a:ea typeface="Cambria" panose="02040503050406030204" pitchFamily="18" charset="0"/>
              </a:rPr>
              <a:t>1. </a:t>
            </a:r>
            <a:r>
              <a:rPr lang="vi-VN" dirty="0">
                <a:latin typeface="Cambria" panose="02040503050406030204" pitchFamily="18" charset="0"/>
                <a:ea typeface="Cambria" panose="02040503050406030204" pitchFamily="18" charset="0"/>
              </a:rPr>
              <a:t>Tác giả Mai Văn Phấn</a:t>
            </a:r>
          </a:p>
        </p:txBody>
      </p:sp>
      <p:pic>
        <p:nvPicPr>
          <p:cNvPr id="2050" name="Picture 2" descr="Nhà thơ Mai Văn Phấn | Chân dung nhà văn | Trang Tao Đà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554" y="1266363"/>
            <a:ext cx="2611108" cy="34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13225" y="1435300"/>
            <a:ext cx="7800154" cy="940038"/>
          </a:xfrm>
        </p:spPr>
        <p:txBody>
          <a:bodyPr/>
          <a:lstStyle/>
          <a:p>
            <a:pPr marL="127000" indent="0">
              <a:buNone/>
            </a:pPr>
            <a:r>
              <a:rPr lang="vi-VN" sz="2000" dirty="0">
                <a:latin typeface="Cambria" panose="02040503050406030204" pitchFamily="18" charset="0"/>
                <a:ea typeface="Cambria" panose="02040503050406030204" pitchFamily="18" charset="0"/>
              </a:rPr>
              <a:t>Các em hãy trả lời các câu hỏi sau bằng cách chọn đáp án đúng nhất sau khi đã đọc xong văn bản</a:t>
            </a:r>
          </a:p>
        </p:txBody>
      </p:sp>
      <p:sp>
        <p:nvSpPr>
          <p:cNvPr id="3" name="Title 2"/>
          <p:cNvSpPr>
            <a:spLocks noGrp="1"/>
          </p:cNvSpPr>
          <p:nvPr>
            <p:ph type="title"/>
          </p:nvPr>
        </p:nvSpPr>
        <p:spPr/>
        <p:txBody>
          <a:bodyPr/>
          <a:lstStyle/>
          <a:p>
            <a:r>
              <a:rPr lang="vi-VN" dirty="0">
                <a:latin typeface="Cambria" panose="02040503050406030204" pitchFamily="18" charset="0"/>
                <a:ea typeface="Cambria" panose="02040503050406030204" pitchFamily="18" charset="0"/>
              </a:rPr>
              <a:t>Nhìn nhanh, nhận biết nhanh</a:t>
            </a:r>
          </a:p>
        </p:txBody>
      </p:sp>
      <p:pic>
        <p:nvPicPr>
          <p:cNvPr id="4098" name="Picture 2" descr="Bài tập đặt câu hỏi cho bộ phận in đậm lớp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0000" l="10000" r="90000">
                        <a14:foregroundMark x1="43429" y1="32353" x2="71429" y2="59412"/>
                        <a14:foregroundMark x1="60714" y1="33137" x2="69143" y2="59020"/>
                        <a14:foregroundMark x1="44571" y1="46471" x2="56857" y2="46471"/>
                      </a14:backgroundRemoval>
                    </a14:imgEffect>
                  </a14:imgLayer>
                </a14:imgProps>
              </a:ext>
              <a:ext uri="{28A0092B-C50C-407E-A947-70E740481C1C}">
                <a14:useLocalDpi xmlns:a14="http://schemas.microsoft.com/office/drawing/2010/main" val="0"/>
              </a:ext>
            </a:extLst>
          </a:blip>
          <a:srcRect/>
          <a:stretch>
            <a:fillRect/>
          </a:stretch>
        </p:blipFill>
        <p:spPr bwMode="auto">
          <a:xfrm>
            <a:off x="2783161" y="1840665"/>
            <a:ext cx="3722743" cy="271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43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E137EA8-E78A-ADB4-5DB8-8BA7B736B760}"/>
              </a:ext>
            </a:extLst>
          </p:cNvPr>
          <p:cNvSpPr/>
          <p:nvPr/>
        </p:nvSpPr>
        <p:spPr>
          <a:xfrm>
            <a:off x="359805" y="496434"/>
            <a:ext cx="8389084" cy="3785652"/>
          </a:xfrm>
          <a:prstGeom prst="rect">
            <a:avLst/>
          </a:prstGeom>
        </p:spPr>
        <p:txBody>
          <a:bodyPr wrap="square">
            <a:spAutoFit/>
          </a:bodyPr>
          <a:lstStyle/>
          <a:p>
            <a:r>
              <a:rPr lang="de-DE" sz="2400" b="1" dirty="0">
                <a:latin typeface="Times New Roman" pitchFamily="18" charset="0"/>
                <a:cs typeface="Times New Roman" pitchFamily="18" charset="0"/>
              </a:rPr>
              <a:t>2. Tác phẩm</a:t>
            </a:r>
          </a:p>
          <a:p>
            <a:r>
              <a:rPr lang="de-DE"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xứ</a:t>
            </a:r>
            <a:r>
              <a:rPr lang="en-US" sz="2400" b="1" dirty="0">
                <a:latin typeface="Times New Roman" pitchFamily="18" charset="0"/>
                <a:cs typeface="Times New Roman" pitchFamily="18" charset="0"/>
              </a:rPr>
              <a:t>: </a:t>
            </a:r>
            <a:r>
              <a:rPr lang="en-US" sz="2400" dirty="0">
                <a:latin typeface="Times New Roman" panose="02020603050405020304" pitchFamily="18" charset="0"/>
                <a:cs typeface="Times New Roman" panose="02020603050405020304" pitchFamily="18" charset="0"/>
              </a:rPr>
              <a:t>T</a:t>
            </a:r>
            <a:r>
              <a:rPr lang="x-none" sz="2400" dirty="0">
                <a:latin typeface="Times New Roman" panose="02020603050405020304" pitchFamily="18" charset="0"/>
                <a:cs typeface="Times New Roman" panose="02020603050405020304" pitchFamily="18" charset="0"/>
              </a:rPr>
              <a:t>rích trong “Bầu trời không mái che”</a:t>
            </a:r>
            <a:endParaRPr lang="en-US" sz="2400" dirty="0">
              <a:latin typeface="Times New Roman" pitchFamily="18" charset="0"/>
              <a:cs typeface="Times New Roman" pitchFamily="18" charset="0"/>
            </a:endParaRPr>
          </a:p>
          <a:p>
            <a:r>
              <a:rPr lang="de-DE" sz="2400" b="1" dirty="0">
                <a:latin typeface="Times New Roman" pitchFamily="18" charset="0"/>
                <a:cs typeface="Times New Roman" pitchFamily="18" charset="0"/>
              </a:rPr>
              <a:t>- Thể loại:</a:t>
            </a:r>
            <a:r>
              <a:rPr lang="de-DE" sz="2400" dirty="0">
                <a:latin typeface="Times New Roman" pitchFamily="18" charset="0"/>
                <a:cs typeface="Times New Roman" pitchFamily="18" charset="0"/>
              </a:rPr>
              <a:t> thơ tự do</a:t>
            </a:r>
            <a:endParaRPr lang="en-US" sz="2400" dirty="0">
              <a:latin typeface="Times New Roman" pitchFamily="18" charset="0"/>
              <a:cs typeface="Times New Roman" pitchFamily="18" charset="0"/>
            </a:endParaRPr>
          </a:p>
          <a:p>
            <a:r>
              <a:rPr lang="de-DE" sz="2400" b="1" dirty="0">
                <a:latin typeface="Times New Roman" pitchFamily="18" charset="0"/>
                <a:cs typeface="Times New Roman" pitchFamily="18" charset="0"/>
              </a:rPr>
              <a:t>- Phương thức biểu đạt chính:</a:t>
            </a:r>
            <a:r>
              <a:rPr lang="de-DE" sz="2400" dirty="0">
                <a:latin typeface="Times New Roman" pitchFamily="18" charset="0"/>
                <a:cs typeface="Times New Roman" pitchFamily="18" charset="0"/>
              </a:rPr>
              <a:t> Biểu cảm</a:t>
            </a:r>
            <a:endParaRPr lang="en-US" sz="2400" dirty="0">
              <a:latin typeface="Times New Roman" pitchFamily="18" charset="0"/>
              <a:cs typeface="Times New Roman" pitchFamily="18" charset="0"/>
            </a:endParaRPr>
          </a:p>
          <a:p>
            <a:r>
              <a:rPr lang="de-DE" sz="2400" b="1" dirty="0">
                <a:latin typeface="Times New Roman" pitchFamily="18" charset="0"/>
                <a:cs typeface="Times New Roman" pitchFamily="18" charset="0"/>
              </a:rPr>
              <a:t>- Bố cục:</a:t>
            </a:r>
            <a:r>
              <a:rPr lang="de-DE" sz="2400" dirty="0">
                <a:latin typeface="Times New Roman" pitchFamily="18" charset="0"/>
                <a:cs typeface="Times New Roman" pitchFamily="18" charset="0"/>
              </a:rPr>
              <a:t> 3 phần</a:t>
            </a:r>
            <a:endParaRPr lang="en-US" sz="2400" dirty="0">
              <a:latin typeface="Times New Roman" pitchFamily="18" charset="0"/>
              <a:cs typeface="Times New Roman" pitchFamily="18" charset="0"/>
            </a:endParaRPr>
          </a:p>
          <a:p>
            <a:r>
              <a:rPr lang="de-DE" sz="2400" dirty="0">
                <a:latin typeface="Times New Roman" pitchFamily="18" charset="0"/>
                <a:cs typeface="Times New Roman" pitchFamily="18" charset="0"/>
              </a:rPr>
              <a:t>+ Phần 1: Khổ 1: Hình ảnh và tiếng hót của con chào mào;</a:t>
            </a:r>
            <a:endParaRPr lang="en-US" sz="2400" dirty="0">
              <a:latin typeface="Times New Roman" pitchFamily="18" charset="0"/>
              <a:cs typeface="Times New Roman" pitchFamily="18" charset="0"/>
            </a:endParaRPr>
          </a:p>
          <a:p>
            <a:r>
              <a:rPr lang="de-DE" sz="2400" dirty="0">
                <a:latin typeface="Times New Roman" pitchFamily="18" charset="0"/>
                <a:cs typeface="Times New Roman" pitchFamily="18" charset="0"/>
              </a:rPr>
              <a:t>+ Phần 2: Khổ 2, 3, 4: Suy nghĩ, cảm xúc của nhân vật “tôi” muốn giữ con chim ở lại bên mình;</a:t>
            </a:r>
            <a:endParaRPr lang="en-US" sz="2400" dirty="0">
              <a:latin typeface="Times New Roman" pitchFamily="18" charset="0"/>
              <a:cs typeface="Times New Roman" pitchFamily="18" charset="0"/>
            </a:endParaRPr>
          </a:p>
          <a:p>
            <a:r>
              <a:rPr lang="de-DE" sz="2400" dirty="0">
                <a:latin typeface="Times New Roman" pitchFamily="18" charset="0"/>
                <a:cs typeface="Times New Roman" pitchFamily="18" charset="0"/>
              </a:rPr>
              <a:t>+ Phần 3: Còn lại: hình ảnh và tiếng chim chào mào đã được nhân vật “tôi” lưu giữ trong ký ức.</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165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pic>
        <p:nvPicPr>
          <p:cNvPr id="3074" name="Picture 2" descr="Đôi chào mào xanh đỏ&amp;quot; - Tranh chim rừng nhiệt đớ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68" b="95177" l="1563" r="96875">
                        <a14:foregroundMark x1="62012" y1="25241" x2="72559" y2="55788"/>
                        <a14:foregroundMark x1="51563" y1="58039" x2="57813" y2="67363"/>
                        <a14:foregroundMark x1="60352" y1="29260" x2="59570" y2="35370"/>
                        <a14:foregroundMark x1="59570" y1="13183" x2="64355" y2="27653"/>
                        <a14:foregroundMark x1="94043" y1="26849" x2="72949" y2="31511"/>
                        <a14:foregroundMark x1="60352" y1="11415" x2="64941" y2="33119"/>
                        <a14:foregroundMark x1="75000" y1="55466" x2="73926" y2="60450"/>
                        <a14:foregroundMark x1="64355" y1="64309" x2="63574" y2="69936"/>
                        <a14:foregroundMark x1="58203" y1="66077" x2="61816" y2="76849"/>
                      </a14:backgroundRemoval>
                    </a14:imgEffect>
                  </a14:imgLayer>
                </a14:imgProps>
              </a:ext>
              <a:ext uri="{28A0092B-C50C-407E-A947-70E740481C1C}">
                <a14:useLocalDpi xmlns:a14="http://schemas.microsoft.com/office/drawing/2010/main" val="0"/>
              </a:ext>
            </a:extLst>
          </a:blip>
          <a:srcRect/>
          <a:stretch>
            <a:fillRect/>
          </a:stretch>
        </p:blipFill>
        <p:spPr bwMode="auto">
          <a:xfrm>
            <a:off x="-378373" y="1504196"/>
            <a:ext cx="5490704" cy="3335174"/>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08;p42"/>
          <p:cNvSpPr txBox="1">
            <a:spLocks noGrp="1"/>
          </p:cNvSpPr>
          <p:nvPr>
            <p:ph type="title"/>
          </p:nvPr>
        </p:nvSpPr>
        <p:spPr>
          <a:xfrm flipH="1">
            <a:off x="3352800" y="896213"/>
            <a:ext cx="5412827" cy="217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II. KHÁM PHÁ VĂN BẢN</a:t>
            </a:r>
            <a:endParaRPr sz="6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占位符 1">
            <a:extLst>
              <a:ext uri="{FF2B5EF4-FFF2-40B4-BE49-F238E27FC236}">
                <a16:creationId xmlns:a16="http://schemas.microsoft.com/office/drawing/2014/main" id="{81016F01-5508-FE14-627B-277A20DE7DBE}"/>
              </a:ext>
            </a:extLst>
          </p:cNvPr>
          <p:cNvSpPr txBox="1">
            <a:spLocks/>
          </p:cNvSpPr>
          <p:nvPr/>
        </p:nvSpPr>
        <p:spPr>
          <a:xfrm>
            <a:off x="804334" y="6187016"/>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CN"/>
            </a:defPPr>
            <a:lvl1pPr marL="0" marR="0" lvl="0" algn="l"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82F288E0-7875-42C4-84C8-98DBBD3BF4D2}" type="datetimeFigureOut">
              <a:rPr lang="zh-CN" altLang="en-US" smtClean="0"/>
              <a:pPr/>
              <a:t>2023/5/31</a:t>
            </a:fld>
            <a:endParaRPr lang="zh-CN" altLang="en-US"/>
          </a:p>
        </p:txBody>
      </p:sp>
      <p:sp>
        <p:nvSpPr>
          <p:cNvPr id="12" name="灯片编号占位符 6">
            <a:extLst>
              <a:ext uri="{FF2B5EF4-FFF2-40B4-BE49-F238E27FC236}">
                <a16:creationId xmlns:a16="http://schemas.microsoft.com/office/drawing/2014/main" id="{088D4A98-B663-810B-BD3B-670270676F02}"/>
              </a:ext>
            </a:extLst>
          </p:cNvPr>
          <p:cNvSpPr txBox="1">
            <a:spLocks/>
          </p:cNvSpPr>
          <p:nvPr/>
        </p:nvSpPr>
        <p:spPr>
          <a:xfrm>
            <a:off x="8576734" y="6187016"/>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CN"/>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7D9BB5D0-35E4-459D-AEF3-FE4D7C45CC19}" type="slidenum">
              <a:rPr lang="zh-CN" altLang="en-US" smtClean="0"/>
              <a:pPr/>
              <a:t>9</a:t>
            </a:fld>
            <a:endParaRPr lang="zh-CN" altLang="en-US"/>
          </a:p>
        </p:txBody>
      </p:sp>
      <p:pic>
        <p:nvPicPr>
          <p:cNvPr id="13" name="图形 12">
            <a:extLst>
              <a:ext uri="{FF2B5EF4-FFF2-40B4-BE49-F238E27FC236}">
                <a16:creationId xmlns:a16="http://schemas.microsoft.com/office/drawing/2014/main" id="{F31D589E-754A-5D8B-A9DB-C24BAE022882}"/>
              </a:ext>
            </a:extLst>
          </p:cNvPr>
          <p:cNvPicPr>
            <a:picLocks noChangeAspect="1"/>
          </p:cNvPicPr>
          <p:nvPr/>
        </p:nvPicPr>
        <p:blipFill>
          <a:blip r:embed="rId2"/>
          <a:stretch>
            <a:fillRect/>
          </a:stretch>
        </p:blipFill>
        <p:spPr>
          <a:xfrm>
            <a:off x="0" y="104717"/>
            <a:ext cx="842367" cy="620204"/>
          </a:xfrm>
          <a:prstGeom prst="rect">
            <a:avLst/>
          </a:prstGeom>
        </p:spPr>
      </p:pic>
      <p:sp>
        <p:nvSpPr>
          <p:cNvPr id="15" name="TextBox 14">
            <a:extLst>
              <a:ext uri="{FF2B5EF4-FFF2-40B4-BE49-F238E27FC236}">
                <a16:creationId xmlns:a16="http://schemas.microsoft.com/office/drawing/2014/main" id="{DB3F48E0-63AF-2BFF-8C38-3656121CDD7B}"/>
              </a:ext>
            </a:extLst>
          </p:cNvPr>
          <p:cNvSpPr txBox="1"/>
          <p:nvPr/>
        </p:nvSpPr>
        <p:spPr>
          <a:xfrm>
            <a:off x="1204649" y="-184075"/>
            <a:ext cx="6400800" cy="415498"/>
          </a:xfrm>
          <a:prstGeom prst="rect">
            <a:avLst/>
          </a:prstGeom>
          <a:noFill/>
        </p:spPr>
        <p:txBody>
          <a:bodyPr wrap="square" rtlCol="0">
            <a:spAutoFit/>
          </a:bodyPr>
          <a:lstStyle/>
          <a:p>
            <a:pPr algn="ctr"/>
            <a:r>
              <a:rPr lang="x-none" sz="2100" b="1" dirty="0">
                <a:solidFill>
                  <a:schemeClr val="bg1"/>
                </a:solidFill>
                <a:latin typeface="Times New Roman" panose="02020603050405020304" pitchFamily="18" charset="0"/>
                <a:cs typeface="Times New Roman" panose="02020603050405020304" pitchFamily="18" charset="0"/>
              </a:rPr>
              <a:t>PHIẾU HỌC TẬP SỐ 1 – LÀM VIỆC CÁ NHÂN</a:t>
            </a:r>
          </a:p>
        </p:txBody>
      </p:sp>
      <p:sp>
        <p:nvSpPr>
          <p:cNvPr id="18" name="Oval 17">
            <a:extLst>
              <a:ext uri="{FF2B5EF4-FFF2-40B4-BE49-F238E27FC236}">
                <a16:creationId xmlns:a16="http://schemas.microsoft.com/office/drawing/2014/main" id="{F304B3FE-677E-F874-2ADC-6CBDCB273B31}"/>
              </a:ext>
            </a:extLst>
          </p:cNvPr>
          <p:cNvSpPr/>
          <p:nvPr/>
        </p:nvSpPr>
        <p:spPr>
          <a:xfrm rot="2192120">
            <a:off x="1041766" y="436900"/>
            <a:ext cx="3584122" cy="248194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x-none" sz="1050"/>
          </a:p>
        </p:txBody>
      </p:sp>
      <p:sp>
        <p:nvSpPr>
          <p:cNvPr id="19" name="Oval 18">
            <a:extLst>
              <a:ext uri="{FF2B5EF4-FFF2-40B4-BE49-F238E27FC236}">
                <a16:creationId xmlns:a16="http://schemas.microsoft.com/office/drawing/2014/main" id="{0963B77D-BD47-D5DD-37B4-A1B2683C9274}"/>
              </a:ext>
            </a:extLst>
          </p:cNvPr>
          <p:cNvSpPr/>
          <p:nvPr/>
        </p:nvSpPr>
        <p:spPr>
          <a:xfrm rot="20419440">
            <a:off x="4075789" y="463990"/>
            <a:ext cx="3584122" cy="248194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x-none" sz="1050"/>
          </a:p>
        </p:txBody>
      </p:sp>
      <p:sp>
        <p:nvSpPr>
          <p:cNvPr id="20" name="Oval 19">
            <a:extLst>
              <a:ext uri="{FF2B5EF4-FFF2-40B4-BE49-F238E27FC236}">
                <a16:creationId xmlns:a16="http://schemas.microsoft.com/office/drawing/2014/main" id="{478E5DAB-96D4-F688-1E0F-E9E3CC92F242}"/>
              </a:ext>
            </a:extLst>
          </p:cNvPr>
          <p:cNvSpPr/>
          <p:nvPr/>
        </p:nvSpPr>
        <p:spPr>
          <a:xfrm rot="16200000">
            <a:off x="2960639" y="1671197"/>
            <a:ext cx="2307398" cy="396667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x-none" sz="1050"/>
          </a:p>
        </p:txBody>
      </p:sp>
      <p:sp>
        <p:nvSpPr>
          <p:cNvPr id="21" name="TextBox 20">
            <a:extLst>
              <a:ext uri="{FF2B5EF4-FFF2-40B4-BE49-F238E27FC236}">
                <a16:creationId xmlns:a16="http://schemas.microsoft.com/office/drawing/2014/main" id="{1D8049B4-E8B3-CDE1-35BF-EA4E853FECD3}"/>
              </a:ext>
            </a:extLst>
          </p:cNvPr>
          <p:cNvSpPr txBox="1"/>
          <p:nvPr/>
        </p:nvSpPr>
        <p:spPr>
          <a:xfrm>
            <a:off x="2131001" y="600130"/>
            <a:ext cx="1924106" cy="415498"/>
          </a:xfrm>
          <a:prstGeom prst="rect">
            <a:avLst/>
          </a:prstGeom>
          <a:noFill/>
        </p:spPr>
        <p:txBody>
          <a:bodyPr wrap="square" rtlCol="0">
            <a:spAutoFit/>
          </a:bodyPr>
          <a:lstStyle/>
          <a:p>
            <a:r>
              <a:rPr lang="x-none" sz="2100" b="1" dirty="0">
                <a:latin typeface="Times New Roman" panose="02020603050405020304" pitchFamily="18" charset="0"/>
                <a:cs typeface="Times New Roman" panose="02020603050405020304" pitchFamily="18" charset="0"/>
              </a:rPr>
              <a:t>Màu sắc:</a:t>
            </a:r>
          </a:p>
        </p:txBody>
      </p:sp>
      <p:sp>
        <p:nvSpPr>
          <p:cNvPr id="22" name="TextBox 21">
            <a:extLst>
              <a:ext uri="{FF2B5EF4-FFF2-40B4-BE49-F238E27FC236}">
                <a16:creationId xmlns:a16="http://schemas.microsoft.com/office/drawing/2014/main" id="{CEC1357C-29FF-E100-7FCB-C49EA5FB5C7A}"/>
              </a:ext>
            </a:extLst>
          </p:cNvPr>
          <p:cNvSpPr txBox="1"/>
          <p:nvPr/>
        </p:nvSpPr>
        <p:spPr>
          <a:xfrm>
            <a:off x="5833110" y="670672"/>
            <a:ext cx="1924106" cy="415498"/>
          </a:xfrm>
          <a:prstGeom prst="rect">
            <a:avLst/>
          </a:prstGeom>
          <a:noFill/>
        </p:spPr>
        <p:txBody>
          <a:bodyPr wrap="square" rtlCol="0">
            <a:spAutoFit/>
          </a:bodyPr>
          <a:lstStyle/>
          <a:p>
            <a:r>
              <a:rPr lang="x-none" sz="2100" b="1" dirty="0">
                <a:latin typeface="Times New Roman" panose="02020603050405020304" pitchFamily="18" charset="0"/>
                <a:cs typeface="Times New Roman" panose="02020603050405020304" pitchFamily="18" charset="0"/>
              </a:rPr>
              <a:t>Hình ảnh:</a:t>
            </a:r>
          </a:p>
        </p:txBody>
      </p:sp>
      <p:sp>
        <p:nvSpPr>
          <p:cNvPr id="23" name="TextBox 22">
            <a:extLst>
              <a:ext uri="{FF2B5EF4-FFF2-40B4-BE49-F238E27FC236}">
                <a16:creationId xmlns:a16="http://schemas.microsoft.com/office/drawing/2014/main" id="{E4F58CCE-FBF8-258D-1703-964A563A1C2E}"/>
              </a:ext>
            </a:extLst>
          </p:cNvPr>
          <p:cNvSpPr txBox="1"/>
          <p:nvPr/>
        </p:nvSpPr>
        <p:spPr>
          <a:xfrm>
            <a:off x="3411510" y="3255380"/>
            <a:ext cx="1924106" cy="415498"/>
          </a:xfrm>
          <a:prstGeom prst="rect">
            <a:avLst/>
          </a:prstGeom>
          <a:noFill/>
        </p:spPr>
        <p:txBody>
          <a:bodyPr wrap="square" rtlCol="0">
            <a:spAutoFit/>
          </a:bodyPr>
          <a:lstStyle/>
          <a:p>
            <a:r>
              <a:rPr lang="x-none" sz="2100" b="1" dirty="0">
                <a:latin typeface="Times New Roman" panose="02020603050405020304" pitchFamily="18" charset="0"/>
                <a:cs typeface="Times New Roman" panose="02020603050405020304" pitchFamily="18" charset="0"/>
              </a:rPr>
              <a:t>Không gian:</a:t>
            </a:r>
          </a:p>
        </p:txBody>
      </p:sp>
      <p:pic>
        <p:nvPicPr>
          <p:cNvPr id="5" name="Picture 2" descr="210 Jinghua Gao Dalia ideas | chinese painting, asian art, chinese art">
            <a:extLst>
              <a:ext uri="{FF2B5EF4-FFF2-40B4-BE49-F238E27FC236}">
                <a16:creationId xmlns:a16="http://schemas.microsoft.com/office/drawing/2014/main" id="{AA0A847D-495A-DB7D-40DB-AFCEF5FAF91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6487">
                        <a14:foregroundMark x1="52927" y1="32944" x2="44496" y2="48598"/>
                        <a14:foregroundMark x1="51522" y1="31776" x2="49415" y2="32243"/>
                        <a14:foregroundMark x1="89227" y1="37617" x2="82904" y2="38551"/>
                        <a14:foregroundMark x1="86885" y1="38084" x2="92037" y2="38785"/>
                      </a14:backgroundRemoval>
                    </a14:imgEffect>
                  </a14:imgLayer>
                </a14:imgProps>
              </a:ext>
              <a:ext uri="{28A0092B-C50C-407E-A947-70E740481C1C}">
                <a14:useLocalDpi xmlns:a14="http://schemas.microsoft.com/office/drawing/2010/main" val="0"/>
              </a:ext>
            </a:extLst>
          </a:blip>
          <a:srcRect/>
          <a:stretch>
            <a:fillRect/>
          </a:stretch>
        </p:blipFill>
        <p:spPr bwMode="auto">
          <a:xfrm>
            <a:off x="2458002" y="533601"/>
            <a:ext cx="2947769" cy="295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29606"/>
      </p:ext>
    </p:extLst>
  </p:cSld>
  <p:clrMapOvr>
    <a:masterClrMapping/>
  </p:clrMapOvr>
</p:sld>
</file>

<file path=ppt/theme/theme1.xml><?xml version="1.0" encoding="utf-8"?>
<a:theme xmlns:a="http://schemas.openxmlformats.org/drawingml/2006/main" name="Interactive Pig House for Speech Therapy by Slidesgo">
  <a:themeElements>
    <a:clrScheme name="Simple Light">
      <a:dk1>
        <a:srgbClr val="000000"/>
      </a:dk1>
      <a:lt1>
        <a:srgbClr val="FFF2CC"/>
      </a:lt1>
      <a:dk2>
        <a:srgbClr val="000000"/>
      </a:dk2>
      <a:lt2>
        <a:srgbClr val="FFF2CC"/>
      </a:lt2>
      <a:accent1>
        <a:srgbClr val="FF6B65"/>
      </a:accent1>
      <a:accent2>
        <a:srgbClr val="FFC900"/>
      </a:accent2>
      <a:accent3>
        <a:srgbClr val="BCD730"/>
      </a:accent3>
      <a:accent4>
        <a:srgbClr val="95AF27"/>
      </a:accent4>
      <a:accent5>
        <a:srgbClr val="CC6060"/>
      </a:accent5>
      <a:accent6>
        <a:srgbClr val="94E7E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1011</Words>
  <Application>Microsoft Office PowerPoint</Application>
  <PresentationFormat>On-screen Show (16:9)</PresentationFormat>
  <Paragraphs>95</Paragraphs>
  <Slides>18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Maven Pro</vt:lpstr>
      <vt:lpstr>Arial</vt:lpstr>
      <vt:lpstr>Cambria</vt:lpstr>
      <vt:lpstr>Livvic</vt:lpstr>
      <vt:lpstr>Raleway</vt:lpstr>
      <vt:lpstr>Times New Roman</vt:lpstr>
      <vt:lpstr>Wingdings</vt:lpstr>
      <vt:lpstr>Interactive Pig House for Speech Therapy by Slidesgo</vt:lpstr>
      <vt:lpstr>KHỞI ĐỘNG</vt:lpstr>
      <vt:lpstr>Đáp án</vt:lpstr>
      <vt:lpstr>CON CHÀO MÀO</vt:lpstr>
      <vt:lpstr>I. ĐỌC VĂN BẢN</vt:lpstr>
      <vt:lpstr>1. Tác giả Mai Văn Phấn</vt:lpstr>
      <vt:lpstr>Nhìn nhanh, nhận biết nhanh</vt:lpstr>
      <vt:lpstr>PowerPoint Presentation</vt:lpstr>
      <vt:lpstr>II. KHÁM PHÁ VĂN BẢN</vt:lpstr>
      <vt:lpstr>PowerPoint Presentation</vt:lpstr>
      <vt:lpstr>- Màu sắc:  Đốm trắng – mũ đỏ</vt:lpstr>
      <vt:lpstr>PowerPoint Presentation</vt:lpstr>
      <vt:lpstr>PowerPoint Presentation</vt:lpstr>
      <vt:lpstr>Chẳng cần chim lại bay về Tiếng hót ấy giờ tôi nghe rất rõ.</vt:lpstr>
      <vt:lpstr>triu… uýt… huýt… tu hìu…</vt:lpstr>
      <vt:lpstr>TỰ SUY NGẪM</vt:lpstr>
      <vt:lpstr>TỰ SUY NGẪM</vt:lpstr>
      <vt:lpstr>III. VIẾT KẾT NỐI VỚI ĐỌC</vt:lpstr>
      <vt:lpstr>Em hãy lựa chọn 1 trong những nhiệm vụ dưới đây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cp:lastModifiedBy>Admin_01</cp:lastModifiedBy>
  <cp:revision>13</cp:revision>
  <dcterms:modified xsi:type="dcterms:W3CDTF">2023-05-31T08:52:51Z</dcterms:modified>
</cp:coreProperties>
</file>