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2" r:id="rId3"/>
    <p:sldId id="257" r:id="rId4"/>
    <p:sldId id="310" r:id="rId5"/>
    <p:sldId id="317" r:id="rId6"/>
    <p:sldId id="273" r:id="rId7"/>
    <p:sldId id="290" r:id="rId8"/>
    <p:sldId id="279" r:id="rId9"/>
    <p:sldId id="294" r:id="rId10"/>
    <p:sldId id="313" r:id="rId11"/>
    <p:sldId id="312" r:id="rId12"/>
    <p:sldId id="297" r:id="rId13"/>
    <p:sldId id="314" r:id="rId14"/>
    <p:sldId id="319" r:id="rId15"/>
    <p:sldId id="320" r:id="rId16"/>
    <p:sldId id="299" r:id="rId17"/>
    <p:sldId id="305" r:id="rId18"/>
    <p:sldId id="315" r:id="rId19"/>
    <p:sldId id="316" r:id="rId20"/>
    <p:sldId id="307" r:id="rId21"/>
    <p:sldId id="308" r:id="rId22"/>
  </p:sldIdLst>
  <p:sldSz cx="12192000" cy="6858000"/>
  <p:notesSz cx="6858000" cy="9144000"/>
  <p:custDataLst>
    <p:tags r:id="rId2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9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 cuc" userId="641c28c5d13577cf" providerId="LiveId" clId="{CC1F7C50-36E1-4E47-B6E1-8326E395C68A}"/>
    <pc:docChg chg="custSel addSld delSld modSld">
      <pc:chgData name="do cuc" userId="641c28c5d13577cf" providerId="LiveId" clId="{CC1F7C50-36E1-4E47-B6E1-8326E395C68A}" dt="2022-09-20T14:48:07.408" v="596" actId="1036"/>
      <pc:docMkLst>
        <pc:docMk/>
      </pc:docMkLst>
      <pc:sldChg chg="modSp mod">
        <pc:chgData name="do cuc" userId="641c28c5d13577cf" providerId="LiveId" clId="{CC1F7C50-36E1-4E47-B6E1-8326E395C68A}" dt="2022-09-19T14:23:18.553" v="177" actId="20577"/>
        <pc:sldMkLst>
          <pc:docMk/>
          <pc:sldMk cId="1889893216" sldId="290"/>
        </pc:sldMkLst>
        <pc:spChg chg="mod">
          <ac:chgData name="do cuc" userId="641c28c5d13577cf" providerId="LiveId" clId="{CC1F7C50-36E1-4E47-B6E1-8326E395C68A}" dt="2022-09-19T14:23:18.553" v="177" actId="20577"/>
          <ac:spMkLst>
            <pc:docMk/>
            <pc:sldMk cId="1889893216" sldId="290"/>
            <ac:spMk id="2" creationId="{00000000-0000-0000-0000-000000000000}"/>
          </ac:spMkLst>
        </pc:spChg>
      </pc:sldChg>
      <pc:sldChg chg="del">
        <pc:chgData name="do cuc" userId="641c28c5d13577cf" providerId="LiveId" clId="{CC1F7C50-36E1-4E47-B6E1-8326E395C68A}" dt="2022-09-20T14:19:24.541" v="178" actId="47"/>
        <pc:sldMkLst>
          <pc:docMk/>
          <pc:sldMk cId="0" sldId="311"/>
        </pc:sldMkLst>
      </pc:sldChg>
      <pc:sldChg chg="modSp mod">
        <pc:chgData name="do cuc" userId="641c28c5d13577cf" providerId="LiveId" clId="{CC1F7C50-36E1-4E47-B6E1-8326E395C68A}" dt="2022-09-20T14:44:28.990" v="583" actId="255"/>
        <pc:sldMkLst>
          <pc:docMk/>
          <pc:sldMk cId="0" sldId="314"/>
        </pc:sldMkLst>
        <pc:spChg chg="mod">
          <ac:chgData name="do cuc" userId="641c28c5d13577cf" providerId="LiveId" clId="{CC1F7C50-36E1-4E47-B6E1-8326E395C68A}" dt="2022-09-20T14:44:22.246" v="582" actId="1036"/>
          <ac:spMkLst>
            <pc:docMk/>
            <pc:sldMk cId="0" sldId="314"/>
            <ac:spMk id="2" creationId="{00000000-0000-0000-0000-000000000000}"/>
          </ac:spMkLst>
        </pc:spChg>
        <pc:spChg chg="mod">
          <ac:chgData name="do cuc" userId="641c28c5d13577cf" providerId="LiveId" clId="{CC1F7C50-36E1-4E47-B6E1-8326E395C68A}" dt="2022-09-20T14:44:28.990" v="583" actId="255"/>
          <ac:spMkLst>
            <pc:docMk/>
            <pc:sldMk cId="0" sldId="314"/>
            <ac:spMk id="3" creationId="{00000000-0000-0000-0000-000000000000}"/>
          </ac:spMkLst>
        </pc:spChg>
      </pc:sldChg>
      <pc:sldChg chg="add del">
        <pc:chgData name="do cuc" userId="641c28c5d13577cf" providerId="LiveId" clId="{CC1F7C50-36E1-4E47-B6E1-8326E395C68A}" dt="2022-09-20T14:47:25.763" v="588" actId="47"/>
        <pc:sldMkLst>
          <pc:docMk/>
          <pc:sldMk cId="2273398319" sldId="318"/>
        </pc:sldMkLst>
      </pc:sldChg>
      <pc:sldChg chg="addSp modSp new mod">
        <pc:chgData name="do cuc" userId="641c28c5d13577cf" providerId="LiveId" clId="{CC1F7C50-36E1-4E47-B6E1-8326E395C68A}" dt="2022-09-20T14:45:07.094" v="587" actId="14100"/>
        <pc:sldMkLst>
          <pc:docMk/>
          <pc:sldMk cId="1525442609" sldId="319"/>
        </pc:sldMkLst>
        <pc:picChg chg="add mod">
          <ac:chgData name="do cuc" userId="641c28c5d13577cf" providerId="LiveId" clId="{CC1F7C50-36E1-4E47-B6E1-8326E395C68A}" dt="2022-09-20T14:45:07.094" v="587" actId="14100"/>
          <ac:picMkLst>
            <pc:docMk/>
            <pc:sldMk cId="1525442609" sldId="319"/>
            <ac:picMk id="3" creationId="{E1931293-41F6-ED4C-94CF-AF3913127E57}"/>
          </ac:picMkLst>
        </pc:picChg>
      </pc:sldChg>
      <pc:sldChg chg="addSp modSp new mod">
        <pc:chgData name="do cuc" userId="641c28c5d13577cf" providerId="LiveId" clId="{CC1F7C50-36E1-4E47-B6E1-8326E395C68A}" dt="2022-09-20T14:48:07.408" v="596" actId="1036"/>
        <pc:sldMkLst>
          <pc:docMk/>
          <pc:sldMk cId="3344617087" sldId="320"/>
        </pc:sldMkLst>
        <pc:picChg chg="add mod">
          <ac:chgData name="do cuc" userId="641c28c5d13577cf" providerId="LiveId" clId="{CC1F7C50-36E1-4E47-B6E1-8326E395C68A}" dt="2022-09-20T14:48:07.408" v="596" actId="1036"/>
          <ac:picMkLst>
            <pc:docMk/>
            <pc:sldMk cId="3344617087" sldId="320"/>
            <ac:picMk id="3" creationId="{00C8D748-32A5-56E9-4031-EFA61E30F0A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3C526-6849-46B0-BCA8-459727F100A8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9CE33-A778-4794-A214-DD31706F8D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90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FFAD5-970C-416A-AA4B-DDBD15AA8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974B51-573C-41CB-9EB7-07C7BCB5F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840DC-3457-4696-AE91-7B14EA305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pPr/>
              <a:t>20/09/2022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073F1-B096-4DB9-BBBB-F5B5CEB2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A7352-19B5-4CE2-A755-93DC277CF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39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B2222-146C-4A27-A341-3BD47CB6F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905FDA-EB87-4C11-8C6A-C2D7D019A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9C3B2-305C-44C9-9F4D-FD2A90E7C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pPr/>
              <a:t>20/09/2022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A633A-8FCD-414E-864C-7DAD48598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96B1D-24B3-41ED-9453-C88B563D7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683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129198-18E9-49A8-92B3-68C5F1ACEA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EB4DBD-C6E0-4326-922B-60AB15BBB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350E3-8229-41A4-8858-A37E7CFCE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pPr/>
              <a:t>20/09/2022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E4215-BDF7-4326-9B50-18EA8BCBC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8A7C0-F09E-4F84-9D77-1235EC715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044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6518E-40C9-4DA0-974C-3091B007C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A08D5-8A00-46FE-9F4A-9B42C07CE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402AB-3A6D-4EDD-BC5C-EADD64ED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pPr/>
              <a:t>20/09/2022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3C2CF-B15A-4849-A3F6-3C9F3C88E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B814D-BB37-4D29-A72A-3200A6BD5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245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7EFDD-52BF-446E-9AD5-A37B1608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077B3-B985-4EE0-AEC2-3ECFD1FA4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FE7C0-05BC-4A1D-90A4-A5AC1CBEC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pPr/>
              <a:t>20/09/2022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9DC81-3554-42E5-ACDA-7A3F40537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F08A0-4166-4675-9DEA-812D0619F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209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BB471-D695-46F7-ABB5-18CE2C3F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D029F-F856-4DE5-8772-F04CBE472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322215-70F4-4778-90BB-5EEAD5249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918EC-0858-46EB-AD26-C1DCA570C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pPr/>
              <a:t>20/09/2022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E03D6-E156-457C-B2E6-C30D1C943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85E3F-515A-4374-976B-ECBAE5E27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072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CADB0-E447-48E6-AA02-D743D58B5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89CE4-5557-4532-A8A0-63582007E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5F508A-1534-44DA-A3C7-4FA6C0C0B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186B99-FF88-4600-A42D-8254E559D1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B81EF0-77A6-49C0-B154-37FA5F2B46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9BF86A-428A-459D-9CCE-D2B5B8A88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pPr/>
              <a:t>20/09/2022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579867-0FD4-435C-9632-426EDDD6E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0B3297-2BBA-47BB-B072-D84976DE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674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5ABED-6BC2-4047-ADC0-488C5ABF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570504-BBE9-491A-9DE5-298BE6B0E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pPr/>
              <a:t>20/09/2022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FC1D49-A3B3-4D4A-8809-51448F6B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727908-0B26-4E16-90FA-9375A6FAC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587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BD1598-66AA-487E-ADBC-21EE7B105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pPr/>
              <a:t>20/09/2022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20FB54-E7FB-47B8-97CB-2D04ACDA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C5FBF-4265-4102-8BCD-8061B07F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06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8DBF3-59E4-4D7A-AC99-74A5BC63D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C6433-94D1-431B-A4F7-8339E9552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0CDE82-754A-46E7-8BFB-E8984B7A3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9D228-3DB8-4D38-A610-75A0834A6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pPr/>
              <a:t>20/09/2022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E5219-68C4-44A7-B91B-3BBE2D400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5B62A-D93D-42A4-A9AB-0D58CE367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539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9A522-42E5-4670-AB3D-0EC4EC6F6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A78641-D499-4EC9-BBFD-F87DE83114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58603A-3872-4404-98DB-9040BCFF5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1BDC4-309F-4240-B464-DBEEA7999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pPr/>
              <a:t>20/09/2022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46963-37EA-4564-899D-FD3215166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0BD3C6-33A4-4FA0-9072-5630521F5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480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32523A-2785-4EB9-AB5A-41CEBB754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958E5-FB7A-495D-A551-538411D93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C42A0-81F4-4E55-8D04-41188884D9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58F40-FE36-4A85-B61D-4FE3EDEC4AFF}" type="datetimeFigureOut">
              <a:rPr lang="vi-VN" smtClean="0"/>
              <a:pPr/>
              <a:t>20/09/2022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192EB-150D-4D41-AF35-37185A316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AD0DB-381E-40D9-AD75-C37985648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3267B-4687-4B0C-B13D-72587F01883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603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49596-540F-4D45-A56F-925730339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846" y="890955"/>
            <a:ext cx="12016154" cy="2813890"/>
          </a:xfrm>
        </p:spPr>
        <p:txBody>
          <a:bodyPr>
            <a:noAutofit/>
          </a:bodyPr>
          <a:lstStyle/>
          <a:p>
            <a:br>
              <a:rPr lang="en-US" sz="4800" b="1">
                <a:solidFill>
                  <a:srgbClr val="FFFF00"/>
                </a:solidFill>
              </a:rPr>
            </a:br>
            <a:br>
              <a:rPr lang="en-US" sz="4800" b="1">
                <a:solidFill>
                  <a:srgbClr val="FFFF00"/>
                </a:solidFill>
              </a:rPr>
            </a:br>
            <a:br>
              <a:rPr lang="en-US" sz="4800" b="1">
                <a:solidFill>
                  <a:srgbClr val="FFFF00"/>
                </a:solidFill>
              </a:rPr>
            </a:br>
            <a:br>
              <a:rPr lang="en-US" sz="4800" b="1">
                <a:solidFill>
                  <a:srgbClr val="FFFF00"/>
                </a:solidFill>
              </a:rPr>
            </a:br>
            <a:br>
              <a:rPr lang="en-US" sz="4800" b="1">
                <a:solidFill>
                  <a:srgbClr val="FFFF00"/>
                </a:solidFill>
              </a:rPr>
            </a:br>
            <a:br>
              <a:rPr lang="en-US" sz="4800" b="1">
                <a:solidFill>
                  <a:srgbClr val="FFFF00"/>
                </a:solidFill>
              </a:rPr>
            </a:br>
            <a:br>
              <a:rPr lang="en-US" sz="4800" b="1">
                <a:solidFill>
                  <a:srgbClr val="FFFF00"/>
                </a:solidFill>
              </a:rPr>
            </a:br>
            <a:br>
              <a:rPr lang="en-US" sz="4800" b="1">
                <a:solidFill>
                  <a:srgbClr val="FFFF00"/>
                </a:solidFill>
              </a:rPr>
            </a:br>
            <a:br>
              <a:rPr lang="en-US" sz="4800" b="1">
                <a:solidFill>
                  <a:srgbClr val="FFFF00"/>
                </a:solidFill>
              </a:rPr>
            </a:br>
            <a:br>
              <a:rPr lang="en-US" sz="4800" b="1">
                <a:solidFill>
                  <a:srgbClr val="FFFF00"/>
                </a:solidFill>
              </a:rPr>
            </a:br>
            <a:br>
              <a:rPr lang="en-US" sz="4800" b="1">
                <a:solidFill>
                  <a:srgbClr val="FFFF00"/>
                </a:solidFill>
              </a:rPr>
            </a:br>
            <a:br>
              <a:rPr lang="en-US" sz="4800" b="1">
                <a:solidFill>
                  <a:srgbClr val="FFFF00"/>
                </a:solidFill>
              </a:rPr>
            </a:br>
            <a:r>
              <a:rPr lang="vi-VN" sz="4800" b="1">
                <a:solidFill>
                  <a:srgbClr val="FFFF00"/>
                </a:solidFill>
              </a:rPr>
              <a:t>BÀI </a:t>
            </a:r>
            <a:r>
              <a:rPr lang="en-US" sz="4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4800" b="1">
                <a:solidFill>
                  <a:srgbClr val="FFFF00"/>
                </a:solidFill>
              </a:rPr>
              <a:t>PHONG TRÀO VĂN HÓA PHỤC HƯNG VÀ CẢI CÁCH TÔN GIÁO</a:t>
            </a:r>
            <a:br>
              <a:rPr lang="en-US" sz="4800"/>
            </a:br>
            <a:endParaRPr lang="vi-VN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97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74838"/>
            <a:ext cx="12192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/>
              <a:t>b, </a:t>
            </a:r>
            <a:r>
              <a:rPr lang="en-US" sz="3200"/>
              <a:t>Ý nghĩa và tác động của phong trào Văn hóa Phục hưng đối với xã hội Tây Âu</a:t>
            </a:r>
          </a:p>
          <a:p>
            <a:r>
              <a:rPr lang="nl-NL" sz="3200" b="1"/>
              <a:t>- </a:t>
            </a:r>
            <a:r>
              <a:rPr lang="nl-NL" sz="3200"/>
              <a:t>Lên án gay gắt Giáo hội Thiên chúa giáo, đả phá trật tự phong kiến  </a:t>
            </a:r>
            <a:endParaRPr lang="en-US" sz="3200"/>
          </a:p>
          <a:p>
            <a:r>
              <a:rPr lang="nl-NL" sz="3200"/>
              <a:t> - Đề cao giá trị con người, đề cao khoa học tự nhiên, xây dựng thế giới quan tư duy vật.</a:t>
            </a:r>
            <a:endParaRPr lang="en-US" sz="3200"/>
          </a:p>
          <a:p>
            <a:r>
              <a:rPr lang="en-US" sz="3200"/>
              <a:t> </a:t>
            </a:r>
            <a:r>
              <a:rPr lang="nl-NL" sz="3200"/>
              <a:t>- Phát động quần chúng đấu tranh chống lại xã hội phong kiến </a:t>
            </a:r>
            <a:endParaRPr lang="en-US" sz="3200"/>
          </a:p>
          <a:p>
            <a:pPr algn="just"/>
            <a:r>
              <a:rPr lang="en-US">
                <a:solidFill>
                  <a:prstClr val="black"/>
                </a:solidFill>
                <a:latin typeface="Calibri Light"/>
              </a:rPr>
              <a:t> 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9969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3. Phong trào Cải cách tôn giáo </a:t>
            </a:r>
            <a:endParaRPr lang="en-US" sz="320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36431"/>
            <a:ext cx="942535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GV yêu cầu HS đọc thông tin trong SGK, quan sát tranh ảnh của mục 3, trả lời câu hỏi: </a:t>
            </a:r>
          </a:p>
          <a:p>
            <a:r>
              <a:rPr lang="en-US" sz="3200"/>
              <a:t>- Em hãy nêu nguyên nhân bùng nổ Phong trào Cải cách tôn giáo?</a:t>
            </a:r>
          </a:p>
          <a:p>
            <a:r>
              <a:rPr lang="en-US" sz="3200"/>
              <a:t>- Nội dung cơ bản của Phong trào Cải cách tôn giáo?</a:t>
            </a:r>
          </a:p>
          <a:p>
            <a:r>
              <a:rPr lang="en-US" sz="3200"/>
              <a:t>- Tác độngcủa Phong trào Cải cách tôn giáo?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846" y="1147620"/>
            <a:ext cx="50760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/>
              <a:t>- Mác-tin Lu-thơ là một tu sĩ, đồng thời là Giáo sư ở Trường Đại học Vit-len-béc (Đức).  Lu-thơ căm ghét giáo sĩ được phép bán “thẻ miễn tội”…  </a:t>
            </a:r>
            <a:endParaRPr lang="en-US" sz="28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08039"/>
            <a:ext cx="101873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3. Phong trào Cải cách tôn giáo </a:t>
            </a:r>
            <a:endParaRPr lang="en-US" sz="2800">
              <a:solidFill>
                <a:srgbClr val="C00000"/>
              </a:solidFill>
            </a:endParaRPr>
          </a:p>
          <a:p>
            <a:pPr lvl="0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8274" y="1113692"/>
            <a:ext cx="6767879" cy="574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8370276" y="1"/>
            <a:ext cx="2754923" cy="109024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endParaRPr lang="en-US" sz="2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080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35309"/>
            <a:ext cx="768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3. </a:t>
            </a:r>
            <a:r>
              <a:rPr lang="en-US" sz="3200" b="1" dirty="0" err="1">
                <a:solidFill>
                  <a:srgbClr val="C00000"/>
                </a:solidFill>
              </a:rPr>
              <a:t>Phong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trào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Cải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cách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tôn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giáo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629178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a, </a:t>
            </a:r>
            <a:r>
              <a:rPr lang="en-US" sz="2800" b="1" dirty="0" err="1"/>
              <a:t>Nguyên</a:t>
            </a:r>
            <a:r>
              <a:rPr lang="en-US" sz="2800" b="1" dirty="0"/>
              <a:t> </a:t>
            </a:r>
            <a:r>
              <a:rPr lang="en-US" sz="2800" b="1" dirty="0" err="1"/>
              <a:t>nhân</a:t>
            </a:r>
            <a:r>
              <a:rPr lang="en-US" sz="2800" b="1" dirty="0"/>
              <a:t> </a:t>
            </a:r>
            <a:r>
              <a:rPr lang="en-US" sz="2800" b="1" dirty="0" err="1"/>
              <a:t>bùng</a:t>
            </a:r>
            <a:r>
              <a:rPr lang="en-US" sz="2800" b="1" dirty="0"/>
              <a:t> </a:t>
            </a:r>
            <a:r>
              <a:rPr lang="en-US" sz="2800" b="1" dirty="0" err="1"/>
              <a:t>nổ</a:t>
            </a:r>
            <a:endParaRPr lang="en-US" sz="2800" dirty="0"/>
          </a:p>
          <a:p>
            <a:pPr marL="342900" indent="-342900">
              <a:buFontTx/>
              <a:buChar char="-"/>
            </a:pP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thế</a:t>
            </a:r>
            <a:r>
              <a:rPr lang="en-US" sz="2800" dirty="0"/>
              <a:t> </a:t>
            </a:r>
            <a:r>
              <a:rPr lang="en-US" sz="2800" dirty="0" err="1"/>
              <a:t>kỉ</a:t>
            </a:r>
            <a:r>
              <a:rPr lang="en-US" sz="2800" dirty="0"/>
              <a:t> XVI, </a:t>
            </a:r>
            <a:r>
              <a:rPr lang="en-US" sz="2800" dirty="0" err="1"/>
              <a:t>giáo</a:t>
            </a:r>
            <a:r>
              <a:rPr lang="en-US" sz="2800" dirty="0"/>
              <a:t> </a:t>
            </a:r>
            <a:r>
              <a:rPr lang="en-US" sz="2800" dirty="0" err="1"/>
              <a:t>hội</a:t>
            </a:r>
            <a:r>
              <a:rPr lang="en-US" sz="2800" dirty="0"/>
              <a:t> </a:t>
            </a:r>
            <a:r>
              <a:rPr lang="en-US" sz="2800" dirty="0" err="1"/>
              <a:t>Thiên</a:t>
            </a:r>
            <a:r>
              <a:rPr lang="en-US" sz="2800" dirty="0"/>
              <a:t> </a:t>
            </a:r>
            <a:r>
              <a:rPr lang="en-US" sz="2800" dirty="0" err="1"/>
              <a:t>chúa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càng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xu </a:t>
            </a:r>
            <a:r>
              <a:rPr lang="en-US" sz="2800" dirty="0" err="1"/>
              <a:t>hướng</a:t>
            </a:r>
            <a:r>
              <a:rPr lang="en-US" sz="2800" dirty="0"/>
              <a:t> </a:t>
            </a:r>
            <a:r>
              <a:rPr lang="en-US" sz="2800" dirty="0" err="1"/>
              <a:t>cản</a:t>
            </a:r>
            <a:r>
              <a:rPr lang="en-US" sz="2800" dirty="0"/>
              <a:t> </a:t>
            </a:r>
            <a:r>
              <a:rPr lang="en-US" sz="2800" dirty="0" err="1"/>
              <a:t>trở</a:t>
            </a:r>
            <a:r>
              <a:rPr lang="en-US" sz="2800" dirty="0"/>
              <a:t>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phát</a:t>
            </a:r>
            <a:r>
              <a:rPr lang="en-US" sz="2800" dirty="0"/>
              <a:t> </a:t>
            </a:r>
            <a:r>
              <a:rPr lang="en-US" sz="2800" dirty="0" err="1"/>
              <a:t>triển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giai</a:t>
            </a:r>
            <a:r>
              <a:rPr lang="en-US" sz="2800" dirty="0"/>
              <a:t> </a:t>
            </a:r>
            <a:r>
              <a:rPr lang="en-US" sz="2800" dirty="0" err="1"/>
              <a:t>cấp</a:t>
            </a:r>
            <a:r>
              <a:rPr lang="en-US" sz="2800" dirty="0"/>
              <a:t> </a:t>
            </a:r>
            <a:r>
              <a:rPr lang="en-US" sz="2800" dirty="0" err="1"/>
              <a:t>tư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endParaRPr lang="en-US" sz="2800" dirty="0"/>
          </a:p>
          <a:p>
            <a:r>
              <a:rPr lang="en-US" sz="2800" dirty="0"/>
              <a:t>=&gt; </a:t>
            </a:r>
            <a:r>
              <a:rPr lang="en-US" sz="2800" dirty="0" err="1"/>
              <a:t>Bùng</a:t>
            </a:r>
            <a:r>
              <a:rPr lang="en-US" sz="2800" dirty="0"/>
              <a:t> </a:t>
            </a:r>
            <a:r>
              <a:rPr lang="en-US" sz="2800" dirty="0" err="1"/>
              <a:t>nổ</a:t>
            </a:r>
            <a:r>
              <a:rPr lang="en-US" sz="2800" dirty="0"/>
              <a:t> </a:t>
            </a:r>
            <a:r>
              <a:rPr lang="en-US" sz="2800" dirty="0" err="1"/>
              <a:t>phong</a:t>
            </a:r>
            <a:r>
              <a:rPr lang="en-US" sz="2800" dirty="0"/>
              <a:t> </a:t>
            </a:r>
            <a:r>
              <a:rPr lang="en-US" sz="2800" dirty="0" err="1"/>
              <a:t>trào</a:t>
            </a:r>
            <a:r>
              <a:rPr lang="en-US" sz="2800" dirty="0"/>
              <a:t> </a:t>
            </a:r>
            <a:r>
              <a:rPr lang="en-US" sz="2800" dirty="0" err="1"/>
              <a:t>cải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tôn</a:t>
            </a:r>
            <a:r>
              <a:rPr lang="en-US" sz="2800" dirty="0"/>
              <a:t> </a:t>
            </a:r>
            <a:r>
              <a:rPr lang="en-US" sz="2800" dirty="0" err="1"/>
              <a:t>giáo</a:t>
            </a:r>
            <a:endParaRPr lang="en-US" sz="2800" dirty="0"/>
          </a:p>
          <a:p>
            <a:r>
              <a:rPr lang="en-US" sz="2800" b="1" dirty="0"/>
              <a:t> 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931293-41F6-ED4C-94CF-AF3913127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7" y="144916"/>
            <a:ext cx="12006622" cy="662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42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C8D748-32A5-56E9-4031-EFA61E30F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1" y="231006"/>
            <a:ext cx="12119592" cy="645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17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16143" y="1134907"/>
            <a:ext cx="8884740" cy="4093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Câu hỏi trắc nghiệm:</a:t>
            </a:r>
          </a:p>
          <a:p>
            <a:endParaRPr lang="nl-NL" sz="32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nl-NL" sz="3200" b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Đan – tê là ai?</a:t>
            </a:r>
            <a:endParaRPr lang="nl-NL" sz="32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nl-NL" sz="3200" b="1" dirty="0">
                <a:solidFill>
                  <a:schemeClr val="accent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A. </a:t>
            </a:r>
            <a:r>
              <a:rPr lang="nl-NL" sz="3200" b="1">
                <a:solidFill>
                  <a:schemeClr val="accent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Người lái buôn.</a:t>
            </a:r>
            <a:endParaRPr lang="nl-NL" sz="3200" b="1" dirty="0">
              <a:solidFill>
                <a:schemeClr val="accent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nl-NL" sz="3200" b="1" dirty="0">
                <a:solidFill>
                  <a:schemeClr val="accent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B. </a:t>
            </a:r>
            <a:r>
              <a:rPr lang="nl-NL" sz="3200" b="1">
                <a:solidFill>
                  <a:schemeClr val="accent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Người mở đầu phong trào Văn hóa Phục hưng.</a:t>
            </a:r>
            <a:endParaRPr lang="nl-NL" sz="3200" b="1" dirty="0">
              <a:solidFill>
                <a:schemeClr val="accent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nl-NL" sz="3200" b="1" dirty="0">
                <a:solidFill>
                  <a:schemeClr val="accent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C. Hoàng đế đầu tiên </a:t>
            </a:r>
            <a:r>
              <a:rPr lang="nl-NL" sz="3200" b="1">
                <a:solidFill>
                  <a:schemeClr val="accent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của I-ta-li-a</a:t>
            </a:r>
            <a:endParaRPr lang="nl-NL" sz="3200" b="1" dirty="0">
              <a:solidFill>
                <a:schemeClr val="accent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/>
            <a:r>
              <a:rPr lang="nl-NL" sz="32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nl-NL" sz="3200" b="1">
                <a:solidFill>
                  <a:schemeClr val="accent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Hoàng đế cuối cùng của I-ta-li-a. </a:t>
            </a:r>
          </a:p>
          <a:p>
            <a:pPr lvl="0"/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920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61E515A-C821-4137-BB5A-B22BE97C9AD9}"/>
              </a:ext>
            </a:extLst>
          </p:cNvPr>
          <p:cNvSpPr/>
          <p:nvPr/>
        </p:nvSpPr>
        <p:spPr>
          <a:xfrm>
            <a:off x="259662" y="255321"/>
            <a:ext cx="4215357" cy="12469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2CE3D4-B8E0-40F7-8E53-914C9EBBA972}"/>
              </a:ext>
            </a:extLst>
          </p:cNvPr>
          <p:cNvSpPr txBox="1"/>
          <p:nvPr/>
        </p:nvSpPr>
        <p:spPr>
          <a:xfrm>
            <a:off x="928255" y="586405"/>
            <a:ext cx="2687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246" y="0"/>
            <a:ext cx="2426677" cy="97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09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1863967"/>
          <a:ext cx="11301046" cy="4070455"/>
        </p:xfrm>
        <a:graphic>
          <a:graphicData uri="http://schemas.openxmlformats.org/drawingml/2006/table">
            <a:tbl>
              <a:tblPr/>
              <a:tblGrid>
                <a:gridCol w="3766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7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7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25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Các nhà </a:t>
                      </a:r>
                      <a:r>
                        <a:rPr lang="en-US" sz="2400" kern="1200">
                          <a:latin typeface="Times New Roman"/>
                          <a:ea typeface="Calibri"/>
                          <a:cs typeface="Times New Roman"/>
                        </a:rPr>
                        <a:t>Văn hóa Phục hưng </a:t>
                      </a:r>
                      <a:endParaRPr lang="en-US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Lĩnh vực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Tác phẩm/Công trình tiêu biểu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58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M.Xéc-van-tét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58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W.Sếch-xpia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58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latin typeface="Times New Roman"/>
                          <a:ea typeface="Calibri"/>
                          <a:cs typeface="Times New Roman"/>
                        </a:rPr>
                        <a:t>Lê-ô-na đơ Vanh-xi</a:t>
                      </a:r>
                      <a:endParaRPr lang="en-US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5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N.Cô-péc-nic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25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G.Ga-li-lê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10314042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Câu 1: Hãy lập và hoàn thành bảng theo mẫu dưới đây:</a:t>
            </a: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840524"/>
            <a:ext cx="111369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latin typeface="Arial" pitchFamily="34" charset="0"/>
                <a:ea typeface="Calibri" pitchFamily="34" charset="0"/>
                <a:cs typeface="Times New Roman" pitchFamily="18" charset="0"/>
              </a:rPr>
              <a:t>Câu 2: Vẽ sơ đồ tư duy thể hiện những nét chính của phong trào Cải cách tôn giáo.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C147B-0ECF-444F-ADBC-8ECEC7D2FC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95748" y="1643960"/>
            <a:ext cx="5805947" cy="757570"/>
          </a:xfrm>
        </p:spPr>
        <p:txBody>
          <a:bodyPr>
            <a:normAutofit/>
          </a:bodyPr>
          <a:lstStyle/>
          <a:p>
            <a:r>
              <a:rPr lang="en-US" sz="3500" b="1" u="sng"/>
              <a:t>Kiểm tra bài cũ</a:t>
            </a:r>
            <a:endParaRPr lang="vi-VN" sz="3500" b="1" u="sn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A469DE-BD28-4A9C-A770-0CF7D3A59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1495" y="2601119"/>
            <a:ext cx="9724103" cy="1655762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ts val="700"/>
              </a:spcBef>
              <a:spcAft>
                <a:spcPts val="700"/>
              </a:spcAft>
              <a:buFontTx/>
              <a:buChar char="-"/>
            </a:pPr>
            <a:r>
              <a:rPr lang="en-US" sz="2800" dirty="0" err="1">
                <a:latin typeface="Times New Roman"/>
                <a:ea typeface="Calibri"/>
                <a:cs typeface="Times New Roman"/>
              </a:rPr>
              <a:t>Nêu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sự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khác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nhau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giữa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Lãnh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địa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phong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kiến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và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thành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thị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trung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đại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?</a:t>
            </a:r>
            <a:endParaRPr lang="en-US" sz="2800" dirty="0"/>
          </a:p>
          <a:p>
            <a:pPr algn="just">
              <a:lnSpc>
                <a:spcPct val="115000"/>
              </a:lnSpc>
              <a:spcBef>
                <a:spcPts val="700"/>
              </a:spcBef>
              <a:spcAft>
                <a:spcPts val="700"/>
              </a:spcAft>
              <a:buFontTx/>
              <a:buChar char="-"/>
            </a:pPr>
            <a:endParaRPr lang="en-US" sz="2800" dirty="0"/>
          </a:p>
          <a:p>
            <a:endParaRPr lang="vi-VN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58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61E515A-C821-4137-BB5A-B22BE97C9AD9}"/>
              </a:ext>
            </a:extLst>
          </p:cNvPr>
          <p:cNvSpPr/>
          <p:nvPr/>
        </p:nvSpPr>
        <p:spPr>
          <a:xfrm>
            <a:off x="259662" y="255322"/>
            <a:ext cx="4215357" cy="57701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2CE3D4-B8E0-40F7-8E53-914C9EBBA972}"/>
              </a:ext>
            </a:extLst>
          </p:cNvPr>
          <p:cNvSpPr txBox="1"/>
          <p:nvPr/>
        </p:nvSpPr>
        <p:spPr>
          <a:xfrm>
            <a:off x="928255" y="199292"/>
            <a:ext cx="2687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3200" b="1" dirty="0">
              <a:solidFill>
                <a:srgbClr val="70AD47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F8116B-E20B-491D-B4D9-56413782607C}"/>
              </a:ext>
            </a:extLst>
          </p:cNvPr>
          <p:cNvSpPr txBox="1"/>
          <p:nvPr/>
        </p:nvSpPr>
        <p:spPr>
          <a:xfrm>
            <a:off x="928255" y="937846"/>
            <a:ext cx="2400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vụ: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938" y="140677"/>
            <a:ext cx="1746739" cy="79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1606062"/>
            <a:ext cx="1219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nl-NL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Sưu tầm tư liệu từ Internet và sách, báo để giới thiệu về một công trình/tác phẩm/nhà văn hóa thời Phục hưng mà em ấn tượng nhất.</a:t>
            </a: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22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47584" y="3114636"/>
            <a:ext cx="105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vi-VN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360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C8D0889-E86C-4BA7-AA38-C413CD6EA4D7}"/>
              </a:ext>
            </a:extLst>
          </p:cNvPr>
          <p:cNvSpPr/>
          <p:nvPr/>
        </p:nvSpPr>
        <p:spPr>
          <a:xfrm>
            <a:off x="3283331" y="3437583"/>
            <a:ext cx="6027800" cy="2699248"/>
          </a:xfrm>
          <a:custGeom>
            <a:avLst/>
            <a:gdLst>
              <a:gd name="connsiteX0" fmla="*/ 0 w 6027800"/>
              <a:gd name="connsiteY0" fmla="*/ 1349624 h 2699248"/>
              <a:gd name="connsiteX1" fmla="*/ 3013900 w 6027800"/>
              <a:gd name="connsiteY1" fmla="*/ 0 h 2699248"/>
              <a:gd name="connsiteX2" fmla="*/ 6027800 w 6027800"/>
              <a:gd name="connsiteY2" fmla="*/ 1349624 h 2699248"/>
              <a:gd name="connsiteX3" fmla="*/ 3013900 w 6027800"/>
              <a:gd name="connsiteY3" fmla="*/ 2699248 h 2699248"/>
              <a:gd name="connsiteX4" fmla="*/ 0 w 6027800"/>
              <a:gd name="connsiteY4" fmla="*/ 1349624 h 2699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800" h="2699248">
                <a:moveTo>
                  <a:pt x="0" y="1349624"/>
                </a:moveTo>
                <a:cubicBezTo>
                  <a:pt x="0" y="604247"/>
                  <a:pt x="1349369" y="0"/>
                  <a:pt x="3013900" y="0"/>
                </a:cubicBezTo>
                <a:cubicBezTo>
                  <a:pt x="4678431" y="0"/>
                  <a:pt x="6027800" y="604247"/>
                  <a:pt x="6027800" y="1349624"/>
                </a:cubicBezTo>
                <a:cubicBezTo>
                  <a:pt x="6027800" y="2095001"/>
                  <a:pt x="4678431" y="2699248"/>
                  <a:pt x="3013900" y="2699248"/>
                </a:cubicBezTo>
                <a:cubicBezTo>
                  <a:pt x="1349369" y="2699248"/>
                  <a:pt x="0" y="2095001"/>
                  <a:pt x="0" y="1349624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908151" tIns="420696" rIns="908151" bIns="420696" numCol="1" spcCol="1270" anchor="ctr" anchorCtr="0">
            <a:noAutofit/>
          </a:bodyPr>
          <a:lstStyle/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4000" b="1">
                <a:solidFill>
                  <a:srgbClr val="C00000"/>
                </a:solidFill>
              </a:rPr>
              <a:t>BÀI </a:t>
            </a:r>
            <a:r>
              <a:rPr 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4000" b="1">
                <a:solidFill>
                  <a:srgbClr val="C00000"/>
                </a:solidFill>
              </a:rPr>
              <a:t>PHONG TRÀO VĂN HÓA PHỤC HƯNG VÀ CẢI CÁCH TÔN GIÁO</a:t>
            </a:r>
            <a:r>
              <a:rPr lang="vi-VN" sz="4000" b="1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vi-VN" sz="4000" b="1" kern="12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09B99F86-651B-4A5B-9E20-B47A2FD75929}"/>
              </a:ext>
            </a:extLst>
          </p:cNvPr>
          <p:cNvSpPr/>
          <p:nvPr/>
        </p:nvSpPr>
        <p:spPr>
          <a:xfrm rot="2971515">
            <a:off x="1735879" y="3593380"/>
            <a:ext cx="1651366" cy="686110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0737062-9295-4627-95AF-67A4E4CFF02C}"/>
              </a:ext>
            </a:extLst>
          </p:cNvPr>
          <p:cNvSpPr/>
          <p:nvPr/>
        </p:nvSpPr>
        <p:spPr>
          <a:xfrm>
            <a:off x="67376" y="1800042"/>
            <a:ext cx="4437099" cy="1463847"/>
          </a:xfrm>
          <a:custGeom>
            <a:avLst/>
            <a:gdLst>
              <a:gd name="connsiteX0" fmla="*/ 0 w 4504476"/>
              <a:gd name="connsiteY0" fmla="*/ 121028 h 1210281"/>
              <a:gd name="connsiteX1" fmla="*/ 121028 w 4504476"/>
              <a:gd name="connsiteY1" fmla="*/ 0 h 1210281"/>
              <a:gd name="connsiteX2" fmla="*/ 4383448 w 4504476"/>
              <a:gd name="connsiteY2" fmla="*/ 0 h 1210281"/>
              <a:gd name="connsiteX3" fmla="*/ 4504476 w 4504476"/>
              <a:gd name="connsiteY3" fmla="*/ 121028 h 1210281"/>
              <a:gd name="connsiteX4" fmla="*/ 4504476 w 4504476"/>
              <a:gd name="connsiteY4" fmla="*/ 1089253 h 1210281"/>
              <a:gd name="connsiteX5" fmla="*/ 4383448 w 4504476"/>
              <a:gd name="connsiteY5" fmla="*/ 1210281 h 1210281"/>
              <a:gd name="connsiteX6" fmla="*/ 121028 w 4504476"/>
              <a:gd name="connsiteY6" fmla="*/ 1210281 h 1210281"/>
              <a:gd name="connsiteX7" fmla="*/ 0 w 4504476"/>
              <a:gd name="connsiteY7" fmla="*/ 1089253 h 1210281"/>
              <a:gd name="connsiteX8" fmla="*/ 0 w 4504476"/>
              <a:gd name="connsiteY8" fmla="*/ 121028 h 121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4476" h="1210281">
                <a:moveTo>
                  <a:pt x="0" y="121028"/>
                </a:moveTo>
                <a:cubicBezTo>
                  <a:pt x="0" y="54186"/>
                  <a:pt x="54186" y="0"/>
                  <a:pt x="121028" y="0"/>
                </a:cubicBezTo>
                <a:lnTo>
                  <a:pt x="4383448" y="0"/>
                </a:lnTo>
                <a:cubicBezTo>
                  <a:pt x="4450290" y="0"/>
                  <a:pt x="4504476" y="54186"/>
                  <a:pt x="4504476" y="121028"/>
                </a:cubicBezTo>
                <a:lnTo>
                  <a:pt x="4504476" y="1089253"/>
                </a:lnTo>
                <a:cubicBezTo>
                  <a:pt x="4504476" y="1156095"/>
                  <a:pt x="4450290" y="1210281"/>
                  <a:pt x="4383448" y="1210281"/>
                </a:cubicBezTo>
                <a:lnTo>
                  <a:pt x="121028" y="1210281"/>
                </a:lnTo>
                <a:cubicBezTo>
                  <a:pt x="54186" y="1210281"/>
                  <a:pt x="0" y="1156095"/>
                  <a:pt x="0" y="1089253"/>
                </a:cubicBezTo>
                <a:lnTo>
                  <a:pt x="0" y="121028"/>
                </a:ln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02123" tIns="102123" rIns="102123" bIns="102123" numCol="1" spcCol="1270" anchor="ctr" anchorCtr="0">
            <a:noAutofit/>
          </a:bodyPr>
          <a:lstStyle/>
          <a:p>
            <a:pPr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nl-NL" sz="3200" b="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>
                <a:solidFill>
                  <a:srgbClr val="C00000"/>
                </a:solidFill>
              </a:rPr>
              <a:t>1. </a:t>
            </a:r>
            <a:r>
              <a:rPr lang="en-US" sz="3200" b="1" dirty="0" err="1">
                <a:solidFill>
                  <a:srgbClr val="C00000"/>
                </a:solidFill>
              </a:rPr>
              <a:t>Những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biến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đổi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về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kinh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tế</a:t>
            </a:r>
            <a:r>
              <a:rPr lang="en-US" sz="3200" b="1" dirty="0">
                <a:solidFill>
                  <a:srgbClr val="C00000"/>
                </a:solidFill>
              </a:rPr>
              <a:t> - </a:t>
            </a:r>
            <a:r>
              <a:rPr lang="en-US" sz="3200" b="1" dirty="0" err="1">
                <a:solidFill>
                  <a:srgbClr val="C00000"/>
                </a:solidFill>
              </a:rPr>
              <a:t>xã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hội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Tây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Âu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từ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thế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kỉ</a:t>
            </a:r>
            <a:r>
              <a:rPr lang="en-US" sz="3200" b="1" dirty="0">
                <a:solidFill>
                  <a:srgbClr val="C00000"/>
                </a:solidFill>
              </a:rPr>
              <a:t> XIII </a:t>
            </a:r>
            <a:r>
              <a:rPr lang="en-US" sz="3200" b="1" dirty="0" err="1">
                <a:solidFill>
                  <a:srgbClr val="C00000"/>
                </a:solidFill>
              </a:rPr>
              <a:t>đến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thế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kỉ</a:t>
            </a:r>
            <a:r>
              <a:rPr lang="en-US" sz="3200" b="1" dirty="0">
                <a:solidFill>
                  <a:srgbClr val="C00000"/>
                </a:solidFill>
              </a:rPr>
              <a:t> XVI</a:t>
            </a:r>
            <a:endParaRPr lang="en-US" sz="3200" dirty="0">
              <a:solidFill>
                <a:srgbClr val="C00000"/>
              </a:solidFill>
            </a:endParaRPr>
          </a:p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3200" b="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9D22DD9A-9432-432E-BCAB-E665F09B045A}"/>
              </a:ext>
            </a:extLst>
          </p:cNvPr>
          <p:cNvSpPr/>
          <p:nvPr/>
        </p:nvSpPr>
        <p:spPr>
          <a:xfrm rot="5480540">
            <a:off x="5546523" y="2274107"/>
            <a:ext cx="1624680" cy="769285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12991DD-62E0-468B-8E6E-1105B332F39C}"/>
              </a:ext>
            </a:extLst>
          </p:cNvPr>
          <p:cNvSpPr/>
          <p:nvPr/>
        </p:nvSpPr>
        <p:spPr>
          <a:xfrm>
            <a:off x="4718867" y="219724"/>
            <a:ext cx="3333751" cy="1580318"/>
          </a:xfrm>
          <a:custGeom>
            <a:avLst/>
            <a:gdLst>
              <a:gd name="connsiteX0" fmla="*/ 0 w 3333751"/>
              <a:gd name="connsiteY0" fmla="*/ 158032 h 1580318"/>
              <a:gd name="connsiteX1" fmla="*/ 158032 w 3333751"/>
              <a:gd name="connsiteY1" fmla="*/ 0 h 1580318"/>
              <a:gd name="connsiteX2" fmla="*/ 3175719 w 3333751"/>
              <a:gd name="connsiteY2" fmla="*/ 0 h 1580318"/>
              <a:gd name="connsiteX3" fmla="*/ 3333751 w 3333751"/>
              <a:gd name="connsiteY3" fmla="*/ 158032 h 1580318"/>
              <a:gd name="connsiteX4" fmla="*/ 3333751 w 3333751"/>
              <a:gd name="connsiteY4" fmla="*/ 1422286 h 1580318"/>
              <a:gd name="connsiteX5" fmla="*/ 3175719 w 3333751"/>
              <a:gd name="connsiteY5" fmla="*/ 1580318 h 1580318"/>
              <a:gd name="connsiteX6" fmla="*/ 158032 w 3333751"/>
              <a:gd name="connsiteY6" fmla="*/ 1580318 h 1580318"/>
              <a:gd name="connsiteX7" fmla="*/ 0 w 3333751"/>
              <a:gd name="connsiteY7" fmla="*/ 1422286 h 1580318"/>
              <a:gd name="connsiteX8" fmla="*/ 0 w 3333751"/>
              <a:gd name="connsiteY8" fmla="*/ 158032 h 158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1" h="1580318">
                <a:moveTo>
                  <a:pt x="0" y="158032"/>
                </a:moveTo>
                <a:cubicBezTo>
                  <a:pt x="0" y="70753"/>
                  <a:pt x="70753" y="0"/>
                  <a:pt x="158032" y="0"/>
                </a:cubicBezTo>
                <a:lnTo>
                  <a:pt x="3175719" y="0"/>
                </a:lnTo>
                <a:cubicBezTo>
                  <a:pt x="3262998" y="0"/>
                  <a:pt x="3333751" y="70753"/>
                  <a:pt x="3333751" y="158032"/>
                </a:cubicBezTo>
                <a:lnTo>
                  <a:pt x="3333751" y="1422286"/>
                </a:lnTo>
                <a:cubicBezTo>
                  <a:pt x="3333751" y="1509565"/>
                  <a:pt x="3262998" y="1580318"/>
                  <a:pt x="3175719" y="1580318"/>
                </a:cubicBezTo>
                <a:lnTo>
                  <a:pt x="158032" y="1580318"/>
                </a:lnTo>
                <a:cubicBezTo>
                  <a:pt x="70753" y="1580318"/>
                  <a:pt x="0" y="1509565"/>
                  <a:pt x="0" y="1422286"/>
                </a:cubicBezTo>
                <a:lnTo>
                  <a:pt x="0" y="158032"/>
                </a:ln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12961" tIns="112961" rIns="112961" bIns="112961" numCol="1" spcCol="1270" anchor="ctr" anchorCtr="0">
            <a:noAutofit/>
          </a:bodyPr>
          <a:lstStyle/>
          <a:p>
            <a:pPr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b="0" kern="1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>
                <a:solidFill>
                  <a:srgbClr val="C00000"/>
                </a:solidFill>
              </a:rPr>
              <a:t>2. Phong trào Văn hóa Phục hưng </a:t>
            </a:r>
            <a:endParaRPr lang="en-US" sz="3600">
              <a:solidFill>
                <a:srgbClr val="C00000"/>
              </a:solidFill>
            </a:endParaRPr>
          </a:p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b="0" kern="1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500" b="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5301E418-E845-42F3-BDCF-4D5754E1AC1F}"/>
              </a:ext>
            </a:extLst>
          </p:cNvPr>
          <p:cNvSpPr/>
          <p:nvPr/>
        </p:nvSpPr>
        <p:spPr>
          <a:xfrm rot="8384316">
            <a:off x="9191079" y="3773338"/>
            <a:ext cx="1584691" cy="748144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0930691-DABE-4C20-B6F3-FBBBB2E80473}"/>
              </a:ext>
            </a:extLst>
          </p:cNvPr>
          <p:cNvSpPr/>
          <p:nvPr/>
        </p:nvSpPr>
        <p:spPr>
          <a:xfrm>
            <a:off x="7991156" y="1854480"/>
            <a:ext cx="3984541" cy="1390663"/>
          </a:xfrm>
          <a:custGeom>
            <a:avLst/>
            <a:gdLst>
              <a:gd name="connsiteX0" fmla="*/ 0 w 3984541"/>
              <a:gd name="connsiteY0" fmla="*/ 139066 h 1390663"/>
              <a:gd name="connsiteX1" fmla="*/ 139066 w 3984541"/>
              <a:gd name="connsiteY1" fmla="*/ 0 h 1390663"/>
              <a:gd name="connsiteX2" fmla="*/ 3845475 w 3984541"/>
              <a:gd name="connsiteY2" fmla="*/ 0 h 1390663"/>
              <a:gd name="connsiteX3" fmla="*/ 3984541 w 3984541"/>
              <a:gd name="connsiteY3" fmla="*/ 139066 h 1390663"/>
              <a:gd name="connsiteX4" fmla="*/ 3984541 w 3984541"/>
              <a:gd name="connsiteY4" fmla="*/ 1251597 h 1390663"/>
              <a:gd name="connsiteX5" fmla="*/ 3845475 w 3984541"/>
              <a:gd name="connsiteY5" fmla="*/ 1390663 h 1390663"/>
              <a:gd name="connsiteX6" fmla="*/ 139066 w 3984541"/>
              <a:gd name="connsiteY6" fmla="*/ 1390663 h 1390663"/>
              <a:gd name="connsiteX7" fmla="*/ 0 w 3984541"/>
              <a:gd name="connsiteY7" fmla="*/ 1251597 h 1390663"/>
              <a:gd name="connsiteX8" fmla="*/ 0 w 3984541"/>
              <a:gd name="connsiteY8" fmla="*/ 139066 h 139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4541" h="1390663">
                <a:moveTo>
                  <a:pt x="0" y="139066"/>
                </a:moveTo>
                <a:cubicBezTo>
                  <a:pt x="0" y="62262"/>
                  <a:pt x="62262" y="0"/>
                  <a:pt x="139066" y="0"/>
                </a:cubicBezTo>
                <a:lnTo>
                  <a:pt x="3845475" y="0"/>
                </a:lnTo>
                <a:cubicBezTo>
                  <a:pt x="3922279" y="0"/>
                  <a:pt x="3984541" y="62262"/>
                  <a:pt x="3984541" y="139066"/>
                </a:cubicBezTo>
                <a:lnTo>
                  <a:pt x="3984541" y="1251597"/>
                </a:lnTo>
                <a:cubicBezTo>
                  <a:pt x="3984541" y="1328401"/>
                  <a:pt x="3922279" y="1390663"/>
                  <a:pt x="3845475" y="1390663"/>
                </a:cubicBezTo>
                <a:lnTo>
                  <a:pt x="139066" y="1390663"/>
                </a:lnTo>
                <a:cubicBezTo>
                  <a:pt x="62262" y="1390663"/>
                  <a:pt x="0" y="1328401"/>
                  <a:pt x="0" y="1251597"/>
                </a:cubicBezTo>
                <a:lnTo>
                  <a:pt x="0" y="139066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07406" tIns="107406" rIns="107406" bIns="107406" numCol="1" spcCol="1270" anchor="ctr" anchorCtr="0">
            <a:noAutofit/>
          </a:bodyPr>
          <a:lstStyle/>
          <a:p>
            <a:pPr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b="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>
                <a:solidFill>
                  <a:srgbClr val="C00000"/>
                </a:solidFill>
              </a:rPr>
              <a:t>3. </a:t>
            </a:r>
            <a:r>
              <a:rPr lang="en-US" sz="3600" b="1" dirty="0" err="1">
                <a:solidFill>
                  <a:srgbClr val="C00000"/>
                </a:solidFill>
              </a:rPr>
              <a:t>Phong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trào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Cải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cách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tôn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giá</a:t>
            </a:r>
            <a:r>
              <a:rPr lang="en-US" sz="3600" b="1" dirty="0" err="1">
                <a:solidFill>
                  <a:srgbClr val="FF0000"/>
                </a:solidFill>
              </a:rPr>
              <a:t>o</a:t>
            </a:r>
            <a:r>
              <a:rPr lang="en-US" sz="3600" b="1" dirty="0"/>
              <a:t> </a:t>
            </a:r>
            <a:endParaRPr lang="en-US" sz="3600" dirty="0"/>
          </a:p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b="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500" b="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58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EB835CD-8565-46A3-84FD-49AD6B037596}"/>
              </a:ext>
            </a:extLst>
          </p:cNvPr>
          <p:cNvSpPr/>
          <p:nvPr/>
        </p:nvSpPr>
        <p:spPr>
          <a:xfrm>
            <a:off x="259662" y="255321"/>
            <a:ext cx="4215357" cy="12469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5194BB-5A8B-46C0-BB7F-6968E25ADDA3}"/>
              </a:ext>
            </a:extLst>
          </p:cNvPr>
          <p:cNvSpPr txBox="1"/>
          <p:nvPr/>
        </p:nvSpPr>
        <p:spPr>
          <a:xfrm>
            <a:off x="780994" y="507527"/>
            <a:ext cx="35693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59662" y="1693039"/>
            <a:ext cx="4804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/>
              <a:t>- </a:t>
            </a:r>
            <a:endParaRPr lang="vi-VN" dirty="0"/>
          </a:p>
        </p:txBody>
      </p:sp>
      <p:sp>
        <p:nvSpPr>
          <p:cNvPr id="9" name="TextBox 8"/>
          <p:cNvSpPr txBox="1"/>
          <p:nvPr/>
        </p:nvSpPr>
        <p:spPr>
          <a:xfrm>
            <a:off x="-1" y="1723292"/>
            <a:ext cx="50174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  </a:t>
            </a:r>
            <a:r>
              <a:rPr lang="en-US" sz="2800" dirty="0"/>
              <a:t>Quan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,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nội</a:t>
            </a:r>
            <a:r>
              <a:rPr lang="en-US" sz="2800" dirty="0"/>
              <a:t> dung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bức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965938"/>
            <a:ext cx="50174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bích</a:t>
            </a:r>
            <a:r>
              <a:rPr lang="en-US" sz="2800" dirty="0"/>
              <a:t> </a:t>
            </a:r>
            <a:r>
              <a:rPr lang="en-US" sz="2800" dirty="0" err="1"/>
              <a:t>họa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Mi-ken-</a:t>
            </a:r>
            <a:r>
              <a:rPr lang="en-US" sz="2800" dirty="0" err="1"/>
              <a:t>lăng</a:t>
            </a:r>
            <a:r>
              <a:rPr lang="en-US" sz="2800" dirty="0"/>
              <a:t>-</a:t>
            </a:r>
            <a:r>
              <a:rPr lang="en-US" sz="2800" dirty="0" err="1"/>
              <a:t>giơ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vòm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thờ</a:t>
            </a:r>
            <a:r>
              <a:rPr lang="en-US" sz="2800" dirty="0"/>
              <a:t> </a:t>
            </a:r>
            <a:r>
              <a:rPr lang="en-US" sz="2800" dirty="0" err="1"/>
              <a:t>Xích</a:t>
            </a:r>
            <a:r>
              <a:rPr lang="en-US" sz="2800" dirty="0"/>
              <a:t> – </a:t>
            </a:r>
            <a:r>
              <a:rPr lang="en-US" sz="2800" dirty="0" err="1"/>
              <a:t>xtin</a:t>
            </a:r>
            <a:r>
              <a:rPr lang="en-US" sz="2800" dirty="0"/>
              <a:t> (</a:t>
            </a:r>
            <a:r>
              <a:rPr lang="en-US" sz="2800" dirty="0" err="1"/>
              <a:t>Va-ti-căng</a:t>
            </a:r>
            <a:r>
              <a:rPr lang="en-US" sz="2800" dirty="0"/>
              <a:t>) –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kiệt</a:t>
            </a:r>
            <a:r>
              <a:rPr lang="en-US" sz="2800" dirty="0"/>
              <a:t> </a:t>
            </a:r>
            <a:r>
              <a:rPr lang="en-US" sz="2800" dirty="0" err="1"/>
              <a:t>tác</a:t>
            </a:r>
            <a:r>
              <a:rPr lang="en-US" sz="2800" dirty="0"/>
              <a:t> </a:t>
            </a:r>
            <a:r>
              <a:rPr lang="en-US" sz="2800" dirty="0" err="1"/>
              <a:t>đương</a:t>
            </a:r>
            <a:r>
              <a:rPr lang="en-US" sz="2800" dirty="0"/>
              <a:t> </a:t>
            </a:r>
            <a:r>
              <a:rPr lang="en-US" sz="2800" dirty="0" err="1"/>
              <a:t>thời</a:t>
            </a:r>
            <a:r>
              <a:rPr lang="en-US" sz="28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DBEB33-ABA9-B698-F12B-945096A72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60" y="760396"/>
            <a:ext cx="7328033" cy="54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1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FBD5AE-F090-43B5-2028-07A56BF5E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48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37643" y="178005"/>
            <a:ext cx="1070817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vi-VN" sz="3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endParaRPr lang="en-US" sz="28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800"/>
              </a:spcAft>
            </a:pPr>
            <a:endParaRPr lang="en-US" sz="2800" dirty="0">
              <a:latin typeface="Times New Roman"/>
              <a:ea typeface="Times New Roman"/>
            </a:endParaRPr>
          </a:p>
          <a:p>
            <a:pPr algn="just">
              <a:spcAft>
                <a:spcPts val="800"/>
              </a:spcAft>
            </a:pPr>
            <a:endParaRPr lang="en-US" sz="2400" dirty="0">
              <a:latin typeface="Times New Roman"/>
              <a:ea typeface="Times New Roman"/>
            </a:endParaRPr>
          </a:p>
          <a:p>
            <a:pPr lvl="0"/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8250" y="1348154"/>
            <a:ext cx="89681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+mj-lt"/>
            </a:endParaRPr>
          </a:p>
        </p:txBody>
      </p:sp>
      <p:sp>
        <p:nvSpPr>
          <p:cNvPr id="8" name="Explosion 2 7"/>
          <p:cNvSpPr/>
          <p:nvPr/>
        </p:nvSpPr>
        <p:spPr>
          <a:xfrm>
            <a:off x="1347537" y="2979968"/>
            <a:ext cx="10814297" cy="306660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800"/>
              </a:lnSpc>
              <a:spcBef>
                <a:spcPts val="800"/>
              </a:spcBef>
              <a:spcAft>
                <a:spcPts val="800"/>
              </a:spcAft>
            </a:pPr>
            <a:endParaRPr lang="nl-NL" sz="24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XIII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XVI ?</a:t>
            </a:r>
          </a:p>
          <a:p>
            <a:pPr lvl="0" algn="just">
              <a:lnSpc>
                <a:spcPts val="1800"/>
              </a:lnSpc>
              <a:spcBef>
                <a:spcPts val="800"/>
              </a:spcBef>
              <a:spcAft>
                <a:spcPts val="800"/>
              </a:spcAft>
            </a:pPr>
            <a:endParaRPr lang="en-US" sz="2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2858704" y="587141"/>
            <a:ext cx="7633450" cy="250775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GV yêu cầu HS đọc thông tin mục </a:t>
            </a:r>
            <a:r>
              <a:rPr lang="en-US" sz="2400" dirty="0"/>
              <a:t>1</a:t>
            </a:r>
            <a:r>
              <a:rPr lang="vi-VN" sz="2400" dirty="0"/>
              <a:t> và quan sát Hình 1</a:t>
            </a:r>
            <a:r>
              <a:rPr lang="en-US" sz="2400" dirty="0"/>
              <a:t> </a:t>
            </a:r>
            <a:r>
              <a:rPr lang="vi-VN" sz="2400" dirty="0"/>
              <a:t>S</a:t>
            </a:r>
            <a:r>
              <a:rPr lang="en-US" sz="2400" dirty="0"/>
              <a:t>GK</a:t>
            </a:r>
            <a:r>
              <a:rPr lang="vi-VN" sz="2400" dirty="0"/>
              <a:t> trang </a:t>
            </a:r>
            <a:r>
              <a:rPr lang="en-US" sz="2400" dirty="0"/>
              <a:t>1</a:t>
            </a:r>
            <a:r>
              <a:rPr lang="vi-VN" sz="2400" dirty="0"/>
              <a:t>8 trả lời câu hỏi: 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nl-NL" sz="2400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0"/>
            <a:ext cx="2214804" cy="1406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HÌNH THÀNH KIẾN THỨC</a:t>
            </a:r>
          </a:p>
        </p:txBody>
      </p:sp>
    </p:spTree>
    <p:extLst>
      <p:ext uri="{BB962C8B-B14F-4D97-AF65-F5344CB8AC3E}">
        <p14:creationId xmlns:p14="http://schemas.microsoft.com/office/powerpoint/2010/main" val="1986372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79232"/>
            <a:ext cx="11511815" cy="590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800"/>
              </a:spcBef>
              <a:spcAft>
                <a:spcPts val="800"/>
              </a:spcAft>
            </a:pP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XIII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Quan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800"/>
              </a:spcBef>
              <a:spcAft>
                <a:spcPts val="800"/>
              </a:spcAft>
              <a:buFontTx/>
              <a:buChar char="-"/>
            </a:pPr>
            <a:endParaRPr lang="nl-NL" sz="3200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ts val="1800"/>
              </a:lnSpc>
              <a:spcBef>
                <a:spcPts val="800"/>
              </a:spcBef>
              <a:spcAft>
                <a:spcPts val="800"/>
              </a:spcAft>
            </a:pPr>
            <a:endParaRPr lang="en-US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893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am luận về chủ đề &amp;quot;Đổi mới, sáng tạo trong dạy và học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937" y="211015"/>
            <a:ext cx="5416063" cy="611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00645" y="4045858"/>
            <a:ext cx="26494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(5P) 5-6 HS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0" y="949569"/>
            <a:ext cx="6693877" cy="524021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hỏi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hỏi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dirty="0"/>
              <a:t> </a:t>
            </a:r>
            <a:endParaRPr lang="en-US" dirty="0"/>
          </a:p>
          <a:p>
            <a:pPr algn="ctr"/>
            <a:r>
              <a:rPr lang="nl-NL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569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8245"/>
            <a:ext cx="8534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2. Phong trào Văn hóa Phục hưng </a:t>
            </a:r>
            <a:endParaRPr lang="en-US" sz="2800">
              <a:solidFill>
                <a:srgbClr val="C00000"/>
              </a:solidFill>
            </a:endParaRPr>
          </a:p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395046"/>
            <a:ext cx="1198098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2800"/>
              <a:t>a, Những thành tựu tiêu biểu </a:t>
            </a:r>
          </a:p>
          <a:p>
            <a:r>
              <a:rPr lang="en-US" sz="2800"/>
              <a:t>- Thời kì này chứng kiến sự phát triển đến đỉnh cao của văn học, sự nở rộ của các tài năng nghệ thuật với các gương mặt tiêu biểu như: M.Xéc-van-tét, W.Sếch-xpia, </a:t>
            </a:r>
            <a:r>
              <a:rPr lang="nl-NL" sz="2800"/>
              <a:t>Lê-ô-na đơ Vanh-xi...</a:t>
            </a:r>
            <a:endParaRPr lang="en-US" sz="2800"/>
          </a:p>
          <a:p>
            <a:pPr algn="just"/>
            <a:endParaRPr lang="en-US" sz="2800" dirty="0">
              <a:solidFill>
                <a:prstClr val="black"/>
              </a:solidFill>
              <a:latin typeface="Calibri Light"/>
            </a:endParaRPr>
          </a:p>
          <a:p>
            <a:pPr algn="just"/>
            <a:endParaRPr lang="vi-VN" sz="2800" dirty="0">
              <a:solidFill>
                <a:prstClr val="black"/>
              </a:solidFill>
              <a:latin typeface="Times New Roman"/>
            </a:endParaRPr>
          </a:p>
          <a:p>
            <a:pPr algn="just"/>
            <a:endParaRPr lang="vi-VN" sz="2800" dirty="0">
              <a:solidFill>
                <a:prstClr val="black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564" y="671465"/>
            <a:ext cx="762001" cy="49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7414" y="2954215"/>
            <a:ext cx="6494585" cy="390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29020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BÀI 3. NGUỒN GỐC LOÀI NGƯỜI&amp;quot;&quot;/&gt;&lt;property id=&quot;20307&quot; value=&quot;256&quot;/&gt;&lt;/object&gt;&lt;object type=&quot;3&quot; unique_id=&quot;10005&quot;&gt;&lt;property id=&quot;20148&quot; value=&quot;5&quot;/&gt;&lt;property id=&quot;20300&quot; value=&quot;Slide 4&quot;/&gt;&lt;property id=&quot;20307&quot; value=&quot;257&quot;/&gt;&lt;/object&gt;&lt;object type=&quot;3&quot; unique_id=&quot;10006&quot;&gt;&lt;property id=&quot;20148&quot; value=&quot;5&quot;/&gt;&lt;property id=&quot;20300&quot; value=&quot;Slide 6&quot;/&gt;&lt;property id=&quot;20307&quot; value=&quot;258&quot;/&gt;&lt;/object&gt;&lt;object type=&quot;3&quot; unique_id=&quot;10007&quot;&gt;&lt;property id=&quot;20148&quot; value=&quot;5&quot;/&gt;&lt;property id=&quot;20300&quot; value=&quot;Slide 7&quot;/&gt;&lt;property id=&quot;20307&quot; value=&quot;259&quot;/&gt;&lt;/object&gt;&lt;object type=&quot;3&quot; unique_id=&quot;10008&quot;&gt;&lt;property id=&quot;20148&quot; value=&quot;5&quot;/&gt;&lt;property id=&quot;20300&quot; value=&quot;Slide 8&quot;/&gt;&lt;property id=&quot;20307&quot; value=&quot;260&quot;/&gt;&lt;/object&gt;&lt;object type=&quot;3&quot; unique_id=&quot;10009&quot;&gt;&lt;property id=&quot;20148&quot; value=&quot;5&quot;/&gt;&lt;property id=&quot;20300&quot; value=&quot;Slide 9&quot;/&gt;&lt;property id=&quot;20307&quot; value=&quot;261&quot;/&gt;&lt;/object&gt;&lt;object type=&quot;3&quot; unique_id=&quot;10082&quot;&gt;&lt;property id=&quot;20148&quot; value=&quot;5&quot;/&gt;&lt;property id=&quot;20300&quot; value=&quot;Slide 2 - &amp;quot;Mục tiêu bài học&amp;quot;&quot;/&gt;&lt;property id=&quot;20307&quot; value=&quot;263&quot;/&gt;&lt;/object&gt;&lt;object type=&quot;3&quot; unique_id=&quot;10083&quot;&gt;&lt;property id=&quot;20148&quot; value=&quot;5&quot;/&gt;&lt;property id=&quot;20300&quot; value=&quot;Slide 3&quot;/&gt;&lt;property id=&quot;20307&quot; value=&quot;262&quot;/&gt;&lt;/object&gt;&lt;object type=&quot;3&quot; unique_id=&quot;10084&quot;&gt;&lt;property id=&quot;20148&quot; value=&quot;5&quot;/&gt;&lt;property id=&quot;20300&quot; value=&quot;Slide 5&quot;/&gt;&lt;property id=&quot;20307&quot; value=&quot;264&quot;/&gt;&lt;/object&gt;&lt;object type=&quot;3&quot; unique_id=&quot;10140&quot;&gt;&lt;property id=&quot;20148&quot; value=&quot;5&quot;/&gt;&lt;property id=&quot;20300&quot; value=&quot;Slide 10&quot;/&gt;&lt;property id=&quot;20307&quot; value=&quot;265&quot;/&gt;&lt;/object&gt;&lt;object type=&quot;3&quot; unique_id=&quot;10141&quot;&gt;&lt;property id=&quot;20148&quot; value=&quot;5&quot;/&gt;&lt;property id=&quot;20300&quot; value=&quot;Slide 11&quot;/&gt;&lt;property id=&quot;20307&quot; value=&quot;266&quot;/&gt;&lt;/object&gt;&lt;object type=&quot;3&quot; unique_id=&quot;10142&quot;&gt;&lt;property id=&quot;20148&quot; value=&quot;5&quot;/&gt;&lt;property id=&quot;20300&quot; value=&quot;Slide 12&quot;/&gt;&lt;property id=&quot;20307&quot; value=&quot;267&quot;/&gt;&lt;/object&gt;&lt;object type=&quot;3&quot; unique_id=&quot;10143&quot;&gt;&lt;property id=&quot;20148&quot; value=&quot;5&quot;/&gt;&lt;property id=&quot;20300&quot; value=&quot;Slide 13&quot;/&gt;&lt;property id=&quot;20307&quot; value=&quot;268&quot;/&gt;&lt;/object&gt;&lt;object type=&quot;3&quot; unique_id=&quot;10144&quot;&gt;&lt;property id=&quot;20148&quot; value=&quot;5&quot;/&gt;&lt;property id=&quot;20300&quot; value=&quot;Slide 14&quot;/&gt;&lt;property id=&quot;20307&quot; value=&quot;26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2724</TotalTime>
  <Words>795</Words>
  <Application>Microsoft Office PowerPoint</Application>
  <PresentationFormat>Widescreen</PresentationFormat>
  <Paragraphs>84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            BÀI 3: PHONG TRÀO VĂN HÓA PHỤC HƯNG VÀ CẢI CÁCH TÔN GIÁO </vt:lpstr>
      <vt:lpstr>Kiểm tra bài cũ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3. NGUỒN GỐC LOÀI NGƯỜI</dc:title>
  <dc:creator>TIEN</dc:creator>
  <cp:lastModifiedBy>do cuc</cp:lastModifiedBy>
  <cp:revision>181</cp:revision>
  <dcterms:created xsi:type="dcterms:W3CDTF">2021-07-25T09:08:06Z</dcterms:created>
  <dcterms:modified xsi:type="dcterms:W3CDTF">2022-09-20T14:48:10Z</dcterms:modified>
</cp:coreProperties>
</file>