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01" r:id="rId2"/>
    <p:sldId id="482" r:id="rId3"/>
    <p:sldId id="485" r:id="rId4"/>
    <p:sldId id="498" r:id="rId5"/>
    <p:sldId id="483" r:id="rId6"/>
    <p:sldId id="484" r:id="rId7"/>
    <p:sldId id="481" r:id="rId8"/>
    <p:sldId id="480" r:id="rId9"/>
    <p:sldId id="502" r:id="rId10"/>
    <p:sldId id="499" r:id="rId11"/>
    <p:sldId id="491" r:id="rId12"/>
    <p:sldId id="492" r:id="rId13"/>
    <p:sldId id="503" r:id="rId14"/>
    <p:sldId id="497" r:id="rId15"/>
    <p:sldId id="504" r:id="rId16"/>
    <p:sldId id="500" r:id="rId17"/>
    <p:sldId id="493" r:id="rId18"/>
    <p:sldId id="486" r:id="rId19"/>
    <p:sldId id="494" r:id="rId20"/>
    <p:sldId id="496" r:id="rId21"/>
    <p:sldId id="505" r:id="rId22"/>
    <p:sldId id="488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86000" autoAdjust="0"/>
  </p:normalViewPr>
  <p:slideViewPr>
    <p:cSldViewPr snapToGrid="0" snapToObjects="1">
      <p:cViewPr varScale="1">
        <p:scale>
          <a:sx n="80" d="100"/>
          <a:sy n="80" d="100"/>
        </p:scale>
        <p:origin x="-9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B5A7-AA2A-46C2-BF0E-8FF0F6984056}" type="datetimeFigureOut">
              <a:rPr lang="vi-VN" smtClean="0"/>
              <a:pPr/>
              <a:t>29/11/2021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8E0-9DA1-42B8-A842-34FCF2B3A8C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70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3941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8045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528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pPr/>
              <a:t>11/29/2021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61" y="0"/>
            <a:ext cx="5318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5788" y="0"/>
            <a:ext cx="5842350" cy="69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17" y="0"/>
            <a:ext cx="11079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" y="0"/>
            <a:ext cx="1182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xuất hiện các vương quốc cổ từ đầu Công nguyên đến thế kỉ VII</a:t>
            </a:r>
            <a:r>
              <a:rPr lang="vi-VN" sz="28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6690" y="475012"/>
            <a:ext cx="10175324" cy="50471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rgbClr val="FF0000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rgbClr val="FF0000"/>
                </a:solidFill>
              </a:rPr>
              <a:t> </a:t>
            </a:r>
            <a:r>
              <a:rPr lang="nl-NL" altLang="vi-VN" sz="2800" dirty="0">
                <a:solidFill>
                  <a:srgbClr val="FF0000"/>
                </a:solidFill>
              </a:rPr>
              <a:t>“</a:t>
            </a:r>
            <a:r>
              <a:rPr lang="nl-NL" altLang="vi-VN" sz="2800" i="1" dirty="0">
                <a:solidFill>
                  <a:srgbClr val="FF0000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rgbClr val="FF0000"/>
                </a:solidFill>
              </a:rPr>
              <a:t>” </a:t>
            </a:r>
            <a:r>
              <a:rPr lang="nl-NL" altLang="vi-VN" sz="2800" dirty="0" smtClean="0">
                <a:solidFill>
                  <a:srgbClr val="FF0000"/>
                </a:solidFill>
              </a:rPr>
              <a:t>- 5 phút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6690" y="1066018"/>
            <a:ext cx="10238509" cy="5802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6050" y="2179079"/>
            <a:ext cx="7259781" cy="3491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vi-VN" sz="2800" dirty="0" smtClean="0">
                <a:cs typeface="Times New Roman" panose="02020603050405020304" pitchFamily="18" charset="0"/>
              </a:rPr>
              <a:t>Quan sát lược đồ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12.1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và 12.2, xác định các vương quốc cổ ở Đông Nam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Á? </a:t>
            </a:r>
          </a:p>
          <a:p>
            <a:pPr algn="just">
              <a:spcAft>
                <a:spcPts val="0"/>
              </a:spcAft>
            </a:pPr>
            <a:r>
              <a:rPr lang="vi-VN" sz="2800" b="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Những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vương quốc đó hiện nay thuộc về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quốc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gia nào ?</a:t>
            </a:r>
            <a:endParaRPr lang="vi-VN" sz="2400" dirty="0">
              <a:ea typeface="Times New Roman" panose="02020603050405020304" pitchFamily="18" charset="0"/>
            </a:endParaRPr>
          </a:p>
          <a:p>
            <a:pPr algn="just"/>
            <a:r>
              <a:rPr lang="vi-VN" altLang="vi-VN" sz="2800" b="0" dirty="0" smtClean="0">
                <a:cs typeface="Times New Roman" panose="02020603050405020304" pitchFamily="18" charset="0"/>
              </a:rPr>
              <a:t>- </a:t>
            </a:r>
            <a:r>
              <a:rPr lang="vi-VN" sz="2800" dirty="0"/>
              <a:t>Quan sát lược </a:t>
            </a:r>
            <a:r>
              <a:rPr lang="vi-VN" sz="2800" dirty="0" smtClean="0"/>
              <a:t>đồ </a:t>
            </a:r>
            <a:r>
              <a:rPr lang="vi-VN" sz="2800" dirty="0"/>
              <a:t>rút ra điểm chung về sự ra đời và phát triển của các vương quốc cổ ở vùng lục </a:t>
            </a:r>
            <a:r>
              <a:rPr lang="vi-VN" sz="2800" dirty="0" smtClean="0"/>
              <a:t>là </a:t>
            </a:r>
            <a:r>
              <a:rPr lang="vi-VN" sz="2800" dirty="0"/>
              <a:t>gì? </a:t>
            </a:r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92218" y="1068233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9468531" y="3662661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886690" y="1080573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886690" y="5698008"/>
            <a:ext cx="1620562" cy="1159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9767033" y="5710349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767033" y="1144230"/>
            <a:ext cx="1321803" cy="105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874465" y="162167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2" name="Oval 21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3" name="Oval 22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870" y="481585"/>
            <a:ext cx="10985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ea typeface="Times New Roman" panose="02020603050405020304" pitchFamily="18" charset="0"/>
              </a:rPr>
              <a:t>II</a:t>
            </a:r>
            <a:r>
              <a:rPr lang="vi-VN" sz="2800" b="1" smtClean="0">
                <a:solidFill>
                  <a:schemeClr val="accent1"/>
                </a:solidFill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xuất hiện các vương quốc cổ từ đầu Công nguyên đến thế kỉ VII: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98714" y="1122437"/>
            <a:ext cx="5908431" cy="2012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 Cơ sở hình thành: 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latin typeface="+mj-lt"/>
                <a:ea typeface="Arial" panose="020B0604020202020204" pitchFamily="34" charset="0"/>
              </a:rPr>
              <a:t>+ N</a:t>
            </a:r>
            <a:r>
              <a:rPr lang="vi-VN" sz="2400" dirty="0" smtClean="0">
                <a:latin typeface="+mj-lt"/>
                <a:ea typeface="Arial" panose="020B0604020202020204" pitchFamily="34" charset="0"/>
              </a:rPr>
              <a:t>ghề </a:t>
            </a:r>
            <a:r>
              <a:rPr lang="vi-VN" sz="2400" dirty="0">
                <a:latin typeface="+mj-lt"/>
                <a:ea typeface="Arial" panose="020B0604020202020204" pitchFamily="34" charset="0"/>
              </a:rPr>
              <a:t>nông trồng lúa </a:t>
            </a:r>
            <a:r>
              <a:rPr lang="vi-VN" sz="2400" dirty="0" smtClean="0">
                <a:latin typeface="+mj-lt"/>
                <a:ea typeface="Arial" panose="020B0604020202020204" pitchFamily="34" charset="0"/>
              </a:rPr>
              <a:t>nước.</a:t>
            </a:r>
            <a:endParaRPr lang="vi-VN" sz="2400" dirty="0">
              <a:latin typeface="+mj-lt"/>
              <a:ea typeface="Arial" panose="020B0604020202020204" pitchFamily="34" charset="0"/>
            </a:endParaRP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latin typeface="+mj-lt"/>
                <a:ea typeface="Arial" panose="020B0604020202020204" pitchFamily="34" charset="0"/>
              </a:rPr>
              <a:t>+ Sự giao lưu </a:t>
            </a:r>
            <a:r>
              <a:rPr lang="vi-VN" sz="2400" dirty="0" smtClean="0">
                <a:latin typeface="+mj-lt"/>
                <a:ea typeface="Arial" panose="020B0604020202020204" pitchFamily="34" charset="0"/>
              </a:rPr>
              <a:t>thương mại với thế giới bên ngoài.</a:t>
            </a:r>
            <a:endParaRPr lang="vi-VN" sz="24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922" y="3411519"/>
            <a:ext cx="5908430" cy="24191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- </a:t>
            </a:r>
            <a:r>
              <a:rPr lang="vi-VN" sz="2400" dirty="0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Các vương quốc cổ:</a:t>
            </a:r>
            <a:endParaRPr lang="vi-VN" sz="2400" dirty="0">
              <a:solidFill>
                <a:srgbClr val="C00000"/>
              </a:solidFill>
              <a:latin typeface="+mj-lt"/>
              <a:ea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2400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Pe-gu, Tha-ton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(Myanmar)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Chăm-pa, Phù Nam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(Việt Nam)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Đốn Tốn, Xích Thổ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(Miền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Thái Lan và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Ma-lai-xi-a)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Ma-lay-u,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Ta-ru-ma 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In-đ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-nê-xi-a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59" y="-159267"/>
            <a:ext cx="1825333" cy="1515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pic>
        <p:nvPicPr>
          <p:cNvPr id="1026" name="Picture 2" descr="https://dailytravelvietnam.com/vi/images/2016/02/di-chi-oc-eo-an-giang-700x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828" y="1154245"/>
            <a:ext cx="5656945" cy="37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229590" y="1245476"/>
            <a:ext cx="1" cy="5622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95827" y="4855779"/>
            <a:ext cx="5656947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Khu di chỉ Óc Eo thuộc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tỉnh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An Giang. Thành cổ Óc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Eo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của vương quốc Phù Nam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là một thương cảng thời trung cổ bị chìm dưới đất,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sau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đó đã được khai quật, bảo vệ và nghiên cứu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..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8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261" y="0"/>
            <a:ext cx="1156656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661" y="31587"/>
            <a:ext cx="1035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hình thành và phát triển của các vương quốc phong kiến </a:t>
            </a:r>
            <a:endParaRPr lang="vi-VN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 Nam Á từ thế kỉ XII đến thế kỉ X</a:t>
            </a:r>
            <a:endParaRPr lang="vi-VN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3752778"/>
              </p:ext>
            </p:extLst>
          </p:nvPr>
        </p:nvGraphicFramePr>
        <p:xfrm>
          <a:off x="1213944" y="1461346"/>
          <a:ext cx="927012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2">
                  <a:extLst>
                    <a:ext uri="{9D8B030D-6E8A-4147-A177-3AD203B41FA5}">
                      <a16:colId xmlns:a16="http://schemas.microsoft.com/office/drawing/2014/main" xmlns="" val="776589000"/>
                    </a:ext>
                  </a:extLst>
                </a:gridCol>
                <a:gridCol w="4635062">
                  <a:extLst>
                    <a:ext uri="{9D8B030D-6E8A-4147-A177-3AD203B41FA5}">
                      <a16:colId xmlns:a16="http://schemas.microsoft.com/office/drawing/2014/main" xmlns="" val="3388319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32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44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645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9904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65362"/>
              </p:ext>
            </p:extLst>
          </p:nvPr>
        </p:nvGraphicFramePr>
        <p:xfrm>
          <a:off x="1213944" y="1012378"/>
          <a:ext cx="927012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xmlns="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xmlns="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Thaton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Pegu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nl-NL" sz="2400" smtClean="0">
                          <a:solidFill>
                            <a:srgbClr val="C00000"/>
                          </a:solidFill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1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957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72924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36" y="166254"/>
            <a:ext cx="11459689" cy="43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36" y="4500747"/>
            <a:ext cx="11459689" cy="235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31" y="663862"/>
            <a:ext cx="102155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000" b="1" smtClean="0">
                <a:solidFill>
                  <a:srgbClr val="0070C0"/>
                </a:solidFill>
              </a:rPr>
              <a:t>III. </a:t>
            </a:r>
            <a:r>
              <a:rPr lang="nl-NL" sz="2000" b="1" smtClean="0">
                <a:solidFill>
                  <a:srgbClr val="0070C0"/>
                </a:solidFill>
              </a:rPr>
              <a:t>Sự hình thành và phát triển của các vương quốc phong kiến từ đầu thế kỉ VII đến thế </a:t>
            </a:r>
            <a:r>
              <a:rPr lang="nl-NL" sz="2000" b="1" smtClean="0">
                <a:solidFill>
                  <a:srgbClr val="0070C0"/>
                </a:solidFill>
              </a:rPr>
              <a:t>kỉ </a:t>
            </a:r>
            <a:r>
              <a:rPr lang="nl-NL" sz="2000" b="1" smtClean="0">
                <a:solidFill>
                  <a:srgbClr val="0070C0"/>
                </a:solidFill>
              </a:rPr>
              <a:t>X</a:t>
            </a:r>
            <a:r>
              <a:rPr lang="vi-VN" sz="2800" b="1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6941" y="1730481"/>
            <a:ext cx="11083637" cy="46584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400" smtClean="0"/>
              <a:t>  </a:t>
            </a:r>
            <a:r>
              <a:rPr lang="nl-NL" sz="2400" smtClean="0">
                <a:solidFill>
                  <a:srgbClr val="C00000"/>
                </a:solidFill>
              </a:rPr>
              <a:t>Những </a:t>
            </a:r>
            <a:r>
              <a:rPr lang="nl-NL" sz="2400" smtClean="0">
                <a:solidFill>
                  <a:srgbClr val="C00000"/>
                </a:solidFill>
              </a:rPr>
              <a:t>vương quốc phong kiến ở Đông Nam Á từ thế kỉ VII đến thế </a:t>
            </a:r>
            <a:r>
              <a:rPr lang="nl-NL" sz="2400" smtClean="0">
                <a:solidFill>
                  <a:srgbClr val="C00000"/>
                </a:solidFill>
              </a:rPr>
              <a:t>kỉ </a:t>
            </a:r>
            <a:r>
              <a:rPr lang="nl-NL" sz="2400" smtClean="0">
                <a:solidFill>
                  <a:srgbClr val="C00000"/>
                </a:solidFill>
              </a:rPr>
              <a:t>X:</a:t>
            </a:r>
          </a:p>
          <a:p>
            <a:endParaRPr lang="en-US" sz="2400" smtClean="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+ Pagan, Pequ, </a:t>
            </a:r>
            <a:r>
              <a:rPr lang="nl-NL" sz="2400" smtClean="0">
                <a:solidFill>
                  <a:srgbClr val="C00000"/>
                </a:solidFill>
              </a:rPr>
              <a:t>Thaton </a:t>
            </a:r>
            <a:r>
              <a:rPr lang="nl-NL" sz="2400" smtClean="0">
                <a:solidFill>
                  <a:srgbClr val="C00000"/>
                </a:solidFill>
              </a:rPr>
              <a:t>( </a:t>
            </a:r>
            <a:r>
              <a:rPr lang="nl-NL" sz="2400" smtClean="0">
                <a:solidFill>
                  <a:srgbClr val="C00000"/>
                </a:solidFill>
              </a:rPr>
              <a:t>Mi-an-ma </a:t>
            </a:r>
            <a:r>
              <a:rPr lang="nl-NL" sz="2400" smtClean="0">
                <a:solidFill>
                  <a:srgbClr val="C00000"/>
                </a:solidFill>
              </a:rPr>
              <a:t>ngày </a:t>
            </a:r>
            <a:r>
              <a:rPr lang="nl-NL" sz="2400" smtClean="0">
                <a:solidFill>
                  <a:srgbClr val="C00000"/>
                </a:solidFill>
              </a:rPr>
              <a:t>nay)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+ Ha-ri-pun-giay-a, </a:t>
            </a:r>
            <a:r>
              <a:rPr lang="nl-NL" sz="2400" smtClean="0">
                <a:solidFill>
                  <a:srgbClr val="C00000"/>
                </a:solidFill>
              </a:rPr>
              <a:t>Đva-ra-va-ti </a:t>
            </a:r>
            <a:r>
              <a:rPr lang="nl-NL" sz="2400" smtClean="0">
                <a:solidFill>
                  <a:srgbClr val="C00000"/>
                </a:solidFill>
              </a:rPr>
              <a:t>( </a:t>
            </a:r>
            <a:r>
              <a:rPr lang="nl-NL" sz="2400" smtClean="0">
                <a:solidFill>
                  <a:srgbClr val="C00000"/>
                </a:solidFill>
              </a:rPr>
              <a:t>Thái Lan </a:t>
            </a:r>
            <a:r>
              <a:rPr lang="nl-NL" sz="2400" smtClean="0">
                <a:solidFill>
                  <a:srgbClr val="C00000"/>
                </a:solidFill>
              </a:rPr>
              <a:t>ngày </a:t>
            </a:r>
            <a:r>
              <a:rPr lang="nl-NL" sz="2400" smtClean="0">
                <a:solidFill>
                  <a:srgbClr val="C00000"/>
                </a:solidFill>
              </a:rPr>
              <a:t>nay)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+ </a:t>
            </a:r>
            <a:r>
              <a:rPr lang="nl-NL" sz="2400" smtClean="0">
                <a:solidFill>
                  <a:srgbClr val="C00000"/>
                </a:solidFill>
              </a:rPr>
              <a:t>Cam-pu-chia </a:t>
            </a:r>
            <a:r>
              <a:rPr lang="nl-NL" sz="2400" smtClean="0">
                <a:solidFill>
                  <a:srgbClr val="C00000"/>
                </a:solidFill>
              </a:rPr>
              <a:t>(Cam-pu-chia </a:t>
            </a:r>
            <a:r>
              <a:rPr lang="nl-NL" sz="2400" smtClean="0">
                <a:solidFill>
                  <a:srgbClr val="C00000"/>
                </a:solidFill>
              </a:rPr>
              <a:t>ngày </a:t>
            </a:r>
            <a:r>
              <a:rPr lang="nl-NL" sz="2400" smtClean="0">
                <a:solidFill>
                  <a:srgbClr val="C00000"/>
                </a:solidFill>
              </a:rPr>
              <a:t>nay)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+ </a:t>
            </a:r>
            <a:r>
              <a:rPr lang="nl-NL" sz="2400" smtClean="0">
                <a:solidFill>
                  <a:srgbClr val="C00000"/>
                </a:solidFill>
              </a:rPr>
              <a:t>Đại </a:t>
            </a:r>
            <a:r>
              <a:rPr lang="nl-NL" sz="2400" smtClean="0">
                <a:solidFill>
                  <a:srgbClr val="C00000"/>
                </a:solidFill>
              </a:rPr>
              <a:t>Cồ </a:t>
            </a:r>
            <a:r>
              <a:rPr lang="nl-NL" sz="2400" smtClean="0">
                <a:solidFill>
                  <a:srgbClr val="C00000"/>
                </a:solidFill>
              </a:rPr>
              <a:t>Việt, </a:t>
            </a:r>
            <a:r>
              <a:rPr lang="nl-NL" sz="2400" smtClean="0">
                <a:solidFill>
                  <a:srgbClr val="C00000"/>
                </a:solidFill>
              </a:rPr>
              <a:t>Chăm-pa </a:t>
            </a:r>
            <a:r>
              <a:rPr lang="nl-NL" sz="2400" smtClean="0">
                <a:solidFill>
                  <a:srgbClr val="C00000"/>
                </a:solidFill>
              </a:rPr>
              <a:t>( </a:t>
            </a:r>
            <a:r>
              <a:rPr lang="nl-NL" sz="2400" smtClean="0">
                <a:solidFill>
                  <a:srgbClr val="C00000"/>
                </a:solidFill>
              </a:rPr>
              <a:t>Việt Nam </a:t>
            </a:r>
            <a:r>
              <a:rPr lang="nl-NL" sz="2400" smtClean="0">
                <a:solidFill>
                  <a:srgbClr val="C00000"/>
                </a:solidFill>
              </a:rPr>
              <a:t>ngày </a:t>
            </a:r>
            <a:r>
              <a:rPr lang="nl-NL" sz="2400" smtClean="0">
                <a:solidFill>
                  <a:srgbClr val="C00000"/>
                </a:solidFill>
              </a:rPr>
              <a:t>nay)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+ </a:t>
            </a:r>
            <a:r>
              <a:rPr lang="nl-NL" sz="2400" smtClean="0">
                <a:solidFill>
                  <a:srgbClr val="C00000"/>
                </a:solidFill>
              </a:rPr>
              <a:t>Tu-ma-sic </a:t>
            </a:r>
            <a:r>
              <a:rPr lang="nl-NL" sz="2400" smtClean="0">
                <a:solidFill>
                  <a:srgbClr val="C00000"/>
                </a:solidFill>
              </a:rPr>
              <a:t>(Xing-ga-po </a:t>
            </a:r>
            <a:r>
              <a:rPr lang="nl-NL" sz="2400" smtClean="0">
                <a:solidFill>
                  <a:srgbClr val="C00000"/>
                </a:solidFill>
              </a:rPr>
              <a:t>ngày </a:t>
            </a:r>
            <a:r>
              <a:rPr lang="nl-NL" sz="2400" smtClean="0">
                <a:solidFill>
                  <a:srgbClr val="C00000"/>
                </a:solidFill>
              </a:rPr>
              <a:t>nay)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+ Sri-vi-giay-a và </a:t>
            </a:r>
            <a:r>
              <a:rPr lang="nl-NL" sz="2400" smtClean="0">
                <a:solidFill>
                  <a:srgbClr val="C00000"/>
                </a:solidFill>
              </a:rPr>
              <a:t>Ka-lin-ga </a:t>
            </a:r>
            <a:r>
              <a:rPr lang="nl-NL" sz="2400" smtClean="0">
                <a:solidFill>
                  <a:srgbClr val="C00000"/>
                </a:solidFill>
              </a:rPr>
              <a:t>(In-đô-nê-xi-a </a:t>
            </a:r>
            <a:r>
              <a:rPr lang="nl-NL" sz="2400" smtClean="0">
                <a:solidFill>
                  <a:srgbClr val="C00000"/>
                </a:solidFill>
              </a:rPr>
              <a:t>ngày </a:t>
            </a:r>
            <a:r>
              <a:rPr lang="nl-NL" sz="2400" smtClean="0">
                <a:solidFill>
                  <a:srgbClr val="C00000"/>
                </a:solidFill>
              </a:rPr>
              <a:t>nay)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679" y="-159267"/>
            <a:ext cx="1932013" cy="1515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178130" y="457200"/>
            <a:ext cx="1201386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Pagan, Pequ, Thaton thuộc Mi-an-ma ng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nay.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Ha-ri-pun-giay-a, Đva-ra-va-ti thuộc Th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Lan ng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nay.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Cam-pu-chia vẫn thuộc Cam-pu-chia ng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nay.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Đại Cổ Việt, Chăm-pa thuộc Việt Nam ngày nay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9177" y="657992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363" y="1145461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6941" y="1730481"/>
            <a:ext cx="11083637" cy="3520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Vì sao khu vực Đông Nam Á có vị trí địa lí rất quan trọng?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Trung Quốc.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Ấn Độ.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 giáp với khu vực châu Á gió mùa.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trên con đường biển nối liền Ấn Độ Dương và Thái Bình Dương.</a:t>
            </a:r>
          </a:p>
        </p:txBody>
      </p:sp>
      <p:sp>
        <p:nvSpPr>
          <p:cNvPr id="10" name="Oval 9"/>
          <p:cNvSpPr/>
          <p:nvPr/>
        </p:nvSpPr>
        <p:spPr>
          <a:xfrm>
            <a:off x="1214803" y="455045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679" y="-159267"/>
            <a:ext cx="1932013" cy="1515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</p:spTree>
    <p:extLst>
      <p:ext uri="{BB962C8B-B14F-4D97-AF65-F5344CB8AC3E}">
        <p14:creationId xmlns:p14="http://schemas.microsoft.com/office/powerpoint/2010/main" xmlns="" val="3258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67740" y="3444240"/>
            <a:ext cx="10172700" cy="3291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 Theo em, nét tương đồng về kinh tế của 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 gia sơ kì Đông 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so với Hy Lạp và La Mã cổ đại là gì?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Kinh tế nông nghiệp phát triển.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Các nghề thủ công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 sắt, đúc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 giữ vị trí rất quan trọng.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Thương mại đường biển thông qua các hải cảng.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Kinh tế thủ công nghiệp và thương nghiệp giữ vai trò chủ đạo.</a:t>
            </a:r>
          </a:p>
        </p:txBody>
      </p:sp>
      <p:sp>
        <p:nvSpPr>
          <p:cNvPr id="5" name="Oval 4"/>
          <p:cNvSpPr/>
          <p:nvPr/>
        </p:nvSpPr>
        <p:spPr>
          <a:xfrm>
            <a:off x="1089660" y="54940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67740" y="0"/>
            <a:ext cx="101727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sơ kì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đầu công nguyên đến 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89660" y="161752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3" y="550726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Luyện tập:</a:t>
            </a:r>
            <a:endParaRPr lang="vi-VN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" y="1143087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Tự luận: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0160" y="1768077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trình bày đặc điểm nổi bật về vị trí địa lí của khu vực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0160" y="3551157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Em hãy nêu những điểm tương đồng về vị trí địa lí của các vương quốc cổ ở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 smtClean="0"/>
              <a:t> </a:t>
            </a:r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065219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</a:t>
            </a:r>
            <a:r>
              <a:rPr lang="vi-VN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vi-VN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59" y="128595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92D050"/>
                </a:solidFill>
              </a:rPr>
              <a:t>CHƯƠNG IV: ĐÔNG NAM Á </a:t>
            </a:r>
          </a:p>
          <a:p>
            <a:pPr algn="ctr"/>
            <a:r>
              <a:rPr lang="vi-VN" sz="2000" b="1" dirty="0" smtClean="0">
                <a:solidFill>
                  <a:srgbClr val="92D050"/>
                </a:solidFill>
              </a:rPr>
              <a:t>TỪ NHỮNG THẾ KỈ TIẾP GIÁP CÔNG NGUYÊN ĐẾN THẾ KỈ X</a:t>
            </a:r>
            <a:endParaRPr lang="vi-VN" sz="2000" b="1" dirty="0">
              <a:solidFill>
                <a:srgbClr val="92D050"/>
              </a:solidFill>
            </a:endParaRP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178" y="2063398"/>
            <a:ext cx="7038109" cy="4627419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787" y="-159267"/>
            <a:ext cx="2096186" cy="16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3" y="862041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63" y="1607626"/>
            <a:ext cx="977097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Sông Mê Công gắn bó với lịch sử của những vương quốc cổ nào ở Đông Nam Á? Những vương quốc đó thuộc về các quốc gia nào ngày nay? Tham khảo trên lược đồ 12.1 và 12.2?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</p:spTree>
    <p:extLst>
      <p:ext uri="{BB962C8B-B14F-4D97-AF65-F5344CB8AC3E}">
        <p14:creationId xmlns:p14="http://schemas.microsoft.com/office/powerpoint/2010/main" xmlns="" val="2650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13" y="133350"/>
            <a:ext cx="11376561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/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/>
              <a:t>Đọc và trả lời các câu hỏi bài 13. Giao lưu thương mại và văn hóa ở Đông Nam Á (Từ đầu Công Nguyên đến TK X).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7"/>
            <a:ext cx="12192000" cy="63709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64069"/>
            <a:ext cx="12192000" cy="4801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dirty="0" smtClean="0">
                <a:latin typeface="Cambria" pitchFamily="18" charset="0"/>
              </a:rPr>
              <a:t>Lược đồ các nước Đông Nam Á.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2973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OneDrive\Desktop\Screenshot_23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3143" y="0"/>
            <a:ext cx="1119843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158" y="2991640"/>
            <a:ext cx="9829800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Dân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số hiện tại của các nước Đông Nam Á là 675.351.130 người vào ngày 14/07/2021 theo số liệu từ Liên Hợp Quốc. 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+ Chiếm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8,57% dân số thế giới. 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+ Mật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độ dân số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là 156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người/km2. 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+ Tổng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diện tích là 4.340.239 km2 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			(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Nguồn: https://danso.org/dong-nam-a/)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87" y="-159267"/>
            <a:ext cx="2096186" cy="168814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9954" y="852498"/>
            <a:ext cx="10709565" cy="21160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Đông Nam Á là một khu vực nằm ở phía đông nam của châu Á, bao gồm 11 quốc gia: Brunei,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Đông Timor,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Inđônêxia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Lào, Malaysia,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Myanma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ingapo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Thái Lan và Việt Nam.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</a:t>
            </a:r>
            <a:r>
              <a:rPr lang="vi-VN" sz="2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vi-VN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5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4" y="1317143"/>
            <a:ext cx="799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 giao nhiệm vụ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bàn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4" y="2061028"/>
            <a:ext cx="989491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hình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12.1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tr.63),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 khai thác thông tin trong SGK </a:t>
            </a:r>
            <a:endParaRPr lang="vi-VN" sz="2800" dirty="0"/>
          </a:p>
        </p:txBody>
      </p:sp>
      <p:sp>
        <p:nvSpPr>
          <p:cNvPr id="5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9899373" y="574862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364" y="734918"/>
            <a:ext cx="556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800" b="1" smtClean="0">
                <a:solidFill>
                  <a:schemeClr val="accent1"/>
                </a:solidFill>
                <a:latin typeface="+mj-lt"/>
              </a:rPr>
              <a:t>. </a:t>
            </a: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Vị trí địa lí của Đông Nam Á.</a:t>
            </a:r>
            <a:endParaRPr lang="vi-VN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08363" y="3089563"/>
            <a:ext cx="9894917" cy="243840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Trình bày sơ lược vị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trí địa lí của khu vực Đông Nam Á?</a:t>
            </a:r>
          </a:p>
          <a:p>
            <a:pPr indent="254000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Vị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trí địa lí này mang đến những thuận lợi, khó khăn nào cho cuộc sống của cư dân Đông Nam Á?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87" y="-159267"/>
            <a:ext cx="2096186" cy="1688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</p:spTree>
    <p:extLst>
      <p:ext uri="{BB962C8B-B14F-4D97-AF65-F5344CB8AC3E}">
        <p14:creationId xmlns:p14="http://schemas.microsoft.com/office/powerpoint/2010/main" xmlns="" val="17701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507" y="-159267"/>
            <a:ext cx="2096186" cy="1688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pic>
        <p:nvPicPr>
          <p:cNvPr id="11" name="Picture 5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" y="660773"/>
            <a:ext cx="11567160" cy="56943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040" y="6371760"/>
            <a:ext cx="11567160" cy="4801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dirty="0" smtClean="0">
                <a:latin typeface="Cambria" pitchFamily="18" charset="0"/>
              </a:rPr>
              <a:t>Lược đồ các nước Đông Nam Á.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4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406690"/>
            <a:ext cx="630520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92100" algn="just"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-  Đông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Nam Á nằm ở phía đông nam của </a:t>
            </a:r>
            <a:r>
              <a:rPr lang="vi-VN" sz="280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châu </a:t>
            </a:r>
            <a:r>
              <a:rPr lang="vi-VN" sz="280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Á</a:t>
            </a:r>
            <a:r>
              <a:rPr lang="nl-NL" sz="2800" smtClean="0"/>
              <a:t> án ngữ con đường hàng hải nối liền giữa Ấn Độ Dương và Thái Bình Dương, là cầu nối giữa Trung Quốc và Ấn Độ, giữa lục địa Á - Âu với châu Đại Dương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810" y="731153"/>
            <a:ext cx="599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800" b="1" smtClean="0">
                <a:solidFill>
                  <a:schemeClr val="accent1"/>
                </a:solidFill>
                <a:latin typeface="+mj-lt"/>
              </a:rPr>
              <a:t>. </a:t>
            </a:r>
            <a:r>
              <a:rPr lang="vi-VN" sz="2800" b="1" dirty="0">
                <a:solidFill>
                  <a:schemeClr val="accent1"/>
                </a:solidFill>
                <a:latin typeface="+mj-lt"/>
              </a:rPr>
              <a:t>Vị trí địa lí của Đông Nam Á.</a:t>
            </a:r>
            <a:endParaRPr lang="vi-VN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79" y="-159266"/>
            <a:ext cx="1703413" cy="1528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243840" y="70550"/>
            <a:ext cx="1075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pic>
        <p:nvPicPr>
          <p:cNvPr id="12" name="Picture 5" descr="20526659_684991958366288_984150484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1406690"/>
            <a:ext cx="4861560" cy="4958994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stCxn id="5" idx="3"/>
          </p:cNvCxnSpPr>
          <p:nvPr/>
        </p:nvCxnSpPr>
        <p:spPr>
          <a:xfrm>
            <a:off x="6981287" y="992763"/>
            <a:ext cx="29113" cy="5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5636" y="4180344"/>
            <a:ext cx="630520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vi-VN" sz="2800" dirty="0">
                <a:latin typeface="+mj-lt"/>
              </a:rPr>
              <a:t>Nằm trong vùng nhiệt đới gió mùa, lượng mưa lớn, thuận lợi trồng cây lúa nước, các loại gia vị và cây hương liệu quý hiếm.</a:t>
            </a:r>
          </a:p>
        </p:txBody>
      </p:sp>
    </p:spTree>
    <p:extLst>
      <p:ext uri="{BB962C8B-B14F-4D97-AF65-F5344CB8AC3E}">
        <p14:creationId xmlns:p14="http://schemas.microsoft.com/office/powerpoint/2010/main" xmlns="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191" y="0"/>
            <a:ext cx="7041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1207</Words>
  <Application>Microsoft Office PowerPoint</Application>
  <PresentationFormat>Custom</PresentationFormat>
  <Paragraphs>122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73</cp:revision>
  <dcterms:created xsi:type="dcterms:W3CDTF">2021-07-16T02:46:11Z</dcterms:created>
  <dcterms:modified xsi:type="dcterms:W3CDTF">2021-11-29T15:29:26Z</dcterms:modified>
</cp:coreProperties>
</file>