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6" r:id="rId4"/>
    <p:sldId id="265" r:id="rId5"/>
    <p:sldId id="277" r:id="rId6"/>
    <p:sldId id="278" r:id="rId7"/>
    <p:sldId id="279" r:id="rId8"/>
    <p:sldId id="266" r:id="rId9"/>
    <p:sldId id="280" r:id="rId10"/>
    <p:sldId id="281" r:id="rId11"/>
    <p:sldId id="283" r:id="rId12"/>
    <p:sldId id="282" r:id="rId13"/>
    <p:sldId id="289" r:id="rId14"/>
    <p:sldId id="284" r:id="rId15"/>
    <p:sldId id="285" r:id="rId16"/>
    <p:sldId id="286" r:id="rId17"/>
    <p:sldId id="287" r:id="rId18"/>
    <p:sldId id="288" r:id="rId19"/>
    <p:sldId id="290" r:id="rId20"/>
    <p:sldId id="264"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33" autoAdjust="0"/>
    <p:restoredTop sz="94660"/>
  </p:normalViewPr>
  <p:slideViewPr>
    <p:cSldViewPr snapToGrid="0">
      <p:cViewPr varScale="1">
        <p:scale>
          <a:sx n="73" d="100"/>
          <a:sy n="73" d="100"/>
        </p:scale>
        <p:origin x="2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E5D61-C447-41A6-9EA3-C1E36103A734}" type="datetimeFigureOut">
              <a:rPr lang="en-US" smtClean="0"/>
              <a:t>02/08/2022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80FE3-4E61-44D7-B2B8-4CD0BD8CD21E}" type="slidenum">
              <a:rPr lang="en-US" smtClean="0"/>
              <a:t>‹#›</a:t>
            </a:fld>
            <a:endParaRPr lang="en-US"/>
          </a:p>
        </p:txBody>
      </p:sp>
    </p:spTree>
    <p:extLst>
      <p:ext uri="{BB962C8B-B14F-4D97-AF65-F5344CB8AC3E}">
        <p14:creationId xmlns:p14="http://schemas.microsoft.com/office/powerpoint/2010/main" val="280573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85ed35a5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85ed35a5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86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CBE16-4EBF-4D5E-9BB0-13A92BBA50EE}" type="datetimeFigureOut">
              <a:rPr lang="en-US" smtClean="0"/>
              <a:t>02/08/2022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4509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CBE16-4EBF-4D5E-9BB0-13A92BBA50EE}" type="datetimeFigureOut">
              <a:rPr lang="en-US" smtClean="0"/>
              <a:t>02/08/2022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404110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CBE16-4EBF-4D5E-9BB0-13A92BBA50EE}" type="datetimeFigureOut">
              <a:rPr lang="en-US" smtClean="0"/>
              <a:t>02/08/2022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0376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CBE16-4EBF-4D5E-9BB0-13A92BBA50EE}" type="datetimeFigureOut">
              <a:rPr lang="en-US" smtClean="0"/>
              <a:t>02/08/2022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2187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5CBE16-4EBF-4D5E-9BB0-13A92BBA50EE}" type="datetimeFigureOut">
              <a:rPr lang="en-US" smtClean="0"/>
              <a:t>02/08/2022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52497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CBE16-4EBF-4D5E-9BB0-13A92BBA50EE}" type="datetimeFigureOut">
              <a:rPr lang="en-US" smtClean="0"/>
              <a:t>02/08/2022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50827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CBE16-4EBF-4D5E-9BB0-13A92BBA50EE}" type="datetimeFigureOut">
              <a:rPr lang="en-US" smtClean="0"/>
              <a:t>02/08/2022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395358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CBE16-4EBF-4D5E-9BB0-13A92BBA50EE}" type="datetimeFigureOut">
              <a:rPr lang="en-US" smtClean="0"/>
              <a:t>02/08/2022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7625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CBE16-4EBF-4D5E-9BB0-13A92BBA50EE}" type="datetimeFigureOut">
              <a:rPr lang="en-US" smtClean="0"/>
              <a:t>02/08/2022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3678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CBE16-4EBF-4D5E-9BB0-13A92BBA50EE}" type="datetimeFigureOut">
              <a:rPr lang="en-US" smtClean="0"/>
              <a:t>02/08/2022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185620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CBE16-4EBF-4D5E-9BB0-13A92BBA50EE}" type="datetimeFigureOut">
              <a:rPr lang="en-US" smtClean="0"/>
              <a:t>02/08/2022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C3153-7EE3-4A7E-8622-C99A12351022}" type="slidenum">
              <a:rPr lang="en-US" smtClean="0"/>
              <a:t>‹#›</a:t>
            </a:fld>
            <a:endParaRPr lang="en-US"/>
          </a:p>
        </p:txBody>
      </p:sp>
    </p:spTree>
    <p:extLst>
      <p:ext uri="{BB962C8B-B14F-4D97-AF65-F5344CB8AC3E}">
        <p14:creationId xmlns:p14="http://schemas.microsoft.com/office/powerpoint/2010/main" val="258777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CBE16-4EBF-4D5E-9BB0-13A92BBA50EE}" type="datetimeFigureOut">
              <a:rPr lang="en-US" smtClean="0"/>
              <a:t>02/08/2022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C3153-7EE3-4A7E-8622-C99A12351022}" type="slidenum">
              <a:rPr lang="en-US" smtClean="0"/>
              <a:t>‹#›</a:t>
            </a:fld>
            <a:endParaRPr lang="en-US"/>
          </a:p>
        </p:txBody>
      </p:sp>
    </p:spTree>
    <p:extLst>
      <p:ext uri="{BB962C8B-B14F-4D97-AF65-F5344CB8AC3E}">
        <p14:creationId xmlns:p14="http://schemas.microsoft.com/office/powerpoint/2010/main" val="32959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wPmXtdAUEH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983360"/>
          </a:xfrm>
          <a:prstGeom prst="rect">
            <a:avLst/>
          </a:prstGeom>
        </p:spPr>
      </p:pic>
    </p:spTree>
    <p:extLst>
      <p:ext uri="{BB962C8B-B14F-4D97-AF65-F5344CB8AC3E}">
        <p14:creationId xmlns:p14="http://schemas.microsoft.com/office/powerpoint/2010/main" val="3127685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786" y="1"/>
            <a:ext cx="8099323" cy="1061884"/>
          </a:xfrm>
        </p:spPr>
        <p:txBody>
          <a:bodyPr>
            <a:normAutofit/>
          </a:bodyPr>
          <a:lstStyle/>
          <a:p>
            <a:r>
              <a:rPr lang="en-US" sz="3600" b="1" dirty="0" err="1" smtClean="0">
                <a:solidFill>
                  <a:srgbClr val="00B050"/>
                </a:solidFill>
                <a:latin typeface="Times New Roman" panose="02020603050405020304" pitchFamily="18" charset="0"/>
                <a:cs typeface="Times New Roman" panose="02020603050405020304" pitchFamily="18" charset="0"/>
              </a:rPr>
              <a:t>Một</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số</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nét</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tiêu</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biểu</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về</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văn</a:t>
            </a:r>
            <a:r>
              <a:rPr lang="en-US" sz="3600" b="1" dirty="0" smtClean="0">
                <a:solidFill>
                  <a:srgbClr val="00B050"/>
                </a:solidFill>
                <a:latin typeface="Times New Roman" panose="02020603050405020304" pitchFamily="18" charset="0"/>
                <a:cs typeface="Times New Roman" panose="02020603050405020304" pitchFamily="18" charset="0"/>
              </a:rPr>
              <a:t> </a:t>
            </a:r>
            <a:r>
              <a:rPr lang="en-US" sz="3600" b="1" dirty="0" err="1" smtClean="0">
                <a:solidFill>
                  <a:srgbClr val="00B050"/>
                </a:solidFill>
                <a:latin typeface="Times New Roman" panose="02020603050405020304" pitchFamily="18" charset="0"/>
                <a:cs typeface="Times New Roman" panose="02020603050405020304" pitchFamily="18" charset="0"/>
              </a:rPr>
              <a:t>hóa</a:t>
            </a:r>
            <a:endParaRPr lang="en-US" sz="36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79970722"/>
              </p:ext>
            </p:extLst>
          </p:nvPr>
        </p:nvGraphicFramePr>
        <p:xfrm>
          <a:off x="324466" y="1061885"/>
          <a:ext cx="11179276" cy="4887616"/>
        </p:xfrm>
        <a:graphic>
          <a:graphicData uri="http://schemas.openxmlformats.org/drawingml/2006/table">
            <a:tbl>
              <a:tblPr firstRow="1" firstCol="1" bandRow="1">
                <a:tableStyleId>{5C22544A-7EE6-4342-B048-85BDC9FD1C3A}</a:tableStyleId>
              </a:tblPr>
              <a:tblGrid>
                <a:gridCol w="3361211">
                  <a:extLst>
                    <a:ext uri="{9D8B030D-6E8A-4147-A177-3AD203B41FA5}">
                      <a16:colId xmlns:a16="http://schemas.microsoft.com/office/drawing/2014/main" val="3497581673"/>
                    </a:ext>
                  </a:extLst>
                </a:gridCol>
                <a:gridCol w="7818065">
                  <a:extLst>
                    <a:ext uri="{9D8B030D-6E8A-4147-A177-3AD203B41FA5}">
                      <a16:colId xmlns:a16="http://schemas.microsoft.com/office/drawing/2014/main" val="733573907"/>
                    </a:ext>
                  </a:extLst>
                </a:gridCol>
              </a:tblGrid>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vực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a:effectLst/>
                          <a:latin typeface="Times New Roman" panose="02020603050405020304" pitchFamily="18" charset="0"/>
                          <a:cs typeface="Times New Roman" panose="02020603050405020304" pitchFamily="18" charset="0"/>
                        </a:rPr>
                        <a:t>Thành tựu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0079069"/>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Chữ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Cam-</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pu</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-chia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Mi</a:t>
                      </a:r>
                      <a:r>
                        <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-an-ma.</a:t>
                      </a:r>
                    </a:p>
                    <a:p>
                      <a:pPr marL="342900" lvl="0" indent="-342900" algn="just">
                        <a:spcAft>
                          <a:spcPts val="0"/>
                        </a:spcAft>
                        <a:buFont typeface="Times New Roman" panose="02020603050405020304" pitchFamily="18" charset="0"/>
                        <a:buChar char="-"/>
                        <a:tabLst>
                          <a:tab pos="76200" algn="l"/>
                        </a:tabLst>
                      </a:pPr>
                      <a:endParaRPr lang="en-US" sz="3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91136"/>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76200" algn="l"/>
                        </a:tabLst>
                        <a:defRPr/>
                      </a:pPr>
                      <a:r>
                        <a:rPr lang="en-US" sz="3200" dirty="0">
                          <a:effectLst/>
                          <a:latin typeface="Times New Roman" panose="02020603050405020304" pitchFamily="18" charset="0"/>
                          <a:cs typeface="Times New Roman" panose="02020603050405020304" pitchFamily="18" charset="0"/>
                        </a:rPr>
                        <a:t> </a:t>
                      </a:r>
                      <a:r>
                        <a:rPr lang="en-US" sz="3200" kern="1200" dirty="0" smtClean="0">
                          <a:solidFill>
                            <a:schemeClr val="dk1"/>
                          </a:solidFill>
                          <a:effectLst/>
                          <a:latin typeface="Times New Roman" panose="02020603050405020304" pitchFamily="18" charset="0"/>
                          <a:ea typeface="+mn-ea"/>
                          <a:cs typeface="Times New Roman" panose="02020603050405020304" pitchFamily="18" charset="0"/>
                        </a:rPr>
                        <a:t>N</a:t>
                      </a:r>
                      <a:r>
                        <a:rPr lang="vi-VN" sz="3200" kern="1200" dirty="0" smtClean="0">
                          <a:solidFill>
                            <a:schemeClr val="dk1"/>
                          </a:solidFill>
                          <a:effectLst/>
                          <a:latin typeface="Times New Roman" panose="02020603050405020304" pitchFamily="18" charset="0"/>
                          <a:ea typeface="+mn-ea"/>
                          <a:cs typeface="Times New Roman" panose="02020603050405020304" pitchFamily="18" charset="0"/>
                        </a:rPr>
                        <a:t>hững điệu múa vui tươi cởi mở như điệu múa hoa Chăm-pa</a:t>
                      </a:r>
                      <a:r>
                        <a:rPr lang="en-US" sz="3200" kern="1200" dirty="0" smtClean="0">
                          <a:solidFill>
                            <a:schemeClr val="dk1"/>
                          </a:solidFill>
                          <a:effectLst/>
                          <a:latin typeface="Times New Roman" panose="02020603050405020304" pitchFamily="18" charset="0"/>
                          <a:ea typeface="+mn-ea"/>
                          <a:cs typeface="Times New Roman" panose="02020603050405020304" pitchFamily="18" charset="0"/>
                        </a:rPr>
                        <a:t>.</a:t>
                      </a:r>
                    </a:p>
                    <a:p>
                      <a:pPr marL="342900" lvl="0" indent="-342900" algn="just">
                        <a:spcAft>
                          <a:spcPts val="0"/>
                        </a:spcAft>
                        <a:buFont typeface="Times New Roman" panose="02020603050405020304" pitchFamily="18" charset="0"/>
                        <a:buChar char="-"/>
                        <a:tabLst>
                          <a:tab pos="76200" algn="l"/>
                        </a:tabLs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624154"/>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vi-VN" sz="3200" dirty="0">
                          <a:effectLst/>
                          <a:latin typeface="Times New Roman" panose="02020603050405020304" pitchFamily="18" charset="0"/>
                          <a:cs typeface="Times New Roman" panose="02020603050405020304" pitchFamily="18" charset="0"/>
                        </a:rPr>
                        <a:t>Kiến trúc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r>
                        <a:rPr lang="vi-VN" sz="3200" i="0" kern="1200" dirty="0" smtClean="0">
                          <a:solidFill>
                            <a:schemeClr val="dk1"/>
                          </a:solidFill>
                          <a:effectLst/>
                          <a:latin typeface="Times New Roman" panose="02020603050405020304" pitchFamily="18" charset="0"/>
                          <a:ea typeface="+mn-ea"/>
                          <a:cs typeface="Times New Roman" panose="02020603050405020304" pitchFamily="18" charset="0"/>
                        </a:rPr>
                        <a:t>Kiến trúc </a:t>
                      </a:r>
                      <a:r>
                        <a:rPr lang="vi-VN" sz="3200" kern="1200" dirty="0" smtClean="0">
                          <a:solidFill>
                            <a:schemeClr val="dk1"/>
                          </a:solidFill>
                          <a:effectLst/>
                          <a:latin typeface="Times New Roman" panose="02020603050405020304" pitchFamily="18" charset="0"/>
                          <a:ea typeface="+mn-ea"/>
                          <a:cs typeface="Times New Roman" panose="02020603050405020304" pitchFamily="18" charset="0"/>
                        </a:rPr>
                        <a:t>Phật giáo được xây dựng tiêu biểu là Thạt</a:t>
                      </a:r>
                      <a:r>
                        <a:rPr lang="en-US" sz="3200" kern="1200" dirty="0" err="1" smtClean="0">
                          <a:solidFill>
                            <a:schemeClr val="dk1"/>
                          </a:solidFill>
                          <a:effectLst/>
                          <a:latin typeface="Times New Roman" panose="02020603050405020304" pitchFamily="18" charset="0"/>
                          <a:ea typeface="+mn-ea"/>
                          <a:cs typeface="Times New Roman" panose="02020603050405020304" pitchFamily="18" charset="0"/>
                        </a:rPr>
                        <a:t>Luổ</a:t>
                      </a:r>
                      <a:r>
                        <a:rPr lang="vi-VN" sz="3200" kern="1200" dirty="0" smtClean="0">
                          <a:solidFill>
                            <a:schemeClr val="dk1"/>
                          </a:solidFill>
                          <a:effectLst/>
                          <a:latin typeface="Times New Roman" panose="02020603050405020304" pitchFamily="18" charset="0"/>
                          <a:ea typeface="+mn-ea"/>
                          <a:cs typeface="Times New Roman" panose="02020603050405020304" pitchFamily="18" charset="0"/>
                        </a:rPr>
                        <a:t>ng</a:t>
                      </a:r>
                      <a:r>
                        <a:rPr lang="en-US" sz="32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2348174"/>
                  </a:ext>
                </a:extLst>
              </a:tr>
            </a:tbl>
          </a:graphicData>
        </a:graphic>
      </p:graphicFrame>
    </p:spTree>
    <p:extLst>
      <p:ext uri="{BB962C8B-B14F-4D97-AF65-F5344CB8AC3E}">
        <p14:creationId xmlns:p14="http://schemas.microsoft.com/office/powerpoint/2010/main" val="2769855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379839" cy="1325563"/>
          </a:xfrm>
        </p:spPr>
        <p:txBody>
          <a:bodyPr>
            <a:normAutofit/>
          </a:bodyPr>
          <a:lstStyle/>
          <a:p>
            <a:r>
              <a:rPr lang="en-US" sz="3200" b="1" dirty="0" err="1" smtClean="0">
                <a:solidFill>
                  <a:srgbClr val="00B050"/>
                </a:solidFill>
                <a:latin typeface="Times New Roman" panose="02020603050405020304" pitchFamily="18" charset="0"/>
                <a:cs typeface="Times New Roman" panose="02020603050405020304" pitchFamily="18" charset="0"/>
              </a:rPr>
              <a:t>Chữ</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viết</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của</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Lào</a:t>
            </a:r>
            <a:endParaRPr lang="en-US" sz="3200" b="1"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545393" y="624502"/>
            <a:ext cx="4027385" cy="5943114"/>
          </a:xfrm>
          <a:prstGeom prst="rect">
            <a:avLst/>
          </a:prstGeom>
        </p:spPr>
      </p:pic>
    </p:spTree>
    <p:extLst>
      <p:ext uri="{BB962C8B-B14F-4D97-AF65-F5344CB8AC3E}">
        <p14:creationId xmlns:p14="http://schemas.microsoft.com/office/powerpoint/2010/main" val="1357980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5419" y="117693"/>
            <a:ext cx="4375355" cy="5262979"/>
          </a:xfrm>
          <a:prstGeom prst="rect">
            <a:avLst/>
          </a:prstGeom>
        </p:spPr>
        <p:txBody>
          <a:bodyPr wrap="square">
            <a:spAutoFit/>
          </a:bodyPr>
          <a:lstStyle/>
          <a:p>
            <a:r>
              <a:rPr lang="vi-VN" sz="2400" i="1" dirty="0">
                <a:solidFill>
                  <a:srgbClr val="0000FF"/>
                </a:solidFill>
                <a:latin typeface="Times New Roman" panose="02020603050405020304" pitchFamily="18" charset="0"/>
              </a:rPr>
              <a:t>Thạt Luổng ở thủ đô Viêng Chăn, tiếng Lào có nghĩa là "Tháp Lớn", được xây dựng vào năm 236 Phật lịch (tức năm 307 trước Công nguyên). Thế kỷ XVI, khi đất nước thống nhất, Đức vua của Vương quốc Lạn Xạng (Triệu Voi) là Xệt Thả Thi Lạt đã dời đô từ Luông Phabang về Viêng Chăn và đã cho tu bổ lại Thạt Luổng. Thạt Luổng là một công trình kiến trúc độc đáo và trở thành biểu tượng và niềm tự hào của đất nước Triệu Voi xinh </a:t>
            </a:r>
            <a:r>
              <a:rPr lang="vi-VN" sz="2400" i="1" dirty="0" smtClean="0">
                <a:solidFill>
                  <a:srgbClr val="0000FF"/>
                </a:solidFill>
                <a:latin typeface="Times New Roman" panose="02020603050405020304" pitchFamily="18" charset="0"/>
              </a:rPr>
              <a:t>đẹp</a:t>
            </a:r>
            <a:r>
              <a:rPr lang="en-US" sz="2400" i="1" dirty="0" smtClean="0">
                <a:solidFill>
                  <a:srgbClr val="0000FF"/>
                </a:solidFill>
                <a:latin typeface="Times New Roman" panose="02020603050405020304" pitchFamily="18" charset="0"/>
              </a:rPr>
              <a:t>.</a:t>
            </a:r>
            <a:endParaRPr lang="en-US" sz="2400" dirty="0"/>
          </a:p>
        </p:txBody>
      </p:sp>
      <p:pic>
        <p:nvPicPr>
          <p:cNvPr id="5" name="Picture 4"/>
          <p:cNvPicPr>
            <a:picLocks noChangeAspect="1"/>
          </p:cNvPicPr>
          <p:nvPr/>
        </p:nvPicPr>
        <p:blipFill>
          <a:blip r:embed="rId2"/>
          <a:stretch>
            <a:fillRect/>
          </a:stretch>
        </p:blipFill>
        <p:spPr>
          <a:xfrm>
            <a:off x="280219" y="-147483"/>
            <a:ext cx="6386052" cy="5781368"/>
          </a:xfrm>
          <a:prstGeom prst="rect">
            <a:avLst/>
          </a:prstGeom>
        </p:spPr>
      </p:pic>
      <p:sp>
        <p:nvSpPr>
          <p:cNvPr id="6" name="Rectangle 5"/>
          <p:cNvSpPr/>
          <p:nvPr/>
        </p:nvSpPr>
        <p:spPr>
          <a:xfrm>
            <a:off x="425245" y="5633885"/>
            <a:ext cx="6096000" cy="1200329"/>
          </a:xfrm>
          <a:prstGeom prst="rect">
            <a:avLst/>
          </a:prstGeom>
        </p:spPr>
        <p:txBody>
          <a:bodyPr>
            <a:spAutoFit/>
          </a:bodyPr>
          <a:lstStyle/>
          <a:p>
            <a:r>
              <a:rPr lang="vi-VN" sz="2400" b="1" i="1" dirty="0" smtClean="0">
                <a:solidFill>
                  <a:srgbClr val="00B050"/>
                </a:solidFill>
                <a:effectLst/>
                <a:latin typeface="Times New Roman" panose="02020603050405020304" pitchFamily="18" charset="0"/>
                <a:cs typeface="Times New Roman" panose="02020603050405020304" pitchFamily="18" charset="0"/>
              </a:rPr>
              <a:t>Tháp That Luang (Thạt Luổng)- di sản văn hóa thế giới, biểu tượng văn hóa Phật giáo và hiện được coi là biểu tượng của nước Lào</a:t>
            </a:r>
            <a:endParaRPr lang="en-US"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155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6684" y="143191"/>
            <a:ext cx="5927545" cy="3462498"/>
          </a:xfrm>
          <a:prstGeom prst="rect">
            <a:avLst/>
          </a:prstGeom>
        </p:spPr>
      </p:pic>
      <p:sp>
        <p:nvSpPr>
          <p:cNvPr id="4" name="Rectangle 3"/>
          <p:cNvSpPr/>
          <p:nvPr/>
        </p:nvSpPr>
        <p:spPr>
          <a:xfrm>
            <a:off x="146684" y="3605689"/>
            <a:ext cx="6096000" cy="1938992"/>
          </a:xfrm>
          <a:prstGeom prst="rect">
            <a:avLst/>
          </a:prstGeom>
        </p:spPr>
        <p:txBody>
          <a:bodyPr>
            <a:spAutoFit/>
          </a:bodyPr>
          <a:lstStyle/>
          <a:p>
            <a:r>
              <a:rPr lang="vi-VN" sz="2400" b="1" i="1" dirty="0" smtClean="0">
                <a:solidFill>
                  <a:srgbClr val="FF0000"/>
                </a:solidFill>
                <a:effectLst/>
                <a:latin typeface="+mj-lt"/>
              </a:rPr>
              <a:t>Nộm đu đủ (Tam Mak Hoong): </a:t>
            </a:r>
            <a:r>
              <a:rPr lang="vi-VN" sz="2400" b="0" i="0" dirty="0" smtClean="0">
                <a:effectLst/>
                <a:latin typeface="+mj-lt"/>
              </a:rPr>
              <a:t>là </a:t>
            </a:r>
            <a:r>
              <a:rPr lang="vi-VN" sz="2400" b="0" i="0" dirty="0" smtClean="0">
                <a:effectLst/>
                <a:latin typeface="+mj-lt"/>
              </a:rPr>
              <a:t>một món ăn đặc trưng của đất nước triệu voi, Tam Mak Hoong còn được gọi là nộm chay với dưa muối, đu đủ, đậu đũa và cà, mang lại hương vị thanh mát mà vẫn đậm </a:t>
            </a:r>
            <a:r>
              <a:rPr lang="vi-VN" sz="2400" b="0" i="0" dirty="0" smtClean="0">
                <a:effectLst/>
                <a:latin typeface="+mj-lt"/>
              </a:rPr>
              <a:t>đ</a:t>
            </a:r>
            <a:r>
              <a:rPr lang="en-US" sz="2400" dirty="0" smtClean="0">
                <a:latin typeface="+mj-lt"/>
              </a:rPr>
              <a:t>à</a:t>
            </a:r>
            <a:endParaRPr lang="vi-VN" sz="2400" b="0" i="0" dirty="0">
              <a:effectLst/>
              <a:latin typeface="+mj-lt"/>
            </a:endParaRPr>
          </a:p>
        </p:txBody>
      </p:sp>
      <p:sp>
        <p:nvSpPr>
          <p:cNvPr id="7" name="Rectangle 6"/>
          <p:cNvSpPr/>
          <p:nvPr/>
        </p:nvSpPr>
        <p:spPr>
          <a:xfrm>
            <a:off x="7101812" y="5169193"/>
            <a:ext cx="4692310" cy="750975"/>
          </a:xfrm>
          <a:prstGeom prst="rect">
            <a:avLst/>
          </a:prstGeom>
        </p:spPr>
        <p:txBody>
          <a:bodyPr wrap="none">
            <a:spAutoFit/>
          </a:bodyPr>
          <a:lstStyle/>
          <a:p>
            <a:pPr algn="just">
              <a:lnSpc>
                <a:spcPct val="107000"/>
              </a:lnSpc>
              <a:spcAft>
                <a:spcPts val="0"/>
              </a:spcAft>
              <a:tabLst>
                <a:tab pos="76200" algn="l"/>
              </a:tabLst>
            </a:pP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Lễ</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té</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a:t> </a:t>
            </a:r>
            <a:r>
              <a:rPr lang="en-US" sz="2800" dirty="0" err="1">
                <a:solidFill>
                  <a:srgbClr val="FF0000"/>
                </a:solidFill>
                <a:latin typeface="Times New Roman" panose="02020603050405020304" pitchFamily="18" charset="0"/>
                <a:cs typeface="Times New Roman" panose="02020603050405020304" pitchFamily="18" charset="0"/>
              </a:rPr>
              <a:t>tết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Bunpimay</a:t>
            </a:r>
            <a:r>
              <a:rPr lang="en-US" sz="4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flipH="1">
            <a:off x="7159261" y="143191"/>
            <a:ext cx="4577413" cy="4901310"/>
          </a:xfrm>
          <a:prstGeom prst="rect">
            <a:avLst/>
          </a:prstGeom>
        </p:spPr>
      </p:pic>
    </p:spTree>
    <p:extLst>
      <p:ext uri="{BB962C8B-B14F-4D97-AF65-F5344CB8AC3E}">
        <p14:creationId xmlns:p14="http://schemas.microsoft.com/office/powerpoint/2010/main" val="280212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74" y="663677"/>
            <a:ext cx="10515600" cy="3077037"/>
          </a:xfrm>
        </p:spPr>
        <p:txBody>
          <a:bodyPr>
            <a:normAutofit/>
          </a:bodyPr>
          <a:lstStyle/>
          <a:p>
            <a:r>
              <a:rPr lang="en-US" sz="3600" dirty="0" smtClean="0">
                <a:latin typeface="Times New Roman" panose="02020603050405020304" pitchFamily="18" charset="0"/>
                <a:cs typeface="Times New Roman" panose="02020603050405020304" pitchFamily="18" charset="0"/>
              </a:rPr>
              <a:t>GV </a:t>
            </a:r>
            <a:r>
              <a:rPr lang="en-US" sz="3600" dirty="0" err="1" smtClean="0">
                <a:latin typeface="Times New Roman" panose="02020603050405020304" pitchFamily="18" charset="0"/>
                <a:cs typeface="Times New Roman" panose="02020603050405020304" pitchFamily="18" charset="0"/>
              </a:rPr>
              <a:t>mở</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múa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đẹp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Chăm</a:t>
            </a:r>
            <a:r>
              <a:rPr lang="en-US" sz="3600" dirty="0" smtClean="0">
                <a:latin typeface="Times New Roman" panose="02020603050405020304" pitchFamily="18" charset="0"/>
                <a:cs typeface="Times New Roman" panose="02020603050405020304" pitchFamily="18" charset="0"/>
              </a:rPr>
              <a:t>-pa, </a:t>
            </a:r>
            <a:r>
              <a:rPr lang="en-US" sz="3600" dirty="0" err="1" smtClean="0">
                <a:latin typeface="Times New Roman" panose="02020603050405020304" pitchFamily="18" charset="0"/>
                <a:cs typeface="Times New Roman" panose="02020603050405020304" pitchFamily="18" charset="0"/>
              </a:rPr>
              <a:t>cô</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trò</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đứng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hòa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múa</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200" dirty="0" smtClean="0">
                <a:hlinkClick r:id="rId2"/>
              </a:rPr>
              <a:t>https</a:t>
            </a:r>
            <a:r>
              <a:rPr lang="en-US" sz="3200" dirty="0">
                <a:hlinkClick r:id="rId2"/>
              </a:rPr>
              <a:t>://</a:t>
            </a:r>
            <a:r>
              <a:rPr lang="en-US" sz="3200" dirty="0" smtClean="0">
                <a:hlinkClick r:id="rId2"/>
              </a:rPr>
              <a:t>www.youtube.com/watch?v=wPmXtdAUEHs</a:t>
            </a:r>
            <a:r>
              <a:rPr lang="en-US" dirty="0" smtClean="0"/>
              <a:t/>
            </a:r>
            <a:br>
              <a:rPr lang="en-US" dirty="0" smtClean="0"/>
            </a:br>
            <a:endParaRPr lang="en-US" dirty="0"/>
          </a:p>
        </p:txBody>
      </p:sp>
    </p:spTree>
    <p:extLst>
      <p:ext uri="{BB962C8B-B14F-4D97-AF65-F5344CB8AC3E}">
        <p14:creationId xmlns:p14="http://schemas.microsoft.com/office/powerpoint/2010/main" val="4003896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818" y="194391"/>
            <a:ext cx="11611897" cy="2200089"/>
          </a:xfrm>
          <a:prstGeom prst="rect">
            <a:avLst/>
          </a:prstGeom>
        </p:spPr>
        <p:txBody>
          <a:bodyPr wrap="square">
            <a:spAutoFit/>
          </a:bodyPr>
          <a:lstStyle/>
          <a:p>
            <a:pPr>
              <a:lnSpc>
                <a:spcPct val="107000"/>
              </a:lnSpc>
              <a:spcAft>
                <a:spcPts val="0"/>
              </a:spcAft>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Trò</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chơi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Chiếc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Ở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3200" dirty="0">
                <a:latin typeface="Times New Roman" panose="02020603050405020304" pitchFamily="18" charset="0"/>
                <a:ea typeface="Calibri" panose="020F0502020204030204" pitchFamily="34" charset="0"/>
                <a:cs typeface="Times New Roman" panose="02020603050405020304" pitchFamily="18" charset="0"/>
              </a:rPr>
              <a:t> 10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Times" panose="02020603050405020304" pitchFamily="18"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 Cam</a:t>
            </a:r>
            <a:r>
              <a:rPr lang="en-US" sz="32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b="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32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b="1"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lá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đỏ</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8929" y="2680653"/>
            <a:ext cx="10722077" cy="2901115"/>
          </a:xfrm>
          <a:prstGeom prst="rect">
            <a:avLst/>
          </a:prstGeom>
        </p:spPr>
        <p:txBody>
          <a:bodyPr wrap="square">
            <a:spAutoFit/>
          </a:bodyPr>
          <a:lstStyle/>
          <a:p>
            <a:pPr>
              <a:lnSpc>
                <a:spcPct val="107000"/>
              </a:lnSpc>
              <a:spcAft>
                <a:spcPts val="0"/>
              </a:spcAft>
            </a:pPr>
            <a:r>
              <a:rPr lang="en-US" sz="36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dirty="0">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xưa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ai</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600" dirty="0" smtClean="0">
                <a:latin typeface="Times New Roman" panose="02020603050405020304" pitchFamily="18" charset="0"/>
                <a:ea typeface="Times"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panose="02020603050405020304" pitchFamily="18" charset="0"/>
                <a:cs typeface="Times New Roman" panose="02020603050405020304" pitchFamily="18" charset="0"/>
              </a:rPr>
              <a:t>Lào</a:t>
            </a:r>
            <a:r>
              <a:rPr lang="en-US" sz="3600" dirty="0" smtClean="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lùm</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smtClean="0">
                <a:latin typeface="Times New Roman" panose="02020603050405020304" pitchFamily="18" charset="0"/>
                <a:ea typeface="Times"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panose="02020603050405020304" pitchFamily="18" charset="0"/>
                <a:cs typeface="Times New Roman" panose="02020603050405020304" pitchFamily="18" charset="0"/>
              </a:rPr>
              <a:t>Lào</a:t>
            </a:r>
            <a:r>
              <a:rPr lang="en-US" sz="3600" dirty="0" smtClean="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Thơng</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smtClean="0">
                <a:latin typeface="Times New Roman" panose="02020603050405020304" pitchFamily="18" charset="0"/>
                <a:ea typeface="Times"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panose="02020603050405020304" pitchFamily="18" charset="0"/>
                <a:cs typeface="Times New Roman" panose="02020603050405020304" pitchFamily="18" charset="0"/>
              </a:rPr>
              <a:t>Việt</a:t>
            </a:r>
            <a:r>
              <a:rPr lang="en-US" sz="3600" dirty="0" smtClean="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cổ</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smtClean="0">
                <a:latin typeface="Times New Roman" panose="02020603050405020304" pitchFamily="18" charset="0"/>
                <a:ea typeface="Times"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panose="02020603050405020304" pitchFamily="18" charset="0"/>
                <a:cs typeface="Times New Roman" panose="02020603050405020304" pitchFamily="18" charset="0"/>
              </a:rPr>
              <a:t>Mường</a:t>
            </a:r>
            <a:r>
              <a:rPr lang="en-US" sz="3600" dirty="0" smtClean="0">
                <a:latin typeface="Times New Roman" panose="02020603050405020304" pitchFamily="18" charset="0"/>
                <a:ea typeface="Times" panose="02020603050405020304" pitchFamily="18" charset="0"/>
                <a:cs typeface="Times New Roman" panose="02020603050405020304" pitchFamily="18" charset="0"/>
              </a:rPr>
              <a:t> </a:t>
            </a:r>
            <a:r>
              <a:rPr lang="en-US" sz="3600" dirty="0" err="1">
                <a:latin typeface="Times New Roman" panose="02020603050405020304" pitchFamily="18" charset="0"/>
                <a:ea typeface="Times" panose="02020603050405020304" pitchFamily="18" charset="0"/>
                <a:cs typeface="Times New Roman" panose="02020603050405020304" pitchFamily="18" charset="0"/>
              </a:rPr>
              <a:t>cổ</a:t>
            </a:r>
            <a:endParaRPr lang="en-US" sz="3600" dirty="0">
              <a:latin typeface="Times New Roman" panose="02020603050405020304" pitchFamily="18" charset="0"/>
              <a:cs typeface="Times New Roman" panose="02020603050405020304" pitchFamily="18" charset="0"/>
            </a:endParaRPr>
          </a:p>
        </p:txBody>
      </p:sp>
      <p:sp>
        <p:nvSpPr>
          <p:cNvPr id="6" name="Oval 5"/>
          <p:cNvSpPr/>
          <p:nvPr/>
        </p:nvSpPr>
        <p:spPr>
          <a:xfrm>
            <a:off x="648929" y="3775586"/>
            <a:ext cx="752168" cy="693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B</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2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930" y="143234"/>
            <a:ext cx="11149780" cy="3493905"/>
          </a:xfrm>
          <a:prstGeom prst="rect">
            <a:avLst/>
          </a:prstGeom>
        </p:spPr>
        <p:txBody>
          <a:bodyPr wrap="square">
            <a:spAutoFit/>
          </a:bodyPr>
          <a:lstStyle/>
          <a:p>
            <a:pPr>
              <a:lnSpc>
                <a:spcPct val="107000"/>
              </a:lnSpc>
              <a:spcAft>
                <a:spcPts val="0"/>
              </a:spcAft>
            </a:pPr>
            <a:r>
              <a:rPr lang="en-US" sz="36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Ai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ngường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mường</a:t>
            </a:r>
            <a:r>
              <a:rPr lang="en-US" sz="3600" b="1" dirty="0" smtClean="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năm</a:t>
            </a:r>
            <a:r>
              <a:rPr lang="en-US" sz="36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1353?</a:t>
            </a:r>
            <a:endParaRPr lang="en-US" sz="36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Pha</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Ngừm</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Ngô</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Quyền</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Chế</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a:t>
            </a:r>
            <a:endParaRPr lang="en-US" sz="36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Càn</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Long</a:t>
            </a:r>
          </a:p>
        </p:txBody>
      </p:sp>
      <p:sp>
        <p:nvSpPr>
          <p:cNvPr id="5" name="Oval 4"/>
          <p:cNvSpPr/>
          <p:nvPr/>
        </p:nvSpPr>
        <p:spPr>
          <a:xfrm>
            <a:off x="648930" y="1258395"/>
            <a:ext cx="707922" cy="74977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Times New Roman" panose="02020603050405020304" pitchFamily="18" charset="0"/>
                <a:cs typeface="Times New Roman" panose="02020603050405020304" pitchFamily="18" charset="0"/>
              </a:rPr>
              <a:t>A</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761999" y="3773046"/>
            <a:ext cx="10402529" cy="3362202"/>
          </a:xfrm>
          <a:prstGeom prst="rect">
            <a:avLst/>
          </a:prstGeom>
        </p:spPr>
        <p:txBody>
          <a:bodyPr wrap="square">
            <a:spAutoFit/>
          </a:bodyPr>
          <a:lstStyle/>
          <a:p>
            <a:pPr>
              <a:lnSpc>
                <a:spcPct val="107000"/>
              </a:lnSpc>
              <a:spcAft>
                <a:spcPts val="0"/>
              </a:spcAft>
            </a:pPr>
            <a:r>
              <a:rPr lang="en-US" sz="3200"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giai</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thịnh</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vượng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2800" dirty="0" smtClean="0">
                <a:latin typeface="Times New Roman" panose="02020603050405020304" pitchFamily="18" charset="0"/>
                <a:cs typeface="Times New Roman" panose="02020603050405020304" pitchFamily="18" charset="0"/>
              </a:rPr>
              <a:t>    XIII-XV</a:t>
            </a:r>
            <a:endParaRPr lang="en-US" sz="28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2800" dirty="0" smtClean="0">
                <a:latin typeface="Times New Roman" panose="02020603050405020304" pitchFamily="18" charset="0"/>
                <a:cs typeface="Times New Roman" panose="02020603050405020304" pitchFamily="18" charset="0"/>
              </a:rPr>
              <a:t>    XIII-XVI</a:t>
            </a:r>
            <a:endParaRPr lang="en-US" sz="28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2800" dirty="0" smtClean="0">
                <a:latin typeface="Times New Roman" panose="02020603050405020304" pitchFamily="18" charset="0"/>
                <a:cs typeface="Times New Roman" panose="02020603050405020304" pitchFamily="18" charset="0"/>
              </a:rPr>
              <a:t>    XV-XVI</a:t>
            </a:r>
          </a:p>
          <a:p>
            <a:pPr marL="342900" indent="-342900">
              <a:buFont typeface="+mj-lt"/>
              <a:buAutoNum type="alphaUcPeriod"/>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XV-XVII</a:t>
            </a:r>
            <a:endParaRPr lang="en-US" sz="2800" dirty="0">
              <a:latin typeface="Times New Roman" panose="02020603050405020304" pitchFamily="18" charset="0"/>
              <a:cs typeface="Times New Roman" panose="02020603050405020304" pitchFamily="18" charset="0"/>
            </a:endParaRPr>
          </a:p>
          <a:p>
            <a:pPr lvl="0">
              <a:spcAft>
                <a:spcPts val="0"/>
              </a:spcAft>
            </a:pPr>
            <a:endParaRPr lang="en-US" sz="3200" dirty="0">
              <a:latin typeface="Times New Roman" panose="02020603050405020304" pitchFamily="18" charset="0"/>
              <a:cs typeface="Times New Roman" panose="02020603050405020304" pitchFamily="18" charset="0"/>
            </a:endParaRPr>
          </a:p>
        </p:txBody>
      </p:sp>
      <p:sp>
        <p:nvSpPr>
          <p:cNvPr id="7" name="Oval 6"/>
          <p:cNvSpPr/>
          <p:nvPr/>
        </p:nvSpPr>
        <p:spPr>
          <a:xfrm>
            <a:off x="648930" y="6105831"/>
            <a:ext cx="707922" cy="6376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9492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6569" y="852941"/>
            <a:ext cx="9999406" cy="2589042"/>
          </a:xfrm>
          <a:prstGeom prst="rect">
            <a:avLst/>
          </a:prstGeom>
        </p:spPr>
        <p:txBody>
          <a:bodyPr wrap="square">
            <a:spAutoFit/>
          </a:bodyPr>
          <a:lstStyle/>
          <a:p>
            <a:pPr>
              <a:lnSpc>
                <a:spcPct val="107000"/>
              </a:lnSpc>
              <a:spcAft>
                <a:spcPts val="0"/>
              </a:spcAft>
            </a:pPr>
            <a:r>
              <a:rPr lang="en-US" sz="3200" dirty="0" err="1" smtClean="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smtClean="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4: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trúc</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tiêu</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Lào</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UcPeriod"/>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Cố</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Chùa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cột</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Thạt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luổng</a:t>
            </a:r>
            <a:endParaRPr lang="en-US" sz="3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UcPeriod"/>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Tượng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a:t>
            </a:r>
            <a:endParaRPr lang="en-US" sz="3200" dirty="0">
              <a:effectLst/>
              <a:latin typeface="Times New Roman" panose="02020603050405020304" pitchFamily="18" charset="0"/>
              <a:cs typeface="Times New Roman" panose="02020603050405020304" pitchFamily="18" charset="0"/>
            </a:endParaRPr>
          </a:p>
        </p:txBody>
      </p:sp>
      <p:sp>
        <p:nvSpPr>
          <p:cNvPr id="4" name="Oval 3"/>
          <p:cNvSpPr/>
          <p:nvPr/>
        </p:nvSpPr>
        <p:spPr>
          <a:xfrm>
            <a:off x="1666569" y="2335029"/>
            <a:ext cx="589934" cy="61464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Times New Roman" panose="02020603050405020304" pitchFamily="18" charset="0"/>
                <a:cs typeface="Times New Roman" panose="02020603050405020304" pitchFamily="18" charset="0"/>
              </a:rPr>
              <a:t>C</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8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47" y="926609"/>
            <a:ext cx="10515599" cy="2062103"/>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920927" y="3656774"/>
            <a:ext cx="5628325" cy="2965337"/>
          </a:xfrm>
          <a:prstGeom prst="rect">
            <a:avLst/>
          </a:prstGeom>
        </p:spPr>
      </p:pic>
      <p:pic>
        <p:nvPicPr>
          <p:cNvPr id="5" name="Picture 4"/>
          <p:cNvPicPr>
            <a:picLocks noChangeAspect="1"/>
          </p:cNvPicPr>
          <p:nvPr/>
        </p:nvPicPr>
        <p:blipFill>
          <a:blip r:embed="rId3"/>
          <a:stretch>
            <a:fillRect/>
          </a:stretch>
        </p:blipFill>
        <p:spPr>
          <a:xfrm>
            <a:off x="7485575" y="2946904"/>
            <a:ext cx="3892171" cy="3675208"/>
          </a:xfrm>
          <a:prstGeom prst="rect">
            <a:avLst/>
          </a:prstGeom>
        </p:spPr>
      </p:pic>
    </p:spTree>
    <p:extLst>
      <p:ext uri="{BB962C8B-B14F-4D97-AF65-F5344CB8AC3E}">
        <p14:creationId xmlns:p14="http://schemas.microsoft.com/office/powerpoint/2010/main" val="425489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6429948" cy="4382257"/>
          </a:xfrm>
          <a:prstGeom prst="rect">
            <a:avLst/>
          </a:prstGeom>
        </p:spPr>
      </p:pic>
      <p:sp>
        <p:nvSpPr>
          <p:cNvPr id="4" name="Rectangle 3"/>
          <p:cNvSpPr/>
          <p:nvPr/>
        </p:nvSpPr>
        <p:spPr>
          <a:xfrm>
            <a:off x="494226" y="4605384"/>
            <a:ext cx="6096000" cy="1569660"/>
          </a:xfrm>
          <a:prstGeom prst="rect">
            <a:avLst/>
          </a:prstGeom>
        </p:spPr>
        <p:txBody>
          <a:bodyPr>
            <a:spAutoFit/>
          </a:bodyPr>
          <a:lstStyle/>
          <a:p>
            <a:r>
              <a:rPr lang="vi-VN" sz="2400" i="1" dirty="0">
                <a:solidFill>
                  <a:srgbClr val="FF0000"/>
                </a:solidFill>
                <a:latin typeface="+mj-lt"/>
              </a:rPr>
              <a:t>Chủ tịch Hồ Chí Minh cùng Quốc vương Lào Xri Xavang Vátthana múa lăm vông với các diễn viên Lào trong lễ mừng Quốc vương thăm hữu nghị Việt Nam, tại Hà </a:t>
            </a:r>
            <a:r>
              <a:rPr lang="vi-VN" sz="2400" i="1" dirty="0" smtClean="0">
                <a:solidFill>
                  <a:srgbClr val="FF0000"/>
                </a:solidFill>
                <a:latin typeface="+mj-lt"/>
              </a:rPr>
              <a:t>Nội</a:t>
            </a:r>
            <a:r>
              <a:rPr lang="en-US" sz="2400" i="1" dirty="0" smtClean="0">
                <a:solidFill>
                  <a:srgbClr val="FF0000"/>
                </a:solidFill>
                <a:latin typeface="+mj-lt"/>
              </a:rPr>
              <a:t> </a:t>
            </a:r>
            <a:r>
              <a:rPr lang="en-US" sz="2400" i="1" dirty="0" err="1" smtClean="0">
                <a:solidFill>
                  <a:srgbClr val="FF0000"/>
                </a:solidFill>
                <a:latin typeface="Times New Roman" panose="02020603050405020304" pitchFamily="18" charset="0"/>
                <a:cs typeface="Times New Roman" panose="02020603050405020304" pitchFamily="18" charset="0"/>
              </a:rPr>
              <a:t>năm</a:t>
            </a:r>
            <a:r>
              <a:rPr lang="en-US" sz="2400" i="1" dirty="0" smtClean="0">
                <a:solidFill>
                  <a:srgbClr val="FF0000"/>
                </a:solidFill>
                <a:latin typeface="Times New Roman" panose="02020603050405020304" pitchFamily="18" charset="0"/>
                <a:cs typeface="Times New Roman" panose="02020603050405020304" pitchFamily="18" charset="0"/>
              </a:rPr>
              <a:t> 1963</a:t>
            </a:r>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429948" y="0"/>
            <a:ext cx="5875263" cy="4409904"/>
          </a:xfrm>
          <a:prstGeom prst="rect">
            <a:avLst/>
          </a:prstGeom>
        </p:spPr>
      </p:pic>
      <p:sp>
        <p:nvSpPr>
          <p:cNvPr id="7" name="Rectangle 6"/>
          <p:cNvSpPr/>
          <p:nvPr/>
        </p:nvSpPr>
        <p:spPr>
          <a:xfrm>
            <a:off x="6637292" y="4605384"/>
            <a:ext cx="5554708" cy="1569660"/>
          </a:xfrm>
          <a:prstGeom prst="rect">
            <a:avLst/>
          </a:prstGeom>
        </p:spPr>
        <p:txBody>
          <a:bodyPr wrap="square">
            <a:spAutoFit/>
          </a:bodyPr>
          <a:lstStyle/>
          <a:p>
            <a:r>
              <a:rPr lang="en-US" sz="2400" i="1" dirty="0" err="1" smtClean="0">
                <a:solidFill>
                  <a:srgbClr val="FF0000"/>
                </a:solidFill>
                <a:latin typeface="Times New Roman" panose="02020603050405020304" pitchFamily="18" charset="0"/>
                <a:cs typeface="Times New Roman" panose="02020603050405020304" pitchFamily="18" charset="0"/>
              </a:rPr>
              <a:t>Tổ</a:t>
            </a:r>
            <a:r>
              <a:rPr lang="vi-VN" sz="2400" i="1" dirty="0" smtClean="0">
                <a:solidFill>
                  <a:srgbClr val="FF0000"/>
                </a:solidFill>
                <a:latin typeface="Times New Roman" panose="02020603050405020304" pitchFamily="18" charset="0"/>
                <a:cs typeface="Times New Roman" panose="02020603050405020304" pitchFamily="18" charset="0"/>
              </a:rPr>
              <a:t>ng </a:t>
            </a:r>
            <a:r>
              <a:rPr lang="vi-VN" sz="2400" i="1" dirty="0">
                <a:solidFill>
                  <a:srgbClr val="FF0000"/>
                </a:solidFill>
                <a:latin typeface="Times New Roman" panose="02020603050405020304" pitchFamily="18" charset="0"/>
                <a:cs typeface="Times New Roman" panose="02020603050405020304" pitchFamily="18" charset="0"/>
              </a:rPr>
              <a:t>Bí thư Nguyễn Phú Trọng và ông Bounthong Chitmany, Ủy viên Bộ Chính trị, Thường trực Ban Bí thư, Phó Chủ tịch nước Lào tại lễ kỷ niệm. Ảnh: TTXVN</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75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41272" y="3958046"/>
            <a:ext cx="3698363" cy="2465575"/>
          </a:xfrm>
          <a:prstGeom prst="rect">
            <a:avLst/>
          </a:prstGeom>
        </p:spPr>
      </p:pic>
      <p:pic>
        <p:nvPicPr>
          <p:cNvPr id="5" name="Picture 4"/>
          <p:cNvPicPr>
            <a:picLocks noChangeAspect="1"/>
          </p:cNvPicPr>
          <p:nvPr/>
        </p:nvPicPr>
        <p:blipFill>
          <a:blip r:embed="rId3"/>
          <a:stretch>
            <a:fillRect/>
          </a:stretch>
        </p:blipFill>
        <p:spPr>
          <a:xfrm>
            <a:off x="243024" y="3775166"/>
            <a:ext cx="3275517" cy="2879725"/>
          </a:xfrm>
          <a:prstGeom prst="rect">
            <a:avLst/>
          </a:prstGeom>
        </p:spPr>
      </p:pic>
      <p:pic>
        <p:nvPicPr>
          <p:cNvPr id="6" name="Picture 5"/>
          <p:cNvPicPr>
            <a:picLocks noChangeAspect="1"/>
          </p:cNvPicPr>
          <p:nvPr/>
        </p:nvPicPr>
        <p:blipFill>
          <a:blip r:embed="rId4"/>
          <a:stretch>
            <a:fillRect/>
          </a:stretch>
        </p:blipFill>
        <p:spPr>
          <a:xfrm>
            <a:off x="-1" y="496389"/>
            <a:ext cx="3678491" cy="2603240"/>
          </a:xfrm>
          <a:prstGeom prst="rect">
            <a:avLst/>
          </a:prstGeom>
        </p:spPr>
      </p:pic>
      <p:sp>
        <p:nvSpPr>
          <p:cNvPr id="7" name="Subtitle 2"/>
          <p:cNvSpPr txBox="1">
            <a:spLocks/>
          </p:cNvSpPr>
          <p:nvPr/>
        </p:nvSpPr>
        <p:spPr>
          <a:xfrm>
            <a:off x="1824446" y="48419"/>
            <a:ext cx="5177245" cy="44797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3826810" y="496389"/>
            <a:ext cx="3778876" cy="2548749"/>
          </a:xfrm>
          <a:prstGeom prst="rect">
            <a:avLst/>
          </a:prstGeom>
        </p:spPr>
      </p:pic>
      <p:pic>
        <p:nvPicPr>
          <p:cNvPr id="8" name="Picture 7"/>
          <p:cNvPicPr>
            <a:picLocks noChangeAspect="1"/>
          </p:cNvPicPr>
          <p:nvPr/>
        </p:nvPicPr>
        <p:blipFill>
          <a:blip r:embed="rId6"/>
          <a:stretch>
            <a:fillRect/>
          </a:stretch>
        </p:blipFill>
        <p:spPr>
          <a:xfrm>
            <a:off x="7754006" y="822960"/>
            <a:ext cx="4287645" cy="5283789"/>
          </a:xfrm>
          <a:prstGeom prst="rect">
            <a:avLst/>
          </a:prstGeom>
        </p:spPr>
      </p:pic>
    </p:spTree>
    <p:extLst>
      <p:ext uri="{BB962C8B-B14F-4D97-AF65-F5344CB8AC3E}">
        <p14:creationId xmlns:p14="http://schemas.microsoft.com/office/powerpoint/2010/main" val="29374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i.pinimg.com/originals/77/32/33/773233baab55b6d833e0cc19bb7acd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88"/>
            <a:ext cx="9144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52600" y="40386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Viết 3 điều em biết về quốc gia này</a:t>
            </a:r>
          </a:p>
        </p:txBody>
      </p:sp>
      <p:cxnSp>
        <p:nvCxnSpPr>
          <p:cNvPr id="27" name="Straight Connector 26"/>
          <p:cNvCxnSpPr/>
          <p:nvPr/>
        </p:nvCxnSpPr>
        <p:spPr>
          <a:xfrm flipH="1">
            <a:off x="3740150" y="304800"/>
            <a:ext cx="2355850" cy="47625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a:off x="6096000" y="304800"/>
            <a:ext cx="2597150" cy="472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flipH="1">
            <a:off x="3740150" y="5029200"/>
            <a:ext cx="49530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550" name="Straight Connector 22549"/>
          <p:cNvCxnSpPr/>
          <p:nvPr/>
        </p:nvCxnSpPr>
        <p:spPr>
          <a:xfrm>
            <a:off x="5486400" y="3581400"/>
            <a:ext cx="0" cy="1485900"/>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5181600" y="2133600"/>
            <a:ext cx="1905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a:off x="4495800" y="3581400"/>
            <a:ext cx="3429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Straight Connector 63"/>
          <p:cNvCxnSpPr/>
          <p:nvPr/>
        </p:nvCxnSpPr>
        <p:spPr>
          <a:xfrm>
            <a:off x="6172200" y="2133600"/>
            <a:ext cx="0" cy="1447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a:off x="6781800" y="3581400"/>
            <a:ext cx="0" cy="1485900"/>
          </a:xfrm>
          <a:prstGeom prst="line">
            <a:avLst/>
          </a:prstGeom>
        </p:spPr>
        <p:style>
          <a:lnRef idx="3">
            <a:schemeClr val="accent2"/>
          </a:lnRef>
          <a:fillRef idx="0">
            <a:schemeClr val="accent2"/>
          </a:fillRef>
          <a:effectRef idx="2">
            <a:schemeClr val="accent2"/>
          </a:effectRef>
          <a:fontRef idx="minor">
            <a:schemeClr val="tx1"/>
          </a:fontRef>
        </p:style>
      </p:cxnSp>
      <p:sp>
        <p:nvSpPr>
          <p:cNvPr id="73" name="Rounded Rectangle 72"/>
          <p:cNvSpPr/>
          <p:nvPr/>
        </p:nvSpPr>
        <p:spPr>
          <a:xfrm>
            <a:off x="2590800" y="23622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Viết 2 điều em muốn biết về quốc gia này</a:t>
            </a:r>
          </a:p>
        </p:txBody>
      </p:sp>
      <p:sp>
        <p:nvSpPr>
          <p:cNvPr id="74" name="Rounded Rectangle 73"/>
          <p:cNvSpPr/>
          <p:nvPr/>
        </p:nvSpPr>
        <p:spPr>
          <a:xfrm>
            <a:off x="3414713" y="762000"/>
            <a:ext cx="2057400" cy="990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điều</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000" dirty="0" err="1" smtClean="0">
                <a:solidFill>
                  <a:prstClr val="black"/>
                </a:solidFill>
                <a:latin typeface="Times New Roman" pitchFamily="18" charset="0"/>
                <a:cs typeface="Times New Roman" pitchFamily="18" charset="0"/>
              </a:rPr>
              <a:t>thầy</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75" name="Straight Connector 74"/>
          <p:cNvCxnSpPr/>
          <p:nvPr/>
        </p:nvCxnSpPr>
        <p:spPr>
          <a:xfrm>
            <a:off x="5011739" y="2514600"/>
            <a:ext cx="2320925" cy="0"/>
          </a:xfrm>
          <a:prstGeom prst="line">
            <a:avLst/>
          </a:prstGeom>
        </p:spPr>
        <p:style>
          <a:lnRef idx="3">
            <a:schemeClr val="accent1"/>
          </a:lnRef>
          <a:fillRef idx="0">
            <a:schemeClr val="accent1"/>
          </a:fillRef>
          <a:effectRef idx="2">
            <a:schemeClr val="accent1"/>
          </a:effectRef>
          <a:fontRef idx="minor">
            <a:schemeClr val="tx1"/>
          </a:fontRef>
        </p:style>
      </p:cxnSp>
      <p:sp>
        <p:nvSpPr>
          <p:cNvPr id="61455" name="TextBox 35"/>
          <p:cNvSpPr txBox="1">
            <a:spLocks noChangeArrowheads="1"/>
          </p:cNvSpPr>
          <p:nvPr/>
        </p:nvSpPr>
        <p:spPr bwMode="auto">
          <a:xfrm>
            <a:off x="5487989" y="2081214"/>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56" name="TextBox 38"/>
          <p:cNvSpPr txBox="1">
            <a:spLocks noChangeArrowheads="1"/>
          </p:cNvSpPr>
          <p:nvPr/>
        </p:nvSpPr>
        <p:spPr bwMode="auto">
          <a:xfrm>
            <a:off x="6477000" y="2092326"/>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cxnSp>
        <p:nvCxnSpPr>
          <p:cNvPr id="81" name="Straight Connector 80"/>
          <p:cNvCxnSpPr/>
          <p:nvPr/>
        </p:nvCxnSpPr>
        <p:spPr>
          <a:xfrm>
            <a:off x="4191000" y="4038600"/>
            <a:ext cx="3962400" cy="0"/>
          </a:xfrm>
          <a:prstGeom prst="line">
            <a:avLst/>
          </a:prstGeom>
        </p:spPr>
        <p:style>
          <a:lnRef idx="3">
            <a:schemeClr val="accent1"/>
          </a:lnRef>
          <a:fillRef idx="0">
            <a:schemeClr val="accent1"/>
          </a:fillRef>
          <a:effectRef idx="2">
            <a:schemeClr val="accent1"/>
          </a:effectRef>
          <a:fontRef idx="minor">
            <a:schemeClr val="tx1"/>
          </a:fontRef>
        </p:style>
      </p:cxnSp>
      <p:sp>
        <p:nvSpPr>
          <p:cNvPr id="61458" name="TextBox 40"/>
          <p:cNvSpPr txBox="1">
            <a:spLocks noChangeArrowheads="1"/>
          </p:cNvSpPr>
          <p:nvPr/>
        </p:nvSpPr>
        <p:spPr bwMode="auto">
          <a:xfrm>
            <a:off x="4841876"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59" name="TextBox 85"/>
          <p:cNvSpPr txBox="1">
            <a:spLocks noChangeArrowheads="1"/>
          </p:cNvSpPr>
          <p:nvPr/>
        </p:nvSpPr>
        <p:spPr bwMode="auto">
          <a:xfrm>
            <a:off x="6040439"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p>
        </p:txBody>
      </p:sp>
      <p:sp>
        <p:nvSpPr>
          <p:cNvPr id="61460" name="TextBox 86"/>
          <p:cNvSpPr txBox="1">
            <a:spLocks noChangeArrowheads="1"/>
          </p:cNvSpPr>
          <p:nvPr/>
        </p:nvSpPr>
        <p:spPr bwMode="auto">
          <a:xfrm>
            <a:off x="7162801" y="3581401"/>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p>
        </p:txBody>
      </p:sp>
      <p:cxnSp>
        <p:nvCxnSpPr>
          <p:cNvPr id="45" name="Straight Connector 44"/>
          <p:cNvCxnSpPr/>
          <p:nvPr/>
        </p:nvCxnSpPr>
        <p:spPr>
          <a:xfrm>
            <a:off x="4038600" y="4340226"/>
            <a:ext cx="4267200"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62400" y="47244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648200" y="3200400"/>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841875" y="2857500"/>
            <a:ext cx="2660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389564" y="1730376"/>
            <a:ext cx="1489075" cy="1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610225" y="1371600"/>
            <a:ext cx="1035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730876" y="990600"/>
            <a:ext cx="746125" cy="0"/>
          </a:xfrm>
          <a:prstGeom prst="line">
            <a:avLst/>
          </a:prstGeom>
        </p:spPr>
        <p:style>
          <a:lnRef idx="3">
            <a:schemeClr val="accent1"/>
          </a:lnRef>
          <a:fillRef idx="0">
            <a:schemeClr val="accent1"/>
          </a:fillRef>
          <a:effectRef idx="2">
            <a:schemeClr val="accent1"/>
          </a:effectRef>
          <a:fontRef idx="minor">
            <a:schemeClr val="tx1"/>
          </a:fontRef>
        </p:style>
      </p:cxnSp>
      <p:sp>
        <p:nvSpPr>
          <p:cNvPr id="61468" name="TextBox 107"/>
          <p:cNvSpPr txBox="1">
            <a:spLocks noChangeArrowheads="1"/>
          </p:cNvSpPr>
          <p:nvPr/>
        </p:nvSpPr>
        <p:spPr bwMode="auto">
          <a:xfrm>
            <a:off x="5959475" y="5334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61469" name="TextBox 61"/>
          <p:cNvSpPr txBox="1">
            <a:spLocks noChangeArrowheads="1"/>
          </p:cNvSpPr>
          <p:nvPr/>
        </p:nvSpPr>
        <p:spPr bwMode="auto">
          <a:xfrm>
            <a:off x="4608514" y="5226050"/>
            <a:ext cx="357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GV SỬ DỤNG KỸ THUẬT 321</a:t>
            </a:r>
          </a:p>
        </p:txBody>
      </p:sp>
    </p:spTree>
    <p:extLst>
      <p:ext uri="{BB962C8B-B14F-4D97-AF65-F5344CB8AC3E}">
        <p14:creationId xmlns:p14="http://schemas.microsoft.com/office/powerpoint/2010/main" val="321630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descr="List Sách hay về lời cảm ơn - Wii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6600" cy="683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41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TextBox 4"/>
          <p:cNvSpPr txBox="1"/>
          <p:nvPr/>
        </p:nvSpPr>
        <p:spPr>
          <a:xfrm>
            <a:off x="1946787" y="339212"/>
            <a:ext cx="8902758" cy="1200329"/>
          </a:xfrm>
          <a:prstGeom prst="rect">
            <a:avLst/>
          </a:prstGeom>
          <a:noFill/>
        </p:spPr>
        <p:txBody>
          <a:bodyPr wrap="none" rtlCol="0">
            <a:spAutoFit/>
          </a:bodyPr>
          <a:lstStyle/>
          <a:p>
            <a:r>
              <a:rPr lang="en-US" sz="7200" dirty="0" err="1" smtClean="0">
                <a:solidFill>
                  <a:schemeClr val="bg1"/>
                </a:solidFill>
                <a:latin typeface="Times New Roman" panose="02020603050405020304" pitchFamily="18" charset="0"/>
                <a:cs typeface="Times New Roman" panose="02020603050405020304" pitchFamily="18" charset="0"/>
              </a:rPr>
              <a:t>Bài</a:t>
            </a:r>
            <a:r>
              <a:rPr lang="en-US" sz="7200" dirty="0" smtClean="0">
                <a:solidFill>
                  <a:schemeClr val="bg1"/>
                </a:solidFill>
                <a:latin typeface="Times New Roman" panose="02020603050405020304" pitchFamily="18" charset="0"/>
                <a:cs typeface="Times New Roman" panose="02020603050405020304" pitchFamily="18" charset="0"/>
              </a:rPr>
              <a:t> 7: </a:t>
            </a:r>
            <a:r>
              <a:rPr lang="en-US" sz="7200" dirty="0" err="1" smtClean="0">
                <a:solidFill>
                  <a:srgbClr val="FFFF00"/>
                </a:solidFill>
                <a:latin typeface="Times New Roman" panose="02020603050405020304" pitchFamily="18" charset="0"/>
                <a:cs typeface="Times New Roman" panose="02020603050405020304" pitchFamily="18" charset="0"/>
              </a:rPr>
              <a:t>Vương</a:t>
            </a:r>
            <a:r>
              <a:rPr lang="en-US" sz="7200" dirty="0" smtClean="0">
                <a:solidFill>
                  <a:srgbClr val="FFFF00"/>
                </a:solidFill>
                <a:latin typeface="Times New Roman" panose="02020603050405020304" pitchFamily="18" charset="0"/>
                <a:cs typeface="Times New Roman" panose="02020603050405020304" pitchFamily="18" charset="0"/>
              </a:rPr>
              <a:t> </a:t>
            </a:r>
            <a:r>
              <a:rPr lang="en-US" sz="7200" dirty="0" err="1" smtClean="0">
                <a:solidFill>
                  <a:srgbClr val="FFFF00"/>
                </a:solidFill>
                <a:latin typeface="Times New Roman" panose="02020603050405020304" pitchFamily="18" charset="0"/>
                <a:cs typeface="Times New Roman" panose="02020603050405020304" pitchFamily="18" charset="0"/>
              </a:rPr>
              <a:t>quốc</a:t>
            </a:r>
            <a:r>
              <a:rPr lang="en-US" sz="7200" dirty="0" smtClean="0">
                <a:solidFill>
                  <a:srgbClr val="FFFF00"/>
                </a:solidFill>
                <a:latin typeface="Times New Roman" panose="02020603050405020304" pitchFamily="18" charset="0"/>
                <a:cs typeface="Times New Roman" panose="02020603050405020304" pitchFamily="18" charset="0"/>
              </a:rPr>
              <a:t> </a:t>
            </a:r>
            <a:r>
              <a:rPr lang="en-US" sz="7200" dirty="0" err="1" smtClean="0">
                <a:solidFill>
                  <a:srgbClr val="FFFF00"/>
                </a:solidFill>
                <a:latin typeface="Times New Roman" panose="02020603050405020304" pitchFamily="18" charset="0"/>
                <a:cs typeface="Times New Roman" panose="02020603050405020304" pitchFamily="18" charset="0"/>
              </a:rPr>
              <a:t>Lào</a:t>
            </a:r>
            <a:endParaRPr lang="en-US" sz="7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782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651901" y="521355"/>
            <a:ext cx="10972400" cy="334800"/>
          </a:xfrm>
          <a:prstGeom prst="rect">
            <a:avLst/>
          </a:prstGeom>
        </p:spPr>
        <p:txBody>
          <a:bodyPr spcFirstLastPara="1" wrap="square" lIns="121900" tIns="121900" rIns="121900" bIns="121900" anchor="ctr" anchorCtr="0">
            <a:noAutofit/>
          </a:bodyPr>
          <a:lstStyle/>
          <a:p>
            <a:r>
              <a:rPr lang="vi-VN" sz="3200" dirty="0" smtClean="0">
                <a:solidFill>
                  <a:srgbClr val="FF0000"/>
                </a:solidFill>
                <a:latin typeface="+mj-lt"/>
              </a:rPr>
              <a:t>MỤC TIÊU</a:t>
            </a:r>
            <a:r>
              <a:rPr lang="en-US" sz="3200" dirty="0">
                <a:solidFill>
                  <a:srgbClr val="FF0000"/>
                </a:solidFill>
                <a:latin typeface="+mj-lt"/>
              </a:rPr>
              <a:t> </a:t>
            </a:r>
            <a:endParaRPr sz="3200" dirty="0">
              <a:solidFill>
                <a:srgbClr val="FF0000"/>
              </a:solidFill>
              <a:latin typeface="+mj-lt"/>
            </a:endParaRPr>
          </a:p>
        </p:txBody>
      </p:sp>
      <p:grpSp>
        <p:nvGrpSpPr>
          <p:cNvPr id="257" name="Google Shape;257;p15"/>
          <p:cNvGrpSpPr/>
          <p:nvPr/>
        </p:nvGrpSpPr>
        <p:grpSpPr>
          <a:xfrm>
            <a:off x="7666959" y="1948983"/>
            <a:ext cx="3915239" cy="1422250"/>
            <a:chOff x="5750219" y="1461736"/>
            <a:chExt cx="2936429" cy="1066687"/>
          </a:xfrm>
        </p:grpSpPr>
        <p:sp>
          <p:nvSpPr>
            <p:cNvPr id="258" name="Google Shape;258;p15"/>
            <p:cNvSpPr/>
            <p:nvPr/>
          </p:nvSpPr>
          <p:spPr>
            <a:xfrm>
              <a:off x="6016140" y="1461736"/>
              <a:ext cx="808500" cy="8085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9" name="Google Shape;259;p15"/>
            <p:cNvGrpSpPr/>
            <p:nvPr/>
          </p:nvGrpSpPr>
          <p:grpSpPr>
            <a:xfrm flipH="1">
              <a:off x="5750219" y="2456346"/>
              <a:ext cx="2936429" cy="72077"/>
              <a:chOff x="457200" y="2549046"/>
              <a:chExt cx="2936429" cy="72077"/>
            </a:xfrm>
          </p:grpSpPr>
          <p:sp>
            <p:nvSpPr>
              <p:cNvPr id="260" name="Google Shape;260;p15"/>
              <p:cNvSpPr/>
              <p:nvPr/>
            </p:nvSpPr>
            <p:spPr>
              <a:xfrm>
                <a:off x="3321553" y="2549046"/>
                <a:ext cx="72077" cy="72077"/>
              </a:xfrm>
              <a:custGeom>
                <a:avLst/>
                <a:gdLst/>
                <a:ahLst/>
                <a:cxnLst/>
                <a:rect l="l" t="t" r="r" b="b"/>
                <a:pathLst>
                  <a:path w="1605" h="1605" extrusionOk="0">
                    <a:moveTo>
                      <a:pt x="802" y="0"/>
                    </a:moveTo>
                    <a:cubicBezTo>
                      <a:pt x="376" y="0"/>
                      <a:pt x="0" y="351"/>
                      <a:pt x="0" y="802"/>
                    </a:cubicBezTo>
                    <a:cubicBezTo>
                      <a:pt x="0" y="1228"/>
                      <a:pt x="376" y="1604"/>
                      <a:pt x="802" y="1604"/>
                    </a:cubicBezTo>
                    <a:cubicBezTo>
                      <a:pt x="1253" y="1604"/>
                      <a:pt x="1604" y="1228"/>
                      <a:pt x="1604" y="802"/>
                    </a:cubicBezTo>
                    <a:cubicBezTo>
                      <a:pt x="1604" y="351"/>
                      <a:pt x="1253" y="0"/>
                      <a:pt x="80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15"/>
              <p:cNvSpPr/>
              <p:nvPr/>
            </p:nvSpPr>
            <p:spPr>
              <a:xfrm>
                <a:off x="457200" y="2576035"/>
                <a:ext cx="2900486" cy="18053"/>
              </a:xfrm>
              <a:custGeom>
                <a:avLst/>
                <a:gdLst/>
                <a:ahLst/>
                <a:cxnLst/>
                <a:rect l="l" t="t" r="r" b="b"/>
                <a:pathLst>
                  <a:path w="64588" h="402" extrusionOk="0">
                    <a:moveTo>
                      <a:pt x="0" y="1"/>
                    </a:moveTo>
                    <a:lnTo>
                      <a:pt x="0" y="402"/>
                    </a:lnTo>
                    <a:lnTo>
                      <a:pt x="64587" y="402"/>
                    </a:lnTo>
                    <a:lnTo>
                      <a:pt x="6458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4" name="Google Shape;264;p15"/>
            <p:cNvGrpSpPr/>
            <p:nvPr/>
          </p:nvGrpSpPr>
          <p:grpSpPr>
            <a:xfrm>
              <a:off x="6292537" y="1698746"/>
              <a:ext cx="255705" cy="334577"/>
              <a:chOff x="-15652200" y="3335975"/>
              <a:chExt cx="232375" cy="304050"/>
            </a:xfrm>
          </p:grpSpPr>
          <p:sp>
            <p:nvSpPr>
              <p:cNvPr id="265" name="Google Shape;265;p15"/>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15"/>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15"/>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15"/>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15"/>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15"/>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15"/>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15"/>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3;p15"/>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8" name="Google Shape;288;p15"/>
          <p:cNvGrpSpPr/>
          <p:nvPr/>
        </p:nvGrpSpPr>
        <p:grpSpPr>
          <a:xfrm>
            <a:off x="5843488" y="5147667"/>
            <a:ext cx="6516756" cy="1828437"/>
            <a:chOff x="5576924" y="3441300"/>
            <a:chExt cx="3662124" cy="1276307"/>
          </a:xfrm>
        </p:grpSpPr>
        <p:grpSp>
          <p:nvGrpSpPr>
            <p:cNvPr id="289" name="Google Shape;289;p15"/>
            <p:cNvGrpSpPr/>
            <p:nvPr/>
          </p:nvGrpSpPr>
          <p:grpSpPr>
            <a:xfrm flipH="1">
              <a:off x="5576924" y="3910444"/>
              <a:ext cx="3662124" cy="807163"/>
              <a:chOff x="-95200" y="4003144"/>
              <a:chExt cx="3662124" cy="807163"/>
            </a:xfrm>
          </p:grpSpPr>
          <p:sp>
            <p:nvSpPr>
              <p:cNvPr id="290" name="Google Shape;290;p15"/>
              <p:cNvSpPr/>
              <p:nvPr/>
            </p:nvSpPr>
            <p:spPr>
              <a:xfrm>
                <a:off x="3494847" y="4003144"/>
                <a:ext cx="72077" cy="72077"/>
              </a:xfrm>
              <a:custGeom>
                <a:avLst/>
                <a:gdLst/>
                <a:ahLst/>
                <a:cxnLst/>
                <a:rect l="l" t="t" r="r" b="b"/>
                <a:pathLst>
                  <a:path w="1605" h="1605" extrusionOk="0">
                    <a:moveTo>
                      <a:pt x="803" y="0"/>
                    </a:moveTo>
                    <a:cubicBezTo>
                      <a:pt x="352" y="0"/>
                      <a:pt x="1" y="351"/>
                      <a:pt x="1" y="802"/>
                    </a:cubicBezTo>
                    <a:cubicBezTo>
                      <a:pt x="1" y="1228"/>
                      <a:pt x="352" y="1604"/>
                      <a:pt x="803" y="1604"/>
                    </a:cubicBezTo>
                    <a:cubicBezTo>
                      <a:pt x="1254" y="1604"/>
                      <a:pt x="1605" y="1228"/>
                      <a:pt x="1605" y="802"/>
                    </a:cubicBezTo>
                    <a:cubicBezTo>
                      <a:pt x="1605" y="351"/>
                      <a:pt x="1254" y="0"/>
                      <a:pt x="8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291;p15"/>
              <p:cNvSpPr/>
              <p:nvPr/>
            </p:nvSpPr>
            <p:spPr>
              <a:xfrm>
                <a:off x="-95200" y="4096037"/>
                <a:ext cx="3222908" cy="714270"/>
              </a:xfrm>
              <a:custGeom>
                <a:avLst/>
                <a:gdLst/>
                <a:ahLst/>
                <a:cxnLst/>
                <a:rect l="l" t="t" r="r" b="b"/>
                <a:pathLst>
                  <a:path w="68598" h="12132" extrusionOk="0">
                    <a:moveTo>
                      <a:pt x="68297" y="1"/>
                    </a:moveTo>
                    <a:lnTo>
                      <a:pt x="56592" y="11730"/>
                    </a:lnTo>
                    <a:lnTo>
                      <a:pt x="0" y="11730"/>
                    </a:lnTo>
                    <a:lnTo>
                      <a:pt x="0" y="12131"/>
                    </a:lnTo>
                    <a:lnTo>
                      <a:pt x="56743" y="12131"/>
                    </a:lnTo>
                    <a:lnTo>
                      <a:pt x="68597" y="276"/>
                    </a:lnTo>
                    <a:lnTo>
                      <a:pt x="682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4" name="Google Shape;294;p15"/>
            <p:cNvSpPr/>
            <p:nvPr/>
          </p:nvSpPr>
          <p:spPr>
            <a:xfrm>
              <a:off x="6016140" y="3441300"/>
              <a:ext cx="808500" cy="808500"/>
            </a:xfrm>
            <a:prstGeom prst="ellipse">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5" name="Google Shape;295;p15"/>
            <p:cNvGrpSpPr/>
            <p:nvPr/>
          </p:nvGrpSpPr>
          <p:grpSpPr>
            <a:xfrm>
              <a:off x="6252012" y="3678334"/>
              <a:ext cx="336310" cy="334549"/>
              <a:chOff x="-16794250" y="4058225"/>
              <a:chExt cx="305625" cy="304025"/>
            </a:xfrm>
          </p:grpSpPr>
          <p:sp>
            <p:nvSpPr>
              <p:cNvPr id="296" name="Google Shape;296;p15"/>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297;p15"/>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98;p15"/>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99;p15"/>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00;p15"/>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01;p15"/>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02;p15"/>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15"/>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15"/>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305" name="Google Shape;305;p15"/>
          <p:cNvGrpSpPr/>
          <p:nvPr/>
        </p:nvGrpSpPr>
        <p:grpSpPr>
          <a:xfrm>
            <a:off x="-41080" y="457657"/>
            <a:ext cx="5711351" cy="2193045"/>
            <a:chOff x="457200" y="1461673"/>
            <a:chExt cx="2936429" cy="1066345"/>
          </a:xfrm>
        </p:grpSpPr>
        <p:grpSp>
          <p:nvGrpSpPr>
            <p:cNvPr id="306" name="Google Shape;306;p15"/>
            <p:cNvGrpSpPr/>
            <p:nvPr/>
          </p:nvGrpSpPr>
          <p:grpSpPr>
            <a:xfrm>
              <a:off x="457200" y="2455941"/>
              <a:ext cx="2936429" cy="72077"/>
              <a:chOff x="457200" y="2518791"/>
              <a:chExt cx="2936429" cy="72077"/>
            </a:xfrm>
          </p:grpSpPr>
          <p:sp>
            <p:nvSpPr>
              <p:cNvPr id="307" name="Google Shape;307;p15"/>
              <p:cNvSpPr/>
              <p:nvPr/>
            </p:nvSpPr>
            <p:spPr>
              <a:xfrm>
                <a:off x="3321553" y="2518791"/>
                <a:ext cx="72077" cy="72077"/>
              </a:xfrm>
              <a:custGeom>
                <a:avLst/>
                <a:gdLst/>
                <a:ahLst/>
                <a:cxnLst/>
                <a:rect l="l" t="t" r="r" b="b"/>
                <a:pathLst>
                  <a:path w="1605" h="1605" extrusionOk="0">
                    <a:moveTo>
                      <a:pt x="802" y="0"/>
                    </a:moveTo>
                    <a:cubicBezTo>
                      <a:pt x="376" y="0"/>
                      <a:pt x="0" y="351"/>
                      <a:pt x="0" y="802"/>
                    </a:cubicBezTo>
                    <a:cubicBezTo>
                      <a:pt x="0" y="1228"/>
                      <a:pt x="376" y="1604"/>
                      <a:pt x="802" y="1604"/>
                    </a:cubicBezTo>
                    <a:cubicBezTo>
                      <a:pt x="1253" y="1604"/>
                      <a:pt x="1604" y="1228"/>
                      <a:pt x="1604" y="802"/>
                    </a:cubicBezTo>
                    <a:cubicBezTo>
                      <a:pt x="1604" y="351"/>
                      <a:pt x="1253" y="0"/>
                      <a:pt x="80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15"/>
              <p:cNvSpPr/>
              <p:nvPr/>
            </p:nvSpPr>
            <p:spPr>
              <a:xfrm>
                <a:off x="457200" y="2545779"/>
                <a:ext cx="2900486" cy="18053"/>
              </a:xfrm>
              <a:custGeom>
                <a:avLst/>
                <a:gdLst/>
                <a:ahLst/>
                <a:cxnLst/>
                <a:rect l="l" t="t" r="r" b="b"/>
                <a:pathLst>
                  <a:path w="64588" h="402" extrusionOk="0">
                    <a:moveTo>
                      <a:pt x="0" y="1"/>
                    </a:moveTo>
                    <a:lnTo>
                      <a:pt x="0" y="402"/>
                    </a:lnTo>
                    <a:lnTo>
                      <a:pt x="64587" y="402"/>
                    </a:lnTo>
                    <a:lnTo>
                      <a:pt x="6458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09" name="Google Shape;309;p15"/>
            <p:cNvSpPr txBox="1"/>
            <p:nvPr/>
          </p:nvSpPr>
          <p:spPr>
            <a:xfrm>
              <a:off x="457350" y="1812099"/>
              <a:ext cx="1813800" cy="447900"/>
            </a:xfrm>
            <a:prstGeom prst="rect">
              <a:avLst/>
            </a:prstGeom>
            <a:no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Roboto"/>
                <a:ea typeface="Roboto"/>
                <a:cs typeface="Roboto"/>
                <a:sym typeface="Roboto"/>
              </a:endParaRPr>
            </a:p>
          </p:txBody>
        </p:sp>
        <p:sp>
          <p:nvSpPr>
            <p:cNvPr id="311" name="Google Shape;311;p15"/>
            <p:cNvSpPr/>
            <p:nvPr/>
          </p:nvSpPr>
          <p:spPr>
            <a:xfrm>
              <a:off x="2273594" y="1461673"/>
              <a:ext cx="808500" cy="8085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15"/>
            <p:cNvSpPr/>
            <p:nvPr/>
          </p:nvSpPr>
          <p:spPr>
            <a:xfrm>
              <a:off x="2510539" y="1682871"/>
              <a:ext cx="334610" cy="333757"/>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13" name="Rectangle 312"/>
          <p:cNvSpPr/>
          <p:nvPr/>
        </p:nvSpPr>
        <p:spPr>
          <a:xfrm>
            <a:off x="1012699" y="2034353"/>
            <a:ext cx="3517667" cy="1569660"/>
          </a:xfrm>
          <a:prstGeom prst="rect">
            <a:avLst/>
          </a:prstGeom>
        </p:spPr>
        <p:txBody>
          <a:bodyPr wrap="square">
            <a:spAutoFit/>
          </a:bodyPr>
          <a:lstStyle/>
          <a:p>
            <a:pPr marL="457200" marR="0" lvl="0" indent="-457200" algn="just" defTabSz="914400" rtl="0" eaLnBrk="1" fontAlgn="base" latinLnBrk="0" hangingPunct="1">
              <a:lnSpc>
                <a:spcPct val="100000"/>
              </a:lnSpc>
              <a:spcBef>
                <a:spcPct val="0"/>
              </a:spcBef>
              <a:spcAft>
                <a:spcPct val="0"/>
              </a:spcAft>
              <a:buClrTx/>
              <a:buSzTx/>
              <a:buFontTx/>
              <a:buAutoNum type="arabicPeriod"/>
              <a:tabLst>
                <a:tab pos="0" algn="l"/>
              </a:tabLst>
              <a:defRPr/>
            </a:pPr>
            <a:r>
              <a:rPr lang="en-US" sz="2400" b="1" dirty="0" err="1" smtClean="0">
                <a:latin typeface="Times New Roman" pitchFamily="18" charset="0"/>
                <a:ea typeface="Calibri" pitchFamily="34" charset="0"/>
                <a:cs typeface="Times New Roman" pitchFamily="18" charset="0"/>
              </a:rPr>
              <a:t>Mô</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tả</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được</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quá</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trình</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hình</a:t>
            </a:r>
            <a:r>
              <a:rPr lang="en-US" sz="2400" b="1" dirty="0" smtClean="0">
                <a:latin typeface="Times New Roman" pitchFamily="18" charset="0"/>
                <a:ea typeface="Calibri" pitchFamily="34" charset="0"/>
                <a:cs typeface="Times New Roman" pitchFamily="18" charset="0"/>
              </a:rPr>
              <a:t> </a:t>
            </a:r>
          </a:p>
          <a:p>
            <a:pPr marR="0" lvl="0" algn="just" defTabSz="914400" rtl="0" eaLnBrk="1" fontAlgn="base" latinLnBrk="0" hangingPunct="1">
              <a:lnSpc>
                <a:spcPct val="100000"/>
              </a:lnSpc>
              <a:spcBef>
                <a:spcPct val="0"/>
              </a:spcBef>
              <a:spcAft>
                <a:spcPct val="0"/>
              </a:spcAft>
              <a:buClrTx/>
              <a:buSzTx/>
              <a:tabLst>
                <a:tab pos="0" algn="l"/>
              </a:tabLst>
              <a:defRPr/>
            </a:pPr>
            <a:r>
              <a:rPr lang="en-US" sz="2400" b="1" dirty="0" err="1" smtClean="0">
                <a:latin typeface="Times New Roman" pitchFamily="18" charset="0"/>
                <a:ea typeface="Calibri" pitchFamily="34" charset="0"/>
                <a:cs typeface="Times New Roman" pitchFamily="18" charset="0"/>
              </a:rPr>
              <a:t>thành</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và</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phát</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triển</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của</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Vương</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quốc</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Lào</a:t>
            </a:r>
            <a:endParaRPr kumimoji="0" lang="en-US" sz="2400" b="1"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 name="Rectangle 1"/>
          <p:cNvSpPr/>
          <p:nvPr/>
        </p:nvSpPr>
        <p:spPr>
          <a:xfrm>
            <a:off x="8021520" y="5726250"/>
            <a:ext cx="4128434" cy="830997"/>
          </a:xfrm>
          <a:prstGeom prst="rect">
            <a:avLst/>
          </a:prstGeom>
        </p:spPr>
        <p:txBody>
          <a:bodyPr wrap="square">
            <a:spAutoFit/>
          </a:bodyPr>
          <a:lstStyle/>
          <a:p>
            <a:pPr lvl="0" algn="ctr" eaLnBrk="0" fontAlgn="base" hangingPunct="0">
              <a:spcBef>
                <a:spcPct val="0"/>
              </a:spcBef>
              <a:spcAft>
                <a:spcPct val="0"/>
              </a:spcAft>
              <a:tabLst>
                <a:tab pos="0" algn="l"/>
              </a:tabLst>
              <a:defRPr/>
            </a:pPr>
            <a:r>
              <a:rPr lang="en-US" sz="2400" b="1" dirty="0">
                <a:solidFill>
                  <a:prstClr val="black"/>
                </a:solidFill>
                <a:latin typeface="Times New Roman" panose="02020603050405020304" pitchFamily="18" charset="0"/>
                <a:cs typeface="Times New Roman" panose="02020603050405020304" pitchFamily="18" charset="0"/>
              </a:rPr>
              <a:t>3</a:t>
            </a:r>
            <a:r>
              <a:rPr lang="vi-VN"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Nêu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được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một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số</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nét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tiêu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biểu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về</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văn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hóa</a:t>
            </a:r>
            <a:endParaRPr lang="en-US" sz="2400" b="1" dirty="0">
              <a:solidFill>
                <a:prstClr val="black"/>
              </a:solidFill>
              <a:latin typeface="Times New Roman" pitchFamily="18" charset="0"/>
              <a:ea typeface="Calibri" pitchFamily="34" charset="0"/>
              <a:cs typeface="Times New Roman" pitchFamily="18" charset="0"/>
            </a:endParaRPr>
          </a:p>
        </p:txBody>
      </p:sp>
      <p:sp>
        <p:nvSpPr>
          <p:cNvPr id="3" name="TextBox 2"/>
          <p:cNvSpPr txBox="1"/>
          <p:nvPr/>
        </p:nvSpPr>
        <p:spPr>
          <a:xfrm>
            <a:off x="9225278" y="2099494"/>
            <a:ext cx="3156659" cy="1200329"/>
          </a:xfrm>
          <a:prstGeom prst="rect">
            <a:avLst/>
          </a:prstGeom>
          <a:noFill/>
        </p:spPr>
        <p:txBody>
          <a:bodyPr wrap="square" rtlCol="0">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2</a:t>
            </a:r>
            <a:r>
              <a:rPr lang="vi-VN" sz="2400" b="1" dirty="0" smtClean="0">
                <a:latin typeface="Times New Roman" panose="02020603050405020304" pitchFamily="18" charset="0"/>
                <a:cs typeface="Times New Roman" panose="02020603050405020304" pitchFamily="18" charset="0"/>
              </a:rPr>
              <a:t>. Nhận </a:t>
            </a:r>
            <a:r>
              <a:rPr lang="en-US" sz="2400" b="1" dirty="0" err="1" smtClean="0">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p>
          <a:p>
            <a:r>
              <a:rPr lang="en-US" sz="2400" b="1" dirty="0" err="1" smtClean="0">
                <a:latin typeface="Times New Roman" panose="02020603050405020304" pitchFamily="18" charset="0"/>
                <a:cs typeface="Times New Roman" panose="02020603050405020304" pitchFamily="18" charset="0"/>
              </a:rPr>
              <a:t>phát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dưới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Lan </a:t>
            </a:r>
            <a:r>
              <a:rPr lang="en-US" sz="2400" b="1" dirty="0" err="1" smtClean="0">
                <a:latin typeface="Times New Roman" panose="02020603050405020304" pitchFamily="18" charset="0"/>
                <a:cs typeface="Times New Roman" panose="02020603050405020304" pitchFamily="18" charset="0"/>
              </a:rPr>
              <a:t>Xang</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911441" y="1526426"/>
            <a:ext cx="2894200" cy="3569377"/>
          </a:xfrm>
          <a:prstGeom prst="rect">
            <a:avLst/>
          </a:prstGeom>
        </p:spPr>
      </p:pic>
    </p:spTree>
    <p:extLst>
      <p:ext uri="{BB962C8B-B14F-4D97-AF65-F5344CB8AC3E}">
        <p14:creationId xmlns:p14="http://schemas.microsoft.com/office/powerpoint/2010/main" val="999173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p:cTn id="7" dur="500" fill="hold"/>
                                        <p:tgtEl>
                                          <p:spTgt spid="313"/>
                                        </p:tgtEl>
                                        <p:attrNameLst>
                                          <p:attrName>ppt_w</p:attrName>
                                        </p:attrNameLst>
                                      </p:cBhvr>
                                      <p:tavLst>
                                        <p:tav tm="0">
                                          <p:val>
                                            <p:fltVal val="0"/>
                                          </p:val>
                                        </p:tav>
                                        <p:tav tm="100000">
                                          <p:val>
                                            <p:strVal val="#ppt_w"/>
                                          </p:val>
                                        </p:tav>
                                      </p:tavLst>
                                    </p:anim>
                                    <p:anim calcmode="lin" valueType="num">
                                      <p:cBhvr>
                                        <p:cTn id="8" dur="500" fill="hold"/>
                                        <p:tgtEl>
                                          <p:spTgt spid="313"/>
                                        </p:tgtEl>
                                        <p:attrNameLst>
                                          <p:attrName>ppt_h</p:attrName>
                                        </p:attrNameLst>
                                      </p:cBhvr>
                                      <p:tavLst>
                                        <p:tav tm="0">
                                          <p:val>
                                            <p:fltVal val="0"/>
                                          </p:val>
                                        </p:tav>
                                        <p:tav tm="100000">
                                          <p:val>
                                            <p:strVal val="#ppt_h"/>
                                          </p:val>
                                        </p:tav>
                                      </p:tavLst>
                                    </p:anim>
                                    <p:animEffect transition="in" filter="fade">
                                      <p:cBhvr>
                                        <p:cTn id="9" dur="500"/>
                                        <p:tgtEl>
                                          <p:spTgt spid="3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46" y="87778"/>
            <a:ext cx="7919883" cy="6770222"/>
          </a:xfrm>
          <a:prstGeom prst="rect">
            <a:avLst/>
          </a:prstGeom>
        </p:spPr>
      </p:pic>
      <p:sp>
        <p:nvSpPr>
          <p:cNvPr id="5" name="TextBox 4"/>
          <p:cNvSpPr txBox="1"/>
          <p:nvPr/>
        </p:nvSpPr>
        <p:spPr>
          <a:xfrm>
            <a:off x="9173498" y="1209368"/>
            <a:ext cx="2182760" cy="1815882"/>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Xác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303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8361" y="840658"/>
            <a:ext cx="9910916" cy="2308324"/>
          </a:xfrm>
          <a:prstGeom prst="rect">
            <a:avLst/>
          </a:prstGeom>
        </p:spPr>
        <p:txBody>
          <a:bodyPr wrap="square">
            <a:spAutoFit/>
          </a:bodyPr>
          <a:lstStyle/>
          <a:p>
            <a:pPr algn="just">
              <a:spcAft>
                <a:spcPts val="0"/>
              </a:spcAft>
              <a:tabLst>
                <a:tab pos="76200" algn="l"/>
              </a:tabLst>
            </a:pPr>
            <a:r>
              <a:rPr lang="en-US" sz="3600" dirty="0" err="1">
                <a:latin typeface="Times New Roman" panose="02020603050405020304" pitchFamily="18" charset="0"/>
              </a:rPr>
              <a:t>Dựa</a:t>
            </a:r>
            <a:r>
              <a:rPr lang="en-US" sz="3600" dirty="0">
                <a:latin typeface="Times New Roman" panose="02020603050405020304" pitchFamily="18" charset="0"/>
              </a:rPr>
              <a:t> </a:t>
            </a:r>
            <a:r>
              <a:rPr lang="en-US" sz="3600" dirty="0" err="1">
                <a:latin typeface="Times New Roman" panose="02020603050405020304" pitchFamily="18" charset="0"/>
              </a:rPr>
              <a:t>vào</a:t>
            </a:r>
            <a:r>
              <a:rPr lang="en-US" sz="3600" dirty="0">
                <a:latin typeface="Times New Roman" panose="02020603050405020304" pitchFamily="18" charset="0"/>
              </a:rPr>
              <a:t> </a:t>
            </a:r>
            <a:r>
              <a:rPr lang="en-US" sz="3600" dirty="0" err="1">
                <a:latin typeface="Times New Roman" panose="02020603050405020304" pitchFamily="18" charset="0"/>
              </a:rPr>
              <a:t>những</a:t>
            </a:r>
            <a:r>
              <a:rPr lang="en-US" sz="3600" dirty="0">
                <a:latin typeface="Times New Roman" panose="02020603050405020304" pitchFamily="18" charset="0"/>
              </a:rPr>
              <a:t> </a:t>
            </a:r>
            <a:r>
              <a:rPr lang="en-US" sz="3600" dirty="0" err="1">
                <a:latin typeface="Times New Roman" panose="02020603050405020304" pitchFamily="18" charset="0"/>
              </a:rPr>
              <a:t>từ</a:t>
            </a:r>
            <a:r>
              <a:rPr lang="en-US" sz="3600" dirty="0">
                <a:latin typeface="Times New Roman" panose="02020603050405020304" pitchFamily="18" charset="0"/>
              </a:rPr>
              <a:t> </a:t>
            </a:r>
            <a:r>
              <a:rPr lang="en-US" sz="3600" dirty="0" err="1">
                <a:latin typeface="Times New Roman" panose="02020603050405020304" pitchFamily="18" charset="0"/>
              </a:rPr>
              <a:t>khóa</a:t>
            </a:r>
            <a:r>
              <a:rPr lang="en-US" sz="3600" dirty="0">
                <a:latin typeface="Times New Roman" panose="02020603050405020304" pitchFamily="18" charset="0"/>
              </a:rPr>
              <a:t> </a:t>
            </a:r>
            <a:r>
              <a:rPr lang="en-US" sz="3600" dirty="0" err="1">
                <a:latin typeface="Times New Roman" panose="02020603050405020304" pitchFamily="18" charset="0"/>
              </a:rPr>
              <a:t>dưới</a:t>
            </a:r>
            <a:r>
              <a:rPr lang="en-US" sz="3600" dirty="0">
                <a:latin typeface="Times New Roman" panose="02020603050405020304" pitchFamily="18" charset="0"/>
              </a:rPr>
              <a:t> </a:t>
            </a:r>
            <a:r>
              <a:rPr lang="en-US" sz="3600" dirty="0" err="1">
                <a:latin typeface="Times New Roman" panose="02020603050405020304" pitchFamily="18" charset="0"/>
              </a:rPr>
              <a:t>đây</a:t>
            </a:r>
            <a:r>
              <a:rPr lang="en-US" sz="3600" dirty="0">
                <a:latin typeface="Times New Roman" panose="02020603050405020304" pitchFamily="18" charset="0"/>
              </a:rPr>
              <a:t> </a:t>
            </a:r>
            <a:r>
              <a:rPr lang="en-US" sz="3600" dirty="0" err="1">
                <a:latin typeface="Times New Roman" panose="02020603050405020304" pitchFamily="18" charset="0"/>
              </a:rPr>
              <a:t>em</a:t>
            </a:r>
            <a:r>
              <a:rPr lang="en-US" sz="3600" dirty="0">
                <a:latin typeface="Times New Roman" panose="02020603050405020304" pitchFamily="18" charset="0"/>
              </a:rPr>
              <a:t> </a:t>
            </a:r>
            <a:r>
              <a:rPr lang="en-US" sz="3600" dirty="0" err="1">
                <a:latin typeface="Times New Roman" panose="02020603050405020304" pitchFamily="18" charset="0"/>
              </a:rPr>
              <a:t>hãy</a:t>
            </a:r>
            <a:r>
              <a:rPr lang="en-US" sz="3600" dirty="0">
                <a:latin typeface="Times New Roman" panose="02020603050405020304" pitchFamily="18" charset="0"/>
              </a:rPr>
              <a:t> </a:t>
            </a:r>
            <a:r>
              <a:rPr lang="en-US" sz="3600" dirty="0" err="1">
                <a:latin typeface="Times New Roman" panose="02020603050405020304" pitchFamily="18" charset="0"/>
              </a:rPr>
              <a:t>lập</a:t>
            </a:r>
            <a:r>
              <a:rPr lang="en-US" sz="3600" dirty="0">
                <a:latin typeface="Times New Roman" panose="02020603050405020304" pitchFamily="18" charset="0"/>
              </a:rPr>
              <a:t> </a:t>
            </a:r>
            <a:r>
              <a:rPr lang="en-US" sz="3600" dirty="0" err="1">
                <a:latin typeface="Times New Roman" panose="02020603050405020304" pitchFamily="18" charset="0"/>
              </a:rPr>
              <a:t>sơ</a:t>
            </a:r>
            <a:r>
              <a:rPr lang="en-US" sz="3600" dirty="0">
                <a:latin typeface="Times New Roman" panose="02020603050405020304" pitchFamily="18" charset="0"/>
              </a:rPr>
              <a:t> </a:t>
            </a:r>
            <a:r>
              <a:rPr lang="en-US" sz="3600" dirty="0" err="1">
                <a:latin typeface="Times New Roman" panose="02020603050405020304" pitchFamily="18" charset="0"/>
              </a:rPr>
              <a:t>đồ</a:t>
            </a:r>
            <a:r>
              <a:rPr lang="en-US" sz="3600" dirty="0">
                <a:latin typeface="Times New Roman" panose="02020603050405020304" pitchFamily="18" charset="0"/>
              </a:rPr>
              <a:t> </a:t>
            </a:r>
            <a:r>
              <a:rPr lang="en-US" sz="3600" dirty="0" err="1">
                <a:latin typeface="Times New Roman" panose="02020603050405020304" pitchFamily="18" charset="0"/>
              </a:rPr>
              <a:t>về</a:t>
            </a:r>
            <a:r>
              <a:rPr lang="en-US" sz="3600" dirty="0">
                <a:latin typeface="Times New Roman" panose="02020603050405020304" pitchFamily="18" charset="0"/>
              </a:rPr>
              <a:t> </a:t>
            </a:r>
            <a:r>
              <a:rPr lang="en-US" sz="3600" dirty="0" err="1">
                <a:latin typeface="Times New Roman" panose="02020603050405020304" pitchFamily="18" charset="0"/>
              </a:rPr>
              <a:t>quá</a:t>
            </a:r>
            <a:r>
              <a:rPr lang="en-US" sz="3600" dirty="0">
                <a:latin typeface="Times New Roman" panose="02020603050405020304" pitchFamily="18" charset="0"/>
              </a:rPr>
              <a:t> </a:t>
            </a:r>
            <a:r>
              <a:rPr lang="en-US" sz="3600" dirty="0" err="1">
                <a:latin typeface="Times New Roman" panose="02020603050405020304" pitchFamily="18" charset="0"/>
              </a:rPr>
              <a:t>trình</a:t>
            </a:r>
            <a:r>
              <a:rPr lang="en-US" sz="3600" dirty="0">
                <a:latin typeface="Times New Roman" panose="02020603050405020304" pitchFamily="18" charset="0"/>
              </a:rPr>
              <a:t> </a:t>
            </a:r>
            <a:r>
              <a:rPr lang="en-US" sz="3600" dirty="0" err="1">
                <a:latin typeface="Times New Roman" panose="02020603050405020304" pitchFamily="18" charset="0"/>
              </a:rPr>
              <a:t>hình</a:t>
            </a:r>
            <a:r>
              <a:rPr lang="en-US" sz="3600" dirty="0">
                <a:latin typeface="Times New Roman" panose="02020603050405020304" pitchFamily="18" charset="0"/>
              </a:rPr>
              <a:t> </a:t>
            </a:r>
            <a:r>
              <a:rPr lang="en-US" sz="3600" dirty="0" err="1">
                <a:latin typeface="Times New Roman" panose="02020603050405020304" pitchFamily="18" charset="0"/>
              </a:rPr>
              <a:t>thành</a:t>
            </a:r>
            <a:r>
              <a:rPr lang="en-US" sz="3600" dirty="0">
                <a:latin typeface="Times New Roman" panose="02020603050405020304" pitchFamily="18" charset="0"/>
              </a:rPr>
              <a:t> </a:t>
            </a:r>
            <a:r>
              <a:rPr lang="en-US" sz="3600" dirty="0" err="1">
                <a:latin typeface="Times New Roman" panose="02020603050405020304" pitchFamily="18" charset="0"/>
              </a:rPr>
              <a:t>phát</a:t>
            </a:r>
            <a:r>
              <a:rPr lang="en-US" sz="3600" dirty="0">
                <a:latin typeface="Times New Roman" panose="02020603050405020304" pitchFamily="18" charset="0"/>
              </a:rPr>
              <a:t> </a:t>
            </a:r>
            <a:r>
              <a:rPr lang="en-US" sz="3600" dirty="0" err="1">
                <a:latin typeface="Times New Roman" panose="02020603050405020304" pitchFamily="18" charset="0"/>
              </a:rPr>
              <a:t>triển</a:t>
            </a:r>
            <a:r>
              <a:rPr lang="en-US" sz="3600" dirty="0">
                <a:latin typeface="Times New Roman" panose="02020603050405020304" pitchFamily="18" charset="0"/>
              </a:rPr>
              <a:t> </a:t>
            </a:r>
            <a:r>
              <a:rPr lang="en-US" sz="3600" dirty="0" err="1">
                <a:latin typeface="Times New Roman" panose="02020603050405020304" pitchFamily="18" charset="0"/>
              </a:rPr>
              <a:t>của</a:t>
            </a:r>
            <a:r>
              <a:rPr lang="en-US" sz="3600" dirty="0">
                <a:latin typeface="Times New Roman" panose="02020603050405020304" pitchFamily="18" charset="0"/>
              </a:rPr>
              <a:t> </a:t>
            </a:r>
            <a:r>
              <a:rPr lang="en-US" sz="3600" dirty="0" err="1">
                <a:latin typeface="Times New Roman" panose="02020603050405020304" pitchFamily="18" charset="0"/>
              </a:rPr>
              <a:t>Vương</a:t>
            </a:r>
            <a:r>
              <a:rPr lang="en-US" sz="3600" dirty="0">
                <a:latin typeface="Times New Roman" panose="02020603050405020304" pitchFamily="18" charset="0"/>
              </a:rPr>
              <a:t> </a:t>
            </a:r>
            <a:r>
              <a:rPr lang="en-US" sz="3600" dirty="0" err="1">
                <a:latin typeface="Times New Roman" panose="02020603050405020304" pitchFamily="18" charset="0"/>
              </a:rPr>
              <a:t>quốc</a:t>
            </a:r>
            <a:r>
              <a:rPr lang="en-US" sz="3600" dirty="0">
                <a:latin typeface="Times New Roman" panose="02020603050405020304" pitchFamily="18" charset="0"/>
              </a:rPr>
              <a:t> </a:t>
            </a:r>
            <a:r>
              <a:rPr lang="en-US" sz="3600" dirty="0" err="1">
                <a:latin typeface="Times New Roman" panose="02020603050405020304" pitchFamily="18" charset="0"/>
              </a:rPr>
              <a:t>Lào</a:t>
            </a:r>
            <a:r>
              <a:rPr lang="en-US" sz="3600" dirty="0">
                <a:latin typeface="Times New Roman" panose="02020603050405020304" pitchFamily="18" charset="0"/>
              </a:rPr>
              <a:t>: </a:t>
            </a:r>
            <a:r>
              <a:rPr lang="en-US" sz="3600" b="1" dirty="0" err="1">
                <a:solidFill>
                  <a:srgbClr val="FF0000"/>
                </a:solidFill>
                <a:latin typeface="Times New Roman" panose="02020603050405020304" pitchFamily="18" charset="0"/>
              </a:rPr>
              <a:t>Lào</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Thơng</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Lào</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Lùm</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Pha</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Ngừm</a:t>
            </a:r>
            <a:r>
              <a:rPr lang="en-US" sz="3600" b="1" dirty="0">
                <a:solidFill>
                  <a:srgbClr val="FF0000"/>
                </a:solidFill>
                <a:latin typeface="Times New Roman" panose="02020603050405020304" pitchFamily="18" charset="0"/>
              </a:rPr>
              <a:t>, Lan </a:t>
            </a:r>
            <a:r>
              <a:rPr lang="en-US" sz="3600" b="1" dirty="0" err="1">
                <a:solidFill>
                  <a:srgbClr val="FF0000"/>
                </a:solidFill>
                <a:latin typeface="Times New Roman" panose="02020603050405020304" pitchFamily="18" charset="0"/>
              </a:rPr>
              <a:t>Xang</a:t>
            </a:r>
            <a:r>
              <a:rPr lang="en-US" sz="3600" b="1" dirty="0">
                <a:solidFill>
                  <a:srgbClr val="FF0000"/>
                </a:solidFill>
                <a:latin typeface="Times New Roman" panose="02020603050405020304" pitchFamily="18" charset="0"/>
              </a:rPr>
              <a:t>, 1353, </a:t>
            </a:r>
            <a:r>
              <a:rPr lang="en-US" sz="3600" b="1" dirty="0" err="1">
                <a:solidFill>
                  <a:srgbClr val="FF0000"/>
                </a:solidFill>
                <a:latin typeface="Times New Roman" panose="02020603050405020304" pitchFamily="18" charset="0"/>
              </a:rPr>
              <a:t>Mường</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cổ</a:t>
            </a:r>
            <a:r>
              <a:rPr lang="en-US" sz="3600" b="1" dirty="0">
                <a:solidFill>
                  <a:srgbClr val="FF0000"/>
                </a:solidFill>
                <a:latin typeface="Times New Roman" panose="02020603050405020304" pitchFamily="18" charset="0"/>
              </a:rPr>
              <a:t>.</a:t>
            </a:r>
            <a:endParaRPr lang="en-US" sz="3600" b="1" dirty="0">
              <a:solidFill>
                <a:srgbClr val="FF0000"/>
              </a:solidFill>
              <a:effectLst/>
            </a:endParaRPr>
          </a:p>
        </p:txBody>
      </p:sp>
    </p:spTree>
    <p:extLst>
      <p:ext uri="{BB962C8B-B14F-4D97-AF65-F5344CB8AC3E}">
        <p14:creationId xmlns:p14="http://schemas.microsoft.com/office/powerpoint/2010/main" val="2365030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83177" y="135698"/>
            <a:ext cx="4136273" cy="5869858"/>
          </a:xfrm>
          <a:prstGeom prst="rect">
            <a:avLst/>
          </a:prstGeom>
        </p:spPr>
      </p:pic>
      <p:sp>
        <p:nvSpPr>
          <p:cNvPr id="4" name="Rectangle 3"/>
          <p:cNvSpPr/>
          <p:nvPr/>
        </p:nvSpPr>
        <p:spPr>
          <a:xfrm>
            <a:off x="3883177" y="6167788"/>
            <a:ext cx="4930389" cy="523220"/>
          </a:xfrm>
          <a:prstGeom prst="rect">
            <a:avLst/>
          </a:prstGeom>
        </p:spPr>
        <p:txBody>
          <a:bodyPr wrap="none">
            <a:spAutoFit/>
          </a:bodyPr>
          <a:lstStyle/>
          <a:p>
            <a:r>
              <a:rPr lang="vi-VN" sz="2800" dirty="0">
                <a:solidFill>
                  <a:srgbClr val="FF0000"/>
                </a:solidFill>
                <a:latin typeface="+mj-lt"/>
              </a:rPr>
              <a:t>Tượng </a:t>
            </a:r>
            <a:r>
              <a:rPr lang="vi-VN" sz="2800" dirty="0" smtClean="0">
                <a:solidFill>
                  <a:srgbClr val="FF0000"/>
                </a:solidFill>
                <a:latin typeface="+mj-lt"/>
              </a:rPr>
              <a:t>P</a:t>
            </a:r>
            <a:r>
              <a:rPr lang="vi-VN" sz="2800" dirty="0" smtClean="0">
                <a:solidFill>
                  <a:srgbClr val="FF0000"/>
                </a:solidFill>
                <a:latin typeface="Times New Roman" panose="02020603050405020304" pitchFamily="18" charset="0"/>
                <a:cs typeface="Times New Roman" panose="02020603050405020304" pitchFamily="18" charset="0"/>
              </a:rPr>
              <a:t>h</a:t>
            </a:r>
            <a:r>
              <a:rPr lang="en-US" sz="2800" dirty="0" smtClean="0">
                <a:solidFill>
                  <a:srgbClr val="FF0000"/>
                </a:solidFill>
                <a:latin typeface="Times New Roman" panose="02020603050405020304" pitchFamily="18" charset="0"/>
                <a:cs typeface="Times New Roman" panose="02020603050405020304" pitchFamily="18" charset="0"/>
              </a:rPr>
              <a:t>a</a:t>
            </a:r>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mj-lt"/>
              </a:rPr>
              <a:t>Ngừm ở Viêng Chăn.</a:t>
            </a:r>
            <a:endParaRPr lang="en-US" sz="2800" dirty="0">
              <a:solidFill>
                <a:srgbClr val="FF0000"/>
              </a:solidFill>
              <a:latin typeface="+mj-lt"/>
            </a:endParaRPr>
          </a:p>
        </p:txBody>
      </p:sp>
    </p:spTree>
    <p:extLst>
      <p:ext uri="{BB962C8B-B14F-4D97-AF65-F5344CB8AC3E}">
        <p14:creationId xmlns:p14="http://schemas.microsoft.com/office/powerpoint/2010/main" val="3414013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a:spLocks/>
          </p:cNvSpPr>
          <p:nvPr/>
        </p:nvSpPr>
        <p:spPr bwMode="gray">
          <a:xfrm flipH="1">
            <a:off x="4060259" y="1568027"/>
            <a:ext cx="1746250" cy="1206500"/>
          </a:xfrm>
          <a:custGeom>
            <a:avLst/>
            <a:gdLst>
              <a:gd name="T0" fmla="*/ 336227 w 1299"/>
              <a:gd name="T1" fmla="*/ 1206500 h 1008"/>
              <a:gd name="T2" fmla="*/ 1441450 w 1299"/>
              <a:gd name="T3" fmla="*/ 1206500 h 1008"/>
              <a:gd name="T4" fmla="*/ 1438121 w 1299"/>
              <a:gd name="T5" fmla="*/ 377031 h 1008"/>
              <a:gd name="T6" fmla="*/ 1045301 w 1299"/>
              <a:gd name="T7" fmla="*/ 0 h 1008"/>
              <a:gd name="T8" fmla="*/ 3329 w 1299"/>
              <a:gd name="T9" fmla="*/ 0 h 1008"/>
              <a:gd name="T10" fmla="*/ 0 w 1299"/>
              <a:gd name="T11" fmla="*/ 865377 h 1008"/>
              <a:gd name="T12" fmla="*/ 336227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FF9900"/>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p:cNvSpPr>
            <a:spLocks/>
          </p:cNvSpPr>
          <p:nvPr/>
        </p:nvSpPr>
        <p:spPr bwMode="ltGray">
          <a:xfrm>
            <a:off x="5900738" y="1568027"/>
            <a:ext cx="1609725" cy="1206500"/>
          </a:xfrm>
          <a:custGeom>
            <a:avLst/>
            <a:gdLst>
              <a:gd name="T0" fmla="*/ 335857 w 1299"/>
              <a:gd name="T1" fmla="*/ 1206500 h 1008"/>
              <a:gd name="T2" fmla="*/ 1439863 w 1299"/>
              <a:gd name="T3" fmla="*/ 1206500 h 1008"/>
              <a:gd name="T4" fmla="*/ 1436538 w 1299"/>
              <a:gd name="T5" fmla="*/ 377031 h 1008"/>
              <a:gd name="T6" fmla="*/ 1044150 w 1299"/>
              <a:gd name="T7" fmla="*/ 0 h 1008"/>
              <a:gd name="T8" fmla="*/ 3325 w 1299"/>
              <a:gd name="T9" fmla="*/ 0 h 1008"/>
              <a:gd name="T10" fmla="*/ 0 w 1299"/>
              <a:gd name="T11" fmla="*/ 865377 h 1008"/>
              <a:gd name="T12" fmla="*/ 335857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009999"/>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4"/>
          <p:cNvSpPr>
            <a:spLocks/>
          </p:cNvSpPr>
          <p:nvPr/>
        </p:nvSpPr>
        <p:spPr bwMode="ltGray">
          <a:xfrm>
            <a:off x="5319188" y="2648207"/>
            <a:ext cx="1746250" cy="1204913"/>
          </a:xfrm>
          <a:custGeom>
            <a:avLst/>
            <a:gdLst>
              <a:gd name="T0" fmla="*/ 336227 w 1299"/>
              <a:gd name="T1" fmla="*/ 1204913 h 1008"/>
              <a:gd name="T2" fmla="*/ 1441450 w 1299"/>
              <a:gd name="T3" fmla="*/ 1204913 h 1008"/>
              <a:gd name="T4" fmla="*/ 1438121 w 1299"/>
              <a:gd name="T5" fmla="*/ 376535 h 1008"/>
              <a:gd name="T6" fmla="*/ 1045301 w 1299"/>
              <a:gd name="T7" fmla="*/ 0 h 1008"/>
              <a:gd name="T8" fmla="*/ 3329 w 1299"/>
              <a:gd name="T9" fmla="*/ 0 h 1008"/>
              <a:gd name="T10" fmla="*/ 0 w 1299"/>
              <a:gd name="T11" fmla="*/ 864238 h 1008"/>
              <a:gd name="T12" fmla="*/ 336227 w 1299"/>
              <a:gd name="T13" fmla="*/ 1204913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2"/>
              </a:gs>
              <a:gs pos="100000">
                <a:srgbClr val="FFFFFF"/>
              </a:gs>
            </a:gsLst>
            <a:lin ang="27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 Box 7"/>
          <p:cNvSpPr txBox="1">
            <a:spLocks noChangeArrowheads="1"/>
          </p:cNvSpPr>
          <p:nvPr/>
        </p:nvSpPr>
        <p:spPr bwMode="black">
          <a:xfrm>
            <a:off x="5806509" y="2036069"/>
            <a:ext cx="1571625" cy="430887"/>
          </a:xfrm>
          <a:prstGeom prst="rect">
            <a:avLst/>
          </a:prstGeom>
          <a:noFill/>
          <a:ln w="9525" algn="ctr">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200" b="1" i="0" u="none" strike="noStrike" kern="1200" cap="none" spc="0" normalizeH="0" baseline="0" noProof="0" smtClean="0">
                <a:ln>
                  <a:noFill/>
                </a:ln>
                <a:solidFill>
                  <a:srgbClr val="000000"/>
                </a:solidFill>
                <a:effectLst/>
                <a:uLnTx/>
                <a:uFillTx/>
                <a:latin typeface="Arial" charset="0"/>
                <a:ea typeface="+mn-ea"/>
                <a:cs typeface="+mn-cs"/>
              </a:rPr>
              <a:t> </a:t>
            </a:r>
            <a:endParaRPr kumimoji="0" lang="en-US" sz="2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reeform 15"/>
          <p:cNvSpPr>
            <a:spLocks/>
          </p:cNvSpPr>
          <p:nvPr/>
        </p:nvSpPr>
        <p:spPr bwMode="gray">
          <a:xfrm flipH="1">
            <a:off x="174513" y="596343"/>
            <a:ext cx="3825421" cy="1895719"/>
          </a:xfrm>
          <a:custGeom>
            <a:avLst/>
            <a:gdLst>
              <a:gd name="T0" fmla="*/ 656162 w 1299"/>
              <a:gd name="T1" fmla="*/ 1206500 h 1008"/>
              <a:gd name="T2" fmla="*/ 2813050 w 1299"/>
              <a:gd name="T3" fmla="*/ 1206500 h 1008"/>
              <a:gd name="T4" fmla="*/ 2806553 w 1299"/>
              <a:gd name="T5" fmla="*/ 377031 h 1008"/>
              <a:gd name="T6" fmla="*/ 2039948 w 1299"/>
              <a:gd name="T7" fmla="*/ 0 h 1008"/>
              <a:gd name="T8" fmla="*/ 6497 w 1299"/>
              <a:gd name="T9" fmla="*/ 0 h 1008"/>
              <a:gd name="T10" fmla="*/ 0 w 1299"/>
              <a:gd name="T11" fmla="*/ 865377 h 1008"/>
              <a:gd name="T12" fmla="*/ 656162 w 1299"/>
              <a:gd name="T13" fmla="*/ 1206500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anchor="ct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smtClean="0">
                <a:solidFill>
                  <a:srgbClr val="FF0000"/>
                </a:solidFill>
                <a:latin typeface="Times New Roman" panose="02020603050405020304" pitchFamily="18" charset="0"/>
                <a:ea typeface="微软雅黑"/>
                <a:cs typeface="Times New Roman" panose="02020603050405020304" pitchFamily="18" charset="0"/>
              </a:rPr>
              <a:t>1</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Xang</a:t>
            </a:r>
            <a:r>
              <a:rPr lang="en-US" sz="2800" dirty="0">
                <a:latin typeface="Times New Roman" panose="02020603050405020304" pitchFamily="18" charset="0"/>
                <a:cs typeface="Times New Roman" panose="02020603050405020304" pitchFamily="18" charset="0"/>
              </a:rPr>
              <a:t>.</a:t>
            </a:r>
          </a:p>
        </p:txBody>
      </p:sp>
      <p:sp>
        <p:nvSpPr>
          <p:cNvPr id="13" name="Bent Arrow 12"/>
          <p:cNvSpPr/>
          <p:nvPr/>
        </p:nvSpPr>
        <p:spPr>
          <a:xfrm flipH="1">
            <a:off x="4069784" y="1445394"/>
            <a:ext cx="457200" cy="4873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18"/>
          <p:cNvSpPr>
            <a:spLocks/>
          </p:cNvSpPr>
          <p:nvPr/>
        </p:nvSpPr>
        <p:spPr bwMode="ltGray">
          <a:xfrm>
            <a:off x="7772402" y="707951"/>
            <a:ext cx="4419598" cy="2816914"/>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smtClean="0">
                <a:solidFill>
                  <a:srgbClr val="FF0000"/>
                </a:solidFill>
                <a:latin typeface="Times New Roman" panose="02020603050405020304" pitchFamily="18" charset="0"/>
                <a:ea typeface="微软雅黑"/>
                <a:cs typeface="Times New Roman" panose="02020603050405020304" pitchFamily="18" charset="0"/>
              </a:rPr>
              <a:t>2</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fontAlgn="base">
              <a:spcBef>
                <a:spcPct val="0"/>
              </a:spcBef>
              <a:spcAft>
                <a:spcPct val="0"/>
              </a:spcAft>
              <a:defRPr/>
            </a:pP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Xang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endParaRPr lang="en-US" altLang="en-US" sz="2800" b="1" dirty="0">
              <a:solidFill>
                <a:prstClr val="black"/>
              </a:solidFill>
              <a:latin typeface="Times New Roman" panose="02020603050405020304" pitchFamily="18" charset="0"/>
              <a:ea typeface="微软雅黑"/>
              <a:cs typeface="Times New Roman" panose="02020603050405020304" pitchFamily="18" charset="0"/>
            </a:endParaRPr>
          </a:p>
        </p:txBody>
      </p:sp>
      <p:sp>
        <p:nvSpPr>
          <p:cNvPr id="15" name="Bent Arrow 14"/>
          <p:cNvSpPr/>
          <p:nvPr/>
        </p:nvSpPr>
        <p:spPr>
          <a:xfrm>
            <a:off x="7315201" y="1404994"/>
            <a:ext cx="457200" cy="4873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22"/>
          <p:cNvSpPr>
            <a:spLocks/>
          </p:cNvSpPr>
          <p:nvPr/>
        </p:nvSpPr>
        <p:spPr bwMode="ltGray">
          <a:xfrm>
            <a:off x="3126659" y="4121765"/>
            <a:ext cx="6533536" cy="2547358"/>
          </a:xfrm>
          <a:custGeom>
            <a:avLst/>
            <a:gdLst>
              <a:gd name="T0" fmla="*/ 639869 w 1299"/>
              <a:gd name="T1" fmla="*/ 1204913 h 1008"/>
              <a:gd name="T2" fmla="*/ 2743200 w 1299"/>
              <a:gd name="T3" fmla="*/ 1204913 h 1008"/>
              <a:gd name="T4" fmla="*/ 2736865 w 1299"/>
              <a:gd name="T5" fmla="*/ 376535 h 1008"/>
              <a:gd name="T6" fmla="*/ 1989295 w 1299"/>
              <a:gd name="T7" fmla="*/ 0 h 1008"/>
              <a:gd name="T8" fmla="*/ 6335 w 1299"/>
              <a:gd name="T9" fmla="*/ 0 h 1008"/>
              <a:gd name="T10" fmla="*/ 0 w 1299"/>
              <a:gd name="T11" fmla="*/ 864238 h 1008"/>
              <a:gd name="T12" fmla="*/ 639869 w 1299"/>
              <a:gd name="T13" fmla="*/ 1204913 h 1008"/>
              <a:gd name="T14" fmla="*/ 0 60000 65536"/>
              <a:gd name="T15" fmla="*/ 0 60000 65536"/>
              <a:gd name="T16" fmla="*/ 0 60000 65536"/>
              <a:gd name="T17" fmla="*/ 0 60000 65536"/>
              <a:gd name="T18" fmla="*/ 0 60000 65536"/>
              <a:gd name="T19" fmla="*/ 0 60000 65536"/>
              <a:gd name="T20" fmla="*/ 0 60000 65536"/>
              <a:gd name="T21" fmla="*/ 0 w 1299"/>
              <a:gd name="T22" fmla="*/ 0 h 1008"/>
              <a:gd name="T23" fmla="*/ 1299 w 1299"/>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lvl="0" fontAlgn="base">
              <a:spcBef>
                <a:spcPct val="0"/>
              </a:spcBef>
              <a:spcAft>
                <a:spcPct val="0"/>
              </a:spcAft>
              <a:defRPr/>
            </a:pPr>
            <a:r>
              <a:rPr lang="vi-VN" altLang="en-US" sz="3200" b="1" i="1" dirty="0">
                <a:solidFill>
                  <a:srgbClr val="FF0000"/>
                </a:solidFill>
                <a:latin typeface="Times New Roman" panose="02020603050405020304" pitchFamily="18" charset="0"/>
                <a:ea typeface="微软雅黑"/>
                <a:cs typeface="Times New Roman" panose="02020603050405020304" pitchFamily="18" charset="0"/>
              </a:rPr>
              <a:t>NHÓM </a:t>
            </a:r>
            <a:r>
              <a:rPr lang="en-US" altLang="en-US" sz="3200" b="1" i="1" dirty="0" smtClean="0">
                <a:solidFill>
                  <a:srgbClr val="FF0000"/>
                </a:solidFill>
                <a:latin typeface="Times New Roman" panose="02020603050405020304" pitchFamily="18" charset="0"/>
                <a:ea typeface="微软雅黑"/>
                <a:cs typeface="Times New Roman" panose="02020603050405020304" pitchFamily="18" charset="0"/>
              </a:rPr>
              <a:t>3</a:t>
            </a:r>
            <a:endParaRPr lang="vi-VN" altLang="en-US" sz="3200" b="1" i="1" dirty="0">
              <a:solidFill>
                <a:srgbClr val="FF0000"/>
              </a:solidFill>
              <a:latin typeface="Times New Roman" panose="02020603050405020304" pitchFamily="18" charset="0"/>
              <a:ea typeface="微软雅黑"/>
              <a:cs typeface="Times New Roman" panose="02020603050405020304" pitchFamily="18" charset="0"/>
            </a:endParaRPr>
          </a:p>
          <a:p>
            <a:pPr lvl="0"/>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ngoại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Lan </a:t>
            </a:r>
            <a:r>
              <a:rPr lang="en-US" sz="3000" dirty="0" err="1">
                <a:latin typeface="Times New Roman" panose="02020603050405020304" pitchFamily="18" charset="0"/>
                <a:cs typeface="Times New Roman" panose="02020603050405020304" pitchFamily="18" charset="0"/>
              </a:rPr>
              <a:t>Xang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Lan </a:t>
            </a:r>
            <a:r>
              <a:rPr lang="en-US" sz="3000" dirty="0" err="1">
                <a:latin typeface="Times New Roman" panose="02020603050405020304" pitchFamily="18" charset="0"/>
                <a:cs typeface="Times New Roman" panose="02020603050405020304" pitchFamily="18" charset="0"/>
              </a:rPr>
              <a:t>Xang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
        <p:nvSpPr>
          <p:cNvPr id="18" name="Bent Arrow 17"/>
          <p:cNvSpPr/>
          <p:nvPr/>
        </p:nvSpPr>
        <p:spPr>
          <a:xfrm flipH="1" flipV="1">
            <a:off x="5657513" y="3763052"/>
            <a:ext cx="457200" cy="474662"/>
          </a:xfrm>
          <a:prstGeom prst="ben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WordArt 41" descr="Paper bag"/>
          <p:cNvSpPr>
            <a:spLocks noChangeArrowheads="1" noChangeShapeType="1" noTextEdit="1"/>
          </p:cNvSpPr>
          <p:nvPr/>
        </p:nvSpPr>
        <p:spPr bwMode="auto">
          <a:xfrm>
            <a:off x="2209800" y="0"/>
            <a:ext cx="7772400" cy="664488"/>
          </a:xfrm>
          <a:prstGeom prst="rect">
            <a:avLst/>
          </a:prstGeom>
          <a:solidFill>
            <a:schemeClr val="accent6">
              <a:lumMod val="20000"/>
              <a:lumOff val="80000"/>
            </a:schemeClr>
          </a:solidFill>
        </p:spPr>
        <p:txBody>
          <a:bodyPr wrap="none" fromWordArt="1">
            <a:prstTxWarp prst="textPlain">
              <a:avLst>
                <a:gd name="adj" fmla="val 50018"/>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smtClean="0">
                <a:ln w="9525">
                  <a:solidFill>
                    <a:srgbClr val="008000"/>
                  </a:solidFill>
                  <a:round/>
                  <a:headEnd/>
                  <a:tailEnd/>
                </a:ln>
                <a:solidFill>
                  <a:srgbClr val="FF0000"/>
                </a:solidFill>
                <a:effectLst/>
                <a:uLnTx/>
                <a:uFillTx/>
                <a:latin typeface="Times New Roman"/>
                <a:ea typeface="+mn-ea"/>
                <a:cs typeface="Times New Roman"/>
              </a:rPr>
              <a:t>Vương</a:t>
            </a:r>
            <a:r>
              <a:rPr kumimoji="0" lang="en-US" sz="3600" b="1" i="0" u="none" strike="noStrike" kern="10" cap="none" spc="0" normalizeH="0" baseline="0" noProof="0" dirty="0" smtClean="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smtClean="0">
                <a:ln w="9525">
                  <a:solidFill>
                    <a:srgbClr val="008000"/>
                  </a:solidFill>
                  <a:round/>
                  <a:headEnd/>
                  <a:tailEnd/>
                </a:ln>
                <a:solidFill>
                  <a:srgbClr val="FF0000"/>
                </a:solidFill>
                <a:effectLst/>
                <a:uLnTx/>
                <a:uFillTx/>
                <a:latin typeface="Times New Roman"/>
                <a:ea typeface="+mn-ea"/>
                <a:cs typeface="Times New Roman"/>
              </a:rPr>
              <a:t>quốc</a:t>
            </a:r>
            <a:r>
              <a:rPr kumimoji="0" lang="en-US" sz="3600" b="1" i="0" u="none" strike="noStrike" kern="10" cap="none" spc="0" normalizeH="0" noProof="0" dirty="0" smtClean="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smtClean="0">
                <a:ln w="9525">
                  <a:solidFill>
                    <a:srgbClr val="008000"/>
                  </a:solidFill>
                  <a:round/>
                  <a:headEnd/>
                  <a:tailEnd/>
                </a:ln>
                <a:solidFill>
                  <a:srgbClr val="FF0000"/>
                </a:solidFill>
                <a:effectLst/>
                <a:uLnTx/>
                <a:uFillTx/>
                <a:latin typeface="Times New Roman"/>
                <a:ea typeface="+mn-ea"/>
                <a:cs typeface="Times New Roman"/>
              </a:rPr>
              <a:t>Lào</a:t>
            </a:r>
            <a:r>
              <a:rPr kumimoji="0" lang="en-US" sz="3600" b="1" i="0" u="none" strike="noStrike" kern="10" cap="none" spc="0" normalizeH="0" noProof="0" dirty="0" smtClean="0">
                <a:ln w="9525">
                  <a:solidFill>
                    <a:srgbClr val="008000"/>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smtClean="0">
                <a:ln w="9525">
                  <a:solidFill>
                    <a:srgbClr val="008000"/>
                  </a:solidFill>
                  <a:round/>
                  <a:headEnd/>
                  <a:tailEnd/>
                </a:ln>
                <a:solidFill>
                  <a:srgbClr val="FF0000"/>
                </a:solidFill>
                <a:effectLst/>
                <a:uLnTx/>
                <a:uFillTx/>
                <a:latin typeface="Times New Roman"/>
                <a:ea typeface="+mn-ea"/>
                <a:cs typeface="Times New Roman"/>
              </a:rPr>
              <a:t>thời</a:t>
            </a:r>
            <a:r>
              <a:rPr kumimoji="0" lang="en-US" sz="3600" b="1" i="0" u="none" strike="noStrike" kern="10" cap="none" spc="0" normalizeH="0" noProof="0" dirty="0" smtClean="0">
                <a:ln w="9525">
                  <a:solidFill>
                    <a:srgbClr val="008000"/>
                  </a:solidFill>
                  <a:round/>
                  <a:headEnd/>
                  <a:tailEnd/>
                </a:ln>
                <a:solidFill>
                  <a:srgbClr val="FF0000"/>
                </a:solidFill>
                <a:effectLst/>
                <a:uLnTx/>
                <a:uFillTx/>
                <a:latin typeface="Times New Roman"/>
                <a:ea typeface="+mn-ea"/>
                <a:cs typeface="Times New Roman"/>
              </a:rPr>
              <a:t> Lan </a:t>
            </a:r>
            <a:r>
              <a:rPr kumimoji="0" lang="en-US" sz="3600" b="1" i="0" u="none" strike="noStrike" kern="10" cap="none" spc="0" normalizeH="0" noProof="0" dirty="0" err="1" smtClean="0">
                <a:ln w="9525">
                  <a:solidFill>
                    <a:srgbClr val="008000"/>
                  </a:solidFill>
                  <a:round/>
                  <a:headEnd/>
                  <a:tailEnd/>
                </a:ln>
                <a:solidFill>
                  <a:srgbClr val="FF0000"/>
                </a:solidFill>
                <a:effectLst/>
                <a:uLnTx/>
                <a:uFillTx/>
                <a:latin typeface="Times New Roman"/>
                <a:ea typeface="+mn-ea"/>
                <a:cs typeface="Times New Roman"/>
              </a:rPr>
              <a:t>Xang</a:t>
            </a:r>
            <a:endParaRPr kumimoji="0" lang="en-US" sz="3600" b="1" i="0" u="none" strike="noStrike" kern="10" cap="none" spc="0" normalizeH="0" baseline="0" noProof="0" dirty="0">
              <a:ln w="9525">
                <a:solidFill>
                  <a:srgbClr val="008000"/>
                </a:solidFill>
                <a:round/>
                <a:headEnd/>
                <a:tailEnd/>
              </a:ln>
              <a:solidFill>
                <a:srgbClr val="FF0000"/>
              </a:solidFill>
              <a:effectLst/>
              <a:uLnTx/>
              <a:uFillTx/>
              <a:latin typeface="Times New Roman"/>
              <a:ea typeface="+mn-ea"/>
              <a:cs typeface="Times New Roman"/>
            </a:endParaRPr>
          </a:p>
        </p:txBody>
      </p:sp>
      <p:pic>
        <p:nvPicPr>
          <p:cNvPr id="3" name="Picture 2"/>
          <p:cNvPicPr>
            <a:picLocks noChangeAspect="1"/>
          </p:cNvPicPr>
          <p:nvPr/>
        </p:nvPicPr>
        <p:blipFill>
          <a:blip r:embed="rId2"/>
          <a:stretch>
            <a:fillRect/>
          </a:stretch>
        </p:blipFill>
        <p:spPr>
          <a:xfrm>
            <a:off x="4939503" y="694189"/>
            <a:ext cx="2016125" cy="3214017"/>
          </a:xfrm>
          <a:prstGeom prst="rect">
            <a:avLst/>
          </a:prstGeom>
        </p:spPr>
      </p:pic>
    </p:spTree>
    <p:extLst>
      <p:ext uri="{BB962C8B-B14F-4D97-AF65-F5344CB8AC3E}">
        <p14:creationId xmlns:p14="http://schemas.microsoft.com/office/powerpoint/2010/main" val="3866473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9152"/>
            <a:ext cx="5294671" cy="888488"/>
          </a:xfrm>
        </p:spPr>
        <p:txBody>
          <a:bodyPr>
            <a:norm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Hoàn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thành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Phiếu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tập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sau</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50194669"/>
              </p:ext>
            </p:extLst>
          </p:nvPr>
        </p:nvGraphicFramePr>
        <p:xfrm>
          <a:off x="1548581" y="1902540"/>
          <a:ext cx="8878528" cy="3923072"/>
        </p:xfrm>
        <a:graphic>
          <a:graphicData uri="http://schemas.openxmlformats.org/drawingml/2006/table">
            <a:tbl>
              <a:tblPr firstRow="1" firstCol="1" bandRow="1">
                <a:tableStyleId>{5C22544A-7EE6-4342-B048-85BDC9FD1C3A}</a:tableStyleId>
              </a:tblPr>
              <a:tblGrid>
                <a:gridCol w="2669458">
                  <a:extLst>
                    <a:ext uri="{9D8B030D-6E8A-4147-A177-3AD203B41FA5}">
                      <a16:colId xmlns:a16="http://schemas.microsoft.com/office/drawing/2014/main" val="3497581673"/>
                    </a:ext>
                  </a:extLst>
                </a:gridCol>
                <a:gridCol w="6209070">
                  <a:extLst>
                    <a:ext uri="{9D8B030D-6E8A-4147-A177-3AD203B41FA5}">
                      <a16:colId xmlns:a16="http://schemas.microsoft.com/office/drawing/2014/main" val="733573907"/>
                    </a:ext>
                  </a:extLst>
                </a:gridCol>
              </a:tblGrid>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Lĩnh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vực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a:effectLst/>
                          <a:latin typeface="Times New Roman" panose="02020603050405020304" pitchFamily="18" charset="0"/>
                          <a:cs typeface="Times New Roman" panose="02020603050405020304" pitchFamily="18" charset="0"/>
                        </a:rPr>
                        <a:t>Thành tựu</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0079069"/>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Chữ</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91136"/>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en-US" sz="3200" dirty="0" err="1">
                          <a:effectLst/>
                          <a:latin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8624154"/>
                  </a:ext>
                </a:extLst>
              </a:tr>
              <a:tr h="980768">
                <a:tc>
                  <a:txBody>
                    <a:bodyPr/>
                    <a:lstStyle/>
                    <a:p>
                      <a:pPr marL="342900" lvl="0" indent="-342900" algn="just">
                        <a:spcAft>
                          <a:spcPts val="0"/>
                        </a:spcAft>
                        <a:buFont typeface="Times New Roman" panose="02020603050405020304" pitchFamily="18" charset="0"/>
                        <a:buChar char="-"/>
                        <a:tabLst>
                          <a:tab pos="76200" algn="l"/>
                        </a:tabLst>
                      </a:pPr>
                      <a:r>
                        <a:rPr lang="vi-VN" sz="3200" dirty="0">
                          <a:effectLst/>
                          <a:latin typeface="Times New Roman" panose="02020603050405020304" pitchFamily="18" charset="0"/>
                          <a:cs typeface="Times New Roman" panose="02020603050405020304" pitchFamily="18" charset="0"/>
                        </a:rPr>
                        <a:t>Kiến trúc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spcAft>
                          <a:spcPts val="0"/>
                        </a:spcAft>
                        <a:buFont typeface="Times New Roman" panose="02020603050405020304" pitchFamily="18" charset="0"/>
                        <a:buChar char="-"/>
                        <a:tabLst>
                          <a:tab pos="76200" algn="l"/>
                        </a:tabLs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2348174"/>
                  </a:ext>
                </a:extLst>
              </a:tr>
            </a:tbl>
          </a:graphicData>
        </a:graphic>
      </p:graphicFrame>
    </p:spTree>
    <p:extLst>
      <p:ext uri="{BB962C8B-B14F-4D97-AF65-F5344CB8AC3E}">
        <p14:creationId xmlns:p14="http://schemas.microsoft.com/office/powerpoint/2010/main" val="4124129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804</Words>
  <Application>Microsoft Office PowerPoint</Application>
  <PresentationFormat>Widescreen</PresentationFormat>
  <Paragraphs>81</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微软雅黑</vt:lpstr>
      <vt:lpstr>SimSun</vt:lpstr>
      <vt:lpstr>Arial</vt:lpstr>
      <vt:lpstr>Calibri</vt:lpstr>
      <vt:lpstr>Calibri Light</vt:lpstr>
      <vt:lpstr>Roboto</vt:lpstr>
      <vt:lpstr>Times</vt:lpstr>
      <vt:lpstr>Times New Roman</vt:lpstr>
      <vt:lpstr>Office Theme</vt:lpstr>
      <vt:lpstr>PowerPoint Presentation</vt:lpstr>
      <vt:lpstr>PowerPoint Presentation</vt:lpstr>
      <vt:lpstr>PowerPoint Presentation</vt:lpstr>
      <vt:lpstr>MỤC TIÊU </vt:lpstr>
      <vt:lpstr>PowerPoint Presentation</vt:lpstr>
      <vt:lpstr>PowerPoint Presentation</vt:lpstr>
      <vt:lpstr>PowerPoint Presentation</vt:lpstr>
      <vt:lpstr>PowerPoint Presentation</vt:lpstr>
      <vt:lpstr>Hoàn thành Phiếu học tập sau</vt:lpstr>
      <vt:lpstr>Một số nét tiêu biểu về văn hóa</vt:lpstr>
      <vt:lpstr>Chữ viết của Lào</vt:lpstr>
      <vt:lpstr>PowerPoint Presentation</vt:lpstr>
      <vt:lpstr>PowerPoint Presentation</vt:lpstr>
      <vt:lpstr>GV mở điệu múa Hoa đẹp Chăm-pa, cô trò cùng đứng lên hòa vào điệu múa   https://www.youtube.com/watch?v=wPmXtdAUEHs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cp:revision>
  <dcterms:created xsi:type="dcterms:W3CDTF">2022-08-02T01:22:14Z</dcterms:created>
  <dcterms:modified xsi:type="dcterms:W3CDTF">2022-08-02T16:15:45Z</dcterms:modified>
</cp:coreProperties>
</file>