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1" r:id="rId2"/>
    <p:sldId id="256" r:id="rId3"/>
    <p:sldId id="257" r:id="rId4"/>
    <p:sldId id="275" r:id="rId5"/>
    <p:sldId id="258" r:id="rId6"/>
    <p:sldId id="259" r:id="rId7"/>
    <p:sldId id="260" r:id="rId8"/>
    <p:sldId id="261" r:id="rId9"/>
    <p:sldId id="264" r:id="rId10"/>
    <p:sldId id="273" r:id="rId11"/>
    <p:sldId id="263" r:id="rId12"/>
    <p:sldId id="274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0066"/>
    <a:srgbClr val="3333FF"/>
    <a:srgbClr val="FF9933"/>
    <a:srgbClr val="66FF33"/>
    <a:srgbClr val="89E0FF"/>
    <a:srgbClr val="10CDD2"/>
    <a:srgbClr val="0FB7BD"/>
    <a:srgbClr val="A6A6A6"/>
    <a:srgbClr val="C0E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98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Thiếu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95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7.xml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2494" y="60331"/>
            <a:ext cx="71353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word with the school things. Then listen and repeat.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93701" y="1240546"/>
            <a:ext cx="8653859" cy="5699640"/>
            <a:chOff x="193701" y="1590291"/>
            <a:chExt cx="8653859" cy="5137079"/>
          </a:xfrm>
        </p:grpSpPr>
        <p:sp>
          <p:nvSpPr>
            <p:cNvPr id="12" name="Rounded Rectangle 11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69" y="1379900"/>
            <a:ext cx="1335650" cy="15773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2" y="3065906"/>
            <a:ext cx="2464054" cy="24209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05" y="5393394"/>
            <a:ext cx="1427475" cy="105764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0770">
            <a:off x="6282897" y="1138221"/>
            <a:ext cx="1817617" cy="14580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795">
            <a:off x="5888397" y="2489288"/>
            <a:ext cx="2957513" cy="21717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9158">
            <a:off x="5887427" y="4783482"/>
            <a:ext cx="2658890" cy="1565218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1450642" y="3008503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7" name="Oval 36"/>
          <p:cNvSpPr/>
          <p:nvPr/>
        </p:nvSpPr>
        <p:spPr>
          <a:xfrm>
            <a:off x="1450642" y="4442046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8" name="Oval 37"/>
          <p:cNvSpPr/>
          <p:nvPr/>
        </p:nvSpPr>
        <p:spPr>
          <a:xfrm>
            <a:off x="1450642" y="6260768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39" name="Oval 38"/>
          <p:cNvSpPr/>
          <p:nvPr/>
        </p:nvSpPr>
        <p:spPr>
          <a:xfrm>
            <a:off x="7746985" y="2345590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40" name="Oval 39"/>
          <p:cNvSpPr/>
          <p:nvPr/>
        </p:nvSpPr>
        <p:spPr>
          <a:xfrm>
            <a:off x="7746985" y="4385299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41" name="Oval 40"/>
          <p:cNvSpPr/>
          <p:nvPr/>
        </p:nvSpPr>
        <p:spPr>
          <a:xfrm>
            <a:off x="7746985" y="6265672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 rot="21600000">
            <a:off x="1918391" y="5638768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pencil sharpener </a:t>
            </a:r>
          </a:p>
        </p:txBody>
      </p:sp>
      <p:sp>
        <p:nvSpPr>
          <p:cNvPr id="43" name="TextBox 42"/>
          <p:cNvSpPr txBox="1"/>
          <p:nvPr/>
        </p:nvSpPr>
        <p:spPr>
          <a:xfrm rot="21600000">
            <a:off x="1592947" y="3811835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compass</a:t>
            </a:r>
          </a:p>
        </p:txBody>
      </p:sp>
      <p:sp>
        <p:nvSpPr>
          <p:cNvPr id="44" name="TextBox 43"/>
          <p:cNvSpPr txBox="1"/>
          <p:nvPr/>
        </p:nvSpPr>
        <p:spPr>
          <a:xfrm rot="21600000">
            <a:off x="1743980" y="2020508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school bag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378969" y="5662754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calculator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458395" y="2042994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rubber</a:t>
            </a:r>
          </a:p>
        </p:txBody>
      </p:sp>
      <p:sp>
        <p:nvSpPr>
          <p:cNvPr id="47" name="TextBox 46"/>
          <p:cNvSpPr txBox="1"/>
          <p:nvPr/>
        </p:nvSpPr>
        <p:spPr>
          <a:xfrm rot="21600000">
            <a:off x="4116001" y="3835229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pencil case</a:t>
            </a:r>
          </a:p>
        </p:txBody>
      </p:sp>
    </p:spTree>
    <p:extLst>
      <p:ext uri="{BB962C8B-B14F-4D97-AF65-F5344CB8AC3E}">
        <p14:creationId xmlns:p14="http://schemas.microsoft.com/office/powerpoint/2010/main" val="2726642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2494" y="60331"/>
            <a:ext cx="65462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around the class. Write the names of the things you see in your notebook.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93701" y="1713156"/>
            <a:ext cx="8645499" cy="4805631"/>
            <a:chOff x="193701" y="1590291"/>
            <a:chExt cx="8653859" cy="5137079"/>
          </a:xfrm>
        </p:grpSpPr>
        <p:sp>
          <p:nvSpPr>
            <p:cNvPr id="13" name="Rounded Rectangle 12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" name="Straight Connector 2"/>
          <p:cNvCxnSpPr/>
          <p:nvPr/>
        </p:nvCxnSpPr>
        <p:spPr>
          <a:xfrm flipV="1">
            <a:off x="1690099" y="2969231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690099" y="3881062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690099" y="4837415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690099" y="5749246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474EC73-7496-F7B7-B56E-260769435C98}"/>
              </a:ext>
            </a:extLst>
          </p:cNvPr>
          <p:cNvSpPr txBox="1"/>
          <p:nvPr/>
        </p:nvSpPr>
        <p:spPr>
          <a:xfrm>
            <a:off x="830826" y="1000277"/>
            <a:ext cx="6948026" cy="771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1828800" algn="l"/>
                <a:tab pos="3314700" algn="l"/>
                <a:tab pos="4800600" algn="l"/>
              </a:tabLst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I  ________football every weekend.</a:t>
            </a:r>
          </a:p>
          <a:p>
            <a:pPr marL="0" marR="0" indent="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1828800" algn="l"/>
                <a:tab pos="3314700" algn="l"/>
                <a:tab pos="4800600" algn="l"/>
              </a:tabLst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study	B. have	C. play	D. do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3F87B2-C050-96E9-306E-FB90945F8E02}"/>
              </a:ext>
            </a:extLst>
          </p:cNvPr>
          <p:cNvSpPr txBox="1"/>
          <p:nvPr/>
        </p:nvSpPr>
        <p:spPr>
          <a:xfrm>
            <a:off x="841250" y="1882170"/>
            <a:ext cx="9752255" cy="771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1828800" algn="l"/>
                <a:tab pos="3314700" algn="l"/>
                <a:tab pos="4800600" algn="l"/>
              </a:tabLst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always  ________a cooked breakfast.</a:t>
            </a:r>
          </a:p>
          <a:p>
            <a:pPr marL="0" marR="0" indent="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1828800" algn="l"/>
                <a:tab pos="3314700" algn="l"/>
                <a:tab pos="4800600" algn="l"/>
              </a:tabLst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have	B. do	C. play	D. study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8DC841-E950-CC0D-126A-D2DC054F61F1}"/>
              </a:ext>
            </a:extLst>
          </p:cNvPr>
          <p:cNvSpPr txBox="1"/>
          <p:nvPr/>
        </p:nvSpPr>
        <p:spPr>
          <a:xfrm>
            <a:off x="841250" y="2850630"/>
            <a:ext cx="7742904" cy="771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1828800" algn="l"/>
                <a:tab pos="3314700" algn="l"/>
                <a:tab pos="4800600" algn="l"/>
              </a:tabLst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I’m  ________physics, biology and chemistry.</a:t>
            </a:r>
          </a:p>
          <a:p>
            <a:pPr marL="0" marR="0" indent="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1828800" algn="l"/>
                <a:tab pos="3314700" algn="l"/>
                <a:tab pos="4800600" algn="l"/>
              </a:tabLst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playing	B. having	C. doing	D. going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BCE4B3-9561-7DDF-18E9-7B6D87429382}"/>
              </a:ext>
            </a:extLst>
          </p:cNvPr>
          <p:cNvSpPr txBox="1"/>
          <p:nvPr/>
        </p:nvSpPr>
        <p:spPr>
          <a:xfrm>
            <a:off x="841250" y="3818110"/>
            <a:ext cx="7839332" cy="771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1828800" algn="l"/>
                <a:tab pos="3314700" algn="l"/>
                <a:tab pos="4800600" algn="l"/>
              </a:tabLst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Do you want to ________cards with me?</a:t>
            </a:r>
          </a:p>
          <a:p>
            <a:pPr marL="0" marR="0" indent="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1828800" algn="l"/>
                <a:tab pos="3302000" algn="l"/>
                <a:tab pos="4787900" algn="l"/>
              </a:tabLst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play	B. come	C. have	D. learn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BA523E-0678-A688-CBFB-2A201AC74CCA}"/>
              </a:ext>
            </a:extLst>
          </p:cNvPr>
          <p:cNvSpPr txBox="1"/>
          <p:nvPr/>
        </p:nvSpPr>
        <p:spPr>
          <a:xfrm>
            <a:off x="841250" y="4785590"/>
            <a:ext cx="7980067" cy="771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1714500" algn="l"/>
                <a:tab pos="3429000" algn="l"/>
                <a:tab pos="5143500" algn="l"/>
              </a:tabLst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Let’s ___________  our school uniform and go to school.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1714500" algn="l"/>
                <a:tab pos="3429000" algn="l"/>
                <a:tab pos="5143500" algn="l"/>
              </a:tabLst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A. take off	  B. put off        C.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       D. put 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91A244-E13B-BDCC-65BE-D997CB57B563}"/>
              </a:ext>
            </a:extLst>
          </p:cNvPr>
          <p:cNvSpPr txBox="1"/>
          <p:nvPr/>
        </p:nvSpPr>
        <p:spPr>
          <a:xfrm>
            <a:off x="841250" y="5753070"/>
            <a:ext cx="7839332" cy="771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1828800" algn="l"/>
                <a:tab pos="3314700" algn="l"/>
                <a:tab pos="4800600" algn="l"/>
              </a:tabLst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b="0" i="0" dirty="0">
                <a:solidFill>
                  <a:srgbClr val="3636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My sister and I want to _______ in the same school.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1828800" algn="l"/>
                <a:tab pos="3314700" algn="l"/>
                <a:tab pos="4800600" algn="l"/>
              </a:tabLst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A. play	B.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C. have	D.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3B2E4D7-8D9F-467F-773A-3CBCC473BC1C}"/>
              </a:ext>
            </a:extLst>
          </p:cNvPr>
          <p:cNvSpPr/>
          <p:nvPr/>
        </p:nvSpPr>
        <p:spPr>
          <a:xfrm>
            <a:off x="3418812" y="81270"/>
            <a:ext cx="2074607" cy="6738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QUIZ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983CDA2-76F3-67E6-0B43-61E864E1AC5E}"/>
              </a:ext>
            </a:extLst>
          </p:cNvPr>
          <p:cNvSpPr/>
          <p:nvPr/>
        </p:nvSpPr>
        <p:spPr>
          <a:xfrm>
            <a:off x="275303" y="1071552"/>
            <a:ext cx="334297" cy="3244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C1EF0E0-CA3B-F3EE-221C-2512E5D703A2}"/>
              </a:ext>
            </a:extLst>
          </p:cNvPr>
          <p:cNvSpPr/>
          <p:nvPr/>
        </p:nvSpPr>
        <p:spPr>
          <a:xfrm>
            <a:off x="294968" y="1973109"/>
            <a:ext cx="314632" cy="3244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2BBD49E-E8C0-441B-C988-F1B7F3E34952}"/>
              </a:ext>
            </a:extLst>
          </p:cNvPr>
          <p:cNvSpPr/>
          <p:nvPr/>
        </p:nvSpPr>
        <p:spPr>
          <a:xfrm>
            <a:off x="245807" y="3060785"/>
            <a:ext cx="427703" cy="351503"/>
          </a:xfrm>
          <a:prstGeom prst="triangl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entagon 23">
            <a:extLst>
              <a:ext uri="{FF2B5EF4-FFF2-40B4-BE49-F238E27FC236}">
                <a16:creationId xmlns:a16="http://schemas.microsoft.com/office/drawing/2014/main" id="{C5E885C4-12BB-636B-0BCE-F163C866F220}"/>
              </a:ext>
            </a:extLst>
          </p:cNvPr>
          <p:cNvSpPr/>
          <p:nvPr/>
        </p:nvSpPr>
        <p:spPr>
          <a:xfrm>
            <a:off x="277759" y="4073241"/>
            <a:ext cx="388375" cy="385907"/>
          </a:xfrm>
          <a:prstGeom prst="pentag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Decision 24">
            <a:extLst>
              <a:ext uri="{FF2B5EF4-FFF2-40B4-BE49-F238E27FC236}">
                <a16:creationId xmlns:a16="http://schemas.microsoft.com/office/drawing/2014/main" id="{9ED1B617-F344-6A30-7358-A0AF4854DDC3}"/>
              </a:ext>
            </a:extLst>
          </p:cNvPr>
          <p:cNvSpPr/>
          <p:nvPr/>
        </p:nvSpPr>
        <p:spPr>
          <a:xfrm>
            <a:off x="256911" y="6042395"/>
            <a:ext cx="398799" cy="385907"/>
          </a:xfrm>
          <a:prstGeom prst="flowChartDecisi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>
            <a:extLst>
              <a:ext uri="{FF2B5EF4-FFF2-40B4-BE49-F238E27FC236}">
                <a16:creationId xmlns:a16="http://schemas.microsoft.com/office/drawing/2014/main" id="{F6386490-9DB3-69C4-097B-B47607EECAEE}"/>
              </a:ext>
            </a:extLst>
          </p:cNvPr>
          <p:cNvSpPr/>
          <p:nvPr/>
        </p:nvSpPr>
        <p:spPr>
          <a:xfrm>
            <a:off x="275303" y="5171497"/>
            <a:ext cx="388375" cy="351503"/>
          </a:xfrm>
          <a:prstGeom prst="cube">
            <a:avLst/>
          </a:prstGeom>
          <a:solidFill>
            <a:srgbClr val="89E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Logo, icon&#10;&#10;Description automatically generated">
            <a:extLst>
              <a:ext uri="{FF2B5EF4-FFF2-40B4-BE49-F238E27FC236}">
                <a16:creationId xmlns:a16="http://schemas.microsoft.com/office/drawing/2014/main" id="{B647FCDB-0405-5F5E-28D7-FC05739609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624" y="1300596"/>
            <a:ext cx="440872" cy="440872"/>
          </a:xfrm>
          <a:prstGeom prst="rect">
            <a:avLst/>
          </a:prstGeom>
        </p:spPr>
      </p:pic>
      <p:pic>
        <p:nvPicPr>
          <p:cNvPr id="32" name="Picture 31" descr="Logo, icon&#10;&#10;Description automatically generated">
            <a:extLst>
              <a:ext uri="{FF2B5EF4-FFF2-40B4-BE49-F238E27FC236}">
                <a16:creationId xmlns:a16="http://schemas.microsoft.com/office/drawing/2014/main" id="{969BBED0-E2FC-8C59-FF5E-39FF3BEA4E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75" y="2190626"/>
            <a:ext cx="440872" cy="440872"/>
          </a:xfrm>
          <a:prstGeom prst="rect">
            <a:avLst/>
          </a:prstGeom>
        </p:spPr>
      </p:pic>
      <p:pic>
        <p:nvPicPr>
          <p:cNvPr id="34" name="Picture 33" descr="Logo, icon&#10;&#10;Description automatically generated">
            <a:extLst>
              <a:ext uri="{FF2B5EF4-FFF2-40B4-BE49-F238E27FC236}">
                <a16:creationId xmlns:a16="http://schemas.microsoft.com/office/drawing/2014/main" id="{F8505AEF-FE26-8054-0711-37638D2E05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869" y="3181572"/>
            <a:ext cx="440872" cy="440872"/>
          </a:xfrm>
          <a:prstGeom prst="rect">
            <a:avLst/>
          </a:prstGeom>
        </p:spPr>
      </p:pic>
      <p:pic>
        <p:nvPicPr>
          <p:cNvPr id="36" name="Picture 35" descr="Logo, icon&#10;&#10;Description automatically generated">
            <a:extLst>
              <a:ext uri="{FF2B5EF4-FFF2-40B4-BE49-F238E27FC236}">
                <a16:creationId xmlns:a16="http://schemas.microsoft.com/office/drawing/2014/main" id="{786EF974-88D8-613A-29B0-8232E7A988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43" y="4149052"/>
            <a:ext cx="440872" cy="440872"/>
          </a:xfrm>
          <a:prstGeom prst="rect">
            <a:avLst/>
          </a:prstGeom>
        </p:spPr>
      </p:pic>
      <p:pic>
        <p:nvPicPr>
          <p:cNvPr id="38" name="Picture 37" descr="Logo, icon&#10;&#10;Description automatically generated">
            <a:extLst>
              <a:ext uri="{FF2B5EF4-FFF2-40B4-BE49-F238E27FC236}">
                <a16:creationId xmlns:a16="http://schemas.microsoft.com/office/drawing/2014/main" id="{3B0F5A3F-9C8F-7CCE-11FC-B025AFF033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042" y="6084012"/>
            <a:ext cx="440872" cy="440872"/>
          </a:xfrm>
          <a:prstGeom prst="rect">
            <a:avLst/>
          </a:prstGeom>
        </p:spPr>
      </p:pic>
      <p:pic>
        <p:nvPicPr>
          <p:cNvPr id="39" name="Picture 38" descr="Logo, icon&#10;&#10;Description automatically generated">
            <a:extLst>
              <a:ext uri="{FF2B5EF4-FFF2-40B4-BE49-F238E27FC236}">
                <a16:creationId xmlns:a16="http://schemas.microsoft.com/office/drawing/2014/main" id="{D8BE48D2-C6E8-BF51-4DF1-28FFC20AE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453" y="5116532"/>
            <a:ext cx="440872" cy="44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5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6B57F76-EFDE-3E8D-B75B-E97395B5DE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384300"/>
            <a:ext cx="8178799" cy="4089399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37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37304" cy="22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" y="2825522"/>
            <a:ext cx="8892967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70" y="2515478"/>
            <a:ext cx="4491358" cy="830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14" y="3906613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14" y="4622788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14" y="5549383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248" y="3932132"/>
            <a:ext cx="379595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248" y="5098079"/>
            <a:ext cx="383245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35258" y="3932132"/>
            <a:ext cx="2441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5256" y="4611053"/>
            <a:ext cx="3733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conversation again</a:t>
            </a:r>
          </a:p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and tick (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) T (True) or F (False).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5256" y="5508611"/>
            <a:ext cx="3636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ONE word from the box in each gap.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41843" y="3892723"/>
            <a:ext cx="3407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Match the word with the school things. Then listen and repeat.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37304" cy="228095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41842" y="5039362"/>
            <a:ext cx="3695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Look around the class. Write the names of the things you see in your notebook.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8660" y="3346279"/>
            <a:ext cx="307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48DA4"/>
                </a:solidFill>
              </a:rPr>
              <a:t>A special day</a:t>
            </a: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9DA6F-B2D6-43AD-A071-F385AC1FB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614" y="772755"/>
            <a:ext cx="3728158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36E8F0-15B9-9C4A-2388-3B9D11F57A14}"/>
              </a:ext>
            </a:extLst>
          </p:cNvPr>
          <p:cNvSpPr txBox="1"/>
          <p:nvPr/>
        </p:nvSpPr>
        <p:spPr>
          <a:xfrm>
            <a:off x="286699" y="1918637"/>
            <a:ext cx="7983793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fontAlgn="base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subject        /ˈ</a:t>
            </a:r>
            <a:r>
              <a:rPr lang="en-US" sz="28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sʌbdʒekt</a:t>
            </a:r>
            <a:r>
              <a:rPr lang="en-US" sz="28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       (n) : </a:t>
            </a:r>
            <a:r>
              <a:rPr lang="en-US" sz="28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uniform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28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juːnɪfɔːm</a:t>
            </a:r>
            <a:r>
              <a:rPr lang="en-US" sz="28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       (n) : </a:t>
            </a:r>
            <a:r>
              <a:rPr lang="en-US" sz="28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endParaRPr lang="en-US" sz="28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calculator   /ˈ</a:t>
            </a:r>
            <a:r>
              <a:rPr lang="en-US" sz="28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kælkjəleɪtər</a:t>
            </a:r>
            <a:r>
              <a:rPr lang="en-US" sz="28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   (n) : </a:t>
            </a:r>
            <a:r>
              <a:rPr lang="en-US" sz="28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8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82F8F2C9-B655-A553-8ADF-905D1930A1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6610547" y="47747"/>
            <a:ext cx="1683898" cy="1683898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42340" y="713128"/>
            <a:ext cx="801649" cy="2126625"/>
            <a:chOff x="10918968" y="713127"/>
            <a:chExt cx="1273032" cy="253283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62851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60240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006B2FCC-7217-392D-FAB4-FEC9BF90B1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62" y="4545672"/>
            <a:ext cx="2032000" cy="2032000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817C1E8-8769-E633-26BD-4B7AED5D72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717" y="4312216"/>
            <a:ext cx="2635193" cy="251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10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13698" y="-477037"/>
            <a:ext cx="8630302" cy="7335037"/>
            <a:chOff x="961466" y="-512529"/>
            <a:chExt cx="8069027" cy="6858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91"/>
            <a:stretch/>
          </p:blipFill>
          <p:spPr>
            <a:xfrm>
              <a:off x="961466" y="-512529"/>
              <a:ext cx="3026643" cy="6858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8110" y="-512529"/>
              <a:ext cx="5042383" cy="6858000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41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3486" y="170286"/>
            <a:ext cx="305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315686" y="1034143"/>
            <a:ext cx="4288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FB7BD"/>
                </a:solidFill>
              </a:rPr>
              <a:t>A special day</a:t>
            </a:r>
            <a:endParaRPr lang="en-US" sz="4000" b="1" dirty="0">
              <a:solidFill>
                <a:srgbClr val="0FB7BD"/>
              </a:solidFill>
            </a:endParaRPr>
          </a:p>
        </p:txBody>
      </p:sp>
      <p:pic>
        <p:nvPicPr>
          <p:cNvPr id="2" name="Bản sao của B1_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363686" y="10832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3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3698" y="1166945"/>
            <a:ext cx="7544452" cy="489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b="1" i="1" dirty="0" err="1"/>
              <a:t>Phong</a:t>
            </a:r>
            <a:r>
              <a:rPr lang="en-US" sz="2200" b="1" i="1" dirty="0"/>
              <a:t>: </a:t>
            </a:r>
            <a:r>
              <a:rPr lang="en-US" sz="2200" dirty="0"/>
              <a:t>Hi, </a:t>
            </a:r>
            <a:r>
              <a:rPr lang="en-US" sz="2200" dirty="0" err="1"/>
              <a:t>Vy</a:t>
            </a:r>
            <a:r>
              <a:rPr lang="en-US" sz="2200" dirty="0"/>
              <a:t>.</a:t>
            </a:r>
          </a:p>
          <a:p>
            <a:pPr>
              <a:lnSpc>
                <a:spcPct val="130000"/>
              </a:lnSpc>
            </a:pPr>
            <a:r>
              <a:rPr lang="en-US" sz="2200" b="1" i="1" dirty="0" err="1"/>
              <a:t>Vy</a:t>
            </a:r>
            <a:r>
              <a:rPr lang="en-US" sz="2200" b="1" i="1" dirty="0"/>
              <a:t>: </a:t>
            </a:r>
            <a:r>
              <a:rPr lang="en-US" sz="2200" dirty="0"/>
              <a:t>Hi, </a:t>
            </a:r>
            <a:r>
              <a:rPr lang="en-US" sz="2200" dirty="0" err="1"/>
              <a:t>Phong</a:t>
            </a:r>
            <a:r>
              <a:rPr lang="en-US" sz="2200" dirty="0"/>
              <a:t>. Are you ready? </a:t>
            </a:r>
          </a:p>
          <a:p>
            <a:pPr>
              <a:lnSpc>
                <a:spcPct val="130000"/>
              </a:lnSpc>
            </a:pPr>
            <a:r>
              <a:rPr lang="en-US" sz="2200" b="1" i="1" dirty="0" err="1"/>
              <a:t>Phong</a:t>
            </a:r>
            <a:r>
              <a:rPr lang="en-US" sz="2200" b="1" i="1" dirty="0"/>
              <a:t>: </a:t>
            </a:r>
            <a:r>
              <a:rPr lang="en-US" sz="2200" dirty="0"/>
              <a:t>Just a minute.</a:t>
            </a:r>
          </a:p>
          <a:p>
            <a:pPr>
              <a:lnSpc>
                <a:spcPct val="130000"/>
              </a:lnSpc>
            </a:pPr>
            <a:r>
              <a:rPr lang="en-US" sz="2200" b="1" i="1" dirty="0" err="1"/>
              <a:t>Vy</a:t>
            </a:r>
            <a:r>
              <a:rPr lang="en-US" sz="2200" b="1" i="1" dirty="0"/>
              <a:t>: </a:t>
            </a:r>
            <a:r>
              <a:rPr lang="en-US" sz="2200" dirty="0"/>
              <a:t>Oh, this is </a:t>
            </a:r>
            <a:r>
              <a:rPr lang="en-US" sz="2200" dirty="0" err="1"/>
              <a:t>Duy</a:t>
            </a:r>
            <a:r>
              <a:rPr lang="en-US" sz="2200" dirty="0"/>
              <a:t>, my new friend.</a:t>
            </a:r>
          </a:p>
          <a:p>
            <a:pPr>
              <a:lnSpc>
                <a:spcPct val="130000"/>
              </a:lnSpc>
            </a:pPr>
            <a:r>
              <a:rPr lang="en-US" sz="2200" b="1" i="1" dirty="0" err="1"/>
              <a:t>Phong</a:t>
            </a:r>
            <a:r>
              <a:rPr lang="en-US" sz="2200" b="1" i="1" dirty="0"/>
              <a:t>: </a:t>
            </a:r>
            <a:r>
              <a:rPr lang="en-US" sz="2200" dirty="0"/>
              <a:t>Hi, </a:t>
            </a:r>
            <a:r>
              <a:rPr lang="en-US" sz="2200" dirty="0" err="1"/>
              <a:t>Duy</a:t>
            </a:r>
            <a:r>
              <a:rPr lang="en-US" sz="2200" dirty="0"/>
              <a:t>. Nice to meet you.</a:t>
            </a:r>
          </a:p>
          <a:p>
            <a:pPr>
              <a:lnSpc>
                <a:spcPct val="130000"/>
              </a:lnSpc>
            </a:pPr>
            <a:r>
              <a:rPr lang="en-US" sz="2200" b="1" i="1" dirty="0" err="1"/>
              <a:t>Duy</a:t>
            </a:r>
            <a:r>
              <a:rPr lang="en-US" sz="2200" b="1" i="1" dirty="0"/>
              <a:t>: </a:t>
            </a:r>
            <a:r>
              <a:rPr lang="en-US" sz="2200" dirty="0"/>
              <a:t>Hi, </a:t>
            </a:r>
            <a:r>
              <a:rPr lang="en-US" sz="2200" dirty="0" err="1"/>
              <a:t>Phong</a:t>
            </a:r>
            <a:r>
              <a:rPr lang="en-US" sz="2200" dirty="0"/>
              <a:t>. I live near here, and we go to the same school!</a:t>
            </a:r>
          </a:p>
          <a:p>
            <a:pPr>
              <a:lnSpc>
                <a:spcPct val="130000"/>
              </a:lnSpc>
            </a:pPr>
            <a:r>
              <a:rPr lang="en-US" sz="2200" b="1" i="1" dirty="0" err="1"/>
              <a:t>Phong</a:t>
            </a:r>
            <a:r>
              <a:rPr lang="en-US" sz="2200" b="1" i="1" dirty="0"/>
              <a:t>: </a:t>
            </a:r>
            <a:r>
              <a:rPr lang="en-US" sz="2200" dirty="0"/>
              <a:t>Good. Hmm, your school bag looks heavy. </a:t>
            </a:r>
          </a:p>
          <a:p>
            <a:pPr>
              <a:lnSpc>
                <a:spcPct val="130000"/>
              </a:lnSpc>
            </a:pPr>
            <a:r>
              <a:rPr lang="en-US" sz="2200" b="1" i="1" dirty="0" err="1"/>
              <a:t>Duy</a:t>
            </a:r>
            <a:r>
              <a:rPr lang="en-US" sz="2200" b="1" i="1" dirty="0"/>
              <a:t>: </a:t>
            </a:r>
            <a:r>
              <a:rPr lang="en-US" sz="2200" dirty="0"/>
              <a:t>Yes! I have new books, and we have new subjects to study.</a:t>
            </a:r>
          </a:p>
          <a:p>
            <a:pPr>
              <a:lnSpc>
                <a:spcPct val="130000"/>
              </a:lnSpc>
            </a:pPr>
            <a:r>
              <a:rPr lang="en-US" sz="2200" b="1" i="1" dirty="0" err="1"/>
              <a:t>Phong</a:t>
            </a:r>
            <a:r>
              <a:rPr lang="en-US" sz="2200" b="1" i="1" dirty="0"/>
              <a:t>: </a:t>
            </a:r>
            <a:r>
              <a:rPr lang="en-US" sz="2200" dirty="0"/>
              <a:t>And a new uniform, </a:t>
            </a:r>
            <a:r>
              <a:rPr lang="en-US" sz="2200" dirty="0" err="1"/>
              <a:t>Duy</a:t>
            </a:r>
            <a:r>
              <a:rPr lang="en-US" sz="2200" dirty="0"/>
              <a:t>! You look smart!</a:t>
            </a:r>
          </a:p>
          <a:p>
            <a:pPr>
              <a:lnSpc>
                <a:spcPct val="130000"/>
              </a:lnSpc>
            </a:pPr>
            <a:r>
              <a:rPr lang="en-US" sz="2200" b="1" i="1" dirty="0" err="1"/>
              <a:t>Duy</a:t>
            </a:r>
            <a:r>
              <a:rPr lang="en-US" sz="2200" b="1" i="1" dirty="0"/>
              <a:t>: </a:t>
            </a:r>
            <a:r>
              <a:rPr lang="en-US" sz="2200" dirty="0"/>
              <a:t>Thanks, </a:t>
            </a:r>
            <a:r>
              <a:rPr lang="en-US" sz="2200" dirty="0" err="1"/>
              <a:t>Phong</a:t>
            </a:r>
            <a:r>
              <a:rPr lang="en-US" sz="2200" dirty="0"/>
              <a:t>. We always look smart in our uniforms.</a:t>
            </a:r>
          </a:p>
          <a:p>
            <a:pPr>
              <a:lnSpc>
                <a:spcPct val="130000"/>
              </a:lnSpc>
            </a:pPr>
            <a:r>
              <a:rPr lang="en-US" sz="2200" b="1" i="1" dirty="0" err="1"/>
              <a:t>Phong</a:t>
            </a:r>
            <a:r>
              <a:rPr lang="en-US" sz="2200" b="1" i="1" dirty="0"/>
              <a:t>: </a:t>
            </a:r>
            <a:r>
              <a:rPr lang="en-US" sz="2200" dirty="0"/>
              <a:t>Let me put on my uniform. Then we can go.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3564" y="229953"/>
            <a:ext cx="3176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FB7BD"/>
                </a:solidFill>
              </a:rPr>
              <a:t>A special day</a:t>
            </a:r>
            <a:endParaRPr lang="en-US" sz="4000" b="1" dirty="0">
              <a:solidFill>
                <a:srgbClr val="0FB7B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350" y="720090"/>
            <a:ext cx="2091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/>
              <a:t>(Loud knock)</a:t>
            </a:r>
          </a:p>
        </p:txBody>
      </p:sp>
      <p:pic>
        <p:nvPicPr>
          <p:cNvPr id="4" name="Bản sao của B1_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82439" y="229953"/>
            <a:ext cx="609600" cy="609600"/>
          </a:xfrm>
          <a:prstGeom prst="rect">
            <a:avLst/>
          </a:prstGeom>
        </p:spPr>
      </p:pic>
      <p:sp>
        <p:nvSpPr>
          <p:cNvPr id="3" name="Heart 2">
            <a:extLst>
              <a:ext uri="{FF2B5EF4-FFF2-40B4-BE49-F238E27FC236}">
                <a16:creationId xmlns:a16="http://schemas.microsoft.com/office/drawing/2014/main" id="{E54A698D-D9C1-0BBB-C00F-867416B0029A}"/>
              </a:ext>
            </a:extLst>
          </p:cNvPr>
          <p:cNvSpPr/>
          <p:nvPr/>
        </p:nvSpPr>
        <p:spPr>
          <a:xfrm>
            <a:off x="717755" y="6190911"/>
            <a:ext cx="481780" cy="403123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81884529-C507-6A39-5077-53F40B386814}"/>
              </a:ext>
            </a:extLst>
          </p:cNvPr>
          <p:cNvSpPr/>
          <p:nvPr/>
        </p:nvSpPr>
        <p:spPr>
          <a:xfrm>
            <a:off x="2123768" y="6174228"/>
            <a:ext cx="589936" cy="403123"/>
          </a:xfrm>
          <a:prstGeom prst="cloud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>
            <a:extLst>
              <a:ext uri="{FF2B5EF4-FFF2-40B4-BE49-F238E27FC236}">
                <a16:creationId xmlns:a16="http://schemas.microsoft.com/office/drawing/2014/main" id="{16A1C23E-EE96-E5E6-86A0-3FCD9DEE9E09}"/>
              </a:ext>
            </a:extLst>
          </p:cNvPr>
          <p:cNvSpPr/>
          <p:nvPr/>
        </p:nvSpPr>
        <p:spPr>
          <a:xfrm>
            <a:off x="3637937" y="6110547"/>
            <a:ext cx="589936" cy="563850"/>
          </a:xfrm>
          <a:prstGeom prst="sun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oon 7">
            <a:extLst>
              <a:ext uri="{FF2B5EF4-FFF2-40B4-BE49-F238E27FC236}">
                <a16:creationId xmlns:a16="http://schemas.microsoft.com/office/drawing/2014/main" id="{603FCE99-EC13-D722-A270-D7DE01278FA6}"/>
              </a:ext>
            </a:extLst>
          </p:cNvPr>
          <p:cNvSpPr/>
          <p:nvPr/>
        </p:nvSpPr>
        <p:spPr>
          <a:xfrm>
            <a:off x="5053781" y="6190911"/>
            <a:ext cx="393290" cy="437136"/>
          </a:xfrm>
          <a:prstGeom prst="moon">
            <a:avLst>
              <a:gd name="adj" fmla="val 62500"/>
            </a:avLst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ghtning Bolt 8">
            <a:extLst>
              <a:ext uri="{FF2B5EF4-FFF2-40B4-BE49-F238E27FC236}">
                <a16:creationId xmlns:a16="http://schemas.microsoft.com/office/drawing/2014/main" id="{A11FD521-CCD8-AABD-2820-A8A82B2FA55D}"/>
              </a:ext>
            </a:extLst>
          </p:cNvPr>
          <p:cNvSpPr/>
          <p:nvPr/>
        </p:nvSpPr>
        <p:spPr>
          <a:xfrm>
            <a:off x="6411288" y="6116511"/>
            <a:ext cx="509974" cy="483486"/>
          </a:xfrm>
          <a:prstGeom prst="lightningBolt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0427997-8F4B-C788-DAD4-F857B8DBCF52}"/>
              </a:ext>
            </a:extLst>
          </p:cNvPr>
          <p:cNvCxnSpPr>
            <a:cxnSpLocks/>
          </p:cNvCxnSpPr>
          <p:nvPr/>
        </p:nvCxnSpPr>
        <p:spPr>
          <a:xfrm>
            <a:off x="4769172" y="3844413"/>
            <a:ext cx="28606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7045F8-1AE3-EE72-7664-8F834BCF5C12}"/>
              </a:ext>
            </a:extLst>
          </p:cNvPr>
          <p:cNvCxnSpPr>
            <a:cxnSpLocks/>
          </p:cNvCxnSpPr>
          <p:nvPr/>
        </p:nvCxnSpPr>
        <p:spPr>
          <a:xfrm>
            <a:off x="4431189" y="5117690"/>
            <a:ext cx="17194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FCC38DC-F1FA-AF61-9D8A-F776105D01F8}"/>
              </a:ext>
            </a:extLst>
          </p:cNvPr>
          <p:cNvCxnSpPr>
            <a:cxnSpLocks/>
          </p:cNvCxnSpPr>
          <p:nvPr/>
        </p:nvCxnSpPr>
        <p:spPr>
          <a:xfrm>
            <a:off x="4337782" y="4689987"/>
            <a:ext cx="24268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B0C0CC8-818E-73D9-1D02-0F423A1D1764}"/>
              </a:ext>
            </a:extLst>
          </p:cNvPr>
          <p:cNvCxnSpPr>
            <a:cxnSpLocks/>
          </p:cNvCxnSpPr>
          <p:nvPr/>
        </p:nvCxnSpPr>
        <p:spPr>
          <a:xfrm>
            <a:off x="1486428" y="6011624"/>
            <a:ext cx="29545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1558869-9501-2EC4-9044-DF8BACDDE1CC}"/>
              </a:ext>
            </a:extLst>
          </p:cNvPr>
          <p:cNvCxnSpPr>
            <a:cxnSpLocks/>
          </p:cNvCxnSpPr>
          <p:nvPr/>
        </p:nvCxnSpPr>
        <p:spPr>
          <a:xfrm>
            <a:off x="1500298" y="2934929"/>
            <a:ext cx="29308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Right 26">
            <a:hlinkClick r:id="rId6" action="ppaction://hlinksldjump"/>
            <a:extLst>
              <a:ext uri="{FF2B5EF4-FFF2-40B4-BE49-F238E27FC236}">
                <a16:creationId xmlns:a16="http://schemas.microsoft.com/office/drawing/2014/main" id="{64E9D7AE-4E88-B821-0DB1-588121684008}"/>
              </a:ext>
            </a:extLst>
          </p:cNvPr>
          <p:cNvSpPr/>
          <p:nvPr/>
        </p:nvSpPr>
        <p:spPr>
          <a:xfrm>
            <a:off x="7777316" y="6110547"/>
            <a:ext cx="855407" cy="517500"/>
          </a:xfrm>
          <a:prstGeom prst="rightArrow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8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3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9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0054" y="0"/>
            <a:ext cx="7546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again and tick (</a:t>
            </a:r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T (True) or F (False).</a:t>
            </a: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974114"/>
              </p:ext>
            </p:extLst>
          </p:nvPr>
        </p:nvGraphicFramePr>
        <p:xfrm>
          <a:off x="1047964" y="1435528"/>
          <a:ext cx="7048072" cy="481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3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0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74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62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rgbClr val="10CD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rgbClr val="10CD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rgbClr val="10CD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10C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70C0"/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/>
                        <a:t>Vy</a:t>
                      </a:r>
                      <a:r>
                        <a:rPr lang="en-US" sz="2800" dirty="0"/>
                        <a:t>, </a:t>
                      </a:r>
                      <a:r>
                        <a:rPr lang="en-US" sz="2800" dirty="0" err="1"/>
                        <a:t>Phong</a:t>
                      </a:r>
                      <a:r>
                        <a:rPr lang="en-US" sz="2800" dirty="0"/>
                        <a:t>, and </a:t>
                      </a:r>
                      <a:r>
                        <a:rPr lang="en-US" sz="2800" dirty="0" err="1"/>
                        <a:t>Duy</a:t>
                      </a:r>
                      <a:r>
                        <a:rPr lang="en-US" sz="2800" dirty="0"/>
                        <a:t> go to the same school.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70C0"/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Duy is Phong’s friend.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70C0"/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/>
                        <a:t>Phong</a:t>
                      </a:r>
                      <a:r>
                        <a:rPr lang="en-US" sz="2800" dirty="0"/>
                        <a:t> says </a:t>
                      </a:r>
                      <a:r>
                        <a:rPr lang="en-US" sz="2800" dirty="0" err="1"/>
                        <a:t>Duy</a:t>
                      </a:r>
                      <a:r>
                        <a:rPr lang="en-US" sz="2800" dirty="0"/>
                        <a:t> looks smart in his uniform.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70C0"/>
                          </a:solidFill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They have new subjects to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70C0"/>
                          </a:solidFill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Phong is wearing a school uniform.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91EAEBF-7396-4196-88B0-5213DF3E15F7}"/>
              </a:ext>
            </a:extLst>
          </p:cNvPr>
          <p:cNvSpPr txBox="1"/>
          <p:nvPr/>
        </p:nvSpPr>
        <p:spPr>
          <a:xfrm>
            <a:off x="6579535" y="2084360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373887-B414-480C-9CE6-E865B2DED120}"/>
              </a:ext>
            </a:extLst>
          </p:cNvPr>
          <p:cNvSpPr txBox="1"/>
          <p:nvPr/>
        </p:nvSpPr>
        <p:spPr>
          <a:xfrm>
            <a:off x="7405445" y="2880773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C1FD59-B4E9-4741-B480-D77688A2F09D}"/>
              </a:ext>
            </a:extLst>
          </p:cNvPr>
          <p:cNvSpPr txBox="1"/>
          <p:nvPr/>
        </p:nvSpPr>
        <p:spPr>
          <a:xfrm>
            <a:off x="6577628" y="3608360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F2A0A3-5717-4487-84C3-D272D071BA57}"/>
              </a:ext>
            </a:extLst>
          </p:cNvPr>
          <p:cNvSpPr txBox="1"/>
          <p:nvPr/>
        </p:nvSpPr>
        <p:spPr>
          <a:xfrm>
            <a:off x="6577627" y="4532952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441D53-84EF-4D83-99A1-6DD121D48D7D}"/>
              </a:ext>
            </a:extLst>
          </p:cNvPr>
          <p:cNvSpPr txBox="1"/>
          <p:nvPr/>
        </p:nvSpPr>
        <p:spPr>
          <a:xfrm>
            <a:off x="7405445" y="5422472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2" name="Arrow: Left 1">
            <a:hlinkClick r:id="rId4" action="ppaction://hlinksldjump"/>
            <a:extLst>
              <a:ext uri="{FF2B5EF4-FFF2-40B4-BE49-F238E27FC236}">
                <a16:creationId xmlns:a16="http://schemas.microsoft.com/office/drawing/2014/main" id="{164A1FD6-0948-500F-A3C8-32DE62DBD3D4}"/>
              </a:ext>
            </a:extLst>
          </p:cNvPr>
          <p:cNvSpPr/>
          <p:nvPr/>
        </p:nvSpPr>
        <p:spPr>
          <a:xfrm>
            <a:off x="8476179" y="6251368"/>
            <a:ext cx="667821" cy="4768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7239" y="205956"/>
            <a:ext cx="71353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ONE word from the box in each gap.</a:t>
            </a:r>
            <a:endParaRPr lang="en-US" sz="2600" b="1" spc="-50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3373" y="242894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8203" y="2376750"/>
            <a:ext cx="689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Students                     their uniforms on Monday.</a:t>
            </a:r>
            <a:endParaRPr lang="en-US" sz="24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2093412" y="2697054"/>
            <a:ext cx="12409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63373" y="314762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8203" y="3095424"/>
            <a:ext cx="650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Vy              a new friend, Duy.</a:t>
            </a:r>
            <a:endParaRPr lang="en-US" sz="2400" dirty="0"/>
          </a:p>
        </p:txBody>
      </p: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1275818" y="3442934"/>
            <a:ext cx="8381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63373" y="391526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8203" y="3906613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Do </a:t>
            </a:r>
            <a:r>
              <a:rPr lang="en-US" sz="2400" dirty="0" err="1"/>
              <a:t>Phong</a:t>
            </a:r>
            <a:r>
              <a:rPr lang="en-US" sz="2400" dirty="0"/>
              <a:t>, </a:t>
            </a:r>
            <a:r>
              <a:rPr lang="en-US" sz="2400" dirty="0" err="1"/>
              <a:t>Vy</a:t>
            </a:r>
            <a:r>
              <a:rPr lang="en-US" sz="2400" dirty="0"/>
              <a:t>, and </a:t>
            </a:r>
            <a:r>
              <a:rPr lang="en-US" sz="2400" dirty="0" err="1"/>
              <a:t>Duy</a:t>
            </a:r>
            <a:r>
              <a:rPr lang="en-US" sz="2400" dirty="0"/>
              <a:t>             to the same school?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924910" y="4253780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63373" y="497459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38203" y="4965940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Students always look smart in their                  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63373" y="567858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38203" y="4368278"/>
            <a:ext cx="689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 Yes, they do.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838203" y="5678588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 What                  do you like to study?</a:t>
            </a:r>
            <a:endParaRPr lang="en-US" sz="2400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1828986" y="6025755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838203" y="6140253"/>
            <a:ext cx="689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 I like to study English and history.</a:t>
            </a:r>
            <a:endParaRPr lang="en-US" sz="2400" dirty="0"/>
          </a:p>
        </p:txBody>
      </p:sp>
      <p:sp>
        <p:nvSpPr>
          <p:cNvPr id="53" name="Rounded Rectangle 52"/>
          <p:cNvSpPr/>
          <p:nvPr/>
        </p:nvSpPr>
        <p:spPr>
          <a:xfrm>
            <a:off x="2113960" y="1157085"/>
            <a:ext cx="5079926" cy="1114415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2578337" y="1326972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578337" y="1675309"/>
            <a:ext cx="1284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wear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276508" y="1326971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subjects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276508" y="1675309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uniforms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061771" y="1326972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5277097" y="5275185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2694FEC-E89F-4CA5-A610-28DED866BDE5}"/>
              </a:ext>
            </a:extLst>
          </p:cNvPr>
          <p:cNvSpPr txBox="1"/>
          <p:nvPr/>
        </p:nvSpPr>
        <p:spPr>
          <a:xfrm>
            <a:off x="4097719" y="3906613"/>
            <a:ext cx="575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go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E323E84-2ACA-4051-8C92-D3C6C4FED528}"/>
              </a:ext>
            </a:extLst>
          </p:cNvPr>
          <p:cNvSpPr txBox="1"/>
          <p:nvPr/>
        </p:nvSpPr>
        <p:spPr>
          <a:xfrm>
            <a:off x="2343768" y="2377687"/>
            <a:ext cx="919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wear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729D528-7005-4D03-ABE2-60E3A8D57514}"/>
              </a:ext>
            </a:extLst>
          </p:cNvPr>
          <p:cNvSpPr txBox="1"/>
          <p:nvPr/>
        </p:nvSpPr>
        <p:spPr>
          <a:xfrm>
            <a:off x="1787682" y="5683165"/>
            <a:ext cx="1247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subjects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82E70D-62D8-4D3C-B9FC-D12337B379F9}"/>
              </a:ext>
            </a:extLst>
          </p:cNvPr>
          <p:cNvSpPr txBox="1"/>
          <p:nvPr/>
        </p:nvSpPr>
        <p:spPr>
          <a:xfrm>
            <a:off x="5255403" y="4967753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uniforms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E1D8DA-FF2E-4DD5-9CDB-D7B8778D3D9B}"/>
              </a:ext>
            </a:extLst>
          </p:cNvPr>
          <p:cNvSpPr txBox="1"/>
          <p:nvPr/>
        </p:nvSpPr>
        <p:spPr>
          <a:xfrm>
            <a:off x="1427963" y="3093108"/>
            <a:ext cx="74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has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32" grpId="0"/>
      <p:bldP spid="33" grpId="0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2494" y="60331"/>
            <a:ext cx="71353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word with the school things. Then listen and repeat.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93701" y="1240546"/>
            <a:ext cx="8653859" cy="5699640"/>
            <a:chOff x="193701" y="1590291"/>
            <a:chExt cx="8653859" cy="5137079"/>
          </a:xfrm>
        </p:grpSpPr>
        <p:sp>
          <p:nvSpPr>
            <p:cNvPr id="12" name="Rounded Rectangle 11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69" y="1379900"/>
            <a:ext cx="1335650" cy="15773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2" y="3065906"/>
            <a:ext cx="2464054" cy="24209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05" y="5393394"/>
            <a:ext cx="1427475" cy="105764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0770">
            <a:off x="6282897" y="1138221"/>
            <a:ext cx="1817617" cy="14580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795">
            <a:off x="5888397" y="2489288"/>
            <a:ext cx="2957513" cy="21717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9158">
            <a:off x="5887427" y="4783482"/>
            <a:ext cx="2658890" cy="1565218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1450642" y="3008503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7" name="Oval 36"/>
          <p:cNvSpPr/>
          <p:nvPr/>
        </p:nvSpPr>
        <p:spPr>
          <a:xfrm>
            <a:off x="1450642" y="4442046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8" name="Oval 37"/>
          <p:cNvSpPr/>
          <p:nvPr/>
        </p:nvSpPr>
        <p:spPr>
          <a:xfrm>
            <a:off x="1450642" y="6260768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39" name="Oval 38"/>
          <p:cNvSpPr/>
          <p:nvPr/>
        </p:nvSpPr>
        <p:spPr>
          <a:xfrm>
            <a:off x="7746985" y="2345590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40" name="Oval 39"/>
          <p:cNvSpPr/>
          <p:nvPr/>
        </p:nvSpPr>
        <p:spPr>
          <a:xfrm>
            <a:off x="7746985" y="4385299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41" name="Oval 40"/>
          <p:cNvSpPr/>
          <p:nvPr/>
        </p:nvSpPr>
        <p:spPr>
          <a:xfrm>
            <a:off x="7746985" y="6265672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 rot="21334423">
            <a:off x="2986788" y="1791266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pencil sharpener</a:t>
            </a:r>
          </a:p>
        </p:txBody>
      </p:sp>
      <p:sp>
        <p:nvSpPr>
          <p:cNvPr id="43" name="TextBox 42"/>
          <p:cNvSpPr txBox="1"/>
          <p:nvPr/>
        </p:nvSpPr>
        <p:spPr>
          <a:xfrm rot="21402430">
            <a:off x="3102631" y="2563069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compass</a:t>
            </a:r>
          </a:p>
        </p:txBody>
      </p:sp>
      <p:sp>
        <p:nvSpPr>
          <p:cNvPr id="44" name="TextBox 43"/>
          <p:cNvSpPr txBox="1"/>
          <p:nvPr/>
        </p:nvSpPr>
        <p:spPr>
          <a:xfrm rot="21334423">
            <a:off x="3024257" y="3543605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school bag</a:t>
            </a:r>
          </a:p>
        </p:txBody>
      </p:sp>
      <p:sp>
        <p:nvSpPr>
          <p:cNvPr id="45" name="TextBox 44"/>
          <p:cNvSpPr txBox="1"/>
          <p:nvPr/>
        </p:nvSpPr>
        <p:spPr>
          <a:xfrm rot="633357">
            <a:off x="3112679" y="4500147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calculator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100598" y="5338550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rubber</a:t>
            </a:r>
          </a:p>
        </p:txBody>
      </p:sp>
      <p:sp>
        <p:nvSpPr>
          <p:cNvPr id="47" name="TextBox 46"/>
          <p:cNvSpPr txBox="1"/>
          <p:nvPr/>
        </p:nvSpPr>
        <p:spPr>
          <a:xfrm rot="21259042">
            <a:off x="3205250" y="6171204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pencil case</a:t>
            </a:r>
          </a:p>
        </p:txBody>
      </p:sp>
    </p:spTree>
    <p:extLst>
      <p:ext uri="{BB962C8B-B14F-4D97-AF65-F5344CB8AC3E}">
        <p14:creationId xmlns:p14="http://schemas.microsoft.com/office/powerpoint/2010/main" val="741027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1394</TotalTime>
  <Words>656</Words>
  <Application>Microsoft Office PowerPoint</Application>
  <PresentationFormat>On-screen Show (4:3)</PresentationFormat>
  <Paragraphs>110</Paragraphs>
  <Slides>13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NEW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Justin Nguyen</cp:lastModifiedBy>
  <cp:revision>39</cp:revision>
  <dcterms:created xsi:type="dcterms:W3CDTF">2020-12-09T02:04:09Z</dcterms:created>
  <dcterms:modified xsi:type="dcterms:W3CDTF">2022-09-04T13:23:33Z</dcterms:modified>
</cp:coreProperties>
</file>