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80" r:id="rId4"/>
    <p:sldId id="281" r:id="rId5"/>
    <p:sldId id="257" r:id="rId6"/>
    <p:sldId id="263" r:id="rId7"/>
    <p:sldId id="264" r:id="rId8"/>
    <p:sldId id="268" r:id="rId9"/>
    <p:sldId id="266" r:id="rId10"/>
    <p:sldId id="278" r:id="rId11"/>
    <p:sldId id="273" r:id="rId12"/>
    <p:sldId id="276" r:id="rId13"/>
    <p:sldId id="277" r:id="rId14"/>
    <p:sldId id="26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6065"/>
            <a:ext cx="9144000" cy="1087120"/>
          </a:xfrm>
        </p:spPr>
        <p:txBody>
          <a:bodyPr/>
          <a:lstStyle/>
          <a:p>
            <a:r>
              <a:rPr lang="en-US" sz="6000" b="1" dirty="0">
                <a:latin typeface="Times New Roman" panose="02020603050405020304" charset="0"/>
                <a:cs typeface="Times New Roman" panose="02020603050405020304" charset="0"/>
              </a:rPr>
              <a:t>KHOA HỌC TỰ NHIÊN 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5" y="1353185"/>
            <a:ext cx="10539095" cy="540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Trả lời câu hỏi thảo luận 2 trang 7 SGK KHTN 6 Chân trời sáng tạo | Khoa  học tự nhiên lớp 6 - CT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rả lời câu hỏi thảo luận 2 trang 7 SGK KHTN 6 Chân trời sáng tạo | Khoa  học tự nhiên lớp 6 - CT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67385"/>
            <a:ext cx="10792177" cy="59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/>
        </p:nvSpPr>
        <p:spPr>
          <a:xfrm>
            <a:off x="6497955" y="667385"/>
            <a:ext cx="5610225" cy="12077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472542" y="3653296"/>
            <a:ext cx="5025413" cy="3132738"/>
          </a:xfrm>
          <a:prstGeom prst="wedgeEllipseCallout">
            <a:avLst>
              <a:gd name="adj1" fmla="val -11857"/>
              <a:gd name="adj2" fmla="val -86245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doanh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872912" y="2712458"/>
            <a:ext cx="5025413" cy="3173766"/>
          </a:xfrm>
          <a:prstGeom prst="wedgeEllipseCallout">
            <a:avLst>
              <a:gd name="adj1" fmla="val -36593"/>
              <a:gd name="adj2" fmla="val -71731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sóc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khỏe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79620" y="160338"/>
            <a:ext cx="4626788" cy="3249859"/>
          </a:xfrm>
          <a:prstGeom prst="wedgeRoundRectCallout">
            <a:avLst>
              <a:gd name="adj1" fmla="val -1070"/>
              <a:gd name="adj2" fmla="val 8074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nhằm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vững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275561" y="1345474"/>
            <a:ext cx="4626788" cy="2154610"/>
          </a:xfrm>
          <a:prstGeom prst="wedgeRoundRectCallout">
            <a:avLst>
              <a:gd name="adj1" fmla="val -37208"/>
              <a:gd name="adj2" fmla="val 81949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6" grpId="0" animBg="1"/>
      <p:bldP spid="6" grpId="1" animBg="1"/>
      <p:bldP spid="9" grpId="0" animBg="1"/>
      <p:bldP spid="9" grpId="1" animBg="1"/>
      <p:bldP spid="8" grpId="0" animBg="1"/>
      <p:bldP spid="8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3444" y="0"/>
            <a:ext cx="6085840" cy="38557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799862" y="5024392"/>
            <a:ext cx="537908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Nâng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58375" y="4023995"/>
            <a:ext cx="560070" cy="662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9862" y="3193415"/>
            <a:ext cx="5715363" cy="6623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Hình</a:t>
            </a:r>
            <a:r>
              <a:rPr lang="en-US" dirty="0" smtClean="0">
                <a:solidFill>
                  <a:schemeClr val="tx1"/>
                </a:solidFill>
              </a:rPr>
              <a:t> 1.11. </a:t>
            </a:r>
            <a:r>
              <a:rPr lang="en-US" dirty="0" err="1" smtClean="0">
                <a:solidFill>
                  <a:schemeClr val="tx1"/>
                </a:solidFill>
              </a:rPr>
              <a:t>Giải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thích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hiện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tượng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nguyệt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thực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+mn-ea"/>
              </a:rPr>
              <a:t>* KHTN </a:t>
            </a:r>
            <a:r>
              <a:rPr lang="en-US" dirty="0" err="1">
                <a:sym typeface="+mn-ea"/>
              </a:rPr>
              <a:t>có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vai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trò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quan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trọng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trong</a:t>
            </a:r>
            <a:r>
              <a:rPr lang="en-US" dirty="0">
                <a:sym typeface="+mn-ea"/>
              </a:rPr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395" y="1295400"/>
            <a:ext cx="10774045" cy="40576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/>
              <a:t>+ Hoạt động nghiên cứu khoa học.</a:t>
            </a:r>
          </a:p>
          <a:p>
            <a:pPr marL="0" indent="0">
              <a:buNone/>
            </a:pPr>
            <a:r>
              <a:rPr lang="en-US"/>
              <a:t>+  Nâng cao nhận thức của con người về thế giới tự nhiên</a:t>
            </a:r>
          </a:p>
          <a:p>
            <a:pPr marL="0" indent="0">
              <a:buNone/>
            </a:pPr>
            <a:r>
              <a:rPr lang="en-US"/>
              <a:t>+ Ứng dụng công nghệ vào cuộc sống, sản xuất, kinh doanh.</a:t>
            </a:r>
          </a:p>
          <a:p>
            <a:pPr marL="0" indent="0">
              <a:buNone/>
            </a:pPr>
            <a:r>
              <a:rPr lang="en-US"/>
              <a:t>+ Chăm sóc sức khỏe con người</a:t>
            </a:r>
          </a:p>
          <a:p>
            <a:pPr marL="0" indent="0">
              <a:buNone/>
            </a:pPr>
            <a:r>
              <a:rPr lang="en-US"/>
              <a:t>+ Bảo vệ môi trường và phát triển bền vững.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720" y="403860"/>
            <a:ext cx="1203960" cy="89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75285" cy="207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9545" y="1858010"/>
            <a:ext cx="6772910" cy="3972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0"/>
            <a:ext cx="960755" cy="8001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06805" y="0"/>
            <a:ext cx="10850245" cy="1746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Hệ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thống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tưới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rau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bà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con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nông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dân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lắp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đặt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tưới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tiêu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quy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mô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lớn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Hãy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cho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biết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vai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trò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khoa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hoạt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động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đó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>
            <p:ph sz="half" idx="1"/>
          </p:nvPr>
        </p:nvSpPr>
        <p:spPr>
          <a:xfrm>
            <a:off x="714920" y="1018903"/>
            <a:ext cx="5855698" cy="27954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***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 DÒ: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  -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1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  -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7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  -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1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85429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1- BÀI 1: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GIỚI THIỆU VỀ KHOA HỌC TỰ NHIÊN</a:t>
            </a:r>
          </a:p>
        </p:txBody>
      </p:sp>
      <p:sp>
        <p:nvSpPr>
          <p:cNvPr id="3" name="Rectangles 7"/>
          <p:cNvSpPr/>
          <p:nvPr/>
        </p:nvSpPr>
        <p:spPr>
          <a:xfrm>
            <a:off x="954156" y="2990315"/>
            <a:ext cx="10529455" cy="21825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quen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môn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cấp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đóng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vai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cuộc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811" y="-18575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28/9/2021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7366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MỞ ĐẦU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9" y="1017347"/>
            <a:ext cx="10972800" cy="1143000"/>
          </a:xfrm>
        </p:spPr>
        <p:txBody>
          <a:bodyPr/>
          <a:lstStyle/>
          <a:p>
            <a:r>
              <a:rPr lang="en-US" sz="3200" dirty="0" smtClean="0"/>
              <a:t>       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SGK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nghiên</a:t>
            </a:r>
            <a:r>
              <a:rPr lang="en-US" sz="3200" dirty="0" smtClean="0"/>
              <a:t> </a:t>
            </a:r>
            <a:r>
              <a:rPr lang="en-US" sz="3200" dirty="0" err="1" smtClean="0"/>
              <a:t>cứu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Rectangles 7"/>
          <p:cNvSpPr/>
          <p:nvPr/>
        </p:nvSpPr>
        <p:spPr>
          <a:xfrm>
            <a:off x="161365" y="-68129"/>
            <a:ext cx="9065895" cy="8718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KHOA HỌC TỰ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0359" y="2373965"/>
            <a:ext cx="10704830" cy="1823085"/>
            <a:chOff x="161365" y="3100106"/>
            <a:chExt cx="10704830" cy="1823085"/>
          </a:xfrm>
        </p:grpSpPr>
        <p:sp>
          <p:nvSpPr>
            <p:cNvPr id="5" name="Rounded Rectangle 4"/>
            <p:cNvSpPr/>
            <p:nvPr/>
          </p:nvSpPr>
          <p:spPr>
            <a:xfrm>
              <a:off x="161365" y="3100106"/>
              <a:ext cx="10704830" cy="1823085"/>
            </a:xfrm>
            <a:prstGeom prst="roundRect">
              <a:avLst/>
            </a:prstGeom>
            <a:ln w="254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Hoạt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nghiên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cứu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khoa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>
                  <a:latin typeface="Times New Roman" panose="02020603050405020304" charset="0"/>
                  <a:cs typeface="Times New Roman" panose="02020603050405020304" charset="0"/>
                </a:rPr>
                <a:t>học</a:t>
              </a:r>
              <a:r>
                <a:rPr lang="en-US" sz="32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 smtClean="0">
                  <a:latin typeface="Times New Roman" panose="02020603050405020304" charset="0"/>
                  <a:cs typeface="Times New Roman" panose="02020603050405020304" charset="0"/>
                </a:rPr>
                <a:t>là</a:t>
              </a:r>
              <a:r>
                <a:rPr lang="en-US" sz="3200" b="1" dirty="0" smtClean="0">
                  <a:latin typeface="Times New Roman" panose="02020603050405020304" charset="0"/>
                  <a:cs typeface="Times New Roman" panose="02020603050405020304" charset="0"/>
                </a:rPr>
                <a:t>: </a:t>
              </a:r>
              <a:endParaRPr lang="en-US" sz="3200" b="1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Những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hoạt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con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người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động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tòi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khám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phá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ra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tri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thức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khoa</a:t>
              </a:r>
              <a:r>
                <a:rPr lang="en-US" sz="3200" dirty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học</a:t>
              </a:r>
              <a:endPara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64777" y="3213847"/>
              <a:ext cx="1149350" cy="510988"/>
            </a:xfrm>
            <a:prstGeom prst="rightArrow">
              <a:avLst/>
            </a:prstGeom>
            <a:solidFill>
              <a:srgbClr val="FF00FF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658905" y="1084579"/>
            <a:ext cx="672353" cy="65890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953770" y="4504615"/>
            <a:ext cx="672353" cy="65890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8905" y="4504615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  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nghiên</a:t>
            </a:r>
            <a:r>
              <a:rPr lang="en-US" sz="3200" dirty="0" smtClean="0"/>
              <a:t> </a:t>
            </a:r>
            <a:r>
              <a:rPr lang="en-US" sz="3200" dirty="0" err="1" smtClean="0"/>
              <a:t>cứu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gọi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8905" y="5647615"/>
            <a:ext cx="10784542" cy="994901"/>
            <a:chOff x="161365" y="3697941"/>
            <a:chExt cx="10784542" cy="994901"/>
          </a:xfrm>
        </p:grpSpPr>
        <p:sp>
          <p:nvSpPr>
            <p:cNvPr id="12" name="Rounded Rectangle 11"/>
            <p:cNvSpPr/>
            <p:nvPr/>
          </p:nvSpPr>
          <p:spPr>
            <a:xfrm>
              <a:off x="161365" y="3697941"/>
              <a:ext cx="10784542" cy="994901"/>
            </a:xfrm>
            <a:prstGeom prst="roundRect">
              <a:avLst/>
            </a:prstGeom>
            <a:ln w="25400"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Nhà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khoa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charset="0"/>
                  <a:cs typeface="Times New Roman" panose="02020603050405020304" charset="0"/>
                </a:rPr>
                <a:t>học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62101" y="3751730"/>
              <a:ext cx="1078888" cy="510988"/>
            </a:xfrm>
            <a:prstGeom prst="rightArrow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61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1" animBg="1"/>
      <p:bldP spid="8" grpId="0" animBg="1"/>
      <p:bldP spid="9" grpId="0" animBg="1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73" y="472369"/>
            <a:ext cx="10972800" cy="1908733"/>
          </a:xfrm>
        </p:spPr>
        <p:txBody>
          <a:bodyPr/>
          <a:lstStyle/>
          <a:p>
            <a:r>
              <a:rPr lang="en-US" sz="3200" dirty="0" smtClean="0"/>
              <a:t>        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2389" y="1017347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   </a:t>
            </a:r>
            <a:r>
              <a:rPr lang="en-US" sz="3200" dirty="0" err="1" smtClean="0"/>
              <a:t>Môn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nhiên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môn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vấn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503676" y="1244665"/>
            <a:ext cx="672353" cy="65890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50359" y="2651318"/>
            <a:ext cx="10704830" cy="2271187"/>
            <a:chOff x="550359" y="2651318"/>
            <a:chExt cx="10704830" cy="2271187"/>
          </a:xfrm>
        </p:grpSpPr>
        <p:sp>
          <p:nvSpPr>
            <p:cNvPr id="10" name="Rounded Rectangle 9"/>
            <p:cNvSpPr/>
            <p:nvPr/>
          </p:nvSpPr>
          <p:spPr>
            <a:xfrm>
              <a:off x="550359" y="2651318"/>
              <a:ext cx="10704830" cy="2271187"/>
            </a:xfrm>
            <a:prstGeom prst="roundRect">
              <a:avLst/>
            </a:prstGeom>
            <a:ln w="254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                </a:t>
              </a:r>
            </a:p>
            <a:p>
              <a:pPr algn="ctr"/>
              <a:r>
                <a:rPr lang="en-US" sz="3200" dirty="0" smtClean="0"/>
                <a:t>               </a:t>
              </a:r>
              <a:r>
                <a:rPr lang="en-US" sz="3200" dirty="0" err="1" smtClean="0">
                  <a:solidFill>
                    <a:srgbClr val="0070C0"/>
                  </a:solidFill>
                </a:rPr>
                <a:t>Môn</a:t>
              </a:r>
              <a:r>
                <a:rPr lang="en-US" sz="3200" dirty="0" smtClean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khoa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học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tự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nhiên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môn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học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tìm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hiểu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về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thế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giới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tự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nhiên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và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những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ứng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dụng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khoa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học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tự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nhiên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cuộc</a:t>
              </a:r>
              <a:r>
                <a:rPr lang="en-US" sz="3200" dirty="0">
                  <a:solidFill>
                    <a:srgbClr val="0070C0"/>
                  </a:solidFill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</a:rPr>
                <a:t>sống</a:t>
              </a:r>
              <a:endParaRPr lang="en-US" sz="3200" dirty="0">
                <a:solidFill>
                  <a:srgbClr val="0070C0"/>
                </a:solidFill>
              </a:endParaRPr>
            </a:p>
            <a:p>
              <a:pPr algn="ctr"/>
              <a:endPara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66437" y="2920019"/>
              <a:ext cx="1149350" cy="510988"/>
            </a:xfrm>
            <a:prstGeom prst="rightArrow">
              <a:avLst/>
            </a:prstGeom>
            <a:solidFill>
              <a:srgbClr val="FF00FF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2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7"/>
          <p:cNvSpPr/>
          <p:nvPr/>
        </p:nvSpPr>
        <p:spPr>
          <a:xfrm>
            <a:off x="0" y="-121920"/>
            <a:ext cx="9065895" cy="8718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KHOA HỌC TỰ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871855"/>
            <a:ext cx="4259580" cy="275082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91000" y="749935"/>
            <a:ext cx="4130040" cy="28727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040" y="871855"/>
            <a:ext cx="4152900" cy="283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29355"/>
            <a:ext cx="4122420" cy="285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470" y="3709035"/>
            <a:ext cx="4229100" cy="2788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1040" y="3744595"/>
            <a:ext cx="4152900" cy="281178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2129790" y="1123468"/>
            <a:ext cx="8477694" cy="3602465"/>
          </a:xfrm>
          <a:prstGeom prst="wedgeEllipseCallout">
            <a:avLst>
              <a:gd name="adj1" fmla="val -21965"/>
              <a:gd name="adj2" fmla="val 65970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254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1.1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1.6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cuộc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32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351722" y="0"/>
            <a:ext cx="8521148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HOẠT ĐỘNG NGHIÊN CỨU KHOA HỌC: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83" y="1338470"/>
            <a:ext cx="5165255" cy="32605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357" y="1338470"/>
            <a:ext cx="5141843" cy="32605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9385" y="128905"/>
            <a:ext cx="11398250" cy="10591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 NHÀ KHOA HỌC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3845" y="1382395"/>
            <a:ext cx="3434080" cy="30943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27685" y="4124960"/>
            <a:ext cx="2536190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Thomas Edison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05" y="1347470"/>
            <a:ext cx="4017010" cy="311912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4358640" y="3873500"/>
            <a:ext cx="2540000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Galileo Galilei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10" y="1304290"/>
            <a:ext cx="2331085" cy="137096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42875" y="1002665"/>
            <a:ext cx="1478280" cy="197358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2515235" y="4625975"/>
            <a:ext cx="3978910" cy="2239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015" y="3093720"/>
            <a:ext cx="4130040" cy="376428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2514600" y="4646295"/>
            <a:ext cx="3978910" cy="2239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380" y="3114040"/>
            <a:ext cx="4130040" cy="376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7880"/>
            <a:ext cx="109728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3585" y="2029413"/>
            <a:ext cx="10704830" cy="2372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ngành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nghiên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cứu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quy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luật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ảnh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hưởng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cuộc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sống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môi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390" y="4063365"/>
            <a:ext cx="1197610" cy="890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330835" y="0"/>
            <a:ext cx="11162030" cy="1431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VAI TRÒ CỦA KHOA HỌC TỰ NHIÊN TRONG ĐỜI SỐNG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CON NGƯỜI:</a:t>
            </a:r>
            <a:endParaRPr lang="en-US" sz="3600" u="sng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49" y="1557972"/>
            <a:ext cx="1412875" cy="125930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76349" y="2716696"/>
            <a:ext cx="8702538" cy="3126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vai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488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Default Design</vt:lpstr>
      <vt:lpstr>KHOA HỌC TỰ NHIÊN 6</vt:lpstr>
      <vt:lpstr>TIẾT 1- BÀI 1: GIỚI THIỆU VỀ KHOA HỌC TỰ NHIÊN</vt:lpstr>
      <vt:lpstr>        Các em hãy đọc SGK và cho cô biết thế nào là hoạt động nghiên cứu khoa học?</vt:lpstr>
      <vt:lpstr>        </vt:lpstr>
      <vt:lpstr>PowerPoint Presentation</vt:lpstr>
      <vt:lpstr>PowerPoint Presentation</vt:lpstr>
      <vt:lpstr>PowerPoint Presentation</vt:lpstr>
      <vt:lpstr>Khoa học tự nhiên là gì? </vt:lpstr>
      <vt:lpstr>PowerPoint Presentation</vt:lpstr>
      <vt:lpstr>PowerPoint Presentation</vt:lpstr>
      <vt:lpstr>PowerPoint Presentation</vt:lpstr>
      <vt:lpstr>* KHTN có vai trò quan trọng trong: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6</dc:title>
  <dc:creator>Windows 10</dc:creator>
  <cp:lastModifiedBy>Windows 10</cp:lastModifiedBy>
  <cp:revision>55</cp:revision>
  <dcterms:created xsi:type="dcterms:W3CDTF">2021-08-20T11:43:00Z</dcterms:created>
  <dcterms:modified xsi:type="dcterms:W3CDTF">2021-09-28T08:27:00Z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091B6C1E31164578BA225A33A34FE96B</vt:lpwstr>
  </property>
  <property fmtid="{D5CDD505-2E9C-101B-9397-08002B2CF9AE}" pid="3" name="KSOProductBuildVer">
    <vt:lpwstr>1033-11.2.0.10258</vt:lpwstr>
  </property>
</Properties>
</file>