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95" r:id="rId9"/>
    <p:sldId id="263" r:id="rId10"/>
    <p:sldId id="296" r:id="rId11"/>
    <p:sldId id="264" r:id="rId12"/>
    <p:sldId id="265" r:id="rId13"/>
    <p:sldId id="267" r:id="rId14"/>
    <p:sldId id="268" r:id="rId15"/>
    <p:sldId id="270" r:id="rId16"/>
    <p:sldId id="271" r:id="rId17"/>
    <p:sldId id="269" r:id="rId18"/>
    <p:sldId id="277" r:id="rId19"/>
    <p:sldId id="278" r:id="rId20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22"/>
      <p:bold r:id="rId23"/>
    </p:embeddedFont>
    <p:embeddedFont>
      <p:font typeface="Encode Sans Semi Condensed Light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matic SC" panose="020B0604020202020204" charset="-79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56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10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-409074" y="2702440"/>
            <a:ext cx="9973122" cy="16409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500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br>
              <a:rPr lang="en-GB" sz="3500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TOÀN TRONG PHÒNG THỰC HÀNH</a:t>
            </a:r>
            <a:endParaRPr lang="en-GB" sz="3500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409072" y="366029"/>
            <a:ext cx="8620331" cy="1819048"/>
            <a:chOff x="409072" y="366029"/>
            <a:chExt cx="8620331" cy="1819048"/>
          </a:xfrm>
        </p:grpSpPr>
        <p:sp>
          <p:nvSpPr>
            <p:cNvPr id="2" name="Rectangle 1"/>
            <p:cNvSpPr/>
            <p:nvPr/>
          </p:nvSpPr>
          <p:spPr>
            <a:xfrm>
              <a:off x="409072" y="536889"/>
              <a:ext cx="616017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 biết các vật liệu nguy hiểm trước khi làm thí nghiệm (vật sắc nhọn, chất dễ cháy nổ, chất độc, nguồn điện nguy hiểm,...).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7" y="366029"/>
              <a:ext cx="2390476" cy="181904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57198" y="2734658"/>
            <a:ext cx="8572205" cy="1938992"/>
            <a:chOff x="457198" y="2734658"/>
            <a:chExt cx="8572205" cy="1938992"/>
          </a:xfrm>
        </p:grpSpPr>
        <p:sp>
          <p:nvSpPr>
            <p:cNvPr id="3" name="Rectangle 2"/>
            <p:cNvSpPr/>
            <p:nvPr/>
          </p:nvSpPr>
          <p:spPr>
            <a:xfrm>
              <a:off x="457198" y="2734658"/>
              <a:ext cx="60639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 khi làm xong thí nghiệm, thu gom chất thải để đúng nơi quy định, lau dọn sạch sẽ chỗ làm việc; sắp xếp dụng cụ gọn gàng, đúng chỗ, rửa sạch tay bằng xà phòng.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8153" y="3027879"/>
              <a:ext cx="2381250" cy="1352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5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70261" y="1386785"/>
            <a:ext cx="6766561" cy="350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smtClean="0"/>
              <a:t>Khi </a:t>
            </a:r>
            <a:r>
              <a:rPr lang="en-US" sz="2100"/>
              <a:t>chuẩn bị làm việc trong phòng thực hành, chúng ta cần kiểm tra mọi thứ </a:t>
            </a:r>
            <a:r>
              <a:rPr lang="en-US" sz="2100" smtClean="0"/>
              <a:t>trước khi </a:t>
            </a:r>
            <a:r>
              <a:rPr lang="en-US" sz="2100"/>
              <a:t>bắt đầu.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smtClean="0"/>
              <a:t>Mối </a:t>
            </a:r>
            <a:r>
              <a:rPr lang="en-US" sz="2100"/>
              <a:t>nguy hiểm trong phòng thực hành có thể liên </a:t>
            </a:r>
            <a:r>
              <a:rPr lang="en-US" sz="2100" smtClean="0"/>
              <a:t>quan đến </a:t>
            </a:r>
            <a:r>
              <a:rPr lang="en-US" sz="2100"/>
              <a:t>việc sử dụng </a:t>
            </a:r>
            <a:r>
              <a:rPr lang="en-US" sz="2100" smtClean="0"/>
              <a:t>nước, hoá </a:t>
            </a:r>
            <a:r>
              <a:rPr lang="en-US" sz="2100"/>
              <a:t>chất, đun nóng, các dụng cụ bằng thuỷ tinh dễ vỡ,...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smtClean="0"/>
              <a:t>Mối </a:t>
            </a:r>
            <a:r>
              <a:rPr lang="en-US" sz="2100"/>
              <a:t>nguy hiểm có thể xảy ra do không tuân thủ các quy định an toàn hoặc do </a:t>
            </a:r>
            <a:r>
              <a:rPr lang="en-US" sz="2100" smtClean="0"/>
              <a:t>cách ứng </a:t>
            </a:r>
            <a:r>
              <a:rPr lang="en-US" sz="2100"/>
              <a:t>xử không </a:t>
            </a:r>
            <a:r>
              <a:rPr lang="en-US" sz="2100" smtClean="0"/>
              <a:t>phù </a:t>
            </a:r>
            <a:r>
              <a:rPr lang="en-US" sz="2100"/>
              <a:t>hợp (đùa nghịch, ăn uống trong lúc làm thí nghiệm).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94" y="679268"/>
            <a:ext cx="16328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smtClean="0">
                <a:solidFill>
                  <a:srgbClr val="FF0000"/>
                </a:solidFill>
              </a:rPr>
              <a:t>Lưu ý</a:t>
            </a:r>
            <a:endParaRPr lang="en-US"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2275174" y="400605"/>
            <a:ext cx="4567476" cy="6340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2175605" y="1443790"/>
            <a:ext cx="4766615" cy="29683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Tại sao cần đeo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kính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bảo vệ mắt, đeo găng tay và mặc áo choàng (nếu có) khi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làm thí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nghiệm với hoá chất?</a:t>
            </a:r>
          </a:p>
          <a:p>
            <a:pPr marL="0" lv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Tại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sao chúng ta cần tuân thủ những nội quy, quy định trong phòng thực hành?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228601" y="1443790"/>
            <a:ext cx="2242955" cy="2496576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654773" y="565485"/>
            <a:ext cx="5660100" cy="9434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Hãy chỉ ra nội dung cảnh báo ứng với mỗi kí hiệu trong hình sau đây: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8" y="2047122"/>
            <a:ext cx="6896100" cy="18192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54773" y="4046112"/>
            <a:ext cx="1549468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Nguy hiểm về điện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52714" y="4046112"/>
            <a:ext cx="1209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Chất ăn mòn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82734" y="4046112"/>
            <a:ext cx="1549468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Chất độc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88530" y="4037582"/>
            <a:ext cx="1549468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Chất độc sinh học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63058" y="640609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15272" y="1313003"/>
            <a:ext cx="634193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biển báo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trong hình sau đây có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ý nghĩa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488" y="2053078"/>
            <a:ext cx="3071520" cy="1019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311" y="3159035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A. Cấm thực hiện.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B. Bắt buộc thực hiện.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C. Cảnh bảo nguy hiểm.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D. Không bắt buộc thực hiện.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2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20039" y="2202415"/>
            <a:ext cx="6884126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. Làm thí nghiệm theo hướng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ẫn của giáo 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viên.</a:t>
            </a:r>
            <a:endParaRPr 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theo các thí nghiệm xem trên Internet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. Đeo găng tay khi làm thí nghiệm với hoá 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D. Rửa sạch tay sau khi làm thí nghiệm.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39" y="664220"/>
            <a:ext cx="6302829" cy="92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 Hành động nào sau đây không thực hiện đúng quy tắc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 toàn trong phòng thực hành?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50863" y="2158067"/>
            <a:ext cx="87785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Không được nếm các chất độc hại bằng miệng.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Không đùa nghịch khi làm thí nghiệm.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Không hít mạnh hoặc </a:t>
            </a:r>
            <a:r>
              <a:rPr lang="nl-NL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 </a:t>
            </a: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mũi vào gần bình hoá chất mà chỉ được dùng bàn tay phẩy nhẹ hơi hoá chất vào mũi.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 hoá chất trong các lọ dày, nút kín.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Khi đã có găng tay thì không cần phải rửa tay, rửa sạch các dụng cụ sau khi hoàn thành thí nghiệm.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863" y="1172172"/>
            <a:ext cx="8213868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Sắp xếp các tình huống dưới đây vào các cột “An toàn” và “Không an toàn”.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99877"/>
              </p:ext>
            </p:extLst>
          </p:nvPr>
        </p:nvGraphicFramePr>
        <p:xfrm>
          <a:off x="368609" y="436882"/>
          <a:ext cx="8494294" cy="443356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804970">
                  <a:extLst>
                    <a:ext uri="{9D8B030D-6E8A-4147-A177-3AD203B41FA5}">
                      <a16:colId xmlns:a16="http://schemas.microsoft.com/office/drawing/2014/main" val="4063397987"/>
                    </a:ext>
                  </a:extLst>
                </a:gridCol>
                <a:gridCol w="3689324">
                  <a:extLst>
                    <a:ext uri="{9D8B030D-6E8A-4147-A177-3AD203B41FA5}">
                      <a16:colId xmlns:a16="http://schemas.microsoft.com/office/drawing/2014/main" val="3378767123"/>
                    </a:ext>
                  </a:extLst>
                </a:gridCol>
              </a:tblGrid>
              <a:tr h="654077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toàn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toàn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937774"/>
                  </a:ext>
                </a:extLst>
              </a:tr>
              <a:tr h="749382">
                <a:tc>
                  <a:txBody>
                    <a:bodyPr/>
                    <a:lstStyle/>
                    <a:p>
                      <a:pPr algn="just"/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a) Không được nếm các chất độc hại bằng miệng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e) Khi đã có găng tay thì không cần phải rửa tay, rửa sạch các dụng cụ sau khi hoàn thành thí nghiệm.</a:t>
                      </a:r>
                      <a:endParaRPr lang="en-US" sz="2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386349"/>
                  </a:ext>
                </a:extLst>
              </a:tr>
              <a:tr h="8797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b)</a:t>
                      </a:r>
                      <a:r>
                        <a:rPr lang="nl-NL" sz="2000" baseline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Không đùa nghịch khi làm thí nghiệm.</a:t>
                      </a:r>
                      <a:endParaRPr lang="en-US" sz="2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3167"/>
                  </a:ext>
                </a:extLst>
              </a:tr>
              <a:tr h="127069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c) Không hít mạnh hoặc kề mũi vào gần bình hoá chất mà chỉ được dùng bàn tay phẩy nhẹ hơi hoá chất vào mũi.</a:t>
                      </a:r>
                      <a:endParaRPr lang="en-US" sz="2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338001"/>
                  </a:ext>
                </a:extLst>
              </a:tr>
              <a:tr h="879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d) Đựng hoá chất trong các lọ dày, nút kín.</a:t>
                      </a:r>
                      <a:endParaRPr lang="en-US" sz="200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11894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46" name="Google Shape;1846;p34"/>
          <p:cNvGrpSpPr/>
          <p:nvPr/>
        </p:nvGrpSpPr>
        <p:grpSpPr>
          <a:xfrm>
            <a:off x="1263316" y="1371600"/>
            <a:ext cx="5618748" cy="3140242"/>
            <a:chOff x="1177450" y="241631"/>
            <a:chExt cx="6173152" cy="3616776"/>
          </a:xfrm>
        </p:grpSpPr>
        <p:sp>
          <p:nvSpPr>
            <p:cNvPr id="1847" name="Google Shape;1847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2779558" y="248927"/>
            <a:ext cx="2998827" cy="6962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chemeClr val="lt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NHIỆM VỤ VỀ </a:t>
            </a:r>
            <a:r>
              <a:rPr lang="en-GB" b="1" smtClean="0">
                <a:solidFill>
                  <a:schemeClr val="lt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3021" y="1521224"/>
            <a:ext cx="4319336" cy="26853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1. Học bài.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2. Hoàn thành các bài tập trong SBT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3. Chuẩn bị trước bài 3: Sử dụng kính lúp.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709543" y="2092801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sz="7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063" y="1628761"/>
            <a:ext cx="4981325" cy="3416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523" y="257142"/>
            <a:ext cx="668653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và cho biết: những hoạt động nào là không an toàn trong phòng thực hành? </a:t>
            </a:r>
            <a:endParaRPr lang="en-US" sz="2200" b="1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645983" y="2251598"/>
            <a:ext cx="4646100" cy="9999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Một số kí hiệu cảnh báo trong phòng thực hành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2251598"/>
            <a:ext cx="1246500" cy="7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smtClean="0">
                <a:solidFill>
                  <a:schemeClr val="accent4"/>
                </a:solidFill>
                <a:latin typeface="Arial" panose="020B0604020202020204" pitchFamily="34" charset="0"/>
                <a:ea typeface="Encode Sans Semi Condensed"/>
                <a:cs typeface="Arial" panose="020B0604020202020204" pitchFamily="34" charset="0"/>
                <a:sym typeface="Encode Sans Semi Condensed"/>
              </a:rPr>
              <a:t>1</a:t>
            </a:r>
            <a:endParaRPr lang="en" sz="4300" b="1">
              <a:solidFill>
                <a:schemeClr val="accent4"/>
              </a:solidFill>
              <a:latin typeface="Arial" panose="020B0604020202020204" pitchFamily="34" charset="0"/>
              <a:ea typeface="Encode Sans Semi Condensed"/>
              <a:cs typeface="Arial" panose="020B0604020202020204" pitchFamily="34" charset="0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1420" y="796409"/>
            <a:ext cx="5682864" cy="298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/>
              <a:t>Khi làm thí nghiệm, chúng ta phải tiếp xúc với: </a:t>
            </a:r>
            <a:r>
              <a:rPr lang="en-US" sz="2200" smtClean="0"/>
              <a:t>nguồn </a:t>
            </a:r>
            <a:r>
              <a:rPr lang="en-US" sz="2200"/>
              <a:t>điện; </a:t>
            </a:r>
            <a:r>
              <a:rPr lang="en-US" sz="2200" smtClean="0"/>
              <a:t>nguồn </a:t>
            </a:r>
            <a:r>
              <a:rPr lang="en-US" sz="2200"/>
              <a:t>nhiệt, hoá chất, </a:t>
            </a:r>
            <a:r>
              <a:rPr lang="en-US" sz="2200" smtClean="0"/>
              <a:t>chất dễ cháy </a:t>
            </a:r>
            <a:r>
              <a:rPr lang="en-US" sz="2200"/>
              <a:t>nỗ, dụng cụ sắc nhọn; động vật.... </a:t>
            </a:r>
            <a:endParaRPr lang="en-US" sz="2200" smtClean="0"/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=&gt; Cần </a:t>
            </a:r>
            <a:r>
              <a:rPr lang="en-US" sz="2200"/>
              <a:t>biết các rủi ro và tai nạn </a:t>
            </a:r>
            <a:r>
              <a:rPr lang="en-US" sz="2200" smtClean="0"/>
              <a:t>có thể </a:t>
            </a:r>
            <a:r>
              <a:rPr lang="en-US" sz="2200"/>
              <a:t>xảy ra khi học tập trong phòng thực </a:t>
            </a:r>
            <a:r>
              <a:rPr lang="en-US" sz="2200" smtClean="0"/>
              <a:t>hành, quy </a:t>
            </a:r>
            <a:r>
              <a:rPr lang="en-US" sz="2200"/>
              <a:t>định an toàn để phòng tránh.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19" y="0"/>
            <a:ext cx="2480260" cy="516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88" y="2133802"/>
            <a:ext cx="5100638" cy="19802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8365" y="507651"/>
            <a:ext cx="5438274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Em hãy cho biết mỗi biển cảnh báo trong hình có ý nghĩa gì? Cả 3 biển cảnh báo có đặc điểm gì chung?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844414" y="802634"/>
            <a:ext cx="5134800" cy="3063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Các biển cảnh báo an toàn có màu sắc thể hiện quy định sau: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Màu đỏ: Cấm thực hiện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Màu xanh: Bắt buộc thực hiện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Màu vàng: Cảnh báo nguy hiểm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951323" y="1481424"/>
            <a:ext cx="5438274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Một số biển cảnh báo an toàn</a:t>
            </a:r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219174" y="2524290"/>
            <a:ext cx="2434892" cy="2273789"/>
            <a:chOff x="219174" y="2524290"/>
            <a:chExt cx="2434892" cy="22737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984" y="2524290"/>
              <a:ext cx="1805238" cy="151136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9174" y="4298775"/>
              <a:ext cx="2434892" cy="49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smtClean="0">
                  <a:solidFill>
                    <a:srgbClr val="FF0000"/>
                  </a:solidFill>
                </a:rPr>
                <a:t>Cấm dùng lửa</a:t>
              </a:r>
              <a:endParaRPr lang="en-US" sz="22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50983" y="2373088"/>
            <a:ext cx="2613611" cy="2436215"/>
            <a:chOff x="3150983" y="2373088"/>
            <a:chExt cx="2613611" cy="24362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6104" y="2373088"/>
              <a:ext cx="2081713" cy="187582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150983" y="4309999"/>
              <a:ext cx="2613611" cy="49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smtClean="0">
                  <a:solidFill>
                    <a:srgbClr val="0070C0"/>
                  </a:solidFill>
                </a:rPr>
                <a:t>Phải đeo gang tay</a:t>
              </a:r>
              <a:endParaRPr lang="en-US" sz="220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35732" y="2373088"/>
            <a:ext cx="2613611" cy="2424991"/>
            <a:chOff x="6135732" y="2373088"/>
            <a:chExt cx="2613611" cy="24249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5" y="2373088"/>
              <a:ext cx="2083466" cy="16625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135732" y="4298775"/>
              <a:ext cx="2613611" cy="49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 smtClean="0">
                  <a:solidFill>
                    <a:schemeClr val="accent4">
                      <a:lumMod val="75000"/>
                    </a:schemeClr>
                  </a:solidFill>
                </a:rPr>
                <a:t>Điện cao thế</a:t>
              </a:r>
              <a:endParaRPr lang="en-US" sz="22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645983" y="1949116"/>
            <a:ext cx="4646100" cy="13024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Một số quy định an toàn trong phòng thực hành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2251598"/>
            <a:ext cx="1246500" cy="7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smtClean="0">
                <a:solidFill>
                  <a:schemeClr val="accent4"/>
                </a:solidFill>
                <a:latin typeface="Arial" panose="020B0604020202020204" pitchFamily="34" charset="0"/>
                <a:ea typeface="Encode Sans Semi Condensed"/>
                <a:cs typeface="Arial" panose="020B0604020202020204" pitchFamily="34" charset="0"/>
                <a:sym typeface="Encode Sans Semi Condensed"/>
              </a:rPr>
              <a:t>2</a:t>
            </a:r>
            <a:endParaRPr lang="en" sz="4300" b="1">
              <a:solidFill>
                <a:schemeClr val="accent4"/>
              </a:solidFill>
              <a:latin typeface="Arial" panose="020B0604020202020204" pitchFamily="34" charset="0"/>
              <a:ea typeface="Encode Sans Semi Condensed"/>
              <a:cs typeface="Arial" panose="020B0604020202020204" pitchFamily="34" charset="0"/>
              <a:sym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775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331501" y="3501870"/>
            <a:ext cx="8242580" cy="1465690"/>
            <a:chOff x="331501" y="3501870"/>
            <a:chExt cx="8242580" cy="1465690"/>
          </a:xfrm>
        </p:grpSpPr>
        <p:sp>
          <p:nvSpPr>
            <p:cNvPr id="6" name="Rectangle 5"/>
            <p:cNvSpPr/>
            <p:nvPr/>
          </p:nvSpPr>
          <p:spPr>
            <a:xfrm>
              <a:off x="331501" y="3795781"/>
              <a:ext cx="5522496" cy="877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5000"/>
                </a:lnSpc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nl-NL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 </a:t>
              </a: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ăn uống, đùa nghịch trong phòng thí nghiệm; không nếm hoặc ngửi hoá chất</a:t>
              </a:r>
              <a:r>
                <a:rPr lang="nl-NL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787" y="3501870"/>
              <a:ext cx="2017294" cy="146569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59311" y="2009274"/>
            <a:ext cx="8565079" cy="1238926"/>
            <a:chOff x="259311" y="2009274"/>
            <a:chExt cx="8565079" cy="12389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466" y="2009274"/>
              <a:ext cx="2389924" cy="123892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9311" y="2324870"/>
              <a:ext cx="56668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5000"/>
                </a:lnSpc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 tiến hành thí nghiệm khi có người hướng dẫn.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721" y="537243"/>
            <a:ext cx="8727487" cy="1338828"/>
            <a:chOff x="204721" y="537243"/>
            <a:chExt cx="8727487" cy="1338828"/>
          </a:xfrm>
        </p:grpSpPr>
        <p:sp>
          <p:nvSpPr>
            <p:cNvPr id="10" name="Rectangle 9"/>
            <p:cNvSpPr/>
            <p:nvPr/>
          </p:nvSpPr>
          <p:spPr>
            <a:xfrm>
              <a:off x="204721" y="537243"/>
              <a:ext cx="5811253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5000"/>
                </a:lnSpc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Mặc trang phục gọn gàng, nữ buộc tóc cao, đeo găng tay, khẩu trang, kính  bảo vệ mắt và thiết bị bảo vệ khác (nếu cần thiết).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8189" y="583824"/>
              <a:ext cx="2734019" cy="1175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827</Words>
  <Application>Microsoft Office PowerPoint</Application>
  <PresentationFormat>On-screen Show (16:9)</PresentationFormat>
  <Paragraphs>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Encode Sans Semi Condensed</vt:lpstr>
      <vt:lpstr>Encode Sans Semi Condensed Light</vt:lpstr>
      <vt:lpstr>Arial</vt:lpstr>
      <vt:lpstr>Calibri</vt:lpstr>
      <vt:lpstr>Wingdings</vt:lpstr>
      <vt:lpstr>Amatic SC</vt:lpstr>
      <vt:lpstr>Ephesus template</vt:lpstr>
      <vt:lpstr>BÀI 2 AN TOÀN TRONG PHÒNG THỰC HÀNH</vt:lpstr>
      <vt:lpstr>PowerPoint Presentation</vt:lpstr>
      <vt:lpstr>Một số kí hiệu cảnh báo trong phòng thực hành</vt:lpstr>
      <vt:lpstr>PowerPoint Presentation</vt:lpstr>
      <vt:lpstr>PowerPoint Presentation</vt:lpstr>
      <vt:lpstr>PowerPoint Presentation</vt:lpstr>
      <vt:lpstr>PowerPoint Presentation</vt:lpstr>
      <vt:lpstr>Một số quy định an toàn trong phòng thực hành</vt:lpstr>
      <vt:lpstr>PowerPoint Presentation</vt:lpstr>
      <vt:lpstr>PowerPoint Presentation</vt:lpstr>
      <vt:lpstr>PowerPoint Presentation</vt:lpstr>
      <vt:lpstr>Thảo luận cặp đôi</vt:lpstr>
      <vt:lpstr>Hãy chỉ ra nội dung cảnh báo ứng với mỗi kí hiệu trong hình sau đây: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AN TOÀN TRONG PHÒNG THỰC HÀNH</dc:title>
  <cp:lastModifiedBy>Admin</cp:lastModifiedBy>
  <cp:revision>11</cp:revision>
  <dcterms:modified xsi:type="dcterms:W3CDTF">2021-08-03T08:19:56Z</dcterms:modified>
</cp:coreProperties>
</file>