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929f2cec6d7d4a32" Type="http://schemas.microsoft.com/office/2007/relationships/ui/extensibility" Target="customUI/customUI14.xml"/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3" r:id="rId4"/>
  </p:sldMasterIdLst>
  <p:notesMasterIdLst>
    <p:notesMasterId r:id="rId23"/>
  </p:notesMasterIdLst>
  <p:sldIdLst>
    <p:sldId id="259" r:id="rId5"/>
    <p:sldId id="326" r:id="rId6"/>
    <p:sldId id="1183" r:id="rId7"/>
    <p:sldId id="1180" r:id="rId8"/>
    <p:sldId id="1172" r:id="rId9"/>
    <p:sldId id="456" r:id="rId10"/>
    <p:sldId id="1174" r:id="rId11"/>
    <p:sldId id="351" r:id="rId12"/>
    <p:sldId id="1181" r:id="rId13"/>
    <p:sldId id="1185" r:id="rId14"/>
    <p:sldId id="457" r:id="rId15"/>
    <p:sldId id="1187" r:id="rId16"/>
    <p:sldId id="458" r:id="rId17"/>
    <p:sldId id="1190" r:id="rId18"/>
    <p:sldId id="1191" r:id="rId19"/>
    <p:sldId id="1176" r:id="rId20"/>
    <p:sldId id="325" r:id="rId21"/>
    <p:sldId id="344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1" autoAdjust="0"/>
    <p:restoredTop sz="94660"/>
  </p:normalViewPr>
  <p:slideViewPr>
    <p:cSldViewPr>
      <p:cViewPr varScale="1">
        <p:scale>
          <a:sx n="108" d="100"/>
          <a:sy n="108" d="100"/>
        </p:scale>
        <p:origin x="533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9"/>
          <p:cNvSpPr/>
          <p:nvPr userDrawn="1"/>
        </p:nvSpPr>
        <p:spPr>
          <a:xfrm>
            <a:off x="355601" y="200025"/>
            <a:ext cx="8432800" cy="4743450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3" name="矩形: 圆角 11"/>
          <p:cNvSpPr/>
          <p:nvPr userDrawn="1"/>
        </p:nvSpPr>
        <p:spPr>
          <a:xfrm>
            <a:off x="484188" y="303610"/>
            <a:ext cx="8139112" cy="449937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>
              <a:solidFill>
                <a:srgbClr val="FFFFFF"/>
              </a:solidFill>
            </a:endParaRPr>
          </a:p>
        </p:txBody>
      </p:sp>
      <p:sp>
        <p:nvSpPr>
          <p:cNvPr id="4" name="矩形: 圆角 59"/>
          <p:cNvSpPr/>
          <p:nvPr userDrawn="1"/>
        </p:nvSpPr>
        <p:spPr>
          <a:xfrm>
            <a:off x="530226" y="342901"/>
            <a:ext cx="8045450" cy="4427935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350" dirty="0">
              <a:solidFill>
                <a:srgbClr val="FFFFFF"/>
              </a:solidFill>
            </a:endParaRPr>
          </a:p>
        </p:txBody>
      </p:sp>
      <p:grpSp>
        <p:nvGrpSpPr>
          <p:cNvPr id="5" name="组合 10"/>
          <p:cNvGrpSpPr>
            <a:grpSpLocks/>
          </p:cNvGrpSpPr>
          <p:nvPr userDrawn="1"/>
        </p:nvGrpSpPr>
        <p:grpSpPr bwMode="auto">
          <a:xfrm>
            <a:off x="719138" y="100012"/>
            <a:ext cx="7612062" cy="461963"/>
            <a:chOff x="1509" y="211"/>
            <a:chExt cx="15984" cy="968"/>
          </a:xfrm>
        </p:grpSpPr>
        <p:sp>
          <p:nvSpPr>
            <p:cNvPr id="6" name="流程图: 接点 41"/>
            <p:cNvSpPr/>
            <p:nvPr/>
          </p:nvSpPr>
          <p:spPr>
            <a:xfrm>
              <a:off x="150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7" name="空心弧 18"/>
            <p:cNvSpPr/>
            <p:nvPr/>
          </p:nvSpPr>
          <p:spPr>
            <a:xfrm rot="5400000">
              <a:off x="146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8" name="流程图: 接点 43"/>
            <p:cNvSpPr/>
            <p:nvPr/>
          </p:nvSpPr>
          <p:spPr>
            <a:xfrm>
              <a:off x="3379" y="72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9" name="空心弧 18"/>
            <p:cNvSpPr/>
            <p:nvPr/>
          </p:nvSpPr>
          <p:spPr>
            <a:xfrm rot="5400000">
              <a:off x="3339" y="294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0" name="流程图: 接点 45"/>
            <p:cNvSpPr/>
            <p:nvPr/>
          </p:nvSpPr>
          <p:spPr>
            <a:xfrm>
              <a:off x="5212" y="72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1" name="空心弧 18"/>
            <p:cNvSpPr/>
            <p:nvPr/>
          </p:nvSpPr>
          <p:spPr>
            <a:xfrm rot="5400000">
              <a:off x="5174" y="298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2" name="流程图: 接点 47"/>
            <p:cNvSpPr/>
            <p:nvPr/>
          </p:nvSpPr>
          <p:spPr>
            <a:xfrm>
              <a:off x="7393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3" name="空心弧 18"/>
            <p:cNvSpPr/>
            <p:nvPr/>
          </p:nvSpPr>
          <p:spPr>
            <a:xfrm rot="5400000">
              <a:off x="7352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4" name="流程图: 接点 49"/>
            <p:cNvSpPr/>
            <p:nvPr/>
          </p:nvSpPr>
          <p:spPr>
            <a:xfrm>
              <a:off x="9259" y="717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5" name="空心弧 18"/>
            <p:cNvSpPr/>
            <p:nvPr/>
          </p:nvSpPr>
          <p:spPr>
            <a:xfrm rot="5400000">
              <a:off x="9219" y="292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6" name="流程图: 接点 51"/>
            <p:cNvSpPr/>
            <p:nvPr/>
          </p:nvSpPr>
          <p:spPr>
            <a:xfrm>
              <a:off x="11093" y="722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7" name="空心弧 18"/>
            <p:cNvSpPr/>
            <p:nvPr/>
          </p:nvSpPr>
          <p:spPr>
            <a:xfrm rot="5400000">
              <a:off x="11053" y="297"/>
              <a:ext cx="704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8" name="流程图: 接点 53"/>
            <p:cNvSpPr/>
            <p:nvPr/>
          </p:nvSpPr>
          <p:spPr>
            <a:xfrm>
              <a:off x="13203" y="710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19" name="空心弧 18"/>
            <p:cNvSpPr/>
            <p:nvPr/>
          </p:nvSpPr>
          <p:spPr>
            <a:xfrm rot="5400000">
              <a:off x="13164" y="283"/>
              <a:ext cx="701" cy="557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0" name="流程图: 接点 55"/>
            <p:cNvSpPr/>
            <p:nvPr/>
          </p:nvSpPr>
          <p:spPr>
            <a:xfrm>
              <a:off x="15070" y="710"/>
              <a:ext cx="457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1" name="空心弧 18"/>
            <p:cNvSpPr/>
            <p:nvPr/>
          </p:nvSpPr>
          <p:spPr>
            <a:xfrm rot="5400000">
              <a:off x="15032" y="285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2" name="流程图: 接点 57"/>
            <p:cNvSpPr/>
            <p:nvPr/>
          </p:nvSpPr>
          <p:spPr>
            <a:xfrm>
              <a:off x="16906" y="715"/>
              <a:ext cx="453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  <p:sp>
          <p:nvSpPr>
            <p:cNvPr id="23" name="空心弧 18"/>
            <p:cNvSpPr/>
            <p:nvPr/>
          </p:nvSpPr>
          <p:spPr>
            <a:xfrm rot="5400000">
              <a:off x="16866" y="290"/>
              <a:ext cx="701" cy="553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z="1350" dirty="0">
                <a:solidFill>
                  <a:srgbClr val="000000"/>
                </a:solidFill>
              </a:endParaRPr>
            </a:p>
          </p:txBody>
        </p:sp>
      </p:grpSp>
      <p:sp>
        <p:nvSpPr>
          <p:cNvPr id="24" name="矩形: 一个圆顶角，剪去另一个顶角 64"/>
          <p:cNvSpPr/>
          <p:nvPr userDrawn="1"/>
        </p:nvSpPr>
        <p:spPr>
          <a:xfrm rot="16200000" flipV="1">
            <a:off x="8400058" y="1326952"/>
            <a:ext cx="675084" cy="32385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5" name="矩形: 一个圆顶角，剪去另一个顶角 65"/>
          <p:cNvSpPr/>
          <p:nvPr userDrawn="1"/>
        </p:nvSpPr>
        <p:spPr>
          <a:xfrm rot="16200000" flipV="1">
            <a:off x="8373071" y="2067125"/>
            <a:ext cx="675085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6" name="矩形: 一个圆顶角，剪去另一个顶角 66"/>
          <p:cNvSpPr/>
          <p:nvPr userDrawn="1"/>
        </p:nvSpPr>
        <p:spPr>
          <a:xfrm rot="16200000" flipV="1">
            <a:off x="8373071" y="2781500"/>
            <a:ext cx="675085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7" name="矩形: 一个圆顶角，剪去另一个顶角 67"/>
          <p:cNvSpPr/>
          <p:nvPr userDrawn="1"/>
        </p:nvSpPr>
        <p:spPr>
          <a:xfrm rot="16200000" flipV="1">
            <a:off x="8373071" y="3494684"/>
            <a:ext cx="675084" cy="269875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8" name="矩形: 一个圆顶角，剪去另一个顶角 68"/>
          <p:cNvSpPr/>
          <p:nvPr userDrawn="1"/>
        </p:nvSpPr>
        <p:spPr>
          <a:xfrm rot="16200000" flipV="1">
            <a:off x="8373071" y="4209059"/>
            <a:ext cx="675084" cy="269875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29" name="矩形: 一个圆顶角，剪去另一个顶角 34"/>
          <p:cNvSpPr/>
          <p:nvPr userDrawn="1"/>
        </p:nvSpPr>
        <p:spPr>
          <a:xfrm rot="5400000" flipV="1">
            <a:off x="55167" y="656829"/>
            <a:ext cx="673894" cy="269875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z="1500" b="1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15515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35C5DFD-8024-447B-9603-07B8DC628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151A213-B13C-483B-8A9F-ECF0EC2A5B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EDFB91B-991B-4340-8A3E-8EEA0D1C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3C1731D-9AE1-4ED9-9485-C566C7ADC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E606224-F8ED-4461-96FB-7778DD547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1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C659435-4D84-4044-BC40-0D7E86EA8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A5D717A-3285-49A7-BA0E-2ECA3139AC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148B136-3C62-45F5-9868-39FCC7157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DFB38CD-3EE6-4501-80FC-EF7D902EC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3EB42F-D9BC-43AC-B429-3CB50ED91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081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4067CF-BEF1-4AEC-AFF9-2EC71DC22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DD89270E-4C34-4A6D-9A83-AB47F3A45B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1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E47CA3-141C-4544-B83A-3DD9E471B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79A52CF-DB36-4B63-8831-8A6C9E915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D287B0-CDA4-4B28-99B6-7A576EE3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81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87F55-06A5-4D5E-8C01-020997EEC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F448E94-4C35-491D-9FE8-4EE33662C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D6DEDAA-3D7B-4E46-A320-5E722AC11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92A465C-C659-4143-9DC8-D4F8940B5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EB5651E-6A21-4E1B-A7EE-8AEA74380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AEE87B8-1269-44B5-BD16-1E4F5051F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0516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AF9779-B4D2-49C3-8EB0-65BA529F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1A2E169-DC7C-4FBE-9AB9-0194E7816B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01BA2FF-47FA-4A7C-8729-A7646E63E7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B78C81B-A44B-4410-A873-185983D51A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E40D4FE-176A-4300-8AE3-4BC27E10C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6E6586-EB27-48B0-AA15-AFF16C7BD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51EE0E8-902E-40EE-9B87-B0225A623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E946CAD-4920-403C-B997-A6E7AC267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70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FDC4117-E4CA-4949-B0AD-FB7918E90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B7FA75C-D515-4E52-9CD9-68242691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F4DB48-C8E9-4F35-8941-A4D9D5230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71D3146-8D48-4ABB-BC09-BE850469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86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9BF45057-3339-4152-BAB4-893D073CA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2E61D1E-633E-4FAB-8972-211A5B2C3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9B8C1E68-0EBC-4FCB-AC66-0CBA355FF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64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0EF288D-7A42-4681-A359-1C0222789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4994ABC-4677-4401-A76F-7B3C49A63F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3EDF34EA-DCC7-49E7-AC5C-B28F53348E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B78394-AE51-488D-BC7E-01447BCE7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FF95052-0744-4D0E-8048-50275DA4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A347B69-6FF5-4335-93BA-421608CE7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8741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A92AC78-9C64-4B66-8AB3-BBA1DE66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817543E-DAAD-45FC-ACBE-90EDDF84DE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2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AEA7B36-8FD7-4994-8B01-4A999BF1DE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56E4F8B6-8598-4BD0-BF70-0DD5B8B0C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8D6BCB1-58A3-46F7-B72E-FABAFD5F1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EF826ADE-B609-49F5-90DD-76437B616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9427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547F93A-9E26-4900-8A62-E20868918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A8502F7-7FDF-4E99-AEB7-A258283B19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FEFF8CC-BD67-4DF0-9B8B-B68211F0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65A2FB-47A0-46F7-9CA7-9D2877BC4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676A0B1-D034-4FE3-A3CE-F405057E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35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CB35EAC-E752-4304-9301-DDBF0B89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3997F1FD-6A28-476F-88B4-D23FEF983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E337770-5516-4913-B69F-2D14744A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CA38C34-CA0F-47E6-95FE-BB24E2E9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024161F-D6B1-4E53-B1F9-9297A2B9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0949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9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483435" y="303979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8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2917969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022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3248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5632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5577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354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9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483435" y="303979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8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5536638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6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2DFB-6888-49DE-BBED-F98EA851CECB}" type="slidenum">
              <a:rPr lang="en-US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506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7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7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2806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167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8198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4246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8253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358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9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12" name="矩形: 圆角 11"/>
          <p:cNvSpPr/>
          <p:nvPr userDrawn="1"/>
        </p:nvSpPr>
        <p:spPr>
          <a:xfrm>
            <a:off x="483435" y="303979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prstClr val="white"/>
              </a:solidFill>
            </a:endParaRPr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solidFill>
                <a:prstClr val="white"/>
              </a:solidFill>
            </a:endParaRPr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16200000" flipV="1">
            <a:off x="8373350" y="639488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20" name="组合 19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rgbClr val="3F3F3F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16200000" flipV="1">
            <a:off x="8373350" y="1353373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373350" y="2067258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solidFill>
                <a:prstClr val="white"/>
              </a:solidFill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599844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00151"/>
            <a:ext cx="4038600" cy="16394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953946"/>
            <a:ext cx="4038600" cy="16406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D2DFB-6888-49DE-BBED-F98EA851CECB}" type="slidenum">
              <a:rPr lang="en-US">
                <a:solidFill>
                  <a:srgbClr val="3F3F3F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43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7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7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0DFAE-58B0-47BA-BD11-53F2931789AF}" type="datetimeFigureOut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458AA-AF95-4E81-A47C-F186660D89DF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8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5/31/2023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BBC8DF3E-AA79-46B5-9131-C5764C6C3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6FA126A-3EBF-476D-822D-45501A1F4F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BE0ABBC-91DB-4FC1-9CA1-93C16F3DE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2B8839-07B2-465B-9D79-9A6CB62B1A4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7B52655-2F6B-4FE8-91CA-B301DA267C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4FDE660-47C2-456D-A3A0-21567E7F54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6724C-790A-484F-A4BD-9C86D772434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00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881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5/31/2023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6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>
                <a:solidFill>
                  <a:srgbClr val="3F3F3F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3F3F3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9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hỗ dành sẵn cho Nội dung 4" descr="Ảnh có chứa diều, bầu trời, bay, ngoài trời&#10;&#10;Mô tả được tạo tự động">
            <a:extLst>
              <a:ext uri="{FF2B5EF4-FFF2-40B4-BE49-F238E27FC236}">
                <a16:creationId xmlns:a16="http://schemas.microsoft.com/office/drawing/2014/main" id="{71528377-7ACF-46B8-9189-905EFCEFA8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94"/>
          <a:stretch/>
        </p:blipFill>
        <p:spPr>
          <a:xfrm>
            <a:off x="20" y="10"/>
            <a:ext cx="7252212" cy="51434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843764" y="0"/>
            <a:ext cx="5300233" cy="51435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9D73F281-D85A-414B-B050-B924052F9282}"/>
              </a:ext>
            </a:extLst>
          </p:cNvPr>
          <p:cNvSpPr txBox="1"/>
          <p:nvPr/>
        </p:nvSpPr>
        <p:spPr>
          <a:xfrm>
            <a:off x="1749914" y="364839"/>
            <a:ext cx="6664004" cy="35564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BD37E8A-D45A-4AF4-AA02-27891D5290CA}"/>
              </a:ext>
            </a:extLst>
          </p:cNvPr>
          <p:cNvSpPr txBox="1"/>
          <p:nvPr/>
        </p:nvSpPr>
        <p:spPr>
          <a:xfrm>
            <a:off x="2743200" y="684974"/>
            <a:ext cx="495866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NGỌC THỤY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D5A797EB-37FC-432B-A43C-3061B2852843}"/>
              </a:ext>
            </a:extLst>
          </p:cNvPr>
          <p:cNvSpPr txBox="1"/>
          <p:nvPr/>
        </p:nvSpPr>
        <p:spPr>
          <a:xfrm>
            <a:off x="2945721" y="3712882"/>
            <a:ext cx="488101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NGUYỄN THÙY LINH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C2202BE-FB57-4E81-83EF-0EA40E864761}"/>
              </a:ext>
            </a:extLst>
          </p:cNvPr>
          <p:cNvSpPr txBox="1"/>
          <p:nvPr/>
        </p:nvSpPr>
        <p:spPr>
          <a:xfrm>
            <a:off x="1192903" y="2931540"/>
            <a:ext cx="777802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 7 (CÁNH DIỀU )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D2B28935-FE08-4EA8-AA06-C7169869F84A}"/>
              </a:ext>
            </a:extLst>
          </p:cNvPr>
          <p:cNvSpPr txBox="1"/>
          <p:nvPr/>
        </p:nvSpPr>
        <p:spPr>
          <a:xfrm>
            <a:off x="4334415" y="4307852"/>
            <a:ext cx="416011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2022 - 2023</a:t>
            </a:r>
          </a:p>
        </p:txBody>
      </p:sp>
    </p:spTree>
    <p:extLst>
      <p:ext uri="{BB962C8B-B14F-4D97-AF65-F5344CB8AC3E}">
        <p14:creationId xmlns:p14="http://schemas.microsoft.com/office/powerpoint/2010/main" val="2794225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82617" y="9057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972330"/>
            <a:ext cx="906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tách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4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259542"/>
            <a:ext cx="1447800" cy="1200196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104100"/>
              </p:ext>
            </p:extLst>
          </p:nvPr>
        </p:nvGraphicFramePr>
        <p:xfrm>
          <a:off x="697217" y="2800350"/>
          <a:ext cx="8141983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92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61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4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2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854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11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 (cm)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 (kg)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DTPC (ml)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1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5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63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205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2429530"/>
            <a:ext cx="8839200" cy="19710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4381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74373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608645"/>
              </p:ext>
            </p:extLst>
          </p:nvPr>
        </p:nvGraphicFramePr>
        <p:xfrm>
          <a:off x="152400" y="3097530"/>
          <a:ext cx="8686800" cy="115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 (cm)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 (kg)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DTPC (ml)</a:t>
                      </a:r>
                      <a:endParaRPr lang="en-US" sz="28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0" y="2429530"/>
            <a:ext cx="9319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962" y="1508871"/>
            <a:ext cx="1364143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58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6200" y="2156484"/>
            <a:ext cx="8991600" cy="29419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8575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6332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6218" y="3435851"/>
          <a:ext cx="8686800" cy="11506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84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70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 và tên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CC (cm)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CN (kg)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DTPC (ml)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19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450215" algn="l"/>
                        </a:tabLst>
                      </a:pPr>
                      <a:r>
                        <a:rPr lang="nl-NL" sz="2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050143" y="2200003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 HỢP BÁO CÁO NHÓM 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2496787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2848981"/>
            <a:ext cx="931923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lập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nữ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4575256"/>
            <a:ext cx="335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057" y="1022576"/>
            <a:ext cx="1364143" cy="113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09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  <p:bldP spid="9" grpId="0"/>
      <p:bldP spid="10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7063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DUNG TÍCH PHỔI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061039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NHẬN XÉT THỰC HIỆN NHIỆM VỤ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457" y="3425630"/>
            <a:ext cx="5987143" cy="17097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714246"/>
            <a:ext cx="1365622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223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7419" y="2230899"/>
          <a:ext cx="8391701" cy="725454"/>
        </p:xfrm>
        <a:graphic>
          <a:graphicData uri="http://schemas.openxmlformats.org/drawingml/2006/table">
            <a:tbl>
              <a:tblPr firstRow="1" firstCol="1" bandRow="1"/>
              <a:tblGrid>
                <a:gridCol w="26330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7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12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41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67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8041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121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6754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5239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62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Họ và tên thành viên</a:t>
                      </a:r>
                      <a:endParaRPr lang="vi-VN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72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Mức độ đóng góp</a:t>
                      </a:r>
                      <a:endParaRPr lang="vi-VN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61577" y="3160241"/>
          <a:ext cx="8369898" cy="1278923"/>
        </p:xfrm>
        <a:graphic>
          <a:graphicData uri="http://schemas.openxmlformats.org/drawingml/2006/table">
            <a:tbl>
              <a:tblPr firstRow="1" firstCol="1" bandRow="1"/>
              <a:tblGrid>
                <a:gridCol w="1032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0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0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0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16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16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16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6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165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165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1654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165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1654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8526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Nội dung</a:t>
                      </a:r>
                      <a:endParaRPr lang="vi-VN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Tinh thần làm việc nhóm</a:t>
                      </a:r>
                      <a:endParaRPr lang="vi-VN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Hiệu quả làm việc nhóm</a:t>
                      </a:r>
                      <a:endParaRPr lang="vi-VN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Trao đổi, thảo luận trong nhóm</a:t>
                      </a:r>
                      <a:endParaRPr lang="vi-VN" sz="15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Mức độ</a:t>
                      </a:r>
                      <a:endParaRPr lang="vi-VN" sz="1500">
                        <a:solidFill>
                          <a:srgbClr val="000000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5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87295" y="649031"/>
            <a:ext cx="8316379" cy="150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PHIẾU ĐÁNH GIÁ CÁC HOẠT ĐỘNG</a:t>
            </a:r>
            <a:endParaRPr lang="vi-VN" sz="21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i="1" dirty="0">
                <a:solidFill>
                  <a:srgbClr val="3F3F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Cá nhân tự đánh giá/ đánh giá đóng góp của các thành viên trong nhóm theo các mức độ </a:t>
            </a:r>
            <a:r>
              <a:rPr lang="en-US" b="1" i="1" dirty="0">
                <a:solidFill>
                  <a:srgbClr val="3F3F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A, B, C, D</a:t>
            </a:r>
            <a:endParaRPr lang="vi-VN" b="1" i="1" dirty="0">
              <a:solidFill>
                <a:srgbClr val="3F3F3F"/>
              </a:solidFill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b="1" i="1" dirty="0">
                <a:solidFill>
                  <a:srgbClr val="3F3F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+ Cả nhóm thống nhất tự đánh giá các nội dung bằng cách khoanh tròn vào các mức độ A, B, C, D.</a:t>
            </a:r>
            <a:endParaRPr lang="vi-VN" b="1" i="1" dirty="0">
              <a:solidFill>
                <a:srgbClr val="3F3F3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2173" y="100055"/>
            <a:ext cx="783000" cy="91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42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35576" y="387191"/>
            <a:ext cx="8285205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PHIẾU ĐÁNH GIÁ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CHÉO GIỮA CÁC NHÓM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100" b="1" i="1" dirty="0">
                <a:solidFill>
                  <a:srgbClr val="3F3F3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Các nhóm đánh giá nhóm bạn theo các tiêu chí bên dưới bằng cách chấm điểm từ 1 đến 4 điểm tương ứng với các tiêu chí đánh giá như sau</a:t>
            </a:r>
            <a:r>
              <a:rPr lang="vi-VN" sz="21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1: Rất không đồng ý </a:t>
            </a:r>
            <a:r>
              <a:rPr lang="en-US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vi-VN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2: Không đồng ý </a:t>
            </a:r>
            <a:r>
              <a:rPr lang="en-US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vi-VN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3: Đồng ý </a:t>
            </a:r>
            <a:r>
              <a:rPr lang="en-US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vi-VN" sz="2100" b="1" dirty="0">
                <a:solidFill>
                  <a:srgbClr val="2F0DFB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4: Rất đồng ý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8760" y="1980782"/>
          <a:ext cx="8340812" cy="2634460"/>
        </p:xfrm>
        <a:graphic>
          <a:graphicData uri="http://schemas.openxmlformats.org/drawingml/2006/table">
            <a:tbl>
              <a:tblPr firstRow="1" firstCol="1" bandRow="1"/>
              <a:tblGrid>
                <a:gridCol w="6180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9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06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806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N1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N4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Nhóm tham gia thực hành tích cực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Hoàn thành công việc được giao chính xác, đúng thời gian.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Chuẩn bị các vật dụng thực hành đảm bảo.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Các thành viên có thái độ hợp tác, phối hợp tốt khi thực hành.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593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Nhóm có hỗ trợ, giúp đỡ nhóm bạn gặp khó khăn khi thực hành. Trình bài,</a:t>
                      </a:r>
                      <a:r>
                        <a:rPr lang="nl-NL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báo cáo kết quả thực hành tốt.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09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Tổng số điểm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820626" y="2785805"/>
            <a:ext cx="698999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>
              <a:solidFill>
                <a:srgbClr val="3F3F3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3607" y="1068147"/>
            <a:ext cx="803003" cy="93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5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48145"/>
            <a:ext cx="9143999" cy="51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n 2"/>
          <p:cNvSpPr/>
          <p:nvPr/>
        </p:nvSpPr>
        <p:spPr>
          <a:xfrm>
            <a:off x="635925" y="548643"/>
            <a:ext cx="3788569" cy="3640975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8" name="TextBox 10"/>
          <p:cNvSpPr txBox="1">
            <a:spLocks noChangeArrowheads="1"/>
          </p:cNvSpPr>
          <p:nvPr/>
        </p:nvSpPr>
        <p:spPr bwMode="auto">
          <a:xfrm>
            <a:off x="4424494" y="1961695"/>
            <a:ext cx="3788569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Hướng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dẫn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về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nhà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43587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9" t="11940" r="13022" b="13632"/>
          <a:stretch>
            <a:fillRect/>
          </a:stretch>
        </p:blipFill>
        <p:spPr>
          <a:xfrm>
            <a:off x="0" y="-19050"/>
            <a:ext cx="9144000" cy="5162550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667000" y="209550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4410729"/>
              </p:ext>
            </p:extLst>
          </p:nvPr>
        </p:nvGraphicFramePr>
        <p:xfrm>
          <a:off x="304799" y="3301269"/>
          <a:ext cx="8395940" cy="1556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7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8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2975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964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1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0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51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2059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Giới</a:t>
                      </a: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en-US" sz="2000" baseline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aseline="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000" baseline="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HS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(cm)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Cân nặng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(kg)</a:t>
                      </a:r>
                      <a:endParaRPr lang="en-US" sz="200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DTPC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(ml)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ĐGTT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4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ln>
                            <a:solidFill>
                              <a:schemeClr val="bg1"/>
                            </a:solidFill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000" dirty="0">
                        <a:ln>
                          <a:solidFill>
                            <a:schemeClr val="bg1"/>
                          </a:solidFill>
                        </a:ln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43261" y="666750"/>
            <a:ext cx="825747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854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849660" y="2012790"/>
            <a:ext cx="50754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DUNG TÍCH PHỔI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3395756" y="1366459"/>
            <a:ext cx="198323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CHỦ ĐỀ 3</a:t>
            </a:r>
          </a:p>
        </p:txBody>
      </p:sp>
      <p:sp>
        <p:nvSpPr>
          <p:cNvPr id="9" name="Hình chữ nhật 8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3352800" y="2869132"/>
            <a:ext cx="219002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(Tiết 139)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1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Hình ảnh 11">
            <a:extLst>
              <a:ext uri="{FF2B5EF4-FFF2-40B4-BE49-F238E27FC236}">
                <a16:creationId xmlns:a16="http://schemas.microsoft.com/office/drawing/2014/main" id="{20BCC25D-95C9-4D5D-952D-610A48998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effectLst>
            <a:glow>
              <a:schemeClr val="accent1">
                <a:alpha val="79000"/>
              </a:schemeClr>
            </a:glow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C6A7B2E5-053C-4D72-840B-AA50033EA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46" y="1681693"/>
            <a:ext cx="1691787" cy="196613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616" y="1882258"/>
            <a:ext cx="2281693" cy="1378985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BA7CBF01-4069-4699-B6B4-566D373388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72" y="1293965"/>
            <a:ext cx="2565773" cy="2127491"/>
          </a:xfrm>
          <a:prstGeom prst="rect">
            <a:avLst/>
          </a:prstGeom>
        </p:spPr>
      </p:pic>
      <p:sp>
        <p:nvSpPr>
          <p:cNvPr id="13" name="Bong bóng Ý nghĩ: Hình đám mây 12">
            <a:extLst>
              <a:ext uri="{FF2B5EF4-FFF2-40B4-BE49-F238E27FC236}">
                <a16:creationId xmlns:a16="http://schemas.microsoft.com/office/drawing/2014/main" id="{1B37E295-E975-4576-9088-77FB9347107F}"/>
              </a:ext>
            </a:extLst>
          </p:cNvPr>
          <p:cNvSpPr/>
          <p:nvPr/>
        </p:nvSpPr>
        <p:spPr>
          <a:xfrm>
            <a:off x="1177508" y="614635"/>
            <a:ext cx="2111315" cy="87989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NHÂN</a:t>
            </a:r>
          </a:p>
        </p:txBody>
      </p:sp>
      <p:sp>
        <p:nvSpPr>
          <p:cNvPr id="14" name="Bong bóng Ý nghĩ: Hình đám mây 13">
            <a:extLst>
              <a:ext uri="{FF2B5EF4-FFF2-40B4-BE49-F238E27FC236}">
                <a16:creationId xmlns:a16="http://schemas.microsoft.com/office/drawing/2014/main" id="{7368768F-8941-40A8-A049-C095678B8066}"/>
              </a:ext>
            </a:extLst>
          </p:cNvPr>
          <p:cNvSpPr/>
          <p:nvPr/>
        </p:nvSpPr>
        <p:spPr>
          <a:xfrm>
            <a:off x="3653289" y="174687"/>
            <a:ext cx="2111315" cy="87989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</a:p>
        </p:txBody>
      </p:sp>
      <p:sp>
        <p:nvSpPr>
          <p:cNvPr id="15" name="Bong bóng Ý nghĩ: Hình đám mây 14">
            <a:extLst>
              <a:ext uri="{FF2B5EF4-FFF2-40B4-BE49-F238E27FC236}">
                <a16:creationId xmlns:a16="http://schemas.microsoft.com/office/drawing/2014/main" id="{B48FA5EE-925F-4E63-8E9F-31005F753755}"/>
              </a:ext>
            </a:extLst>
          </p:cNvPr>
          <p:cNvSpPr/>
          <p:nvPr/>
        </p:nvSpPr>
        <p:spPr>
          <a:xfrm>
            <a:off x="6605125" y="485239"/>
            <a:ext cx="1980317" cy="1051115"/>
          </a:xfrm>
          <a:prstGeom prst="cloudCallout">
            <a:avLst/>
          </a:prstGeom>
          <a:ln w="19050">
            <a:noFill/>
            <a:prstDash val="lgDashDot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</a:t>
            </a:r>
          </a:p>
          <a:p>
            <a:pPr algn="ctr"/>
            <a:r>
              <a:rPr lang="en-US" sz="21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 ĐÔI</a:t>
            </a:r>
          </a:p>
        </p:txBody>
      </p:sp>
      <p:cxnSp>
        <p:nvCxnSpPr>
          <p:cNvPr id="21" name="Đường nối Thẳng 20">
            <a:extLst>
              <a:ext uri="{FF2B5EF4-FFF2-40B4-BE49-F238E27FC236}">
                <a16:creationId xmlns:a16="http://schemas.microsoft.com/office/drawing/2014/main" id="{A0753E38-DB98-490F-8CDB-4329FB600B12}"/>
              </a:ext>
            </a:extLst>
          </p:cNvPr>
          <p:cNvCxnSpPr>
            <a:cxnSpLocks/>
          </p:cNvCxnSpPr>
          <p:nvPr/>
        </p:nvCxnSpPr>
        <p:spPr>
          <a:xfrm>
            <a:off x="24232" y="840846"/>
            <a:ext cx="128027" cy="213732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Đường nối Thẳng 23">
            <a:extLst>
              <a:ext uri="{FF2B5EF4-FFF2-40B4-BE49-F238E27FC236}">
                <a16:creationId xmlns:a16="http://schemas.microsoft.com/office/drawing/2014/main" id="{50BA43C4-7C64-4E13-82B0-7AD0E6ED288C}"/>
              </a:ext>
            </a:extLst>
          </p:cNvPr>
          <p:cNvCxnSpPr>
            <a:cxnSpLocks/>
          </p:cNvCxnSpPr>
          <p:nvPr/>
        </p:nvCxnSpPr>
        <p:spPr>
          <a:xfrm>
            <a:off x="17165" y="580639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Đường nối Thẳng 25">
            <a:extLst>
              <a:ext uri="{FF2B5EF4-FFF2-40B4-BE49-F238E27FC236}">
                <a16:creationId xmlns:a16="http://schemas.microsoft.com/office/drawing/2014/main" id="{5C5CEC64-F21A-4EBE-9F9E-4AE9AE28C449}"/>
              </a:ext>
            </a:extLst>
          </p:cNvPr>
          <p:cNvCxnSpPr>
            <a:cxnSpLocks/>
          </p:cNvCxnSpPr>
          <p:nvPr/>
        </p:nvCxnSpPr>
        <p:spPr>
          <a:xfrm>
            <a:off x="24233" y="290237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Đường nối Thẳng 26">
            <a:extLst>
              <a:ext uri="{FF2B5EF4-FFF2-40B4-BE49-F238E27FC236}">
                <a16:creationId xmlns:a16="http://schemas.microsoft.com/office/drawing/2014/main" id="{045B3ACE-5E44-4817-BAC5-C4C9B682C1EB}"/>
              </a:ext>
            </a:extLst>
          </p:cNvPr>
          <p:cNvCxnSpPr>
            <a:cxnSpLocks/>
          </p:cNvCxnSpPr>
          <p:nvPr/>
        </p:nvCxnSpPr>
        <p:spPr>
          <a:xfrm>
            <a:off x="31300" y="14933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Đường nối Thẳng 27">
            <a:extLst>
              <a:ext uri="{FF2B5EF4-FFF2-40B4-BE49-F238E27FC236}">
                <a16:creationId xmlns:a16="http://schemas.microsoft.com/office/drawing/2014/main" id="{74E038EE-2C76-4632-A30F-B81017D8E38B}"/>
              </a:ext>
            </a:extLst>
          </p:cNvPr>
          <p:cNvCxnSpPr>
            <a:cxnSpLocks/>
          </p:cNvCxnSpPr>
          <p:nvPr/>
        </p:nvCxnSpPr>
        <p:spPr>
          <a:xfrm>
            <a:off x="219979" y="11822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Đường nối Thẳng 28">
            <a:extLst>
              <a:ext uri="{FF2B5EF4-FFF2-40B4-BE49-F238E27FC236}">
                <a16:creationId xmlns:a16="http://schemas.microsoft.com/office/drawing/2014/main" id="{2C91D891-C8FA-47DE-8474-5D8E64B47CDE}"/>
              </a:ext>
            </a:extLst>
          </p:cNvPr>
          <p:cNvCxnSpPr>
            <a:cxnSpLocks/>
          </p:cNvCxnSpPr>
          <p:nvPr/>
        </p:nvCxnSpPr>
        <p:spPr>
          <a:xfrm>
            <a:off x="457297" y="16728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Đường nối Thẳng 29">
            <a:extLst>
              <a:ext uri="{FF2B5EF4-FFF2-40B4-BE49-F238E27FC236}">
                <a16:creationId xmlns:a16="http://schemas.microsoft.com/office/drawing/2014/main" id="{00898359-2E1E-4AA5-A167-E03086E6E23F}"/>
              </a:ext>
            </a:extLst>
          </p:cNvPr>
          <p:cNvCxnSpPr>
            <a:cxnSpLocks/>
          </p:cNvCxnSpPr>
          <p:nvPr/>
        </p:nvCxnSpPr>
        <p:spPr>
          <a:xfrm>
            <a:off x="673948" y="10333"/>
            <a:ext cx="227233" cy="367073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Đường nối Thẳng 30">
            <a:extLst>
              <a:ext uri="{FF2B5EF4-FFF2-40B4-BE49-F238E27FC236}">
                <a16:creationId xmlns:a16="http://schemas.microsoft.com/office/drawing/2014/main" id="{C28559CB-7907-4618-8D54-716FB1A2B387}"/>
              </a:ext>
            </a:extLst>
          </p:cNvPr>
          <p:cNvCxnSpPr>
            <a:cxnSpLocks/>
          </p:cNvCxnSpPr>
          <p:nvPr/>
        </p:nvCxnSpPr>
        <p:spPr>
          <a:xfrm>
            <a:off x="902601" y="-1076"/>
            <a:ext cx="162701" cy="256161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glow rad="50800">
              <a:schemeClr val="accent4">
                <a:lumMod val="60000"/>
                <a:lumOff val="40000"/>
                <a:alpha val="96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: Shape 11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38645" y="129176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8750157">
            <a:off x="-228619" y="711136"/>
            <a:ext cx="1863986" cy="4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10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1020;p37"/>
          <p:cNvSpPr/>
          <p:nvPr/>
        </p:nvSpPr>
        <p:spPr>
          <a:xfrm rot="5400000">
            <a:off x="8353824" y="2830910"/>
            <a:ext cx="702469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0" fontAlgn="base" hangingPunct="0">
              <a:defRPr/>
            </a:pPr>
            <a:endParaRPr sz="788" b="1" dirty="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sp>
        <p:nvSpPr>
          <p:cNvPr id="70" name="Google Shape;1017;p37"/>
          <p:cNvSpPr/>
          <p:nvPr/>
        </p:nvSpPr>
        <p:spPr>
          <a:xfrm rot="16200000">
            <a:off x="39093" y="691952"/>
            <a:ext cx="701279" cy="188913"/>
          </a:xfrm>
          <a:prstGeom prst="roundRect">
            <a:avLst>
              <a:gd name="adj" fmla="val 9649"/>
            </a:avLst>
          </a:prstGeom>
          <a:noFill/>
          <a:ln>
            <a:noFill/>
          </a:ln>
        </p:spPr>
        <p:txBody>
          <a:bodyPr spcFirstLastPara="1" lIns="68569" tIns="68569" rIns="68569" bIns="68569" anchor="ctr"/>
          <a:lstStyle/>
          <a:p>
            <a:pPr algn="ctr" eaLnBrk="0" fontAlgn="base" hangingPunct="0">
              <a:defRPr/>
            </a:pPr>
            <a:r>
              <a:rPr lang="en-GB" sz="788" b="1" dirty="0">
                <a:solidFill>
                  <a:srgbClr val="FFFFFF"/>
                </a:solidFill>
                <a:latin typeface="思源黑体 Heavy" panose="020B0A00000000000000" pitchFamily="34" charset="-122"/>
                <a:ea typeface="思源黑体 Heavy" panose="020B0A00000000000000" pitchFamily="34" charset="-122"/>
                <a:cs typeface="Catamaran"/>
                <a:sym typeface="Catamaran"/>
              </a:rPr>
              <a:t>NOTES</a:t>
            </a:r>
            <a:endParaRPr sz="788" b="1" dirty="0">
              <a:solidFill>
                <a:srgbClr val="FFFFFF"/>
              </a:solidFill>
              <a:latin typeface="思源黑体 Heavy" panose="020B0A00000000000000" pitchFamily="34" charset="-122"/>
              <a:ea typeface="思源黑体 Heavy" panose="020B0A00000000000000" pitchFamily="34" charset="-122"/>
              <a:cs typeface="Catamaran"/>
              <a:sym typeface="Catamaran"/>
            </a:endParaRPr>
          </a:p>
        </p:txBody>
      </p:sp>
      <p:pic>
        <p:nvPicPr>
          <p:cNvPr id="1434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639616"/>
            <a:ext cx="1212850" cy="19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4"/>
          <p:cNvGrpSpPr>
            <a:grpSpLocks/>
          </p:cNvGrpSpPr>
          <p:nvPr/>
        </p:nvGrpSpPr>
        <p:grpSpPr bwMode="auto">
          <a:xfrm rot="-990406">
            <a:off x="2832925" y="1554123"/>
            <a:ext cx="5655047" cy="1558529"/>
            <a:chOff x="3524814" y="2883746"/>
            <a:chExt cx="5443262" cy="2077839"/>
          </a:xfrm>
        </p:grpSpPr>
        <p:pic>
          <p:nvPicPr>
            <p:cNvPr id="14352" name="Picture 6" descr="Cove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859"/>
            <a:stretch>
              <a:fillRect/>
            </a:stretch>
          </p:blipFill>
          <p:spPr bwMode="auto">
            <a:xfrm rot="19155168" flipV="1">
              <a:off x="3524814" y="2883746"/>
              <a:ext cx="1951186" cy="207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: Rounded Corners 14"/>
            <p:cNvSpPr/>
            <p:nvPr/>
          </p:nvSpPr>
          <p:spPr>
            <a:xfrm rot="990406">
              <a:off x="4961536" y="3538353"/>
              <a:ext cx="4006540" cy="1081732"/>
            </a:xfrm>
            <a:prstGeom prst="roundRect">
              <a:avLst/>
            </a:prstGeom>
            <a:solidFill>
              <a:srgbClr val="99FF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phổi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chuẩn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40"/>
          <p:cNvGrpSpPr>
            <a:grpSpLocks/>
          </p:cNvGrpSpPr>
          <p:nvPr/>
        </p:nvGrpSpPr>
        <p:grpSpPr bwMode="auto">
          <a:xfrm>
            <a:off x="2840406" y="2624516"/>
            <a:ext cx="5257800" cy="2055019"/>
            <a:chOff x="1835974" y="3091254"/>
            <a:chExt cx="5848629" cy="2739378"/>
          </a:xfrm>
        </p:grpSpPr>
        <p:sp>
          <p:nvSpPr>
            <p:cNvPr id="42" name="Rectangle: Rounded Corners 15"/>
            <p:cNvSpPr/>
            <p:nvPr/>
          </p:nvSpPr>
          <p:spPr>
            <a:xfrm>
              <a:off x="4271136" y="4426027"/>
              <a:ext cx="3413467" cy="1000284"/>
            </a:xfrm>
            <a:prstGeom prst="roundRect">
              <a:avLst/>
            </a:prstGeom>
            <a:solidFill>
              <a:srgbClr val="FF505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Báo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thực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hành</a:t>
              </a:r>
              <a:endPara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4349" name="Picture 2" descr="image00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727254" flipH="1">
              <a:off x="1835974" y="3091254"/>
              <a:ext cx="2450162" cy="2739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Nhóm 7"/>
          <p:cNvGrpSpPr>
            <a:grpSpLocks/>
          </p:cNvGrpSpPr>
          <p:nvPr/>
        </p:nvGrpSpPr>
        <p:grpSpPr bwMode="auto">
          <a:xfrm>
            <a:off x="2502707" y="645533"/>
            <a:ext cx="5428079" cy="2352921"/>
            <a:chOff x="548994" y="-483399"/>
            <a:chExt cx="3595999" cy="3883257"/>
          </a:xfrm>
        </p:grpSpPr>
        <p:pic>
          <p:nvPicPr>
            <p:cNvPr id="14346" name="Hình ảnh 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40" t="5238" r="44218" b="39404"/>
            <a:stretch>
              <a:fillRect/>
            </a:stretch>
          </p:blipFill>
          <p:spPr bwMode="auto">
            <a:xfrm>
              <a:off x="548994" y="-396534"/>
              <a:ext cx="3483185" cy="3796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7" name="Hộp Văn bản 5"/>
            <p:cNvSpPr txBox="1">
              <a:spLocks noChangeArrowheads="1"/>
            </p:cNvSpPr>
            <p:nvPr/>
          </p:nvSpPr>
          <p:spPr bwMode="auto">
            <a:xfrm>
              <a:off x="1467108" y="-483399"/>
              <a:ext cx="2677885" cy="863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Khởi</a:t>
              </a:r>
              <a:r>
                <a:rPr lang="en-US" sz="2800" b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endParaRPr lang="vi-VN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1" name="Picture 4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26" y="1782395"/>
            <a:ext cx="2482850" cy="1754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209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283" y="-97751"/>
            <a:ext cx="9231283" cy="5246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n 2"/>
          <p:cNvSpPr/>
          <p:nvPr/>
        </p:nvSpPr>
        <p:spPr>
          <a:xfrm>
            <a:off x="461359" y="648393"/>
            <a:ext cx="4013012" cy="374072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57348" name="TextBox 10"/>
          <p:cNvSpPr txBox="1">
            <a:spLocks noChangeArrowheads="1"/>
          </p:cNvSpPr>
          <p:nvPr/>
        </p:nvSpPr>
        <p:spPr bwMode="auto">
          <a:xfrm>
            <a:off x="4940877" y="2135981"/>
            <a:ext cx="3388476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Khởi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động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971903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2209800" y="35379"/>
            <a:ext cx="44005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KIỂM TRA BÀI CŨ</a:t>
            </a:r>
            <a:endParaRPr lang="en-US" sz="3600" dirty="0"/>
          </a:p>
        </p:txBody>
      </p:sp>
      <p:pic>
        <p:nvPicPr>
          <p:cNvPr id="5" name="Picture 9">
            <a:extLst>
              <a:ext uri="{FF2B5EF4-FFF2-40B4-BE49-F238E27FC236}">
                <a16:creationId xmlns:a16="http://schemas.microsoft.com/office/drawing/2014/main" id="{91BD04AE-D1D2-4B40-8863-86ECF9B196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1609583"/>
            <a:ext cx="1676400" cy="1442729"/>
          </a:xfrm>
          <a:prstGeom prst="rect">
            <a:avLst/>
          </a:prstGeom>
        </p:spPr>
      </p:pic>
      <p:sp>
        <p:nvSpPr>
          <p:cNvPr id="7" name="Bong bóng Lời nói: Hình chữ nhật với Góc Tròn 5">
            <a:extLst>
              <a:ext uri="{FF2B5EF4-FFF2-40B4-BE49-F238E27FC236}">
                <a16:creationId xmlns:a16="http://schemas.microsoft.com/office/drawing/2014/main" id="{FAAA5C3F-FF0B-4DC6-85C8-5402857E39A6}"/>
              </a:ext>
            </a:extLst>
          </p:cNvPr>
          <p:cNvSpPr/>
          <p:nvPr/>
        </p:nvSpPr>
        <p:spPr>
          <a:xfrm>
            <a:off x="419100" y="912479"/>
            <a:ext cx="8305800" cy="697104"/>
          </a:xfrm>
          <a:prstGeom prst="wedgeRoundRectCallout">
            <a:avLst>
              <a:gd name="adj1" fmla="val -35486"/>
              <a:gd name="adj2" fmla="val 11429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8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Hình ảnh 5">
            <a:extLst>
              <a:ext uri="{FF2B5EF4-FFF2-40B4-BE49-F238E27FC236}">
                <a16:creationId xmlns:a16="http://schemas.microsoft.com/office/drawing/2014/main" id="{35E04B13-6D6D-4505-8345-1B030B575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4084282"/>
            <a:ext cx="1752600" cy="105921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Bong bóng Lời nói: Hình chữ nhật với Góc Tròn 5">
                <a:extLst>
                  <a:ext uri="{FF2B5EF4-FFF2-40B4-BE49-F238E27FC236}">
                    <a16:creationId xmlns:a16="http://schemas.microsoft.com/office/drawing/2014/main" id="{FAAA5C3F-FF0B-4DC6-85C8-5402857E39A6}"/>
                  </a:ext>
                </a:extLst>
              </p:cNvPr>
              <p:cNvSpPr/>
              <p:nvPr/>
            </p:nvSpPr>
            <p:spPr>
              <a:xfrm>
                <a:off x="1524000" y="2087176"/>
                <a:ext cx="7086600" cy="1905000"/>
              </a:xfrm>
              <a:prstGeom prst="wedgeRoundRectCallout">
                <a:avLst>
                  <a:gd name="adj1" fmla="val 36994"/>
                  <a:gd name="adj2" fmla="val 62202"/>
                  <a:gd name="adj3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nam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𝟐𝟗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𝟑𝟓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𝑾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𝟐𝟓𝟒𝟓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Đối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nữ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𝟑𝟎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𝑯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𝟑𝟏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𝑾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𝟐𝟓𝟑𝟔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H: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xăng-ti-mét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W: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Cân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nặng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theo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đơn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vị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ki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b="1" dirty="0" err="1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lô</a:t>
                </a:r>
                <a:r>
                  <a:rPr lang="en-US" sz="2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-gam </a:t>
                </a:r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1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Bong bóng Lời nói: Hình chữ nhật với Góc Tròn 5">
                <a:extLst>
                  <a:ext uri="{FF2B5EF4-FFF2-40B4-BE49-F238E27FC236}">
                    <a16:creationId xmlns:a16="http://schemas.microsoft.com/office/drawing/2014/main" xmlns="" id="{FAAA5C3F-FF0B-4DC6-85C8-5402857E39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2087176"/>
                <a:ext cx="7086600" cy="1905000"/>
              </a:xfrm>
              <a:prstGeom prst="wedgeRoundRectCallout">
                <a:avLst>
                  <a:gd name="adj1" fmla="val 36994"/>
                  <a:gd name="adj2" fmla="val 62202"/>
                  <a:gd name="adj3" fmla="val 16667"/>
                </a:avLst>
              </a:prstGeom>
              <a:blipFill rotWithShape="0">
                <a:blip r:embed="rId5"/>
                <a:stretch>
                  <a:fillRect l="-257" t="-39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0" y="13144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0" y="17489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 animBg="1"/>
      <p:bldP spid="9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48145"/>
            <a:ext cx="9143999" cy="51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n 2"/>
          <p:cNvSpPr/>
          <p:nvPr/>
        </p:nvSpPr>
        <p:spPr>
          <a:xfrm>
            <a:off x="536173" y="798022"/>
            <a:ext cx="4239491" cy="357863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14350">
              <a:defRPr/>
            </a:pP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348" name="TextBox 10"/>
          <p:cNvSpPr txBox="1">
            <a:spLocks noChangeArrowheads="1"/>
          </p:cNvSpPr>
          <p:nvPr/>
        </p:nvSpPr>
        <p:spPr bwMode="auto">
          <a:xfrm>
            <a:off x="4474369" y="2142161"/>
            <a:ext cx="3792638" cy="61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68580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defTabSz="685800"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defTabSz="685800" eaLnBrk="0" fontAlgn="base" hangingPunct="0">
              <a:spcAft>
                <a:spcPct val="0"/>
              </a:spcAft>
              <a:buFont typeface="Arial" charset="0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Thực</a:t>
            </a:r>
            <a:r>
              <a:rPr lang="en-US" altLang="en-US" sz="3375" b="1" dirty="0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 </a:t>
            </a:r>
            <a:r>
              <a:rPr lang="en-US" altLang="en-US" sz="3375" b="1" dirty="0" err="1">
                <a:solidFill>
                  <a:srgbClr val="FF0000"/>
                </a:solidFill>
                <a:latin typeface="Times New Roman" pitchFamily="18" charset="0"/>
                <a:cs typeface="Calibri" pitchFamily="34" charset="0"/>
              </a:rPr>
              <a:t>hành</a:t>
            </a:r>
            <a:endParaRPr lang="en-US" altLang="en-US" sz="3375" b="1" dirty="0">
              <a:solidFill>
                <a:srgbClr val="FF0000"/>
              </a:solidFill>
              <a:latin typeface="Times New Roman" pitchFamily="18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666750"/>
            <a:ext cx="1600200" cy="132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031061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7063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DUNG TÍCH PHỔI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7915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phổi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1596807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NHIỆM VỤ:</a:t>
            </a: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Chia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thư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endParaRPr 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Đo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chiều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cao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cân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nặng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từng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thành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viên</a:t>
            </a:r>
            <a:endParaRPr lang="en-US" sz="2800" b="1" dirty="0">
              <a:latin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Tự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tính</a:t>
            </a:r>
            <a:r>
              <a:rPr lang="en-US" sz="2800" b="1" dirty="0">
                <a:latin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</a:rPr>
              <a:t>tích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phổi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bản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thân</a:t>
            </a:r>
            <a:endParaRPr lang="en-US" sz="2800" b="1" dirty="0">
              <a:latin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</a:rPr>
              <a:t>- </a:t>
            </a:r>
            <a:r>
              <a:rPr lang="en-US" sz="2800" b="1" dirty="0" err="1">
                <a:latin typeface="Times New Roman" panose="02020603050405020304" pitchFamily="18" charset="0"/>
              </a:rPr>
              <a:t>Tổng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báo</a:t>
            </a:r>
            <a:r>
              <a:rPr lang="en-US" sz="2800" b="1" dirty="0">
                <a:latin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</a:rPr>
              <a:t>cáo</a:t>
            </a:r>
            <a:endParaRPr lang="en-US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1276350"/>
            <a:ext cx="1981200" cy="1642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09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>
            <a:extLst>
              <a:ext uri="{FF2B5EF4-FFF2-40B4-BE49-F238E27FC236}">
                <a16:creationId xmlns:a16="http://schemas.microsoft.com/office/drawing/2014/main" id="{653AC967-D76F-4BEA-9802-36BAE58E09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745934" y="740723"/>
            <a:ext cx="940866" cy="940866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BB61B6B9-5F2E-4E24-852D-D871D2FA0570}"/>
              </a:ext>
            </a:extLst>
          </p:cNvPr>
          <p:cNvSpPr/>
          <p:nvPr/>
        </p:nvSpPr>
        <p:spPr>
          <a:xfrm>
            <a:off x="0" y="7063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3: DUNG TÍCH PHỔI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7915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cụ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nặng</a:t>
            </a:r>
            <a:endParaRPr lang="en-US" sz="3200" dirty="0"/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944805"/>
            <a:ext cx="3200400" cy="217511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9600" y="1927460"/>
            <a:ext cx="4267200" cy="2209800"/>
            <a:chOff x="5638800" y="1782138"/>
            <a:chExt cx="3373755" cy="1344930"/>
          </a:xfrm>
        </p:grpSpPr>
        <p:pic>
          <p:nvPicPr>
            <p:cNvPr id="7" name="Picture 6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5638800" y="1782138"/>
              <a:ext cx="3373755" cy="1344930"/>
            </a:xfrm>
            <a:prstGeom prst="rect">
              <a:avLst/>
            </a:prstGeom>
          </p:spPr>
        </p:pic>
        <p:pic>
          <p:nvPicPr>
            <p:cNvPr id="8" name="Picture 7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7010400" y="1782138"/>
              <a:ext cx="2002155" cy="13238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43476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4.xml><?xml version="1.0" encoding="utf-8"?>
<a:theme xmlns:a="http://schemas.openxmlformats.org/drawingml/2006/main" name="4_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0A84C02-4F09-40FE-82F3-79312BC08B2E}" vid="{69A41932-5ED9-47B3-8A6B-37B62AB78E10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UI/customUI14.xml>ID15 2022 CD STT 135 nguyenthuylinh080796@gmail.com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826</Words>
  <Application>Microsoft Office PowerPoint</Application>
  <PresentationFormat>On-screen Show (16:9)</PresentationFormat>
  <Paragraphs>189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A3.OpenSansBold-San</vt:lpstr>
      <vt:lpstr>A3.OpenSans-San</vt:lpstr>
      <vt:lpstr>Arial</vt:lpstr>
      <vt:lpstr>Calibri</vt:lpstr>
      <vt:lpstr>Calibri Light</vt:lpstr>
      <vt:lpstr>Cambria Math</vt:lpstr>
      <vt:lpstr>Times New Roman</vt:lpstr>
      <vt:lpstr>思源黑体 Heavy</vt:lpstr>
      <vt:lpstr>Office Theme</vt:lpstr>
      <vt:lpstr>Chủ đề Office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Nguyen Thuy</cp:lastModifiedBy>
  <cp:revision>229</cp:revision>
  <dcterms:created xsi:type="dcterms:W3CDTF">2021-07-22T17:31:00Z</dcterms:created>
  <dcterms:modified xsi:type="dcterms:W3CDTF">2023-05-31T07:56:32Z</dcterms:modified>
</cp:coreProperties>
</file>