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062c168ec12e4522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6"/>
  </p:notesMasterIdLst>
  <p:sldIdLst>
    <p:sldId id="1161" r:id="rId3"/>
    <p:sldId id="261" r:id="rId4"/>
    <p:sldId id="260" r:id="rId5"/>
    <p:sldId id="1162" r:id="rId6"/>
    <p:sldId id="1163" r:id="rId7"/>
    <p:sldId id="1154" r:id="rId8"/>
    <p:sldId id="1164" r:id="rId9"/>
    <p:sldId id="295" r:id="rId10"/>
    <p:sldId id="1165" r:id="rId11"/>
    <p:sldId id="1155" r:id="rId12"/>
    <p:sldId id="1157" r:id="rId13"/>
    <p:sldId id="300" r:id="rId14"/>
    <p:sldId id="4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ng Nguyễn" initials="TN" lastIdx="1" clrIdx="0">
    <p:extLst>
      <p:ext uri="{19B8F6BF-5375-455C-9EA6-DF929625EA0E}">
        <p15:presenceInfo xmlns:p15="http://schemas.microsoft.com/office/powerpoint/2012/main" userId="Trung Nguyễn" providerId="None"/>
      </p:ext>
    </p:extLst>
  </p:cmAuthor>
  <p:cmAuthor id="2" name="Nhung" initials="Nhung" lastIdx="2" clrIdx="1">
    <p:extLst>
      <p:ext uri="{19B8F6BF-5375-455C-9EA6-DF929625EA0E}">
        <p15:presenceInfo xmlns:p15="http://schemas.microsoft.com/office/powerpoint/2012/main" userId="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  <a:srgbClr val="FE0048"/>
    <a:srgbClr val="724030"/>
    <a:srgbClr val="FCDFF8"/>
    <a:srgbClr val="25D8F9"/>
    <a:srgbClr val="00CEF9"/>
    <a:srgbClr val="00DFCC"/>
    <a:srgbClr val="07C7FF"/>
    <a:srgbClr val="FAF9E7"/>
    <a:srgbClr val="88D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F6EF2-9A05-443C-B1F0-FCEF70AA05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6475-910F-406D-89C5-CEDC2BF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55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6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5C5DFD-8024-447B-9603-07B8DC628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51A213-B13C-483B-8A9F-ECF0EC2A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DFB91B-991B-4340-8A3E-8EEA0D1C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C1731D-9AE1-4ED9-9485-C566C7A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06224-F8ED-4461-96FB-7778DD54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7F93A-9E26-4900-8A62-E2086891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8502F7-7FDF-4E99-AEB7-A258283B1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EFF8CC-BD67-4DF0-9B8B-B68211F0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65A2FB-47A0-46F7-9CA7-9D2877BC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76A0B1-D034-4FE3-A3CE-F405057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35EAC-E752-4304-9301-DDBF0B89A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97F1FD-6A28-476F-88B4-D23FEF9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37770-5516-4913-B69F-2D14744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38C34-CA0F-47E6-95FE-BB24E2E9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4161F-D6B1-4E53-B1F9-9297A2B9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78322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6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1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4880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59435-4D84-4044-BC40-0D7E86E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5D717A-3285-49A7-BA0E-2ECA3139A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48B136-3C62-45F5-9868-39FCC71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B38CD-3EE6-4501-80FC-EF7D902E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3EB42F-D9BC-43AC-B429-3CB50ED9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35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2DFB-6888-49DE-BBED-F98EA851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7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4067CF-BEF1-4AEC-AFF9-2EC71DC2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89270E-4C34-4A6D-9A83-AB47F3A4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47CA3-141C-4544-B83A-3DD9E471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A52CF-DB36-4B63-8831-8A6C9E91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287B0-CDA4-4B28-99B6-7A576EE3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9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87F55-06A5-4D5E-8C01-020997EE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48E94-4C35-491D-9FE8-4EE33662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D6DEDAA-3D7B-4E46-A320-5E722AC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2A465C-C659-4143-9DC8-D4F8940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EB5651E-6A21-4E1B-A7EE-8AEA7438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EE87B8-1269-44B5-BD16-1E4F505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3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AF9779-B4D2-49C3-8EB0-65BA529F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A2E169-DC7C-4FBE-9AB9-0194E781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1BA2FF-47FA-4A7C-8729-A7646E63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78C81B-A44B-4410-A873-185983D51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40D4FE-176A-4300-8AE3-4BC27E10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6E6586-EB27-48B0-AA15-AFF16C7B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EE0E8-902E-40EE-9B87-B0225A62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946CAD-4920-403C-B997-A6E7AC2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4117-E4CA-4949-B0AD-FB7918E9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7FA75C-D515-4E52-9CD9-68242691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F4DB48-C8E9-4F35-8941-A4D9D523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1D3146-8D48-4ABB-BC09-BE85046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BF45057-3339-4152-BAB4-893D073C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61D1E-633E-4FAB-8972-211A5B2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8C1E68-0EBC-4FCB-AC66-0CBA355F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EF288D-7A42-4681-A359-1C022278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94ABC-4677-4401-A76F-7B3C49A63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DF34EA-DCC7-49E7-AC5C-B28F5334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B78394-AE51-488D-BC7E-01447BCE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FF95052-0744-4D0E-8048-50275DA4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347B69-6FF5-4335-93BA-421608CE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92AC78-9C64-4B66-8AB3-BBA1DE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17543E-DAAD-45FC-ACBE-90EDDF84D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EA7B36-8FD7-4994-8B01-4A999BF1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E4F8B6-8598-4BD0-BF70-0DD5B8B0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D6BCB1-58A3-46F7-B72E-FABAFD5F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826ADE-B609-49F5-90DD-76437B6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BC8DF3E-AA79-46B5-9131-C5764C6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FA126A-3EBF-476D-822D-45501A1F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E0ABBC-91DB-4FC1-9CA1-93C16F3D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8839-07B2-465B-9D79-9A6CB62B1A4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B52655-2F6B-4FE8-91CA-B301DA26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DE660-47C2-456D-A3A0-21567E7F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3" r:id="rId8"/>
    <p:sldLayoutId id="214748368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image" Target="../media/image23.emf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Relationship Id="rId22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thuocdantoc.vn/benh/me-an-gi-de-con-khong-bi-tao-bon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84815"/>
            <a:ext cx="677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974366"/>
            <a:ext cx="12039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Cho đoạn thẳng AB . Gọi O là trung điểm của AB. Trong hai nửa mặt phẳng bờ là đường thẳng lấy hai điểm M,N và sao cho MA =MB và NA = NB .Câu trả lời nào sau đây là chính xác nhất 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Đường thẳng MN đi qua O ;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Đường thẳng MN vuông góc với AB ;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Đường thẳng MN vuông góc với AB tại O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399" y="3675091"/>
            <a:ext cx="121919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Cho hai tam giác cân ABC và DCB có chung đáy BC. Gọi M là trung điểm BC. Chọn đáp án đúng nhất 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A thuộc trung trực của BC ;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D thuộc trung trực của BC ;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A, D, M thẳng hàng;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A,B,C đều đúng.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3185759"/>
            <a:ext cx="607184" cy="43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5846462"/>
            <a:ext cx="607184" cy="43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51" y="5081666"/>
            <a:ext cx="1852597" cy="17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6200" y="493007"/>
            <a:ext cx="515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Bài tập : Bài tập 2 ( SGK/115)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99" y="899275"/>
            <a:ext cx="2310289" cy="224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55" y="1016227"/>
            <a:ext cx="2023047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71" y="899275"/>
            <a:ext cx="1841500" cy="1969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058302" y="3223094"/>
            <a:ext cx="47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20390" y="3249748"/>
            <a:ext cx="67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0580" y="2995124"/>
            <a:ext cx="47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73259" y="4474956"/>
            <a:ext cx="6951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Giao điểm của ba đường trung trực trong 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Tam giác nhọn nằm trong tam giác,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Tam giác vuông là trung điểm cạnh huyền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Tam giác tù nằm ngoài tam giác.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6308" y="3987134"/>
            <a:ext cx="230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: </a:t>
            </a:r>
          </a:p>
        </p:txBody>
      </p:sp>
      <p:sp>
        <p:nvSpPr>
          <p:cNvPr id="29" name="Hình chữ nhật 63">
            <a:extLst>
              <a:ext uri="{FF2B5EF4-FFF2-40B4-BE49-F238E27FC236}">
                <a16:creationId xmlns:a16="http://schemas.microsoft.com/office/drawing/2014/main" id="{53D3CAEF-D28B-492F-8C7A-A6F6FC892A6A}"/>
              </a:ext>
            </a:extLst>
          </p:cNvPr>
          <p:cNvSpPr/>
          <p:nvPr/>
        </p:nvSpPr>
        <p:spPr>
          <a:xfrm>
            <a:off x="337842" y="3987134"/>
            <a:ext cx="11003060" cy="2346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22481" y="12394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</p:spTree>
    <p:extLst>
      <p:ext uri="{BB962C8B-B14F-4D97-AF65-F5344CB8AC3E}">
        <p14:creationId xmlns:p14="http://schemas.microsoft.com/office/powerpoint/2010/main" val="2436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17366" y="712638"/>
            <a:ext cx="288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Vận dụng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4943" y="1300638"/>
            <a:ext cx="515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Bài tập 4 ( SGK/115)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334183" y="2113488"/>
            <a:ext cx="0" cy="169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9582" y="2159010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7072" y="3300750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KL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707481"/>
              </p:ext>
            </p:extLst>
          </p:nvPr>
        </p:nvGraphicFramePr>
        <p:xfrm>
          <a:off x="1467165" y="2126400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317160" progId="Equation.DSMT4">
                  <p:embed/>
                </p:oleObj>
              </mc:Choice>
              <mc:Fallback>
                <p:oleObj name="Equation" r:id="rId2" imgW="9777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7165" y="2126400"/>
                        <a:ext cx="9779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379152" y="3278081"/>
            <a:ext cx="298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Tam giác ABC 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67052" y="3281830"/>
            <a:ext cx="6203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04202" y="2345670"/>
            <a:ext cx="61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I là giao điểm của ba đường phân giác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I là giao điểm của ba đường trung trực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70" y="1879570"/>
            <a:ext cx="3346244" cy="284235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22481" y="12394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pic>
        <p:nvPicPr>
          <p:cNvPr id="13" name="Hình ảnh 2">
            <a:extLst>
              <a:ext uri="{FF2B5EF4-FFF2-40B4-BE49-F238E27FC236}">
                <a16:creationId xmlns:a16="http://schemas.microsoft.com/office/drawing/2014/main" id="{0B1EF9F8-AD9D-4DEF-B142-CE64B72CB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41" y="4903987"/>
            <a:ext cx="1384858" cy="16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7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6200" y="22225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033" y="422335"/>
            <a:ext cx="515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 Bài tập 4 ( SGK/115)</a:t>
            </a:r>
            <a:endParaRPr lang="en-US" sz="2800" dirty="0">
              <a:solidFill>
                <a:srgbClr val="2C2C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25" y="396036"/>
            <a:ext cx="3476822" cy="284235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8726698" y="3180495"/>
            <a:ext cx="298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Tam giác ABC đều</a:t>
            </a:r>
            <a:endParaRPr lang="en-US" sz="2800" dirty="0">
              <a:solidFill>
                <a:srgbClr val="2C2C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Up Arrow 32"/>
          <p:cNvSpPr/>
          <p:nvPr/>
        </p:nvSpPr>
        <p:spPr>
          <a:xfrm>
            <a:off x="10034764" y="3685094"/>
            <a:ext cx="182437" cy="2925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99533" y="4776547"/>
            <a:ext cx="192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AB = AC   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69601" y="4814740"/>
            <a:ext cx="172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 BC = AC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60325" y="4054530"/>
            <a:ext cx="253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AB = BC = AC</a:t>
            </a:r>
          </a:p>
        </p:txBody>
      </p:sp>
      <p:sp>
        <p:nvSpPr>
          <p:cNvPr id="37" name="Up Arrow 36"/>
          <p:cNvSpPr/>
          <p:nvPr/>
        </p:nvSpPr>
        <p:spPr>
          <a:xfrm>
            <a:off x="8853312" y="5236753"/>
            <a:ext cx="182437" cy="2925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10169945" y="4606640"/>
            <a:ext cx="182437" cy="2925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sp>
        <p:nvSpPr>
          <p:cNvPr id="40" name="Up Arrow 39"/>
          <p:cNvSpPr/>
          <p:nvPr/>
        </p:nvSpPr>
        <p:spPr>
          <a:xfrm>
            <a:off x="11140316" y="5278000"/>
            <a:ext cx="182437" cy="2925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217643"/>
              </p:ext>
            </p:extLst>
          </p:nvPr>
        </p:nvGraphicFramePr>
        <p:xfrm>
          <a:off x="7923825" y="5621910"/>
          <a:ext cx="224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317160" progId="Equation.DSMT4">
                  <p:embed/>
                </p:oleObj>
              </mc:Choice>
              <mc:Fallback>
                <p:oleObj name="Equation" r:id="rId3" imgW="22478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825" y="5621910"/>
                        <a:ext cx="22479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0364813" y="5456048"/>
            <a:ext cx="172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1212" y="807718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Chứng minh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582842"/>
              </p:ext>
            </p:extLst>
          </p:nvPr>
        </p:nvGraphicFramePr>
        <p:xfrm>
          <a:off x="99152" y="1703341"/>
          <a:ext cx="21844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4120" imgH="431640" progId="Equation.DSMT4">
                  <p:embed/>
                </p:oleObj>
              </mc:Choice>
              <mc:Fallback>
                <p:oleObj name="Equation" r:id="rId5" imgW="2184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52" y="1703341"/>
                        <a:ext cx="218440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0008" y="1234295"/>
            <a:ext cx="6875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Vì AE là đường phân giác trong tam giác ABC </a:t>
            </a:r>
            <a:endParaRPr lang="en-US" sz="2800" dirty="0">
              <a:solidFill>
                <a:srgbClr val="2C2C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37452" y="2106215"/>
            <a:ext cx="6875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Vì AE là đường trung trực trong tam giác ABC </a:t>
            </a:r>
            <a:endParaRPr lang="en-US" sz="2800" dirty="0">
              <a:solidFill>
                <a:srgbClr val="2C2C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212175"/>
              </p:ext>
            </p:extLst>
          </p:nvPr>
        </p:nvGraphicFramePr>
        <p:xfrm>
          <a:off x="233363" y="2678835"/>
          <a:ext cx="18288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28800" imgH="317160" progId="Equation.DSMT4">
                  <p:embed/>
                </p:oleObj>
              </mc:Choice>
              <mc:Fallback>
                <p:oleObj name="Equation" r:id="rId7" imgW="1828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2678835"/>
                        <a:ext cx="1828800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024436"/>
              </p:ext>
            </p:extLst>
          </p:nvPr>
        </p:nvGraphicFramePr>
        <p:xfrm>
          <a:off x="2199187" y="2584984"/>
          <a:ext cx="29845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84400" imgH="431640" progId="Equation.DSMT4">
                  <p:embed/>
                </p:oleObj>
              </mc:Choice>
              <mc:Fallback>
                <p:oleObj name="Equation" r:id="rId9" imgW="2984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187" y="2584984"/>
                        <a:ext cx="298450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36238" y="3028738"/>
            <a:ext cx="408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Xét             và             có :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511025"/>
              </p:ext>
            </p:extLst>
          </p:nvPr>
        </p:nvGraphicFramePr>
        <p:xfrm>
          <a:off x="731816" y="3139595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65160" imgH="317160" progId="Equation.DSMT4">
                  <p:embed/>
                </p:oleObj>
              </mc:Choice>
              <mc:Fallback>
                <p:oleObj name="Equation" r:id="rId11" imgW="9651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16" y="3139595"/>
                        <a:ext cx="9652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237310"/>
              </p:ext>
            </p:extLst>
          </p:nvPr>
        </p:nvGraphicFramePr>
        <p:xfrm>
          <a:off x="2242653" y="3137948"/>
          <a:ext cx="965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65160" imgH="304560" progId="Equation.DSMT4">
                  <p:embed/>
                </p:oleObj>
              </mc:Choice>
              <mc:Fallback>
                <p:oleObj name="Equation" r:id="rId13" imgW="9651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2653" y="3137948"/>
                        <a:ext cx="965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324667"/>
              </p:ext>
            </p:extLst>
          </p:nvPr>
        </p:nvGraphicFramePr>
        <p:xfrm>
          <a:off x="466725" y="3549733"/>
          <a:ext cx="17526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752480" imgH="431640" progId="Equation.DSMT4">
                  <p:embed/>
                </p:oleObj>
              </mc:Choice>
              <mc:Fallback>
                <p:oleObj name="Equation" r:id="rId15" imgW="1752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3549733"/>
                        <a:ext cx="17526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494532"/>
              </p:ext>
            </p:extLst>
          </p:nvPr>
        </p:nvGraphicFramePr>
        <p:xfrm>
          <a:off x="427430" y="4468868"/>
          <a:ext cx="25654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565360" imgH="431640" progId="Equation.DSMT4">
                  <p:embed/>
                </p:oleObj>
              </mc:Choice>
              <mc:Fallback>
                <p:oleObj name="Equation" r:id="rId17" imgW="25653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430" y="4468868"/>
                        <a:ext cx="25654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51032" y="3962647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AE là cạnh chung</a:t>
            </a:r>
          </a:p>
        </p:txBody>
      </p:sp>
      <p:sp>
        <p:nvSpPr>
          <p:cNvPr id="57" name="Rectangle 4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595230"/>
              </p:ext>
            </p:extLst>
          </p:nvPr>
        </p:nvGraphicFramePr>
        <p:xfrm>
          <a:off x="118140" y="4902985"/>
          <a:ext cx="41433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40000" imgH="482400" progId="Equation.DSMT4">
                  <p:embed/>
                </p:oleObj>
              </mc:Choice>
              <mc:Fallback>
                <p:oleObj name="Equation" r:id="rId19" imgW="41400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40" y="4902985"/>
                        <a:ext cx="414337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4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2C2C2C"/>
              </a:solidFill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05612"/>
              </p:ext>
            </p:extLst>
          </p:nvPr>
        </p:nvGraphicFramePr>
        <p:xfrm>
          <a:off x="121170" y="5309437"/>
          <a:ext cx="1790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790640" imgH="317160" progId="Equation.DSMT4">
                  <p:embed/>
                </p:oleObj>
              </mc:Choice>
              <mc:Fallback>
                <p:oleObj name="Equation" r:id="rId21" imgW="17906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70" y="5309437"/>
                        <a:ext cx="17907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111188" y="5702668"/>
            <a:ext cx="602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Chứng minh tương tự ta có BC = AC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008" y="6107398"/>
            <a:ext cx="9288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Do đó AB = BC = AC. Từ đó suy ra tam giác ABC đều ( đpcm)</a:t>
            </a:r>
          </a:p>
        </p:txBody>
      </p:sp>
    </p:spTree>
    <p:extLst>
      <p:ext uri="{BB962C8B-B14F-4D97-AF65-F5344CB8AC3E}">
        <p14:creationId xmlns:p14="http://schemas.microsoft.com/office/powerpoint/2010/main" val="3152300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/>
      <p:bldP spid="36" grpId="0"/>
      <p:bldP spid="37" grpId="0" animBg="1"/>
      <p:bldP spid="39" grpId="0" animBg="1"/>
      <p:bldP spid="40" grpId="0" animBg="1"/>
      <p:bldP spid="42" grpId="0"/>
      <p:bldP spid="44" grpId="0"/>
      <p:bldP spid="46" grpId="0"/>
      <p:bldP spid="47" grpId="0"/>
      <p:bldP spid="51" grpId="0"/>
      <p:bldP spid="56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A3E0578-29E6-480D-BDCA-04178FA65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" y="0"/>
            <a:ext cx="12182458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85D351B-7A80-4879-BF19-55FCAF022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851"/>
          <a:stretch/>
        </p:blipFill>
        <p:spPr>
          <a:xfrm>
            <a:off x="2769925" y="0"/>
            <a:ext cx="7011378" cy="114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8316" y="1874030"/>
            <a:ext cx="6965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Ôn tập tính chất về ba đường trung trực của tam giác,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Làm bài tập: 1,3,5 SGK trang 115,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Chuẩn bị tiết sau: Tính chất ba đường cao của tam giác.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291304"/>
      </p:ext>
    </p:extLst>
  </p:cSld>
  <p:clrMapOvr>
    <a:masterClrMapping/>
  </p:clrMapOvr>
  <p:transition spd="slow" advClick="0" advTm="392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866590" y="538611"/>
            <a:ext cx="10222689" cy="3694505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 rot="18623729">
            <a:off x="-493896" y="874677"/>
            <a:ext cx="315221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6" y="1"/>
            <a:ext cx="2235015" cy="24056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713678" y="1061061"/>
            <a:ext cx="1076464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125</a:t>
            </a:r>
          </a:p>
          <a:p>
            <a:pPr algn="ctr"/>
            <a:r>
              <a:rPr lang="en-US" altLang="zh-CN" sz="64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§12: TÍNH CHẤT BA ĐƯỜNG TRUNG TRỰC TRONG TAM GIÁC ( TIẾT 2)</a:t>
            </a:r>
            <a:endParaRPr lang="zh-CN" altLang="en-US" sz="6000" b="1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Hình ảnh 56">
            <a:hlinkClick r:id="rId2" action="ppaction://hlinkfile"/>
            <a:extLst>
              <a:ext uri="{FF2B5EF4-FFF2-40B4-BE49-F238E27FC236}">
                <a16:creationId xmlns:a16="http://schemas.microsoft.com/office/drawing/2014/main" id="{3C8124C3-4DE4-41FF-A2AB-3783F22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2" y="682695"/>
            <a:ext cx="1268078" cy="661474"/>
          </a:xfrm>
          <a:prstGeom prst="rect">
            <a:avLst/>
          </a:prstGeom>
        </p:spPr>
      </p:pic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281E36CB-29EE-4366-89A4-5BE0826D56D5}"/>
              </a:ext>
            </a:extLst>
          </p:cNvPr>
          <p:cNvSpPr/>
          <p:nvPr/>
        </p:nvSpPr>
        <p:spPr>
          <a:xfrm>
            <a:off x="1026745" y="574728"/>
            <a:ext cx="3784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</a:rPr>
              <a:t>3</a:t>
            </a:r>
            <a:endParaRPr lang="vi-VN" sz="4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1605921" y="665634"/>
            <a:ext cx="10586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 Quan sát giao điểm của ba đường trung trực của và ba đoạn thẳng 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( Hình 128),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 cho biết ba đoạn thẳng trên có bằng nhau hay không?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53D3CAEF-D28B-492F-8C7A-A6F6FC892A6A}"/>
              </a:ext>
            </a:extLst>
          </p:cNvPr>
          <p:cNvSpPr/>
          <p:nvPr/>
        </p:nvSpPr>
        <p:spPr>
          <a:xfrm>
            <a:off x="337842" y="5133158"/>
            <a:ext cx="11003060" cy="1200329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FDCED34C-3315-40A9-B667-FA52EBEF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" y="4409795"/>
            <a:ext cx="740407" cy="709011"/>
          </a:xfrm>
          <a:prstGeom prst="rect">
            <a:avLst/>
          </a:prstGeom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0" y="0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4947418" y="2497794"/>
            <a:ext cx="2297164" cy="19120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635635" y="305924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83305" y="367633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02825" y="304675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99995" y="375378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2835" y="351644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4995" y="380375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47795" y="310671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2"/>
          <p:cNvSpPr txBox="1"/>
          <p:nvPr/>
        </p:nvSpPr>
        <p:spPr>
          <a:xfrm>
            <a:off x="5530654" y="3962723"/>
            <a:ext cx="2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7" name="TextBox 24"/>
          <p:cNvSpPr txBox="1"/>
          <p:nvPr/>
        </p:nvSpPr>
        <p:spPr>
          <a:xfrm>
            <a:off x="6357604" y="4055163"/>
            <a:ext cx="2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8" name="TextBox 59"/>
          <p:cNvSpPr txBox="1"/>
          <p:nvPr/>
        </p:nvSpPr>
        <p:spPr>
          <a:xfrm>
            <a:off x="5530654" y="4409795"/>
            <a:ext cx="171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Hình 128</a:t>
            </a:r>
          </a:p>
        </p:txBody>
      </p:sp>
      <p:sp>
        <p:nvSpPr>
          <p:cNvPr id="2" name="Rectangle 1"/>
          <p:cNvSpPr/>
          <p:nvPr/>
        </p:nvSpPr>
        <p:spPr>
          <a:xfrm>
            <a:off x="530194" y="5139538"/>
            <a:ext cx="10810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lý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Ba đường trung trực của một tam giác cùng đi qua một điểm</a:t>
            </a:r>
          </a:p>
        </p:txBody>
      </p:sp>
      <p:pic>
        <p:nvPicPr>
          <p:cNvPr id="29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2" y="2416505"/>
            <a:ext cx="1852597" cy="17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4" grpId="0" animBg="1"/>
      <p:bldP spid="26" grpId="0"/>
      <p:bldP spid="27" grpId="0"/>
      <p:bldP spid="2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Hình ảnh 56">
            <a:hlinkClick r:id="rId2" action="ppaction://hlinkfile"/>
            <a:extLst>
              <a:ext uri="{FF2B5EF4-FFF2-40B4-BE49-F238E27FC236}">
                <a16:creationId xmlns:a16="http://schemas.microsoft.com/office/drawing/2014/main" id="{3C8124C3-4DE4-41FF-A2AB-3783F22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2" y="682695"/>
            <a:ext cx="1268078" cy="661474"/>
          </a:xfrm>
          <a:prstGeom prst="rect">
            <a:avLst/>
          </a:prstGeom>
        </p:spPr>
      </p:pic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281E36CB-29EE-4366-89A4-5BE0826D56D5}"/>
              </a:ext>
            </a:extLst>
          </p:cNvPr>
          <p:cNvSpPr/>
          <p:nvPr/>
        </p:nvSpPr>
        <p:spPr>
          <a:xfrm>
            <a:off x="1026745" y="574728"/>
            <a:ext cx="3784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bg1"/>
                </a:solidFill>
              </a:rPr>
              <a:t>3</a:t>
            </a:r>
            <a:endParaRPr lang="vi-VN" sz="4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1605921" y="665634"/>
            <a:ext cx="10586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 Quan sát giao điểm của ba đường trung trực của và ba đoạn thẳng 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( Hình 128),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 cho biết ba đoạn thẳng trên có bằng nhau hay không?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53D3CAEF-D28B-492F-8C7A-A6F6FC892A6A}"/>
              </a:ext>
            </a:extLst>
          </p:cNvPr>
          <p:cNvSpPr/>
          <p:nvPr/>
        </p:nvSpPr>
        <p:spPr>
          <a:xfrm>
            <a:off x="337842" y="5133158"/>
            <a:ext cx="11003060" cy="1200329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FDCED34C-3315-40A9-B667-FA52EBEF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" y="4409795"/>
            <a:ext cx="740407" cy="709011"/>
          </a:xfrm>
          <a:prstGeom prst="rect">
            <a:avLst/>
          </a:prstGeom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0" y="0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4947418" y="2497794"/>
            <a:ext cx="2297164" cy="19120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635635" y="305924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83305" y="367633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02825" y="304675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99995" y="375378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2835" y="351644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4995" y="380375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47795" y="3106713"/>
            <a:ext cx="8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2"/>
          <p:cNvSpPr txBox="1"/>
          <p:nvPr/>
        </p:nvSpPr>
        <p:spPr>
          <a:xfrm>
            <a:off x="5530654" y="3962723"/>
            <a:ext cx="2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7" name="TextBox 24"/>
          <p:cNvSpPr txBox="1"/>
          <p:nvPr/>
        </p:nvSpPr>
        <p:spPr>
          <a:xfrm>
            <a:off x="6357604" y="4055163"/>
            <a:ext cx="2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8" name="TextBox 59"/>
          <p:cNvSpPr txBox="1"/>
          <p:nvPr/>
        </p:nvSpPr>
        <p:spPr>
          <a:xfrm>
            <a:off x="5530654" y="4409795"/>
            <a:ext cx="171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Hình 128</a:t>
            </a:r>
          </a:p>
        </p:txBody>
      </p:sp>
      <p:sp>
        <p:nvSpPr>
          <p:cNvPr id="2" name="Rectangle 1"/>
          <p:cNvSpPr/>
          <p:nvPr/>
        </p:nvSpPr>
        <p:spPr>
          <a:xfrm>
            <a:off x="530194" y="5139538"/>
            <a:ext cx="11147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Kết hợp định lý và nhận xét trên, ta có 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Trong một tam giác, ba đường trung trực cùng đi qua một điểm và điểm đó cách đều ba đỉnh của tam giác.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0" y="2322667"/>
            <a:ext cx="1852597" cy="17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6200" y="22225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704538" y="620801"/>
            <a:ext cx="4107305" cy="28856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10863" y="419939"/>
            <a:ext cx="0" cy="206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94260" y="1439063"/>
            <a:ext cx="5798067" cy="24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42404" y="419939"/>
            <a:ext cx="569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            ,n là trung trực của AC,m là trung trực của AB,m và n cắt nhau ở 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1292" y="914840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8762" y="1531930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KL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30469"/>
              </p:ext>
            </p:extLst>
          </p:nvPr>
        </p:nvGraphicFramePr>
        <p:xfrm>
          <a:off x="6473774" y="551986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3774" y="551986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89874" y="1496396"/>
            <a:ext cx="5422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O nằm trên trung trực của BC</a:t>
            </a: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OA=OB=OC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2017" y="2532237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 minh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29526" y="3029407"/>
            <a:ext cx="630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Vì O thuộc đường trung trực của AC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9247" y="3434137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OA = OC (1)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2126" y="3841367"/>
            <a:ext cx="581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Vì O thuộc đường trung trực của AB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6717" y="4231107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OA = OB (2)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1275" y="4665817"/>
            <a:ext cx="602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Từ (1) và (2) suy ra OB = OC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592358"/>
              </p:ext>
            </p:extLst>
          </p:nvPr>
        </p:nvGraphicFramePr>
        <p:xfrm>
          <a:off x="5703760" y="3561967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253800" progId="Equation.DSMT4">
                  <p:embed/>
                </p:oleObj>
              </mc:Choice>
              <mc:Fallback>
                <p:oleObj name="Equation" r:id="rId5" imgW="380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3760" y="3561967"/>
                        <a:ext cx="381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579540"/>
              </p:ext>
            </p:extLst>
          </p:nvPr>
        </p:nvGraphicFramePr>
        <p:xfrm>
          <a:off x="5691398" y="4389228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0880" imgH="253800" progId="Equation.DSMT4">
                  <p:embed/>
                </p:oleObj>
              </mc:Choice>
              <mc:Fallback>
                <p:oleObj name="Equation" r:id="rId7" imgW="380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1398" y="4389228"/>
                        <a:ext cx="381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557772"/>
              </p:ext>
            </p:extLst>
          </p:nvPr>
        </p:nvGraphicFramePr>
        <p:xfrm>
          <a:off x="5438885" y="5245410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0835" imgH="253890" progId="Equation.DSMT4">
                  <p:embed/>
                </p:oleObj>
              </mc:Choice>
              <mc:Fallback>
                <p:oleObj name="Equation" r:id="rId9" imgW="380835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885" y="5245410"/>
                        <a:ext cx="381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894260" y="5073047"/>
            <a:ext cx="629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 thuộc đường trung trực của BC ( đpcm)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98765" y="5522747"/>
            <a:ext cx="602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Từ (1) và (2) suy ra OA = OB = 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8895" y="5889287"/>
            <a:ext cx="9878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Giao điểm của ba đường trung trực của một tam giác cách đều ba đỉnh của tam giác đó ( đpcm).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943624"/>
              </p:ext>
            </p:extLst>
          </p:nvPr>
        </p:nvGraphicFramePr>
        <p:xfrm>
          <a:off x="1297895" y="6045967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35" imgH="253890" progId="Equation.DSMT4">
                  <p:embed/>
                </p:oleObj>
              </mc:Choice>
              <mc:Fallback>
                <p:oleObj name="Equation" r:id="rId10" imgW="380835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7895" y="6045967"/>
                        <a:ext cx="381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Hình ảnh 24">
            <a:extLst>
              <a:ext uri="{FF2B5EF4-FFF2-40B4-BE49-F238E27FC236}">
                <a16:creationId xmlns:a16="http://schemas.microsoft.com/office/drawing/2014/main" id="{23AD70D0-E373-467C-956C-6FD7D698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" y="3781556"/>
            <a:ext cx="3042257" cy="18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B1EF9F8-AD9D-4DEF-B142-CE64B72CB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81" y="3907771"/>
            <a:ext cx="2255716" cy="2621507"/>
          </a:xfrm>
          <a:prstGeom prst="rect">
            <a:avLst/>
          </a:prstGeom>
        </p:spPr>
      </p:pic>
      <p:sp>
        <p:nvSpPr>
          <p:cNvPr id="4" name="TextBox 31"/>
          <p:cNvSpPr txBox="1"/>
          <p:nvPr/>
        </p:nvSpPr>
        <p:spPr>
          <a:xfrm>
            <a:off x="258582" y="460423"/>
            <a:ext cx="288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388492" y="1774587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Chứng minh điểm đó là giao điểm của 3 đường trung trực trong tam giác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2"/>
          <p:cNvSpPr txBox="1"/>
          <p:nvPr/>
        </p:nvSpPr>
        <p:spPr>
          <a:xfrm>
            <a:off x="390992" y="1327387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Chứng minh khoảng cách từ điểm đó đến 3 đỉnh của tam giác bằng 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288562" y="850207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Phương pháp giải: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34"/>
          <p:cNvSpPr txBox="1"/>
          <p:nvPr/>
        </p:nvSpPr>
        <p:spPr>
          <a:xfrm>
            <a:off x="276072" y="2186817"/>
            <a:ext cx="4235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Bài tập : Ví dụ 5 ( SGK)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6200" y="22225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</p:spTree>
    <p:extLst>
      <p:ext uri="{BB962C8B-B14F-4D97-AF65-F5344CB8AC3E}">
        <p14:creationId xmlns:p14="http://schemas.microsoft.com/office/powerpoint/2010/main" val="2275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481" y="12394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sp>
        <p:nvSpPr>
          <p:cNvPr id="17" name="TextBox 26"/>
          <p:cNvSpPr txBox="1"/>
          <p:nvPr/>
        </p:nvSpPr>
        <p:spPr>
          <a:xfrm>
            <a:off x="22481" y="491035"/>
            <a:ext cx="4235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Bài tập : Ví dụ 5 ( SGK)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6520720" y="556610"/>
            <a:ext cx="2847975" cy="20955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95854" y="949427"/>
            <a:ext cx="0" cy="1250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4341" y="1579132"/>
            <a:ext cx="6481311" cy="25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0"/>
          <p:cNvSpPr txBox="1"/>
          <p:nvPr/>
        </p:nvSpPr>
        <p:spPr>
          <a:xfrm>
            <a:off x="81253" y="1069899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GT</a:t>
            </a:r>
          </a:p>
        </p:txBody>
      </p:sp>
      <p:sp>
        <p:nvSpPr>
          <p:cNvPr id="22" name="TextBox 31"/>
          <p:cNvSpPr txBox="1"/>
          <p:nvPr/>
        </p:nvSpPr>
        <p:spPr>
          <a:xfrm>
            <a:off x="81252" y="1676601"/>
            <a:ext cx="7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KL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6" y="1037289"/>
            <a:ext cx="977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34"/>
          <p:cNvSpPr txBox="1"/>
          <p:nvPr/>
        </p:nvSpPr>
        <p:spPr>
          <a:xfrm>
            <a:off x="1809815" y="943199"/>
            <a:ext cx="1008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Đều;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35"/>
          <p:cNvSpPr txBox="1"/>
          <p:nvPr/>
        </p:nvSpPr>
        <p:spPr>
          <a:xfrm>
            <a:off x="2577506" y="937789"/>
            <a:ext cx="23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G là trọng tâm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36"/>
          <p:cNvSpPr txBox="1"/>
          <p:nvPr/>
        </p:nvSpPr>
        <p:spPr>
          <a:xfrm>
            <a:off x="740823" y="1604360"/>
            <a:ext cx="5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G cách đều ba đỉnh của tam giác ABC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223203" y="2283399"/>
            <a:ext cx="276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 minh</a:t>
            </a:r>
          </a:p>
        </p:txBody>
      </p:sp>
      <p:sp>
        <p:nvSpPr>
          <p:cNvPr id="28" name="TextBox 38"/>
          <p:cNvSpPr txBox="1"/>
          <p:nvPr/>
        </p:nvSpPr>
        <p:spPr>
          <a:xfrm>
            <a:off x="158870" y="2760312"/>
            <a:ext cx="333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Vì tam giác ABC đều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2" y="3435066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39"/>
          <p:cNvSpPr txBox="1"/>
          <p:nvPr/>
        </p:nvSpPr>
        <p:spPr>
          <a:xfrm>
            <a:off x="755844" y="3251513"/>
            <a:ext cx="162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AB = AC</a:t>
            </a:r>
          </a:p>
        </p:txBody>
      </p:sp>
      <p:sp>
        <p:nvSpPr>
          <p:cNvPr id="31" name="TextBox 40"/>
          <p:cNvSpPr txBox="1"/>
          <p:nvPr/>
        </p:nvSpPr>
        <p:spPr>
          <a:xfrm>
            <a:off x="510117" y="3616054"/>
            <a:ext cx="4562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thuộc đường trung trực của BC    (1)</a:t>
            </a:r>
          </a:p>
        </p:txBody>
      </p:sp>
      <p:sp>
        <p:nvSpPr>
          <p:cNvPr id="33" name="TextBox 41"/>
          <p:cNvSpPr txBox="1"/>
          <p:nvPr/>
        </p:nvSpPr>
        <p:spPr>
          <a:xfrm>
            <a:off x="73455" y="4472176"/>
            <a:ext cx="461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Vì G là trọng tâm của tam giác ABC</a:t>
            </a:r>
          </a:p>
        </p:txBody>
      </p:sp>
      <p:sp>
        <p:nvSpPr>
          <p:cNvPr id="35" name="TextBox 43"/>
          <p:cNvSpPr txBox="1"/>
          <p:nvPr/>
        </p:nvSpPr>
        <p:spPr>
          <a:xfrm>
            <a:off x="657041" y="5622436"/>
            <a:ext cx="2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MB = MC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83" y="5054871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46"/>
          <p:cNvSpPr txBox="1"/>
          <p:nvPr/>
        </p:nvSpPr>
        <p:spPr>
          <a:xfrm>
            <a:off x="1478451" y="4903063"/>
            <a:ext cx="412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AM là đường trung tuyến</a:t>
            </a:r>
          </a:p>
        </p:txBody>
      </p:sp>
      <p:sp>
        <p:nvSpPr>
          <p:cNvPr id="38" name="TextBox 47"/>
          <p:cNvSpPr txBox="1"/>
          <p:nvPr/>
        </p:nvSpPr>
        <p:spPr>
          <a:xfrm>
            <a:off x="540645" y="5269146"/>
            <a:ext cx="370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 là trung điểm BC</a:t>
            </a:r>
          </a:p>
        </p:txBody>
      </p:sp>
      <p:sp>
        <p:nvSpPr>
          <p:cNvPr id="41" name="TextBox 50"/>
          <p:cNvSpPr txBox="1"/>
          <p:nvPr/>
        </p:nvSpPr>
        <p:spPr>
          <a:xfrm>
            <a:off x="551730" y="6040726"/>
            <a:ext cx="596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 thuộc đường trung trực của BC  (2)</a:t>
            </a:r>
          </a:p>
        </p:txBody>
      </p:sp>
      <p:sp>
        <p:nvSpPr>
          <p:cNvPr id="42" name="TextBox 51"/>
          <p:cNvSpPr txBox="1"/>
          <p:nvPr/>
        </p:nvSpPr>
        <p:spPr>
          <a:xfrm>
            <a:off x="6520720" y="3007368"/>
            <a:ext cx="561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Từ (1)và(2) suy ra AM là đường trung trực của BC</a:t>
            </a:r>
          </a:p>
        </p:txBody>
      </p:sp>
      <p:sp>
        <p:nvSpPr>
          <p:cNvPr id="43" name="TextBox 53"/>
          <p:cNvSpPr txBox="1"/>
          <p:nvPr/>
        </p:nvSpPr>
        <p:spPr>
          <a:xfrm>
            <a:off x="6430770" y="3884151"/>
            <a:ext cx="5602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Tương tự ta suy ra BN,CP lần lượt là đường trung trực của AC, AB</a:t>
            </a:r>
          </a:p>
        </p:txBody>
      </p:sp>
      <p:sp>
        <p:nvSpPr>
          <p:cNvPr id="44" name="TextBox 54"/>
          <p:cNvSpPr txBox="1"/>
          <p:nvPr/>
        </p:nvSpPr>
        <p:spPr>
          <a:xfrm>
            <a:off x="6520720" y="4792092"/>
            <a:ext cx="561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Do đó G là giao điểm của ba đường trực trong tam giác ABC </a:t>
            </a:r>
          </a:p>
        </p:txBody>
      </p:sp>
      <p:sp>
        <p:nvSpPr>
          <p:cNvPr id="45" name="TextBox 55"/>
          <p:cNvSpPr txBox="1"/>
          <p:nvPr/>
        </p:nvSpPr>
        <p:spPr>
          <a:xfrm>
            <a:off x="6430770" y="5792366"/>
            <a:ext cx="5291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Nên G cách đều ba đỉnh của tam giác ABC ( đpcm)</a:t>
            </a:r>
          </a:p>
        </p:txBody>
      </p:sp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2" y="3797326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1" y="5411958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3" y="5792366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8" y="6179364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6310857" y="2850252"/>
            <a:ext cx="0" cy="3954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Hình ảnh 2">
            <a:extLst>
              <a:ext uri="{FF2B5EF4-FFF2-40B4-BE49-F238E27FC236}">
                <a16:creationId xmlns:a16="http://schemas.microsoft.com/office/drawing/2014/main" id="{0B1EF9F8-AD9D-4DEF-B142-CE64B72CB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493" y="781692"/>
            <a:ext cx="1384858" cy="16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  <p:bldP spid="35" grpId="0"/>
      <p:bldP spid="37" grpId="0"/>
      <p:bldP spid="38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4629" y="617471"/>
            <a:ext cx="12144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Dạng 2.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Nhận biết vị trí của giao điểm 3 đường trung trực với mỗi loại tam giác.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155" y="1141751"/>
            <a:ext cx="506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Phương pháp giải: Vẽ chính xác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155" y="1686112"/>
            <a:ext cx="515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* Bài tập : Bài tập 2 ( SGK/115)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481" y="12394"/>
            <a:ext cx="12115800" cy="400110"/>
          </a:xfrm>
          <a:prstGeom prst="rect">
            <a:avLst/>
          </a:prstGeom>
          <a:solidFill>
            <a:srgbClr val="B0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TIẾT… - BÀI 12 : TÍNH CHẤT ĐƯỜNG TRUNG TRỰC TRONG TAM GIÁC( Tiếp )</a:t>
            </a: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30" y="2209332"/>
            <a:ext cx="3421030" cy="28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1864634" y="1413063"/>
            <a:ext cx="84627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 chơi: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Chia lớp làm 4 nhóm,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các nhóm tự phân công nhiệm vụ hoạt động nhóm trong 7 phút</a:t>
            </a:r>
            <a:endParaRPr kumimoji="1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CDFF8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Có 3 ý,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các đội lần lượt vẽ và treo bảng phụ trên bảng</a:t>
            </a:r>
            <a:endParaRPr kumimoji="1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CDFF8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Nhóm giành chiến thắng sẽ là nhóm vẽ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hình đúng nhất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và trong thời gian nhanh nhất.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FCDFF8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AD232-507E-439F-9C11-EDC7B6289950}"/>
              </a:ext>
            </a:extLst>
          </p:cNvPr>
          <p:cNvSpPr/>
          <p:nvPr/>
        </p:nvSpPr>
        <p:spPr>
          <a:xfrm>
            <a:off x="2237668" y="0"/>
            <a:ext cx="7412518" cy="849087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2531774" y="59558"/>
            <a:ext cx="682430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normalizeH="0" baseline="0" noProof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NHÓM NÀO NHANH HƠN ?</a:t>
            </a:r>
            <a:endParaRPr kumimoji="1" lang="zh-CN" altLang="en-US" sz="4000" b="1" i="0" u="none" strike="noStrike" kern="1200" normalizeH="0" baseline="0" noProof="0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1D24AA7-51F6-4717-A5D5-A5E532C32693}"/>
              </a:ext>
            </a:extLst>
          </p:cNvPr>
          <p:cNvGrpSpPr/>
          <p:nvPr/>
        </p:nvGrpSpPr>
        <p:grpSpPr>
          <a:xfrm rot="17502153">
            <a:off x="-532021" y="305067"/>
            <a:ext cx="2928676" cy="2215991"/>
            <a:chOff x="15001" y="-2784668"/>
            <a:chExt cx="2928676" cy="2215991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01C6333-0683-4BDA-8A86-0FEB0C34E264}"/>
                </a:ext>
              </a:extLst>
            </p:cNvPr>
            <p:cNvSpPr/>
            <p:nvPr/>
          </p:nvSpPr>
          <p:spPr>
            <a:xfrm>
              <a:off x="15001" y="-2784668"/>
              <a:ext cx="131157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3800" b="1">
                  <a:ln/>
                  <a:solidFill>
                    <a:srgbClr val="FF0000"/>
                  </a:solidFill>
                </a:rPr>
                <a:t>G</a:t>
              </a:r>
              <a:endParaRPr lang="vi-VN" sz="13800" b="1" cap="none" spc="0">
                <a:ln/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33D1740E-1969-423C-9A87-D78B06B70D7D}"/>
                </a:ext>
              </a:extLst>
            </p:cNvPr>
            <p:cNvSpPr/>
            <p:nvPr/>
          </p:nvSpPr>
          <p:spPr>
            <a:xfrm>
              <a:off x="1088566" y="-2276836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4"/>
                  </a:solidFill>
                </a:rPr>
                <a:t>A</a:t>
              </a:r>
              <a:endParaRPr lang="vi-VN" sz="7200" b="1" cap="none" spc="0">
                <a:ln/>
                <a:solidFill>
                  <a:schemeClr val="accent4"/>
                </a:solidFill>
                <a:effectLst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4599EA0-8789-4CA5-B87F-97C0D62E3916}"/>
                </a:ext>
              </a:extLst>
            </p:cNvPr>
            <p:cNvSpPr/>
            <p:nvPr/>
          </p:nvSpPr>
          <p:spPr>
            <a:xfrm>
              <a:off x="1564592" y="-1969093"/>
              <a:ext cx="99097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1"/>
                  </a:solidFill>
                </a:rPr>
                <a:t>M</a:t>
              </a:r>
              <a:endParaRPr lang="vi-VN" sz="7200" b="1" cap="none" spc="0">
                <a:ln/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FCC302B-D390-45EC-8922-56F0A4C4C2F6}"/>
                </a:ext>
              </a:extLst>
            </p:cNvPr>
            <p:cNvSpPr/>
            <p:nvPr/>
          </p:nvSpPr>
          <p:spPr>
            <a:xfrm>
              <a:off x="2308567" y="-2148770"/>
              <a:ext cx="63511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7200" b="1" cap="none" spc="0">
                <a:ln/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3920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.201"/>
  <p:tag name="TIMING" val="|0.884|36.152"/>
  <p:tag name="GENSWF_SLIDE_UID" val="{80BA279E-D8F0-4E42-9872-543A1E58A0D7}:413"/>
  <p:tag name="ISPRING_SLIDE_ID_2" val="{116FF109-2E5E-43E3-8E5F-456C8A20B8F0}"/>
  <p:tag name="ISPRING_SLIDE_INDENT_LEVEL" val="0"/>
  <p:tag name="GENSWF_SLIDE_TITLE" val="Hướng dẫn về nhà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1111</Words>
  <Application>Microsoft Office PowerPoint</Application>
  <PresentationFormat>Widescreen</PresentationFormat>
  <Paragraphs>118</Paragraphs>
  <Slides>13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Times New Roman</vt:lpstr>
      <vt:lpstr>字魂59号-创粗黑</vt:lpstr>
      <vt:lpstr>思源黑体 Heavy</vt:lpstr>
      <vt:lpstr>Chủ đề Office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Trung Nguyễn</dc:creator>
  <cp:lastModifiedBy>Nguyen Thuy</cp:lastModifiedBy>
  <cp:revision>78</cp:revision>
  <dcterms:created xsi:type="dcterms:W3CDTF">2022-06-16T12:38:06Z</dcterms:created>
  <dcterms:modified xsi:type="dcterms:W3CDTF">2023-06-05T19:59:31Z</dcterms:modified>
</cp:coreProperties>
</file>