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f52297fa3c814259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04" r:id="rId3"/>
    <p:sldMasterId id="2147483727" r:id="rId4"/>
  </p:sldMasterIdLst>
  <p:notesMasterIdLst>
    <p:notesMasterId r:id="rId15"/>
  </p:notesMasterIdLst>
  <p:sldIdLst>
    <p:sldId id="261" r:id="rId5"/>
    <p:sldId id="1161" r:id="rId6"/>
    <p:sldId id="1168" r:id="rId7"/>
    <p:sldId id="1166" r:id="rId8"/>
    <p:sldId id="1167" r:id="rId9"/>
    <p:sldId id="1179" r:id="rId10"/>
    <p:sldId id="1163" r:id="rId11"/>
    <p:sldId id="1165" r:id="rId12"/>
    <p:sldId id="1164" r:id="rId13"/>
    <p:sldId id="4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ng Nguyễn" initials="TN" lastIdx="1" clrIdx="0">
    <p:extLst>
      <p:ext uri="{19B8F6BF-5375-455C-9EA6-DF929625EA0E}">
        <p15:presenceInfo xmlns:p15="http://schemas.microsoft.com/office/powerpoint/2012/main" userId="Trung Nguyễn" providerId="None"/>
      </p:ext>
    </p:extLst>
  </p:cmAuthor>
  <p:cmAuthor id="2" name="Nhung" initials="Nhung" lastIdx="2" clrIdx="1">
    <p:extLst>
      <p:ext uri="{19B8F6BF-5375-455C-9EA6-DF929625EA0E}">
        <p15:presenceInfo xmlns:p15="http://schemas.microsoft.com/office/powerpoint/2012/main" userId="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7C7FF"/>
    <a:srgbClr val="FE0048"/>
    <a:srgbClr val="724030"/>
    <a:srgbClr val="2C2C2C"/>
    <a:srgbClr val="FCDFF8"/>
    <a:srgbClr val="25D8F9"/>
    <a:srgbClr val="00CEF9"/>
    <a:srgbClr val="00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F6EF2-9A05-443C-B1F0-FCEF70AA058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6475-910F-406D-89C5-CEDC2BFD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3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550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5b965402b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5b965402b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41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5b965402b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5b965402b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41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5b965402b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5b965402b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41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5b965402b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5b965402b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41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6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5C5DFD-8024-447B-9603-07B8DC628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151A213-B13C-483B-8A9F-ECF0EC2A5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DFB91B-991B-4340-8A3E-8EEA0D1C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C1731D-9AE1-4ED9-9485-C566C7AD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06224-F8ED-4461-96FB-7778DD54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5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7F93A-9E26-4900-8A62-E2086891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8502F7-7FDF-4E99-AEB7-A258283B1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EFF8CC-BD67-4DF0-9B8B-B68211F0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65A2FB-47A0-46F7-9CA7-9D2877BC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76A0B1-D034-4FE3-A3CE-F405057E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5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B35EAC-E752-4304-9301-DDBF0B89A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97F1FD-6A28-476F-88B4-D23FEF9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37770-5516-4913-B69F-2D14744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CA38C34-CA0F-47E6-95FE-BB24E2E9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4161F-D6B1-4E53-B1F9-9297A2B9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5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81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78322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19200" y="1717105"/>
            <a:ext cx="4547600" cy="237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99800" y="4750109"/>
            <a:ext cx="4596400" cy="120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00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13" name="Google Shape;13;p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7124767" y="2250033"/>
            <a:ext cx="3426000" cy="256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7124767" y="4804433"/>
            <a:ext cx="3684800" cy="10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7196367" y="1270167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0368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0800" y="1664400"/>
            <a:ext cx="10290400" cy="447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57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5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54" name="Google Shape;54;p5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" name="Google Shape;87;p5"/>
          <p:cNvSpPr txBox="1">
            <a:spLocks noGrp="1"/>
          </p:cNvSpPr>
          <p:nvPr>
            <p:ph type="subTitle" idx="1"/>
          </p:nvPr>
        </p:nvSpPr>
        <p:spPr>
          <a:xfrm>
            <a:off x="950800" y="3959017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2"/>
          </p:nvPr>
        </p:nvSpPr>
        <p:spPr>
          <a:xfrm>
            <a:off x="950800" y="4496541"/>
            <a:ext cx="34868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6902300" y="3959017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902300" y="4496541"/>
            <a:ext cx="34868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5" hasCustomPrompt="1"/>
          </p:nvPr>
        </p:nvSpPr>
        <p:spPr>
          <a:xfrm>
            <a:off x="1048500" y="2953067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3" name="Google Shape;93;p5"/>
          <p:cNvSpPr txBox="1">
            <a:spLocks noGrp="1"/>
          </p:cNvSpPr>
          <p:nvPr>
            <p:ph type="title" idx="6" hasCustomPrompt="1"/>
          </p:nvPr>
        </p:nvSpPr>
        <p:spPr>
          <a:xfrm>
            <a:off x="7011567" y="2953067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6708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96" name="Google Shape;96;p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77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7"/>
          <p:cNvGrpSpPr/>
          <p:nvPr/>
        </p:nvGrpSpPr>
        <p:grpSpPr>
          <a:xfrm rot="624426">
            <a:off x="7813988" y="2743678"/>
            <a:ext cx="6349125" cy="6789460"/>
            <a:chOff x="7567300" y="1541100"/>
            <a:chExt cx="3167100" cy="3386750"/>
          </a:xfrm>
        </p:grpSpPr>
        <p:sp>
          <p:nvSpPr>
            <p:cNvPr id="132" name="Google Shape;132;p7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179539">
            <a:off x="196528" y="719528"/>
            <a:ext cx="6738407" cy="7705057"/>
            <a:chOff x="1732250" y="435101"/>
            <a:chExt cx="5053990" cy="5779004"/>
          </a:xfrm>
        </p:grpSpPr>
        <p:sp>
          <p:nvSpPr>
            <p:cNvPr id="153" name="Google Shape;153;p7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008462" y="435101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 rot="-180143">
            <a:off x="1771975" y="2040082"/>
            <a:ext cx="4169724" cy="197511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 rot="-180143">
            <a:off x="1891087" y="4884013"/>
            <a:ext cx="4169724" cy="1145972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292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8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171" name="Google Shape;171;p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8"/>
          <p:cNvSpPr txBox="1">
            <a:spLocks noGrp="1"/>
          </p:cNvSpPr>
          <p:nvPr>
            <p:ph type="title"/>
          </p:nvPr>
        </p:nvSpPr>
        <p:spPr>
          <a:xfrm>
            <a:off x="5180000" y="1975333"/>
            <a:ext cx="4913200" cy="193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subTitle" idx="1"/>
          </p:nvPr>
        </p:nvSpPr>
        <p:spPr>
          <a:xfrm>
            <a:off x="5183211" y="3962323"/>
            <a:ext cx="4913200" cy="95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79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659435-4D84-4044-BC40-0D7E86EA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A5D717A-3285-49A7-BA0E-2ECA3139A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48B136-3C62-45F5-9868-39FCC715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FB38CD-3EE6-4501-80FC-EF7D902E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3EB42F-D9BC-43AC-B429-3CB50ED9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35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208" name="Google Shape;208;p9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Google Shape;241;p9"/>
          <p:cNvSpPr txBox="1">
            <a:spLocks noGrp="1"/>
          </p:cNvSpPr>
          <p:nvPr>
            <p:ph type="title"/>
          </p:nvPr>
        </p:nvSpPr>
        <p:spPr>
          <a:xfrm>
            <a:off x="1270396" y="2027817"/>
            <a:ext cx="3962400" cy="76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9"/>
          <p:cNvSpPr txBox="1">
            <a:spLocks noGrp="1"/>
          </p:cNvSpPr>
          <p:nvPr>
            <p:ph type="subTitle" idx="1"/>
          </p:nvPr>
        </p:nvSpPr>
        <p:spPr>
          <a:xfrm>
            <a:off x="1270233" y="3022441"/>
            <a:ext cx="3962400" cy="1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933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1785000" y="2130067"/>
            <a:ext cx="8619600" cy="196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1787400" y="4133915"/>
            <a:ext cx="8619600" cy="6828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452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706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251" name="Google Shape;251;p1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2017500" y="2525000"/>
            <a:ext cx="2658000" cy="147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8159369" y="567144"/>
            <a:ext cx="27292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 hasCustomPrompt="1"/>
          </p:nvPr>
        </p:nvSpPr>
        <p:spPr>
          <a:xfrm>
            <a:off x="6972400" y="955200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3"/>
          </p:nvPr>
        </p:nvSpPr>
        <p:spPr>
          <a:xfrm>
            <a:off x="8159369" y="1056197"/>
            <a:ext cx="2729200" cy="8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4"/>
          </p:nvPr>
        </p:nvSpPr>
        <p:spPr>
          <a:xfrm>
            <a:off x="8159369" y="1976336"/>
            <a:ext cx="27292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5" hasCustomPrompt="1"/>
          </p:nvPr>
        </p:nvSpPr>
        <p:spPr>
          <a:xfrm>
            <a:off x="6972400" y="2375907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6"/>
          </p:nvPr>
        </p:nvSpPr>
        <p:spPr>
          <a:xfrm>
            <a:off x="8159369" y="2471877"/>
            <a:ext cx="2729200" cy="8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7"/>
          </p:nvPr>
        </p:nvSpPr>
        <p:spPr>
          <a:xfrm>
            <a:off x="8159369" y="3385528"/>
            <a:ext cx="27292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8" hasCustomPrompt="1"/>
          </p:nvPr>
        </p:nvSpPr>
        <p:spPr>
          <a:xfrm>
            <a:off x="6972400" y="3796613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9"/>
          </p:nvPr>
        </p:nvSpPr>
        <p:spPr>
          <a:xfrm>
            <a:off x="8159369" y="3887557"/>
            <a:ext cx="2729200" cy="8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3"/>
          </p:nvPr>
        </p:nvSpPr>
        <p:spPr>
          <a:xfrm>
            <a:off x="8159369" y="4794720"/>
            <a:ext cx="27292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72400" y="5217319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5"/>
          </p:nvPr>
        </p:nvSpPr>
        <p:spPr>
          <a:xfrm>
            <a:off x="8159369" y="5303237"/>
            <a:ext cx="2729200" cy="8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93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299" name="Google Shape;299;p14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3621000" y="5192951"/>
            <a:ext cx="4950000" cy="57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3426000" y="1967989"/>
            <a:ext cx="5340000" cy="271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700"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716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5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336" name="Google Shape;336;p15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8025977" y="816179"/>
            <a:ext cx="309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subTitle" idx="2"/>
          </p:nvPr>
        </p:nvSpPr>
        <p:spPr>
          <a:xfrm>
            <a:off x="8025977" y="1309179"/>
            <a:ext cx="30968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5"/>
          <p:cNvSpPr txBox="1">
            <a:spLocks noGrp="1"/>
          </p:cNvSpPr>
          <p:nvPr>
            <p:ph type="subTitle" idx="3"/>
          </p:nvPr>
        </p:nvSpPr>
        <p:spPr>
          <a:xfrm>
            <a:off x="8025977" y="2572105"/>
            <a:ext cx="309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8025977" y="3065105"/>
            <a:ext cx="30968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subTitle" idx="5"/>
          </p:nvPr>
        </p:nvSpPr>
        <p:spPr>
          <a:xfrm>
            <a:off x="8025977" y="4318305"/>
            <a:ext cx="309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375" name="Google Shape;375;p15"/>
          <p:cNvSpPr txBox="1">
            <a:spLocks noGrp="1"/>
          </p:cNvSpPr>
          <p:nvPr>
            <p:ph type="subTitle" idx="6"/>
          </p:nvPr>
        </p:nvSpPr>
        <p:spPr>
          <a:xfrm>
            <a:off x="8025977" y="4811305"/>
            <a:ext cx="30968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987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6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378" name="Google Shape;378;p1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50800" y="2410200"/>
            <a:ext cx="4584000" cy="203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subTitle" idx="1"/>
          </p:nvPr>
        </p:nvSpPr>
        <p:spPr>
          <a:xfrm>
            <a:off x="6718333" y="2627700"/>
            <a:ext cx="20220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3" name="Google Shape;413;p16"/>
          <p:cNvSpPr txBox="1">
            <a:spLocks noGrp="1"/>
          </p:cNvSpPr>
          <p:nvPr>
            <p:ph type="subTitle" idx="2"/>
          </p:nvPr>
        </p:nvSpPr>
        <p:spPr>
          <a:xfrm>
            <a:off x="6718333" y="3120700"/>
            <a:ext cx="20220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6"/>
          <p:cNvSpPr txBox="1">
            <a:spLocks noGrp="1"/>
          </p:cNvSpPr>
          <p:nvPr>
            <p:ph type="subTitle" idx="3"/>
          </p:nvPr>
        </p:nvSpPr>
        <p:spPr>
          <a:xfrm>
            <a:off x="6718333" y="4535800"/>
            <a:ext cx="20220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5" name="Google Shape;415;p16"/>
          <p:cNvSpPr txBox="1">
            <a:spLocks noGrp="1"/>
          </p:cNvSpPr>
          <p:nvPr>
            <p:ph type="subTitle" idx="4"/>
          </p:nvPr>
        </p:nvSpPr>
        <p:spPr>
          <a:xfrm>
            <a:off x="6718333" y="5028800"/>
            <a:ext cx="20220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subTitle" idx="5"/>
          </p:nvPr>
        </p:nvSpPr>
        <p:spPr>
          <a:xfrm>
            <a:off x="9131667" y="2627700"/>
            <a:ext cx="20220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6"/>
          </p:nvPr>
        </p:nvSpPr>
        <p:spPr>
          <a:xfrm>
            <a:off x="9131667" y="3120700"/>
            <a:ext cx="20220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6"/>
          <p:cNvSpPr txBox="1">
            <a:spLocks noGrp="1"/>
          </p:cNvSpPr>
          <p:nvPr>
            <p:ph type="subTitle" idx="7"/>
          </p:nvPr>
        </p:nvSpPr>
        <p:spPr>
          <a:xfrm>
            <a:off x="9131667" y="4535800"/>
            <a:ext cx="20220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9" name="Google Shape;419;p16"/>
          <p:cNvSpPr txBox="1">
            <a:spLocks noGrp="1"/>
          </p:cNvSpPr>
          <p:nvPr>
            <p:ph type="subTitle" idx="8"/>
          </p:nvPr>
        </p:nvSpPr>
        <p:spPr>
          <a:xfrm>
            <a:off x="9131667" y="5028800"/>
            <a:ext cx="20220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6"/>
          <p:cNvSpPr txBox="1">
            <a:spLocks noGrp="1"/>
          </p:cNvSpPr>
          <p:nvPr>
            <p:ph type="subTitle" idx="9"/>
          </p:nvPr>
        </p:nvSpPr>
        <p:spPr>
          <a:xfrm>
            <a:off x="6718333" y="719600"/>
            <a:ext cx="20220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13"/>
          </p:nvPr>
        </p:nvSpPr>
        <p:spPr>
          <a:xfrm>
            <a:off x="6718333" y="1212600"/>
            <a:ext cx="20220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14"/>
          </p:nvPr>
        </p:nvSpPr>
        <p:spPr>
          <a:xfrm>
            <a:off x="9131667" y="719600"/>
            <a:ext cx="20220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15"/>
          </p:nvPr>
        </p:nvSpPr>
        <p:spPr>
          <a:xfrm>
            <a:off x="9131667" y="1212600"/>
            <a:ext cx="2022000" cy="110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806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17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426" name="Google Shape;426;p1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9" name="Google Shape;459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1465733" y="2736833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subTitle" idx="2"/>
          </p:nvPr>
        </p:nvSpPr>
        <p:spPr>
          <a:xfrm>
            <a:off x="1465733" y="3279951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7"/>
          <p:cNvSpPr txBox="1">
            <a:spLocks noGrp="1"/>
          </p:cNvSpPr>
          <p:nvPr>
            <p:ph type="subTitle" idx="3"/>
          </p:nvPr>
        </p:nvSpPr>
        <p:spPr>
          <a:xfrm>
            <a:off x="1465733" y="4474051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3" name="Google Shape;463;p17"/>
          <p:cNvSpPr txBox="1">
            <a:spLocks noGrp="1"/>
          </p:cNvSpPr>
          <p:nvPr>
            <p:ph type="subTitle" idx="4"/>
          </p:nvPr>
        </p:nvSpPr>
        <p:spPr>
          <a:xfrm>
            <a:off x="1465733" y="5017167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7"/>
          <p:cNvSpPr txBox="1">
            <a:spLocks noGrp="1"/>
          </p:cNvSpPr>
          <p:nvPr>
            <p:ph type="subTitle" idx="5"/>
          </p:nvPr>
        </p:nvSpPr>
        <p:spPr>
          <a:xfrm>
            <a:off x="7239467" y="2736833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5" name="Google Shape;465;p17"/>
          <p:cNvSpPr txBox="1">
            <a:spLocks noGrp="1"/>
          </p:cNvSpPr>
          <p:nvPr>
            <p:ph type="subTitle" idx="6"/>
          </p:nvPr>
        </p:nvSpPr>
        <p:spPr>
          <a:xfrm>
            <a:off x="7239467" y="3279951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7"/>
          <p:cNvSpPr txBox="1">
            <a:spLocks noGrp="1"/>
          </p:cNvSpPr>
          <p:nvPr>
            <p:ph type="subTitle" idx="7"/>
          </p:nvPr>
        </p:nvSpPr>
        <p:spPr>
          <a:xfrm>
            <a:off x="7239467" y="4474051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7" name="Google Shape;467;p17"/>
          <p:cNvSpPr txBox="1">
            <a:spLocks noGrp="1"/>
          </p:cNvSpPr>
          <p:nvPr>
            <p:ph type="subTitle" idx="8"/>
          </p:nvPr>
        </p:nvSpPr>
        <p:spPr>
          <a:xfrm>
            <a:off x="7239467" y="5011569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484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8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470" name="Google Shape;470;p1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8"/>
          <p:cNvSpPr txBox="1">
            <a:spLocks noGrp="1"/>
          </p:cNvSpPr>
          <p:nvPr>
            <p:ph type="subTitle" idx="1"/>
          </p:nvPr>
        </p:nvSpPr>
        <p:spPr>
          <a:xfrm>
            <a:off x="1465733" y="4059800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5" name="Google Shape;505;p18"/>
          <p:cNvSpPr txBox="1">
            <a:spLocks noGrp="1"/>
          </p:cNvSpPr>
          <p:nvPr>
            <p:ph type="subTitle" idx="2"/>
          </p:nvPr>
        </p:nvSpPr>
        <p:spPr>
          <a:xfrm>
            <a:off x="1465733" y="4602917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8"/>
          <p:cNvSpPr txBox="1">
            <a:spLocks noGrp="1"/>
          </p:cNvSpPr>
          <p:nvPr>
            <p:ph type="subTitle" idx="3"/>
          </p:nvPr>
        </p:nvSpPr>
        <p:spPr>
          <a:xfrm>
            <a:off x="7181733" y="4059800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7" name="Google Shape;507;p18"/>
          <p:cNvSpPr txBox="1">
            <a:spLocks noGrp="1"/>
          </p:cNvSpPr>
          <p:nvPr>
            <p:ph type="subTitle" idx="4"/>
          </p:nvPr>
        </p:nvSpPr>
        <p:spPr>
          <a:xfrm>
            <a:off x="7181733" y="4602917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8"/>
          <p:cNvSpPr txBox="1">
            <a:spLocks noGrp="1"/>
          </p:cNvSpPr>
          <p:nvPr>
            <p:ph type="subTitle" idx="5"/>
          </p:nvPr>
        </p:nvSpPr>
        <p:spPr>
          <a:xfrm>
            <a:off x="7181733" y="1579233"/>
            <a:ext cx="3486800" cy="5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700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9" name="Google Shape;509;p18"/>
          <p:cNvSpPr txBox="1">
            <a:spLocks noGrp="1"/>
          </p:cNvSpPr>
          <p:nvPr>
            <p:ph type="subTitle" idx="6"/>
          </p:nvPr>
        </p:nvSpPr>
        <p:spPr>
          <a:xfrm>
            <a:off x="7181733" y="2122351"/>
            <a:ext cx="3486800" cy="84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55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"/>
          <p:cNvSpPr txBox="1">
            <a:spLocks noGrp="1"/>
          </p:cNvSpPr>
          <p:nvPr>
            <p:ph type="title"/>
          </p:nvPr>
        </p:nvSpPr>
        <p:spPr>
          <a:xfrm>
            <a:off x="5003167" y="2134067"/>
            <a:ext cx="5824000" cy="175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2" name="Google Shape;512;p19"/>
          <p:cNvSpPr txBox="1">
            <a:spLocks noGrp="1"/>
          </p:cNvSpPr>
          <p:nvPr>
            <p:ph type="subTitle" idx="1"/>
          </p:nvPr>
        </p:nvSpPr>
        <p:spPr>
          <a:xfrm>
            <a:off x="5818067" y="3794833"/>
            <a:ext cx="4194000" cy="106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513" name="Google Shape;513;p19"/>
          <p:cNvSpPr txBox="1">
            <a:spLocks noGrp="1"/>
          </p:cNvSpPr>
          <p:nvPr>
            <p:ph type="title" idx="2" hasCustomPrompt="1"/>
          </p:nvPr>
        </p:nvSpPr>
        <p:spPr>
          <a:xfrm>
            <a:off x="7445667" y="1247451"/>
            <a:ext cx="938800" cy="62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4486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4067CF-BEF1-4AEC-AFF9-2EC71DC2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89270E-4C34-4A6D-9A83-AB47F3A45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47CA3-141C-4544-B83A-3DD9E471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9A52CF-DB36-4B63-8831-8A6C9E91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6D287B0-CDA4-4B28-99B6-7A576EE3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95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7"/>
          <p:cNvGrpSpPr/>
          <p:nvPr/>
        </p:nvGrpSpPr>
        <p:grpSpPr>
          <a:xfrm>
            <a:off x="207104" y="121813"/>
            <a:ext cx="11777797" cy="6525839"/>
            <a:chOff x="375925" y="955900"/>
            <a:chExt cx="6888675" cy="3816875"/>
          </a:xfrm>
        </p:grpSpPr>
        <p:sp>
          <p:nvSpPr>
            <p:cNvPr id="692" name="Google Shape;692;p2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5" name="Google Shape;725;p2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1"/>
          </p:nvPr>
        </p:nvSpPr>
        <p:spPr>
          <a:xfrm>
            <a:off x="950800" y="2309167"/>
            <a:ext cx="4584000" cy="354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2"/>
          </p:nvPr>
        </p:nvSpPr>
        <p:spPr>
          <a:xfrm>
            <a:off x="6657200" y="2309167"/>
            <a:ext cx="4584000" cy="354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44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12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9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06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92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58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2023/6/2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5" y="266705"/>
            <a:ext cx="11243715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81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3F3F3F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427922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2023/6/2</a:t>
            </a:fld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kumimoji="1"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42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D2DFB-6888-49DE-BBED-F98EA851CECB}" type="slidenum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6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87F55-06A5-4D5E-8C01-020997EE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448E94-4C35-491D-9FE8-4EE33662C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D6DEDAA-3D7B-4E46-A320-5E722AC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2A465C-C659-4143-9DC8-D4F8940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EB5651E-6A21-4E1B-A7EE-8AEA7438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EE87B8-1269-44B5-BD16-1E4F5051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35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08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000"/>
            </a:lvl1pPr>
            <a:lvl2pPr marL="384030" indent="0" algn="ctr">
              <a:buNone/>
              <a:defRPr sz="1700"/>
            </a:lvl2pPr>
            <a:lvl3pPr marL="768060" indent="0" algn="ctr">
              <a:buNone/>
              <a:defRPr sz="1500"/>
            </a:lvl3pPr>
            <a:lvl4pPr marL="1152090" indent="0" algn="ctr">
              <a:buNone/>
              <a:defRPr sz="1300"/>
            </a:lvl4pPr>
            <a:lvl5pPr marL="1536120" indent="0" algn="ctr">
              <a:buNone/>
              <a:defRPr sz="1300"/>
            </a:lvl5pPr>
            <a:lvl6pPr marL="1920149" indent="0" algn="ctr">
              <a:buNone/>
              <a:defRPr sz="1300"/>
            </a:lvl6pPr>
            <a:lvl7pPr marL="2304179" indent="0" algn="ctr">
              <a:buNone/>
              <a:defRPr sz="1300"/>
            </a:lvl7pPr>
            <a:lvl8pPr marL="2688207" indent="0" algn="ctr">
              <a:buNone/>
              <a:defRPr sz="1300"/>
            </a:lvl8pPr>
            <a:lvl9pPr marL="3072236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63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468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40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80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20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612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201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41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82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22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155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32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2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317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30" indent="0">
              <a:buNone/>
              <a:defRPr sz="1700" b="1"/>
            </a:lvl2pPr>
            <a:lvl3pPr marL="768060" indent="0">
              <a:buNone/>
              <a:defRPr sz="1500" b="1"/>
            </a:lvl3pPr>
            <a:lvl4pPr marL="1152090" indent="0">
              <a:buNone/>
              <a:defRPr sz="1300" b="1"/>
            </a:lvl4pPr>
            <a:lvl5pPr marL="1536120" indent="0">
              <a:buNone/>
              <a:defRPr sz="1300" b="1"/>
            </a:lvl5pPr>
            <a:lvl6pPr marL="1920149" indent="0">
              <a:buNone/>
              <a:defRPr sz="1300" b="1"/>
            </a:lvl6pPr>
            <a:lvl7pPr marL="2304179" indent="0">
              <a:buNone/>
              <a:defRPr sz="1300" b="1"/>
            </a:lvl7pPr>
            <a:lvl8pPr marL="2688207" indent="0">
              <a:buNone/>
              <a:defRPr sz="1300" b="1"/>
            </a:lvl8pPr>
            <a:lvl9pPr marL="307223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30" indent="0">
              <a:buNone/>
              <a:defRPr sz="1700" b="1"/>
            </a:lvl2pPr>
            <a:lvl3pPr marL="768060" indent="0">
              <a:buNone/>
              <a:defRPr sz="1500" b="1"/>
            </a:lvl3pPr>
            <a:lvl4pPr marL="1152090" indent="0">
              <a:buNone/>
              <a:defRPr sz="1300" b="1"/>
            </a:lvl4pPr>
            <a:lvl5pPr marL="1536120" indent="0">
              <a:buNone/>
              <a:defRPr sz="1300" b="1"/>
            </a:lvl5pPr>
            <a:lvl6pPr marL="1920149" indent="0">
              <a:buNone/>
              <a:defRPr sz="1300" b="1"/>
            </a:lvl6pPr>
            <a:lvl7pPr marL="2304179" indent="0">
              <a:buNone/>
              <a:defRPr sz="1300" b="1"/>
            </a:lvl7pPr>
            <a:lvl8pPr marL="2688207" indent="0">
              <a:buNone/>
              <a:defRPr sz="1300" b="1"/>
            </a:lvl8pPr>
            <a:lvl9pPr marL="307223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390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5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531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30" indent="0">
              <a:buNone/>
              <a:defRPr sz="1200"/>
            </a:lvl2pPr>
            <a:lvl3pPr marL="768060" indent="0">
              <a:buNone/>
              <a:defRPr sz="1000"/>
            </a:lvl3pPr>
            <a:lvl4pPr marL="1152090" indent="0">
              <a:buNone/>
              <a:defRPr sz="800"/>
            </a:lvl4pPr>
            <a:lvl5pPr marL="1536120" indent="0">
              <a:buNone/>
              <a:defRPr sz="800"/>
            </a:lvl5pPr>
            <a:lvl6pPr marL="1920149" indent="0">
              <a:buNone/>
              <a:defRPr sz="800"/>
            </a:lvl6pPr>
            <a:lvl7pPr marL="2304179" indent="0">
              <a:buNone/>
              <a:defRPr sz="800"/>
            </a:lvl7pPr>
            <a:lvl8pPr marL="2688207" indent="0">
              <a:buNone/>
              <a:defRPr sz="800"/>
            </a:lvl8pPr>
            <a:lvl9pPr marL="307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192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30" indent="0">
              <a:buNone/>
              <a:defRPr sz="2400"/>
            </a:lvl2pPr>
            <a:lvl3pPr marL="768060" indent="0">
              <a:buNone/>
              <a:defRPr sz="2000"/>
            </a:lvl3pPr>
            <a:lvl4pPr marL="1152090" indent="0">
              <a:buNone/>
              <a:defRPr sz="1700"/>
            </a:lvl4pPr>
            <a:lvl5pPr marL="1536120" indent="0">
              <a:buNone/>
              <a:defRPr sz="1700"/>
            </a:lvl5pPr>
            <a:lvl6pPr marL="1920149" indent="0">
              <a:buNone/>
              <a:defRPr sz="1700"/>
            </a:lvl6pPr>
            <a:lvl7pPr marL="2304179" indent="0">
              <a:buNone/>
              <a:defRPr sz="1700"/>
            </a:lvl7pPr>
            <a:lvl8pPr marL="2688207" indent="0">
              <a:buNone/>
              <a:defRPr sz="1700"/>
            </a:lvl8pPr>
            <a:lvl9pPr marL="3072236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30" indent="0">
              <a:buNone/>
              <a:defRPr sz="1200"/>
            </a:lvl2pPr>
            <a:lvl3pPr marL="768060" indent="0">
              <a:buNone/>
              <a:defRPr sz="1000"/>
            </a:lvl3pPr>
            <a:lvl4pPr marL="1152090" indent="0">
              <a:buNone/>
              <a:defRPr sz="800"/>
            </a:lvl4pPr>
            <a:lvl5pPr marL="1536120" indent="0">
              <a:buNone/>
              <a:defRPr sz="800"/>
            </a:lvl5pPr>
            <a:lvl6pPr marL="1920149" indent="0">
              <a:buNone/>
              <a:defRPr sz="800"/>
            </a:lvl6pPr>
            <a:lvl7pPr marL="2304179" indent="0">
              <a:buNone/>
              <a:defRPr sz="800"/>
            </a:lvl7pPr>
            <a:lvl8pPr marL="2688207" indent="0">
              <a:buNone/>
              <a:defRPr sz="800"/>
            </a:lvl8pPr>
            <a:lvl9pPr marL="307223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99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AF9779-B4D2-49C3-8EB0-65BA529F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1A2E169-DC7C-4FBE-9AB9-0194E781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1BA2FF-47FA-4A7C-8729-A7646E63E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78C81B-A44B-4410-A873-185983D51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40D4FE-176A-4300-8AE3-4BC27E10C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6E6586-EB27-48B0-AA15-AFF16C7B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1EE0E8-902E-40EE-9B87-B0225A62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E946CAD-4920-403C-B997-A6E7AC26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7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453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33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C4117-E4CA-4949-B0AD-FB7918E9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B7FA75C-D515-4E52-9CD9-68242691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F4DB48-C8E9-4F35-8941-A4D9D523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1D3146-8D48-4ABB-BC09-BE85046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BF45057-3339-4152-BAB4-893D073C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2E61D1E-633E-4FAB-8972-211A5B2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B8C1E68-0EBC-4FCB-AC66-0CBA355F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EF288D-7A42-4681-A359-1C022278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94ABC-4677-4401-A76F-7B3C49A63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DF34EA-DCC7-49E7-AC5C-B28F53348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B78394-AE51-488D-BC7E-01447BCE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FF95052-0744-4D0E-8048-50275DA4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A347B69-6FF5-4335-93BA-421608CE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92AC78-9C64-4B66-8AB3-BBA1DE66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17543E-DAAD-45FC-ACBE-90EDDF84D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EA7B36-8FD7-4994-8B01-4A999BF1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6E4F8B6-8598-4BD0-BF70-0DD5B8B0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D6BCB1-58A3-46F7-B72E-FABAFD5F1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826ADE-B609-49F5-90DD-76437B61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BC8DF3E-AA79-46B5-9131-C5764C6C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FA126A-3EBF-476D-822D-45501A1F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E0ABBC-91DB-4FC1-9CA1-93C16F3DE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8839-07B2-465B-9D79-9A6CB62B1A4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B52655-2F6B-4FE8-91CA-B301DA267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DE660-47C2-456D-A3A0-21567E7F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724C-790A-484F-A4BD-9C86D772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29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6/2/2023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2"/>
            <a:ext cx="10515600" cy="435133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>
              <a:defRPr/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6/2/2023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060">
              <a:defRPr/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80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87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76806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6" indent="-192016" algn="l" defTabSz="76806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45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03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13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16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19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2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252" indent="-192016" algn="l" defTabSz="76806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3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6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9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20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149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179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207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236" algn="l" defTabSz="7680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5.png"/><Relationship Id="rId7" Type="http://schemas.openxmlformats.org/officeDocument/2006/relationships/image" Target="../media/image7.wmf"/><Relationship Id="rId12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wmf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9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2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23.emf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683DA3E-0400-40CA-B90E-F82E4ED03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9D5BD8F3-9884-4B8F-A4DE-583E1BC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9369" y="6218757"/>
            <a:ext cx="639244" cy="639244"/>
          </a:xfrm>
          <a:prstGeom prst="rect">
            <a:avLst/>
          </a:prstGeom>
        </p:spPr>
      </p:pic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72238" y="268177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F4E0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4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64670" y="375736"/>
            <a:ext cx="3196156" cy="265980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18623729">
            <a:off x="-496266" y="926011"/>
            <a:ext cx="3156954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VII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90" y="1"/>
            <a:ext cx="2235015" cy="24056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7210" y="2184706"/>
            <a:ext cx="112772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79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HỢP BẰNG NHAU THỨ HAI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 TAM GIÁC: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cạnh-góc-cạnh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GB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3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A3E0578-29E6-480D-BDCA-04178FA65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" y="0"/>
            <a:ext cx="12182459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85D351B-7A80-4879-BF19-55FCAF022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851"/>
          <a:stretch/>
        </p:blipFill>
        <p:spPr>
          <a:xfrm>
            <a:off x="2769924" y="0"/>
            <a:ext cx="7011379" cy="114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3422" y="1683855"/>
            <a:ext cx="8224603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Ôn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toàn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bộ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kiến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chữa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Times New Roman"/>
              <a:buChar char="-"/>
            </a:pP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GB" sz="2800" dirty="0">
                <a:latin typeface="Times New Roman" pitchFamily="18" charset="0"/>
                <a:ea typeface="Calibri"/>
                <a:cs typeface="Times New Roman" pitchFamily="18" charset="0"/>
              </a:rPr>
              <a:t>: 3,4 – SGK – Tr87.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291304"/>
      </p:ext>
    </p:extLst>
  </p:cSld>
  <p:clrMapOvr>
    <a:masterClrMapping/>
  </p:clrMapOvr>
  <p:transition spd="slow" advClick="0" advTm="39201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588">
            <a:off x="563918" y="230521"/>
            <a:ext cx="1408921" cy="14089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9516" y="1516878"/>
            <a:ext cx="5076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Trong hình vẽ dưới đây,</a:t>
            </a:r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   </a:t>
            </a:r>
            <a:r>
              <a:rPr lang="en-US" sz="2800" dirty="0">
                <a:latin typeface="+mj-lt"/>
              </a:rPr>
              <a:t>  </a:t>
            </a:r>
            <a:r>
              <a:rPr lang="vi-VN" sz="2800" dirty="0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 </a:t>
            </a:r>
            <a:r>
              <a:rPr lang="vi-VN" sz="2800" dirty="0">
                <a:latin typeface="+mj-lt"/>
              </a:rPr>
              <a:t>   </a:t>
            </a:r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có bằng nhau không? Vì sao?</a:t>
            </a:r>
            <a:endParaRPr lang="en-GB" sz="2800" dirty="0">
              <a:latin typeface="+mj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453388"/>
              </p:ext>
            </p:extLst>
          </p:nvPr>
        </p:nvGraphicFramePr>
        <p:xfrm>
          <a:off x="4290387" y="1613446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317160" progId="Equation.DSMT4">
                  <p:embed/>
                </p:oleObj>
              </mc:Choice>
              <mc:Fallback>
                <p:oleObj name="Equation" r:id="rId4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0387" y="1613446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88811"/>
              </p:ext>
            </p:extLst>
          </p:nvPr>
        </p:nvGraphicFramePr>
        <p:xfrm>
          <a:off x="1268375" y="2056975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920" imgH="304560" progId="Equation.DSMT4">
                  <p:embed/>
                </p:oleObj>
              </mc:Choice>
              <mc:Fallback>
                <p:oleObj name="Equation" r:id="rId6" imgW="10159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8375" y="2056975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22" y="2953905"/>
            <a:ext cx="4507752" cy="302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20525" y="719528"/>
            <a:ext cx="284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7522" y="1349362"/>
            <a:ext cx="4210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267058"/>
              </p:ext>
            </p:extLst>
          </p:nvPr>
        </p:nvGraphicFramePr>
        <p:xfrm>
          <a:off x="7514860" y="1452222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960" imgH="317520" progId="Equation.DSMT4">
                  <p:embed/>
                </p:oleObj>
              </mc:Choice>
              <mc:Fallback>
                <p:oleObj name="Equation" r:id="rId9" imgW="93996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14860" y="1452222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943931"/>
              </p:ext>
            </p:extLst>
          </p:nvPr>
        </p:nvGraphicFramePr>
        <p:xfrm>
          <a:off x="9160656" y="1458572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5920" imgH="304920" progId="Equation.DSMT4">
                  <p:embed/>
                </p:oleObj>
              </mc:Choice>
              <mc:Fallback>
                <p:oleObj name="Equation" r:id="rId11" imgW="101592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60656" y="1458572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610027" y="3620125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251500"/>
              </p:ext>
            </p:extLst>
          </p:nvPr>
        </p:nvGraphicFramePr>
        <p:xfrm>
          <a:off x="7342179" y="4287838"/>
          <a:ext cx="3200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200400" imgH="393480" progId="Equation.DSMT4">
                  <p:embed/>
                </p:oleObj>
              </mc:Choice>
              <mc:Fallback>
                <p:oleObj name="Equation" r:id="rId13" imgW="3200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42179" y="4287838"/>
                        <a:ext cx="3200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loud Callout 20"/>
          <p:cNvSpPr/>
          <p:nvPr/>
        </p:nvSpPr>
        <p:spPr>
          <a:xfrm>
            <a:off x="2045629" y="-45688"/>
            <a:ext cx="5291528" cy="2053653"/>
          </a:xfrm>
          <a:prstGeom prst="cloudCallout">
            <a:avLst>
              <a:gd name="adj1" fmla="val -31031"/>
              <a:gd name="adj2" fmla="val 92427"/>
            </a:avLst>
          </a:prstGeom>
          <a:solidFill>
            <a:srgbClr val="07C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MNP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255380"/>
              </p:ext>
            </p:extLst>
          </p:nvPr>
        </p:nvGraphicFramePr>
        <p:xfrm>
          <a:off x="7729539" y="2032283"/>
          <a:ext cx="2108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08160" imgH="1600200" progId="Equation.DSMT4">
                  <p:embed/>
                </p:oleObj>
              </mc:Choice>
              <mc:Fallback>
                <p:oleObj name="Equation" r:id="rId15" imgW="210816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729539" y="2032283"/>
                        <a:ext cx="210820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968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8" y="255083"/>
            <a:ext cx="12232353" cy="68427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4051" y="767371"/>
            <a:ext cx="10173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II.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Áp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dụng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vào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trường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hợp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bằng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nhau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về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hai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cạnh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góc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vuông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của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tam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giác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 </a:t>
            </a:r>
            <a:r>
              <a:rPr lang="fr-FR" sz="2800" b="1" u="sng" dirty="0" err="1">
                <a:solidFill>
                  <a:srgbClr val="FE0048"/>
                </a:solidFill>
                <a:latin typeface="Times New Roman"/>
                <a:ea typeface="Calibri"/>
              </a:rPr>
              <a:t>vuông</a:t>
            </a:r>
            <a:r>
              <a:rPr lang="fr-FR" sz="2800" b="1" u="sng" dirty="0">
                <a:solidFill>
                  <a:srgbClr val="FE0048"/>
                </a:solidFill>
                <a:latin typeface="Times New Roman"/>
                <a:ea typeface="Calibri"/>
              </a:rPr>
              <a:t>.</a:t>
            </a:r>
            <a:endParaRPr lang="en-GB" sz="2800" dirty="0">
              <a:solidFill>
                <a:srgbClr val="FE004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8960" y="1646527"/>
            <a:ext cx="9953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09" y="2926596"/>
            <a:ext cx="4332151" cy="35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573311" y="3290346"/>
            <a:ext cx="3762532" cy="2143593"/>
          </a:xfrm>
          <a:prstGeom prst="cloudCallout">
            <a:avLst>
              <a:gd name="adj1" fmla="val -53402"/>
              <a:gd name="adj2" fmla="val 8627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570454"/>
              </p:ext>
            </p:extLst>
          </p:nvPr>
        </p:nvGraphicFramePr>
        <p:xfrm>
          <a:off x="2534095" y="3408493"/>
          <a:ext cx="5230812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105160" imgH="990360" progId="Equation.DSMT4">
                  <p:embed/>
                </p:oleObj>
              </mc:Choice>
              <mc:Fallback>
                <p:oleObj name="Equation" r:id="rId4" imgW="5105160" imgH="990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095" y="3408493"/>
                        <a:ext cx="5230812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733771"/>
              </p:ext>
            </p:extLst>
          </p:nvPr>
        </p:nvGraphicFramePr>
        <p:xfrm>
          <a:off x="2662524" y="5007114"/>
          <a:ext cx="254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39800" imgH="317160" progId="Equation.DSMT4">
                  <p:embed/>
                </p:oleObj>
              </mc:Choice>
              <mc:Fallback>
                <p:oleObj name="Equation" r:id="rId6" imgW="2539800" imgH="3171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524" y="5007114"/>
                        <a:ext cx="2540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299283"/>
              </p:ext>
            </p:extLst>
          </p:nvPr>
        </p:nvGraphicFramePr>
        <p:xfrm>
          <a:off x="1588959" y="3192907"/>
          <a:ext cx="6265889" cy="2308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9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6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4026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GT</a:t>
                      </a:r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5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KL</a:t>
                      </a:r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Cloud Callout 11"/>
          <p:cNvSpPr/>
          <p:nvPr/>
        </p:nvSpPr>
        <p:spPr>
          <a:xfrm>
            <a:off x="7854843" y="255084"/>
            <a:ext cx="3762532" cy="2143593"/>
          </a:xfrm>
          <a:prstGeom prst="cloudCallout">
            <a:avLst>
              <a:gd name="adj1" fmla="val -53402"/>
              <a:gd name="adj2" fmla="val 8627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53" y="15240"/>
            <a:ext cx="12232353" cy="68427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957" y="820155"/>
            <a:ext cx="70703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GB" sz="2800" u="sng" dirty="0">
                <a:latin typeface="Times New Roman" pitchFamily="18" charset="0"/>
                <a:cs typeface="Times New Roman" pitchFamily="18" charset="0"/>
              </a:rPr>
              <a:t> minh:</a:t>
            </a:r>
          </a:p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706198"/>
              </p:ext>
            </p:extLst>
          </p:nvPr>
        </p:nvGraphicFramePr>
        <p:xfrm>
          <a:off x="2296697" y="1349921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317160" progId="Equation.DSMT4">
                  <p:embed/>
                </p:oleObj>
              </mc:Choice>
              <mc:Fallback>
                <p:oleObj name="Equation" r:id="rId3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6697" y="1349921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43523"/>
              </p:ext>
            </p:extLst>
          </p:nvPr>
        </p:nvGraphicFramePr>
        <p:xfrm>
          <a:off x="3797091" y="1349922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9720" imgH="317160" progId="Equation.DSMT4">
                  <p:embed/>
                </p:oleObj>
              </mc:Choice>
              <mc:Fallback>
                <p:oleObj name="Equation" r:id="rId5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97091" y="1349922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95767"/>
              </p:ext>
            </p:extLst>
          </p:nvPr>
        </p:nvGraphicFramePr>
        <p:xfrm>
          <a:off x="2193043" y="1836420"/>
          <a:ext cx="23495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49360" imgH="1600200" progId="Equation.DSMT4">
                  <p:embed/>
                </p:oleObj>
              </mc:Choice>
              <mc:Fallback>
                <p:oleObj name="Equation" r:id="rId7" imgW="234936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3043" y="1836420"/>
                        <a:ext cx="234950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680779"/>
              </p:ext>
            </p:extLst>
          </p:nvPr>
        </p:nvGraphicFramePr>
        <p:xfrm>
          <a:off x="2778256" y="3511570"/>
          <a:ext cx="3454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454200" imgH="393480" progId="Equation.DSMT4">
                  <p:embed/>
                </p:oleObj>
              </mc:Choice>
              <mc:Fallback>
                <p:oleObj name="Equation" r:id="rId9" imgW="3454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78256" y="3511570"/>
                        <a:ext cx="3454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00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53" y="15240"/>
            <a:ext cx="12232353" cy="6842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14009" y="854439"/>
                <a:ext cx="1016333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800" b="1" u="sng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800" b="1" u="sng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800" b="1" u="sng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Hai tam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𝐴𝐻𝐵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𝐴𝐻𝐶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𝐻𝐵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𝐻𝐶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GB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Chứng</a:t>
                </a: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minh:</a:t>
                </a:r>
              </a:p>
              <a:p>
                <a:pPr marL="514350" indent="-514350" algn="l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𝐴𝐻𝐵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=∆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𝐴𝐻𝐶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514350" indent="-514350" algn="l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𝐴𝐶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009" y="854439"/>
                <a:ext cx="10163331" cy="1815882"/>
              </a:xfrm>
              <a:prstGeom prst="rect">
                <a:avLst/>
              </a:prstGeom>
              <a:blipFill rotWithShape="1">
                <a:blip r:embed="rId3"/>
                <a:stretch>
                  <a:fillRect l="-1199" t="-335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68" y="1477570"/>
            <a:ext cx="3555077" cy="347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54049" y="3028016"/>
                <a:ext cx="75250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Giải: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𝐴𝐻𝐵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𝐴𝐻𝐶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049" y="3028016"/>
                <a:ext cx="7525063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1702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31309" y="3562705"/>
                <a:ext cx="32437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𝐻𝐵</m:t>
                    </m:r>
                    <m:r>
                      <a:rPr lang="en-US" sz="280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𝐻𝐶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GB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giả</a:t>
                </a: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thiết</a:t>
                </a: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309" y="3562705"/>
                <a:ext cx="3243708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1628" r="-244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08292" y="4107305"/>
                <a:ext cx="32078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</a:rPr>
                      <m:t>𝐴𝐻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GB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292" y="4107305"/>
                <a:ext cx="3207895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84029" y="4690488"/>
                <a:ext cx="72402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Suy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𝐴𝐻𝐵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𝐴𝐻𝐶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). </a:t>
                </a:r>
                <a:endParaRPr lang="en-GB" sz="2800" dirty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029" y="4690488"/>
                <a:ext cx="7240249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1684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14007" y="5351492"/>
                <a:ext cx="91739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800" dirty="0" err="1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𝐴𝐻𝐵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=∆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𝐴𝐻𝐶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nên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𝐴𝐵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𝐴𝐶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hai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c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nh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t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ươ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ng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ứ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ng</m:t>
                    </m:r>
                    <m:r>
                      <a:rPr lang="en-US" sz="28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007" y="5351492"/>
                <a:ext cx="9173980" cy="523220"/>
              </a:xfrm>
              <a:prstGeom prst="rect">
                <a:avLst/>
              </a:prstGeom>
              <a:blipFill rotWithShape="1">
                <a:blip r:embed="rId9"/>
                <a:stretch>
                  <a:fillRect l="-1329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9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0624455"/>
                  </p:ext>
                </p:extLst>
              </p:nvPr>
            </p:nvGraphicFramePr>
            <p:xfrm>
              <a:off x="349771" y="626138"/>
              <a:ext cx="11432498" cy="599761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1835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2489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59474">
                    <a:tc gridSpan="2"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Trường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hợp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bằng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nhau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thứ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2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tam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giác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: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cạnh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–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góc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–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cạnh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.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382751">
                    <a:tc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342900" lvl="0" indent="-342900"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Font typeface="+mj-lt"/>
                            <a:buAutoNum type="arabicPeriod"/>
                          </a:pPr>
                          <a:r>
                            <a:rPr lang="en-GB" sz="2800" b="1" dirty="0" err="1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Tính</a:t>
                          </a:r>
                          <a:r>
                            <a:rPr lang="en-GB" sz="2800" b="1" baseline="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chất</a:t>
                          </a:r>
                          <a:endParaRPr lang="en-GB" sz="2800" b="1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2800" i="1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GB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và</a:t>
                          </a:r>
                          <a:r>
                            <a:rPr lang="en-GB" sz="2800" baseline="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baseline="0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800" b="0" i="1" baseline="0" smtClean="0">
                                      <a:effectLst/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baseline="0" smtClean="0">
                                      <a:effectLst/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800" b="0" i="1" baseline="0" smtClean="0">
                                      <a:effectLst/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0" i="1" baseline="0" smtClean="0">
                                      <a:effectLst/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baseline="0" smtClean="0">
                                      <a:effectLst/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800" b="0" i="1" baseline="0" smtClean="0">
                                      <a:effectLst/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baseline="0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𝐶</m:t>
                              </m:r>
                              <m:r>
                                <a:rPr lang="en-US" sz="2800" b="0" i="1" baseline="0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GB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có</a:t>
                          </a:r>
                          <a:r>
                            <a:rPr lang="en-GB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: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   ………………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   ……………....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aseline="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   ……………....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Suy</a:t>
                          </a:r>
                          <a:r>
                            <a:rPr lang="en-US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ra</a:t>
                          </a:r>
                          <a:r>
                            <a:rPr lang="en-US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….  ………………(c-g-c).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06688">
                    <a:tc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lvl="0" indent="0"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Font typeface="+mj-lt"/>
                            <a:buNone/>
                          </a:pP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2.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Áp</a:t>
                          </a:r>
                          <a:r>
                            <a:rPr lang="en-GB" sz="2800" b="1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dụng</a:t>
                          </a:r>
                          <a:r>
                            <a:rPr lang="en-GB" sz="2800" b="1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vào</a:t>
                          </a:r>
                          <a:r>
                            <a:rPr lang="en-GB" sz="2800" b="1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tam </a:t>
                          </a:r>
                          <a:r>
                            <a:rPr lang="en-GB" sz="2800" b="1" baseline="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giác</a:t>
                          </a:r>
                          <a:r>
                            <a:rPr lang="en-GB" sz="2800" b="1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vuông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just" defTabSz="76806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Xét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hai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tam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giác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vuông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effectLst/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GB" sz="2800" dirty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>
                              <a:solidFill>
                                <a:prstClr val="black"/>
                              </a:solidFill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và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𝐶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prstClr val="black"/>
                              </a:solidFill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prstClr val="black"/>
                              </a:solidFill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có</a:t>
                          </a:r>
                          <a:r>
                            <a:rPr lang="en-GB" sz="2800" dirty="0">
                              <a:solidFill>
                                <a:prstClr val="black"/>
                              </a:solidFill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:</a:t>
                          </a:r>
                        </a:p>
                        <a:p>
                          <a:pPr marL="0" marR="0" indent="0" algn="just" defTabSz="76806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  …………………</a:t>
                          </a:r>
                        </a:p>
                        <a:p>
                          <a:pPr marL="0" marR="0" indent="0" algn="just" defTabSz="76806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  …………………</a:t>
                          </a:r>
                          <a:endParaRPr lang="en-GB" sz="2800" dirty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marL="0" marR="0" indent="0" algn="just" defTabSz="76806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Suy</a:t>
                          </a:r>
                          <a:r>
                            <a:rPr lang="en-GB" sz="2800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aseline="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ra</a:t>
                          </a:r>
                          <a:r>
                            <a:rPr lang="en-GB" sz="2800" baseline="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…………………                             </a:t>
                          </a:r>
                        </a:p>
                        <a:p>
                          <a:pPr marL="0" marR="0" indent="0" algn="just" defTabSz="76806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(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hai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cạnh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góc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vuông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)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0624455"/>
                  </p:ext>
                </p:extLst>
              </p:nvPr>
            </p:nvGraphicFramePr>
            <p:xfrm>
              <a:off x="349771" y="626138"/>
              <a:ext cx="11432498" cy="607635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183567"/>
                    <a:gridCol w="9248931"/>
                  </a:tblGrid>
                  <a:tr h="559474">
                    <a:tc gridSpan="2"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Trường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hợp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bằng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nhau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thứ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2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tam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giác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: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cạnh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–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góc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– </a:t>
                          </a:r>
                          <a:r>
                            <a:rPr lang="en-GB" sz="2800" b="1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cạnh</a:t>
                          </a:r>
                          <a:r>
                            <a:rPr lang="en-GB" sz="28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.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758440">
                    <a:tc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342900" lvl="0" indent="-342900"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Font typeface="+mj-lt"/>
                            <a:buAutoNum type="arabicPeriod"/>
                          </a:pPr>
                          <a:r>
                            <a:rPr lang="en-GB" sz="2800" b="1" dirty="0" err="1" smtClean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Tính</a:t>
                          </a:r>
                          <a:r>
                            <a:rPr lang="en-GB" sz="2800" b="1" baseline="0" dirty="0" smtClean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 smtClean="0"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chất</a:t>
                          </a:r>
                          <a:endParaRPr lang="en-GB" sz="2800" b="1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3584" t="-23451" b="-106416"/>
                          </a:stretch>
                        </a:blipFill>
                      </a:tcPr>
                    </a:tc>
                  </a:tr>
                  <a:tr h="2758440">
                    <a:tc>
                      <a:txBody>
                        <a:bodyPr/>
                        <a:lstStyle>
                          <a:lvl1pPr marL="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38403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76806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15209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536120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192014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304179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2688207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072236" algn="l" defTabSz="768060" rtl="0" eaLnBrk="1" latinLnBrk="0" hangingPunct="1">
                            <a:defRPr sz="15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lvl="0" indent="0"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Font typeface="+mj-lt"/>
                            <a:buNone/>
                          </a:pPr>
                          <a:r>
                            <a:rPr lang="en-GB" sz="2800" b="1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2. </a:t>
                          </a:r>
                          <a:r>
                            <a:rPr lang="en-GB" sz="2800" b="1" dirty="0" err="1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Áp</a:t>
                          </a:r>
                          <a:r>
                            <a:rPr lang="en-GB" sz="2800" b="1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dụng</a:t>
                          </a:r>
                          <a:r>
                            <a:rPr lang="en-GB" sz="2800" b="1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vào</a:t>
                          </a:r>
                          <a:r>
                            <a:rPr lang="en-GB" sz="2800" b="1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tam </a:t>
                          </a:r>
                          <a:r>
                            <a:rPr lang="en-GB" sz="2800" b="1" baseline="0" dirty="0" err="1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giác</a:t>
                          </a:r>
                          <a:r>
                            <a:rPr lang="en-GB" sz="2800" b="1" baseline="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b="1" baseline="0" dirty="0" err="1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vuông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3584" t="-123451" b="-641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284813" y="104932"/>
            <a:ext cx="884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60" y="1379095"/>
            <a:ext cx="4344823" cy="238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16" y="4392005"/>
            <a:ext cx="4043768" cy="22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4420311" y="2304650"/>
            <a:ext cx="7105338" cy="2638269"/>
          </a:xfrm>
          <a:prstGeom prst="cloudCallout">
            <a:avLst>
              <a:gd name="adj1" fmla="val -29819"/>
              <a:gd name="adj2" fmla="val 8921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GB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13023" y="1704094"/>
                <a:ext cx="2308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𝐴𝐵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023" y="1704094"/>
                <a:ext cx="2308485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765" b="-3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02767" y="2158585"/>
                <a:ext cx="1304144" cy="57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GB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767" y="2158585"/>
                <a:ext cx="1304144" cy="570413"/>
              </a:xfrm>
              <a:prstGeom prst="rect">
                <a:avLst/>
              </a:prstGeom>
              <a:blipFill rotWithShape="1">
                <a:blip r:embed="rId6"/>
                <a:stretch>
                  <a:fillRect t="-2128" r="-12617" b="-28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27818" y="2803162"/>
                <a:ext cx="19337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𝐴𝐶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𝐶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′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18" y="2803162"/>
                <a:ext cx="1933731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r="-567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672590" y="3387777"/>
                <a:ext cx="278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GB" sz="2800" dirty="0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=</a:t>
                </a:r>
                <a:r>
                  <a:rPr lang="en-GB" sz="2800" dirty="0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𝐶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′</m:t>
                    </m:r>
                  </m:oMath>
                </a14:m>
                <a:endParaRPr lang="en-GB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590" y="3387777"/>
                <a:ext cx="2788171" cy="523220"/>
              </a:xfrm>
              <a:prstGeom prst="rect">
                <a:avLst/>
              </a:prstGeom>
              <a:blipFill rotWithShape="1">
                <a:blip r:embed="rId8"/>
                <a:stretch>
                  <a:fillRect t="-11628" r="-283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822491" y="5523818"/>
                <a:ext cx="31929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GB" sz="2800" dirty="0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=</a:t>
                </a:r>
                <a:r>
                  <a:rPr lang="en-GB" sz="2800" dirty="0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𝐶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′</m:t>
                    </m:r>
                  </m:oMath>
                </a14:m>
                <a:endParaRPr lang="en-GB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91" y="5523818"/>
                <a:ext cx="3192905" cy="523220"/>
              </a:xfrm>
              <a:prstGeom prst="rect">
                <a:avLst/>
              </a:prstGeom>
              <a:blipFill rotWithShape="1">
                <a:blip r:embed="rId9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720715" y="4419699"/>
                <a:ext cx="2308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𝐴𝐵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715" y="4419699"/>
                <a:ext cx="2308485" cy="523220"/>
              </a:xfrm>
              <a:prstGeom prst="rect">
                <a:avLst/>
              </a:prstGeom>
              <a:blipFill rotWithShape="1">
                <a:blip r:embed="rId10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30726" y="4969926"/>
                <a:ext cx="19337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𝐴𝐶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ea typeface="Calibri"/>
                              <a:cs typeface="Times New Roman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𝐶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ea typeface="Calibri"/>
                          <a:cs typeface="Times New Roman" pitchFamily="18" charset="0"/>
                        </a:rPr>
                        <m:t>′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726" y="4969926"/>
                <a:ext cx="1933731" cy="523220"/>
              </a:xfrm>
              <a:prstGeom prst="rect">
                <a:avLst/>
              </a:prstGeom>
              <a:blipFill rotWithShape="1">
                <a:blip r:embed="rId11"/>
                <a:stretch>
                  <a:fillRect t="-11628" r="-5660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5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4603" y="475380"/>
                <a:ext cx="5346491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0000FF"/>
                    </a:solidFill>
                    <a:latin typeface="+mj-lt"/>
                  </a:rPr>
                  <a:t>Bài tập 2: </a:t>
                </a:r>
                <a:r>
                  <a:rPr lang="vi-VN" sz="2800" dirty="0">
                    <a:latin typeface="+mj-lt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2800" i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vi-VN" sz="2800" i="1">
                        <a:latin typeface="Cambria Math"/>
                        <a:ea typeface="Cambria Math"/>
                      </a:rPr>
                      <m:t>𝐴𝐵𝐶</m:t>
                    </m:r>
                  </m:oMath>
                </a14:m>
                <a:r>
                  <a:rPr lang="vi-VN" sz="2800" dirty="0">
                    <a:latin typeface="+mj-lt"/>
                  </a:rPr>
                  <a:t> vuông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ở</a:t>
                </a:r>
                <a:r>
                  <a:rPr lang="vi-VN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vi-VN" sz="2800" i="1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vi-VN" sz="2800" i="1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. Trên tia đối của tia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/>
                        <a:ea typeface="Cambria Math"/>
                      </a:rPr>
                      <m:t>𝐴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r>
                  <a:rPr lang="vi-VN" sz="2800" i="1" dirty="0">
                    <a:latin typeface="+mj-lt"/>
                  </a:rPr>
                  <a:t>  </a:t>
                </a:r>
                <a:r>
                  <a:rPr lang="vi-VN" sz="2800" dirty="0">
                    <a:latin typeface="+mj-lt"/>
                  </a:rPr>
                  <a:t>lấy điểm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𝐷</m:t>
                    </m:r>
                  </m:oMath>
                </a14:m>
                <a:r>
                  <a:rPr lang="vi-VN" sz="2800" dirty="0">
                    <a:latin typeface="+mj-lt"/>
                  </a:rPr>
                  <a:t>  sao cho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𝐴𝐷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𝐴𝐶</m:t>
                    </m:r>
                  </m:oMath>
                </a14:m>
                <a:r>
                  <a:rPr lang="vi-VN" sz="2800" dirty="0">
                    <a:latin typeface="+mj-lt"/>
                  </a:rPr>
                  <a:t> 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a) Chứng minh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𝐴𝐵𝐶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𝐴𝐵𝐷</m:t>
                    </m:r>
                  </m:oMath>
                </a14:m>
                <a:r>
                  <a:rPr lang="vi-VN" sz="2800" dirty="0">
                    <a:latin typeface="+mj-lt"/>
                  </a:rPr>
                  <a:t> ;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b) Trên tia đối của tia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>
                        <a:latin typeface="Cambria Math"/>
                        <a:ea typeface="Cambria Math"/>
                      </a:rPr>
                      <m:t>A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vi-VN" sz="2800" dirty="0">
                    <a:latin typeface="+mj-lt"/>
                  </a:rPr>
                  <a:t> lấy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𝑀</m:t>
                    </m:r>
                  </m:oMath>
                </a14:m>
                <a:r>
                  <a:rPr lang="vi-VN" sz="2800" dirty="0">
                    <a:latin typeface="+mj-lt"/>
                  </a:rPr>
                  <a:t> . Chứng minh </a:t>
                </a:r>
                <a14:m>
                  <m:oMath xmlns:m="http://schemas.openxmlformats.org/officeDocument/2006/math">
                    <m:r>
                      <a:rPr lang="vi-VN" sz="2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𝑀𝐵𝐷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=∆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𝑀𝐵𝐶</m:t>
                    </m:r>
                  </m:oMath>
                </a14:m>
                <a:r>
                  <a:rPr lang="vi-VN" sz="2800" dirty="0">
                    <a:latin typeface="+mj-lt"/>
                  </a:rPr>
                  <a:t> 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03" y="475380"/>
                <a:ext cx="5346491" cy="3970318"/>
              </a:xfrm>
              <a:prstGeom prst="rect">
                <a:avLst/>
              </a:prstGeom>
              <a:blipFill rotWithShape="1">
                <a:blip r:embed="rId3"/>
                <a:stretch>
                  <a:fillRect l="-2281" r="-1710" b="-15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Callout 2"/>
          <p:cNvSpPr/>
          <p:nvPr/>
        </p:nvSpPr>
        <p:spPr>
          <a:xfrm>
            <a:off x="1938727" y="4317170"/>
            <a:ext cx="4761876" cy="2398427"/>
          </a:xfrm>
          <a:prstGeom prst="cloudCallout">
            <a:avLst>
              <a:gd name="adj1" fmla="val -70713"/>
              <a:gd name="adj2" fmla="val 38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00" y="215603"/>
            <a:ext cx="3132762" cy="236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402294"/>
                  </p:ext>
                </p:extLst>
              </p:nvPr>
            </p:nvGraphicFramePr>
            <p:xfrm>
              <a:off x="6071015" y="2569215"/>
              <a:ext cx="5756223" cy="428878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449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0112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01682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GB" sz="2800" dirty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GT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0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vi-VN" sz="2800" i="1">
                                  <a:latin typeface="Cambria Math"/>
                                  <a:ea typeface="Cambria Math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vi-VN" sz="2800" b="0" i="0" u="none" strike="noStrike" cap="none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vuông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ở 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. 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nằm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trên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tia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đối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tia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oMath>
                          </a14:m>
                          <a:r>
                            <a:rPr lang="vi-VN" sz="2800" b="0" i="1" u="none" strike="noStrike" cap="none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 </a:t>
                          </a:r>
                          <a:endParaRPr lang="en-US" sz="2800" b="0" i="1" u="none" strike="noStrike" cap="none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/>
                                </a:rPr>
                                <m:t>𝐴𝐷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𝐴𝐶</m:t>
                              </m:r>
                            </m:oMath>
                          </a14:m>
                          <a:r>
                            <a:rPr lang="vi-VN" sz="2800" b="0" i="0" u="none" strike="noStrike" cap="none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 </a:t>
                          </a:r>
                          <a:endParaRPr lang="en-US" sz="2800" b="0" i="0" u="none" strike="noStrike" cap="none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Arial"/>
                            </a:rPr>
                            <a:t>b)</a:t>
                          </a:r>
                          <a:r>
                            <a:rPr lang="en-US" sz="28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/>
                                </a:rPr>
                                <m:t>𝑀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nằm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trên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tia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đối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GB" sz="2800" dirty="0" err="1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tia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vi-VN" sz="2800" i="1" smtClean="0">
                                  <a:latin typeface="Cambria Math"/>
                                  <a:ea typeface="Cambria Math"/>
                                </a:rPr>
                                <m:t>A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. 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3708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GB" sz="2800" dirty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KL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Font typeface="+mj-lt"/>
                            <a:buNone/>
                            <a:tabLst>
                              <a:tab pos="186055" algn="l"/>
                            </a:tabLst>
                          </a:pPr>
                          <a:r>
                            <a:rPr lang="en-US" sz="2800" dirty="0">
                              <a:latin typeface="Times New Roman" pitchFamily="18" charset="0"/>
                              <a:ea typeface="Cambria Math"/>
                              <a:cs typeface="Times New Roman" pitchFamily="18" charset="0"/>
                            </a:rPr>
                            <a:t>a)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𝐴𝐵𝐶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=∆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𝐴𝐵𝐷</m:t>
                              </m:r>
                            </m:oMath>
                          </a14:m>
                          <a:r>
                            <a:rPr lang="vi-VN" sz="2800" b="0" i="0" u="none" strike="noStrike" cap="none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ea typeface="+mn-ea"/>
                              <a:cs typeface="Times New Roman" pitchFamily="18" charset="0"/>
                              <a:sym typeface="Arial"/>
                            </a:rPr>
                            <a:t> </a:t>
                          </a:r>
                          <a:endParaRPr lang="en-GB" sz="2800" dirty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marL="0" lvl="0" indent="0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Font typeface="+mj-lt"/>
                            <a:buNone/>
                            <a:tabLst>
                              <a:tab pos="186055" algn="l"/>
                            </a:tabLst>
                          </a:pPr>
                          <a:r>
                            <a:rPr lang="en-GB" sz="2800" dirty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b) 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𝑀𝐵𝐷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=∆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𝑀𝐵𝐶</m:t>
                              </m:r>
                            </m:oMath>
                          </a14:m>
                          <a:r>
                            <a:rPr lang="vi-VN" sz="2800" b="0" i="0" u="none" strike="noStrike" cap="none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ea typeface="+mn-ea"/>
                              <a:cs typeface="Times New Roman" pitchFamily="18" charset="0"/>
                              <a:sym typeface="Arial"/>
                            </a:rPr>
                            <a:t> 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402294"/>
                  </p:ext>
                </p:extLst>
              </p:nvPr>
            </p:nvGraphicFramePr>
            <p:xfrm>
              <a:off x="6071015" y="2569215"/>
              <a:ext cx="5756223" cy="428878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44981"/>
                    <a:gridCol w="5011242"/>
                  </a:tblGrid>
                  <a:tr h="215169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GB" sz="2800" dirty="0" smtClean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GT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4964" t="-3683" r="-122" b="-99433"/>
                          </a:stretch>
                        </a:blipFill>
                      </a:tcPr>
                    </a:tc>
                  </a:tr>
                  <a:tr h="213708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endParaRPr lang="en-GB" sz="2800" dirty="0" smtClean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2800" dirty="0" smtClean="0">
                              <a:solidFill>
                                <a:srgbClr val="000000"/>
                              </a:solidFill>
                              <a:effectLst/>
                              <a:latin typeface="Times New Roman" pitchFamily="18" charset="0"/>
                              <a:ea typeface="Calibri"/>
                              <a:cs typeface="Times New Roman" pitchFamily="18" charset="0"/>
                            </a:rPr>
                            <a:t>KL</a:t>
                          </a:r>
                          <a:endParaRPr lang="en-GB" sz="28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 rotWithShape="1">
                          <a:blip r:embed="rId5"/>
                          <a:stretch>
                            <a:fillRect l="-14964" t="-104274" r="-12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63366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9566" y="382013"/>
                <a:ext cx="5201587" cy="5995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𝐶𝐴𝐵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𝐵𝐴𝐷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=180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</m:oMath>
                </a14:m>
                <a:endParaRPr lang="en-GB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𝐶𝐴𝐵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=90</m:t>
                    </m:r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</m:oMath>
                </a14:m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gt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𝐵𝐴𝐷</m:t>
                        </m:r>
                      </m:e>
                    </m:acc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9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0</m:t>
                    </m:r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</m:oMath>
                </a14:m>
                <a:endParaRPr lang="en-GB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𝐴𝐵𝐶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𝐴𝐵𝐷</m:t>
                    </m:r>
                  </m:oMath>
                </a14:m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Cambria Math"/>
                      </a:rPr>
                      <m:t>     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</m:t>
                    </m:r>
                  </m:oMath>
                </a14:m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chung</a:t>
                </a:r>
                <a:endParaRPr lang="en-GB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𝐶𝐴𝐵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𝐵𝐴𝐷</m:t>
                        </m:r>
                      </m:e>
                    </m:acc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9</m:t>
                    </m:r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0</m:t>
                    </m:r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°</m:t>
                    </m:r>
                  </m:oMath>
                </a14:m>
                <a:endParaRPr lang="en-US" sz="2800" i="1" dirty="0">
                  <a:latin typeface="Cambria Math"/>
                  <a:ea typeface="Cambria Math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𝐴𝐷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𝐴𝐶</m:t>
                    </m:r>
                    <m:r>
                      <a:rPr lang="en-US" sz="2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gt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𝐴𝐵𝐶</m:t>
                    </m:r>
                    <m:r>
                      <a:rPr lang="en-US" sz="2800" b="0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𝐴𝐵𝐷</m:t>
                    </m:r>
                  </m:oMath>
                </a14:m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 (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66" y="382013"/>
                <a:ext cx="5201587" cy="5995487"/>
              </a:xfrm>
              <a:prstGeom prst="rect">
                <a:avLst/>
              </a:prstGeom>
              <a:blipFill rotWithShape="1">
                <a:blip r:embed="rId3"/>
                <a:stretch>
                  <a:fillRect l="-2345" b="-7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30" y="677733"/>
            <a:ext cx="4738897" cy="357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6615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30" y="632761"/>
            <a:ext cx="4704205" cy="355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74622" y="422962"/>
                <a:ext cx="6021049" cy="5296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0000FF"/>
                    </a:solidFill>
                    <a:latin typeface="+mj-lt"/>
                  </a:rPr>
                  <a:t>b) </a:t>
                </a:r>
                <a:r>
                  <a:rPr lang="vi-VN" sz="2800" dirty="0">
                    <a:latin typeface="+mj-lt"/>
                  </a:rPr>
                  <a:t>Theo câu a) ta có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𝐴𝐵𝐶</m:t>
                    </m:r>
                    <m:r>
                      <a:rPr lang="en-US" sz="280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𝐴𝐵𝐷</m:t>
                    </m:r>
                  </m:oMath>
                </a14:m>
                <a:r>
                  <a:rPr lang="vi-VN" sz="2800" dirty="0">
                    <a:latin typeface="+mj-lt"/>
                  </a:rPr>
                  <a:t> 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latin typeface="+mj-lt"/>
                  </a:rPr>
                  <a:t>=</a:t>
                </a:r>
                <a:r>
                  <a:rPr lang="vi-VN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vi-VN" sz="2800" dirty="0">
                    <a:latin typeface="+mj-lt"/>
                  </a:rPr>
                  <a:t> (hai góc tương ứng) 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𝐵𝐶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𝐵𝐷</m:t>
                    </m:r>
                  </m:oMath>
                </a14:m>
                <a:r>
                  <a:rPr lang="vi-VN" sz="2800" dirty="0">
                    <a:latin typeface="+mj-lt"/>
                  </a:rPr>
                  <a:t> (hai cạnh tương ứng). 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𝑀𝐵𝐷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vi-VN" sz="2800" dirty="0">
                    <a:latin typeface="+mj-lt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𝑀𝐵𝐶</m:t>
                    </m:r>
                  </m:oMath>
                </a14:m>
                <a:r>
                  <a:rPr lang="vi-VN" sz="2800" dirty="0">
                    <a:latin typeface="+mj-lt"/>
                  </a:rPr>
                  <a:t> có:</a:t>
                </a:r>
                <a:endParaRPr lang="en-US" sz="2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𝐵𝐶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𝐵𝐷</m:t>
                    </m:r>
                  </m:oMath>
                </a14:m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chứng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minh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</a:rPr>
                  <a:t>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latin typeface="+mj-lt"/>
                  </a:rPr>
                  <a:t>=</a:t>
                </a:r>
                <a:r>
                  <a:rPr lang="vi-VN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(chứng minh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vi-VN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+mj-lt"/>
                    <a:ea typeface="Cambria Math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𝑀𝐵</m:t>
                    </m:r>
                  </m:oMath>
                </a14:m>
                <a:r>
                  <a:rPr lang="vi-VN" sz="2800" dirty="0">
                    <a:latin typeface="+mj-lt"/>
                  </a:rPr>
                  <a:t> : cạnh chung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𝑀𝐵𝐷</m:t>
                    </m:r>
                    <m:r>
                      <a:rPr lang="en-US" sz="2800" b="0" i="0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vi-VN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𝑀𝐵𝐶</m:t>
                    </m:r>
                  </m:oMath>
                </a14:m>
                <a:r>
                  <a:rPr lang="vi-VN" sz="2800" dirty="0">
                    <a:latin typeface="+mj-lt"/>
                  </a:rPr>
                  <a:t> (c-g-c).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22" y="422962"/>
                <a:ext cx="6021049" cy="5296706"/>
              </a:xfrm>
              <a:prstGeom prst="rect">
                <a:avLst/>
              </a:prstGeom>
              <a:blipFill rotWithShape="1">
                <a:blip r:embed="rId4"/>
                <a:stretch>
                  <a:fillRect l="-2024" b="-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366155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9.201"/>
  <p:tag name="TIMING" val="|0.884|36.152"/>
  <p:tag name="GENSWF_SLIDE_UID" val="{80BA279E-D8F0-4E42-9872-543A1E58A0D7}:413"/>
  <p:tag name="ISPRING_SLIDE_ID_2" val="{116FF109-2E5E-43E3-8E5F-456C8A20B8F0}"/>
  <p:tag name="ISPRING_SLIDE_INDENT_LEVEL" val="0"/>
  <p:tag name="GENSWF_SLIDE_TITLE" val="Hướng dẫn về nhà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cher Binder by Slidesgo">
  <a:themeElements>
    <a:clrScheme name="Simple Light">
      <a:dk1>
        <a:srgbClr val="2F1932"/>
      </a:dk1>
      <a:lt1>
        <a:srgbClr val="FFFFFF"/>
      </a:lt1>
      <a:dk2>
        <a:srgbClr val="4F476F"/>
      </a:dk2>
      <a:lt2>
        <a:srgbClr val="F3EEE3"/>
      </a:lt2>
      <a:accent1>
        <a:srgbClr val="E2DAC7"/>
      </a:accent1>
      <a:accent2>
        <a:srgbClr val="918C7F"/>
      </a:accent2>
      <a:accent3>
        <a:srgbClr val="FFAC58"/>
      </a:accent3>
      <a:accent4>
        <a:srgbClr val="FF866A"/>
      </a:accent4>
      <a:accent5>
        <a:srgbClr val="40BFBF"/>
      </a:accent5>
      <a:accent6>
        <a:srgbClr val="BA9EC5"/>
      </a:accent6>
      <a:hlink>
        <a:srgbClr val="2F19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3859</TotalTime>
  <Words>667</Words>
  <Application>Microsoft Office PowerPoint</Application>
  <PresentationFormat>Widescreen</PresentationFormat>
  <Paragraphs>86</Paragraphs>
  <Slides>10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A3.OpenSansBold-San</vt:lpstr>
      <vt:lpstr>A3.OpenSans-San</vt:lpstr>
      <vt:lpstr>Arial</vt:lpstr>
      <vt:lpstr>Calibri</vt:lpstr>
      <vt:lpstr>Calibri Light</vt:lpstr>
      <vt:lpstr>Cambria Math</vt:lpstr>
      <vt:lpstr>Delius</vt:lpstr>
      <vt:lpstr>Nunito</vt:lpstr>
      <vt:lpstr>Roboto Condensed Light</vt:lpstr>
      <vt:lpstr>Times New Roman</vt:lpstr>
      <vt:lpstr>字魂59号-创粗黑</vt:lpstr>
      <vt:lpstr>思源黑体 Heavy</vt:lpstr>
      <vt:lpstr>Chủ đề Office</vt:lpstr>
      <vt:lpstr>Teacher Binder by Slidesgo</vt:lpstr>
      <vt:lpstr>2_Office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Trung Nguyễn</dc:creator>
  <cp:lastModifiedBy>Nguyen Thuy</cp:lastModifiedBy>
  <cp:revision>124</cp:revision>
  <dcterms:created xsi:type="dcterms:W3CDTF">2022-06-16T12:38:06Z</dcterms:created>
  <dcterms:modified xsi:type="dcterms:W3CDTF">2023-06-02T14:21:45Z</dcterms:modified>
</cp:coreProperties>
</file>